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71" r:id="rId3"/>
    <p:sldId id="437" r:id="rId4"/>
    <p:sldId id="438" r:id="rId5"/>
    <p:sldId id="443" r:id="rId6"/>
    <p:sldId id="444" r:id="rId7"/>
    <p:sldId id="445" r:id="rId8"/>
    <p:sldId id="446" r:id="rId9"/>
    <p:sldId id="447" r:id="rId10"/>
    <p:sldId id="475" r:id="rId11"/>
    <p:sldId id="439" r:id="rId12"/>
    <p:sldId id="448" r:id="rId13"/>
    <p:sldId id="440" r:id="rId14"/>
    <p:sldId id="449" r:id="rId15"/>
    <p:sldId id="450" r:id="rId16"/>
    <p:sldId id="451" r:id="rId17"/>
    <p:sldId id="452" r:id="rId18"/>
    <p:sldId id="453" r:id="rId19"/>
    <p:sldId id="454" r:id="rId20"/>
    <p:sldId id="455" r:id="rId21"/>
    <p:sldId id="456" r:id="rId22"/>
    <p:sldId id="457" r:id="rId23"/>
    <p:sldId id="476" r:id="rId24"/>
    <p:sldId id="459" r:id="rId25"/>
    <p:sldId id="458" r:id="rId26"/>
    <p:sldId id="460" r:id="rId27"/>
    <p:sldId id="461" r:id="rId28"/>
    <p:sldId id="462" r:id="rId29"/>
    <p:sldId id="463" r:id="rId30"/>
    <p:sldId id="477" r:id="rId31"/>
    <p:sldId id="478" r:id="rId32"/>
    <p:sldId id="479" r:id="rId33"/>
    <p:sldId id="480" r:id="rId34"/>
    <p:sldId id="481" r:id="rId35"/>
    <p:sldId id="482" r:id="rId36"/>
    <p:sldId id="441" r:id="rId37"/>
    <p:sldId id="464" r:id="rId38"/>
    <p:sldId id="483" r:id="rId39"/>
    <p:sldId id="465" r:id="rId40"/>
    <p:sldId id="442" r:id="rId41"/>
    <p:sldId id="466" r:id="rId42"/>
    <p:sldId id="467" r:id="rId43"/>
    <p:sldId id="469" r:id="rId44"/>
    <p:sldId id="468" r:id="rId45"/>
    <p:sldId id="485" r:id="rId46"/>
    <p:sldId id="486" r:id="rId47"/>
    <p:sldId id="487" r:id="rId48"/>
    <p:sldId id="488" r:id="rId49"/>
    <p:sldId id="489" r:id="rId50"/>
    <p:sldId id="490" r:id="rId51"/>
    <p:sldId id="471" r:id="rId52"/>
    <p:sldId id="472" r:id="rId53"/>
    <p:sldId id="484" r:id="rId54"/>
    <p:sldId id="474" r:id="rId55"/>
    <p:sldId id="491" r:id="rId56"/>
    <p:sldId id="436" r:id="rId57"/>
    <p:sldId id="268" r:id="rId58"/>
    <p:sldId id="263" r:id="rId5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9999"/>
    <a:srgbClr val="FF5050"/>
    <a:srgbClr val="FFFFCC"/>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603" autoAdjust="0"/>
    <p:restoredTop sz="86371" autoAdjust="0"/>
  </p:normalViewPr>
  <p:slideViewPr>
    <p:cSldViewPr>
      <p:cViewPr varScale="1">
        <p:scale>
          <a:sx n="51" d="100"/>
          <a:sy n="51" d="100"/>
        </p:scale>
        <p:origin x="72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8806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61444"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806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807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8807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5D2FE85E-E564-465A-A0FF-223B1793953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2877296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4221178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228600"/>
            <a:ext cx="21336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28600"/>
            <a:ext cx="62484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266585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381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685800"/>
            <a:ext cx="4191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685800"/>
            <a:ext cx="4191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3250797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381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04800" y="685800"/>
            <a:ext cx="4191000" cy="2781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304800" y="3619500"/>
            <a:ext cx="4191000" cy="2781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648200" y="685800"/>
            <a:ext cx="4191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4163712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381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685800"/>
            <a:ext cx="8534400" cy="2781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04800" y="3619500"/>
            <a:ext cx="8534400" cy="2781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2637266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1219965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40987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685800"/>
            <a:ext cx="4191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685800"/>
            <a:ext cx="4191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1291230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4143875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1653723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3148339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643524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1106722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228600"/>
            <a:ext cx="853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304800" y="685800"/>
            <a:ext cx="85344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p:txBody>
      </p:sp>
      <p:sp>
        <p:nvSpPr>
          <p:cNvPr id="1031" name="Rectangle 7"/>
          <p:cNvSpPr>
            <a:spLocks noGrp="1" noChangeArrowheads="1"/>
          </p:cNvSpPr>
          <p:nvPr>
            <p:ph type="dt" sz="half" idx="2"/>
          </p:nvPr>
        </p:nvSpPr>
        <p:spPr bwMode="auto">
          <a:xfrm>
            <a:off x="304800" y="6477000"/>
            <a:ext cx="2286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i="1" dirty="0" smtClean="0">
                <a:latin typeface="Albertus" pitchFamily="34" charset="0"/>
              </a:defRPr>
            </a:lvl1pPr>
          </a:lstStyle>
          <a:p>
            <a:pPr>
              <a:defRPr/>
            </a:pPr>
            <a:r>
              <a:rPr lang="en-US" smtClean="0"/>
              <a:t>©1998-2018 / Bergin-Mann</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p:txStyles>
    <p:titleStyle>
      <a:lvl1pPr algn="ctr" rtl="0" eaLnBrk="0" fontAlgn="base" hangingPunct="0">
        <a:spcBef>
          <a:spcPct val="0"/>
        </a:spcBef>
        <a:spcAft>
          <a:spcPct val="0"/>
        </a:spcAft>
        <a:defRPr sz="1400" b="1">
          <a:solidFill>
            <a:schemeClr val="tx2"/>
          </a:solidFill>
          <a:latin typeface="+mj-lt"/>
          <a:ea typeface="+mj-ea"/>
          <a:cs typeface="+mj-cs"/>
        </a:defRPr>
      </a:lvl1pPr>
      <a:lvl2pPr algn="ctr" rtl="0" eaLnBrk="0" fontAlgn="base" hangingPunct="0">
        <a:spcBef>
          <a:spcPct val="0"/>
        </a:spcBef>
        <a:spcAft>
          <a:spcPct val="0"/>
        </a:spcAft>
        <a:defRPr sz="1400" b="1">
          <a:solidFill>
            <a:schemeClr val="tx2"/>
          </a:solidFill>
          <a:latin typeface="Verdana" pitchFamily="34" charset="0"/>
        </a:defRPr>
      </a:lvl2pPr>
      <a:lvl3pPr algn="ctr" rtl="0" eaLnBrk="0" fontAlgn="base" hangingPunct="0">
        <a:spcBef>
          <a:spcPct val="0"/>
        </a:spcBef>
        <a:spcAft>
          <a:spcPct val="0"/>
        </a:spcAft>
        <a:defRPr sz="1400" b="1">
          <a:solidFill>
            <a:schemeClr val="tx2"/>
          </a:solidFill>
          <a:latin typeface="Verdana" pitchFamily="34" charset="0"/>
        </a:defRPr>
      </a:lvl3pPr>
      <a:lvl4pPr algn="ctr" rtl="0" eaLnBrk="0" fontAlgn="base" hangingPunct="0">
        <a:spcBef>
          <a:spcPct val="0"/>
        </a:spcBef>
        <a:spcAft>
          <a:spcPct val="0"/>
        </a:spcAft>
        <a:defRPr sz="1400" b="1">
          <a:solidFill>
            <a:schemeClr val="tx2"/>
          </a:solidFill>
          <a:latin typeface="Verdana" pitchFamily="34" charset="0"/>
        </a:defRPr>
      </a:lvl4pPr>
      <a:lvl5pPr algn="ctr" rtl="0" eaLnBrk="0" fontAlgn="base" hangingPunct="0">
        <a:spcBef>
          <a:spcPct val="0"/>
        </a:spcBef>
        <a:spcAft>
          <a:spcPct val="0"/>
        </a:spcAft>
        <a:defRPr sz="1400" b="1">
          <a:solidFill>
            <a:schemeClr val="tx2"/>
          </a:solidFill>
          <a:latin typeface="Verdana" pitchFamily="34" charset="0"/>
        </a:defRPr>
      </a:lvl5pPr>
      <a:lvl6pPr marL="457200" algn="ctr" rtl="0" fontAlgn="base">
        <a:spcBef>
          <a:spcPct val="0"/>
        </a:spcBef>
        <a:spcAft>
          <a:spcPct val="0"/>
        </a:spcAft>
        <a:defRPr sz="1400" b="1">
          <a:solidFill>
            <a:schemeClr val="tx2"/>
          </a:solidFill>
          <a:latin typeface="Verdana" pitchFamily="34" charset="0"/>
        </a:defRPr>
      </a:lvl6pPr>
      <a:lvl7pPr marL="914400" algn="ctr" rtl="0" fontAlgn="base">
        <a:spcBef>
          <a:spcPct val="0"/>
        </a:spcBef>
        <a:spcAft>
          <a:spcPct val="0"/>
        </a:spcAft>
        <a:defRPr sz="1400" b="1">
          <a:solidFill>
            <a:schemeClr val="tx2"/>
          </a:solidFill>
          <a:latin typeface="Verdana" pitchFamily="34" charset="0"/>
        </a:defRPr>
      </a:lvl7pPr>
      <a:lvl8pPr marL="1371600" algn="ctr" rtl="0" fontAlgn="base">
        <a:spcBef>
          <a:spcPct val="0"/>
        </a:spcBef>
        <a:spcAft>
          <a:spcPct val="0"/>
        </a:spcAft>
        <a:defRPr sz="1400" b="1">
          <a:solidFill>
            <a:schemeClr val="tx2"/>
          </a:solidFill>
          <a:latin typeface="Verdana" pitchFamily="34" charset="0"/>
        </a:defRPr>
      </a:lvl8pPr>
      <a:lvl9pPr marL="1828800" algn="ctr" rtl="0" fontAlgn="base">
        <a:spcBef>
          <a:spcPct val="0"/>
        </a:spcBef>
        <a:spcAft>
          <a:spcPct val="0"/>
        </a:spcAft>
        <a:defRPr sz="1400" b="1">
          <a:solidFill>
            <a:schemeClr val="tx2"/>
          </a:solidFill>
          <a:latin typeface="Verdana" pitchFamily="34" charset="0"/>
        </a:defRPr>
      </a:lvl9pPr>
    </p:titleStyle>
    <p:bodyStyle>
      <a:lvl1pPr marL="342900" indent="-342900" algn="l" rtl="0" eaLnBrk="0" fontAlgn="base" hangingPunct="0">
        <a:spcBef>
          <a:spcPct val="20000"/>
        </a:spcBef>
        <a:spcAft>
          <a:spcPct val="0"/>
        </a:spcAft>
        <a:defRPr sz="1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13.xml"/><Relationship Id="rId4" Type="http://schemas.openxmlformats.org/officeDocument/2006/relationships/image" Target="../media/image8.wmf"/></Relationships>
</file>

<file path=ppt/slides/_rels/slide1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13.xml"/><Relationship Id="rId4" Type="http://schemas.openxmlformats.org/officeDocument/2006/relationships/image" Target="../media/image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13.xml"/><Relationship Id="rId4" Type="http://schemas.openxmlformats.org/officeDocument/2006/relationships/image" Target="../media/image8.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Date Placeholder 3"/>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051" name="Rectangle 2"/>
          <p:cNvSpPr>
            <a:spLocks noGrp="1" noChangeArrowheads="1"/>
          </p:cNvSpPr>
          <p:nvPr>
            <p:ph type="ctrTitle"/>
          </p:nvPr>
        </p:nvSpPr>
        <p:spPr>
          <a:xfrm>
            <a:off x="685800" y="2286000"/>
            <a:ext cx="7772400" cy="1143000"/>
          </a:xfrm>
        </p:spPr>
        <p:txBody>
          <a:bodyPr/>
          <a:lstStyle/>
          <a:p>
            <a:pPr eaLnBrk="1" hangingPunct="1"/>
            <a:r>
              <a:rPr lang="en-US" altLang="en-US" smtClean="0"/>
              <a:t>SQL Programming</a:t>
            </a:r>
          </a:p>
        </p:txBody>
      </p:sp>
      <p:sp>
        <p:nvSpPr>
          <p:cNvPr id="2052" name="Rectangle 3"/>
          <p:cNvSpPr>
            <a:spLocks noGrp="1" noChangeArrowheads="1"/>
          </p:cNvSpPr>
          <p:nvPr>
            <p:ph type="subTitle" idx="1"/>
          </p:nvPr>
        </p:nvSpPr>
        <p:spPr/>
        <p:txBody>
          <a:bodyPr/>
          <a:lstStyle/>
          <a:p>
            <a:pPr eaLnBrk="1" hangingPunct="1"/>
            <a:r>
              <a:rPr lang="en-US" altLang="en-US" smtClean="0"/>
              <a:t>DDL - Defining Tables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1126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1267" name="Rectangle 2"/>
          <p:cNvSpPr>
            <a:spLocks noGrp="1" noChangeArrowheads="1"/>
          </p:cNvSpPr>
          <p:nvPr>
            <p:ph type="title"/>
          </p:nvPr>
        </p:nvSpPr>
        <p:spPr/>
        <p:txBody>
          <a:bodyPr/>
          <a:lstStyle/>
          <a:p>
            <a:pPr algn="l" eaLnBrk="1" hangingPunct="1"/>
            <a:r>
              <a:rPr lang="en-US" altLang="en-US" sz="1600" smtClean="0"/>
              <a:t>Module 02: Defining Tables		Page B-8: BLOB</a:t>
            </a:r>
          </a:p>
        </p:txBody>
      </p:sp>
      <p:sp>
        <p:nvSpPr>
          <p:cNvPr id="1126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MySQL provides the programmer with four BLOB types:</a:t>
            </a:r>
          </a:p>
          <a:p>
            <a:pPr marL="0" indent="0" eaLnBrk="1" hangingPunct="1"/>
            <a:r>
              <a:rPr lang="en-US" altLang="en-US" u="sng" smtClean="0">
                <a:latin typeface="Verdana" panose="020B0604030504040204" pitchFamily="34" charset="0"/>
              </a:rPr>
              <a:t>TYPE		        Max Size</a:t>
            </a:r>
          </a:p>
          <a:p>
            <a:pPr marL="0" indent="0" eaLnBrk="1" hangingPunct="1"/>
            <a:r>
              <a:rPr lang="en-US" altLang="en-US" smtClean="0">
                <a:latin typeface="Verdana" panose="020B0604030504040204" pitchFamily="34" charset="0"/>
              </a:rPr>
              <a:t>TINYBLOB			 256</a:t>
            </a:r>
          </a:p>
          <a:p>
            <a:pPr marL="0" indent="0" eaLnBrk="1" hangingPunct="1"/>
            <a:r>
              <a:rPr lang="en-US" altLang="en-US" smtClean="0">
                <a:latin typeface="Verdana" panose="020B0604030504040204" pitchFamily="34" charset="0"/>
              </a:rPr>
              <a:t>BLOB		          655536</a:t>
            </a:r>
          </a:p>
          <a:p>
            <a:pPr marL="0" indent="0" eaLnBrk="1" hangingPunct="1"/>
            <a:r>
              <a:rPr lang="en-US" altLang="en-US" smtClean="0">
                <a:latin typeface="Verdana" panose="020B0604030504040204" pitchFamily="34" charset="0"/>
              </a:rPr>
              <a:t>MEDIUMBLOB	    ~ 16 million</a:t>
            </a:r>
          </a:p>
          <a:p>
            <a:pPr marL="0" indent="0" eaLnBrk="1" hangingPunct="1"/>
            <a:r>
              <a:rPr lang="en-US" altLang="en-US" smtClean="0">
                <a:latin typeface="Verdana" panose="020B0604030504040204" pitchFamily="34" charset="0"/>
              </a:rPr>
              <a:t>LONGBLOB	    ~   4 billion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Note: None of these datatypes 	takes a length, or size value, in 	their definition. Instead, the size, </a:t>
            </a:r>
          </a:p>
          <a:p>
            <a:pPr marL="0" indent="0" eaLnBrk="1" hangingPunct="1"/>
            <a:r>
              <a:rPr lang="en-US" altLang="en-US" smtClean="0">
                <a:latin typeface="Verdana" panose="020B0604030504040204" pitchFamily="34" charset="0"/>
              </a:rPr>
              <a:t>	or length of these columns is</a:t>
            </a:r>
          </a:p>
          <a:p>
            <a:pPr marL="0" indent="0" eaLnBrk="1" hangingPunct="1"/>
            <a:r>
              <a:rPr lang="en-US" altLang="en-US" smtClean="0">
                <a:latin typeface="Verdana" panose="020B0604030504040204" pitchFamily="34" charset="0"/>
              </a:rPr>
              <a:t>	limited by the max size for the</a:t>
            </a:r>
          </a:p>
          <a:p>
            <a:pPr marL="0" indent="0" eaLnBrk="1" hangingPunct="1"/>
            <a:r>
              <a:rPr lang="en-US" altLang="en-US" smtClean="0">
                <a:latin typeface="Verdana" panose="020B0604030504040204" pitchFamily="34" charset="0"/>
              </a:rPr>
              <a:t>	datatype.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We’ll have more to say about</a:t>
            </a:r>
          </a:p>
          <a:p>
            <a:pPr marL="0" indent="0" eaLnBrk="1" hangingPunct="1"/>
            <a:r>
              <a:rPr lang="en-US" altLang="en-US" smtClean="0">
                <a:latin typeface="Verdana" panose="020B0604030504040204" pitchFamily="34" charset="0"/>
              </a:rPr>
              <a:t>	BLOBs in the next section.</a:t>
            </a:r>
          </a:p>
          <a:p>
            <a:pPr marL="0" indent="0" eaLnBrk="1" hangingPunct="1"/>
            <a:r>
              <a:rPr lang="en-US" altLang="en-US" smtClean="0">
                <a:latin typeface="Verdana" panose="020B0604030504040204" pitchFamily="34" charset="0"/>
              </a:rPr>
              <a:t>	</a:t>
            </a:r>
          </a:p>
        </p:txBody>
      </p:sp>
      <p:sp>
        <p:nvSpPr>
          <p:cNvPr id="11269" name="Rectangle 5"/>
          <p:cNvSpPr>
            <a:spLocks noGrp="1" noChangeArrowheads="1"/>
          </p:cNvSpPr>
          <p:nvPr>
            <p:ph sz="half" idx="1"/>
          </p:nvPr>
        </p:nvSpPr>
        <p:spPr/>
        <p:txBody>
          <a:bodyPr/>
          <a:lstStyle/>
          <a:p>
            <a:pPr marL="0" indent="0" eaLnBrk="1" hangingPunct="1"/>
            <a:endParaRPr lang="en-US" altLang="en-US" sz="1200" smtClean="0"/>
          </a:p>
        </p:txBody>
      </p:sp>
      <p:pic>
        <p:nvPicPr>
          <p:cNvPr id="1127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605088"/>
            <a:ext cx="5257800" cy="375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2291" name="Rectangle 2"/>
          <p:cNvSpPr>
            <a:spLocks noGrp="1" noChangeArrowheads="1"/>
          </p:cNvSpPr>
          <p:nvPr>
            <p:ph type="title"/>
          </p:nvPr>
        </p:nvSpPr>
        <p:spPr/>
        <p:txBody>
          <a:bodyPr/>
          <a:lstStyle/>
          <a:p>
            <a:pPr algn="l" eaLnBrk="1" hangingPunct="1"/>
            <a:r>
              <a:rPr lang="en-US" altLang="en-US" sz="1600" smtClean="0"/>
              <a:t>Module 02: Defining Tables		Page C-1: Boolean</a:t>
            </a:r>
          </a:p>
        </p:txBody>
      </p:sp>
      <p:sp>
        <p:nvSpPr>
          <p:cNvPr id="12292" name="Rectangle 3"/>
          <p:cNvSpPr>
            <a:spLocks noGrp="1" noChangeArrowheads="1"/>
          </p:cNvSpPr>
          <p:nvPr>
            <p:ph type="body" sz="half" idx="2"/>
          </p:nvPr>
        </p:nvSpPr>
        <p:spPr/>
        <p:txBody>
          <a:bodyPr/>
          <a:lstStyle/>
          <a:p>
            <a:pPr marL="0" indent="0" eaLnBrk="1" hangingPunct="1">
              <a:lnSpc>
                <a:spcPct val="90000"/>
              </a:lnSpc>
            </a:pPr>
            <a:r>
              <a:rPr lang="en-US" altLang="en-US" smtClean="0">
                <a:latin typeface="Verdana" panose="020B0604030504040204" pitchFamily="34" charset="0"/>
              </a:rPr>
              <a:t>A Boolean data type is used to store truth values: TRUE, FALSE, and UNKNOWN.</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These data types are best used then, when the programmer needs to store the value of a predicate expression.</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For example, a column in a table could be used to store one of two values: Pass or Fail.  The WHERE clause predicate that would be used to locate all rows with a ‘Pass’ value would look something like this:</a:t>
            </a:r>
          </a:p>
          <a:p>
            <a:pPr marL="0" indent="0" eaLnBrk="1" hangingPunct="1">
              <a:lnSpc>
                <a:spcPct val="90000"/>
              </a:lnSpc>
            </a:pPr>
            <a:r>
              <a:rPr lang="en-US" altLang="en-US" smtClean="0">
                <a:latin typeface="Verdana" panose="020B0604030504040204" pitchFamily="34" charset="0"/>
              </a:rPr>
              <a:t>	WHERE  test = ‘Pass’</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Alternatively the column could be designed to store a Boolean value, and rather than storing Pass and Fail, we would store TRUE if the student passed the exam, and FALSE otherwise.</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The WHERE clause predicate that would retrieve the same set of rows as the previous example could be coded as either of the following:</a:t>
            </a:r>
          </a:p>
          <a:p>
            <a:pPr marL="0" indent="0" eaLnBrk="1" hangingPunct="1">
              <a:lnSpc>
                <a:spcPct val="90000"/>
              </a:lnSpc>
            </a:pPr>
            <a:r>
              <a:rPr lang="en-US" altLang="en-US" smtClean="0">
                <a:latin typeface="Verdana" panose="020B0604030504040204" pitchFamily="34" charset="0"/>
              </a:rPr>
              <a:t>	WHERE  pass</a:t>
            </a:r>
          </a:p>
          <a:p>
            <a:pPr marL="0" indent="0" eaLnBrk="1" hangingPunct="1">
              <a:lnSpc>
                <a:spcPct val="90000"/>
              </a:lnSpc>
            </a:pPr>
            <a:r>
              <a:rPr lang="en-US" altLang="en-US" smtClean="0">
                <a:latin typeface="Verdana" panose="020B0604030504040204" pitchFamily="34" charset="0"/>
              </a:rPr>
              <a:t>	WHERE  pass IS TRUE</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endParaRPr lang="en-US" altLang="en-US" smtClean="0">
              <a:latin typeface="Verdana" panose="020B0604030504040204" pitchFamily="34" charset="0"/>
            </a:endParaRPr>
          </a:p>
        </p:txBody>
      </p:sp>
      <p:pic>
        <p:nvPicPr>
          <p:cNvPr id="12293"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1331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3315" name="Rectangle 2"/>
          <p:cNvSpPr>
            <a:spLocks noGrp="1" noChangeArrowheads="1"/>
          </p:cNvSpPr>
          <p:nvPr>
            <p:ph type="title"/>
          </p:nvPr>
        </p:nvSpPr>
        <p:spPr/>
        <p:txBody>
          <a:bodyPr/>
          <a:lstStyle/>
          <a:p>
            <a:pPr algn="l" eaLnBrk="1" hangingPunct="1"/>
            <a:r>
              <a:rPr lang="en-US" altLang="en-US" sz="1600" smtClean="0"/>
              <a:t>Module 02: Defining Tables		Page C-2: Boolean</a:t>
            </a:r>
          </a:p>
        </p:txBody>
      </p:sp>
      <p:sp>
        <p:nvSpPr>
          <p:cNvPr id="1331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Oracle does not support the Boolean data type as a native type.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That is, there isn’t a data type in the database that you can use to define and store these values.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Strangely enough though, the Oracle programming language PL/SQL, </a:t>
            </a:r>
            <a:r>
              <a:rPr lang="en-US" altLang="en-US" b="1" i="1" smtClean="0">
                <a:latin typeface="Verdana" panose="020B0604030504040204" pitchFamily="34" charset="0"/>
              </a:rPr>
              <a:t>does </a:t>
            </a:r>
            <a:r>
              <a:rPr lang="en-US" altLang="en-US" smtClean="0">
                <a:latin typeface="Verdana" panose="020B0604030504040204" pitchFamily="34" charset="0"/>
              </a:rPr>
              <a:t>allow the programmer to define variables as Boolean data types in those programming applications.  You just can’t store the values back into the database?</a:t>
            </a:r>
            <a:br>
              <a:rPr lang="en-US" altLang="en-US" smtClean="0">
                <a:latin typeface="Verdana" panose="020B0604030504040204" pitchFamily="34" charset="0"/>
              </a:rPr>
            </a:br>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solidFill>
                  <a:schemeClr val="accent2"/>
                </a:solidFill>
                <a:latin typeface="Verdana" panose="020B0604030504040204" pitchFamily="34" charset="0"/>
              </a:rPr>
              <a:t>MySQL also does not support a BOOLEAN datatype.</a:t>
            </a:r>
          </a:p>
        </p:txBody>
      </p:sp>
      <p:pic>
        <p:nvPicPr>
          <p:cNvPr id="13317"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4339" name="Rectangle 2"/>
          <p:cNvSpPr>
            <a:spLocks noGrp="1" noChangeArrowheads="1"/>
          </p:cNvSpPr>
          <p:nvPr>
            <p:ph type="title"/>
          </p:nvPr>
        </p:nvSpPr>
        <p:spPr/>
        <p:txBody>
          <a:bodyPr/>
          <a:lstStyle/>
          <a:p>
            <a:pPr algn="l" eaLnBrk="1" hangingPunct="1"/>
            <a:r>
              <a:rPr lang="en-US" altLang="en-US" sz="1600" smtClean="0"/>
              <a:t>Module 02: Defining Tables		Page D-1: Character</a:t>
            </a:r>
          </a:p>
        </p:txBody>
      </p:sp>
      <p:sp>
        <p:nvSpPr>
          <p:cNvPr id="1434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Character data types are represented in the standard with these options: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CHARACTER (n)</a:t>
            </a:r>
          </a:p>
          <a:p>
            <a:pPr marL="0" indent="0" eaLnBrk="1" hangingPunct="1"/>
            <a:r>
              <a:rPr lang="en-US" altLang="en-US" smtClean="0">
                <a:latin typeface="Verdana" panose="020B0604030504040204" pitchFamily="34" charset="0"/>
              </a:rPr>
              <a:t>    CHARACTER VARYING (n)</a:t>
            </a:r>
          </a:p>
          <a:p>
            <a:pPr marL="0" indent="0" eaLnBrk="1" hangingPunct="1"/>
            <a:r>
              <a:rPr lang="en-US" altLang="en-US" smtClean="0">
                <a:latin typeface="Verdana" panose="020B0604030504040204" pitchFamily="34" charset="0"/>
              </a:rPr>
              <a:t>    CHARACTER LARGE OBJECT (n)</a:t>
            </a:r>
          </a:p>
          <a:p>
            <a:pPr marL="0" indent="0" eaLnBrk="1" hangingPunct="1"/>
            <a:r>
              <a:rPr lang="en-US" altLang="en-US" smtClean="0">
                <a:latin typeface="Verdana" panose="020B0604030504040204" pitchFamily="34" charset="0"/>
              </a:rPr>
              <a:t>          CLOB(n)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NATIONAL CHARACTER (n)</a:t>
            </a:r>
          </a:p>
          <a:p>
            <a:pPr marL="0" indent="0" eaLnBrk="1" hangingPunct="1"/>
            <a:r>
              <a:rPr lang="en-US" altLang="en-US" smtClean="0">
                <a:latin typeface="Verdana" panose="020B0604030504040204" pitchFamily="34" charset="0"/>
              </a:rPr>
              <a:t>   NATIONAL CHARACTER VARYING (n)</a:t>
            </a:r>
          </a:p>
          <a:p>
            <a:pPr marL="0" indent="0" eaLnBrk="1" hangingPunct="1"/>
            <a:r>
              <a:rPr lang="en-US" altLang="en-US" smtClean="0">
                <a:latin typeface="Verdana" panose="020B0604030504040204" pitchFamily="34" charset="0"/>
              </a:rPr>
              <a:t>   NATIONAL CHARACTER LARGE OBJECT(n)</a:t>
            </a:r>
          </a:p>
          <a:p>
            <a:pPr marL="0" indent="0" eaLnBrk="1" hangingPunct="1"/>
            <a:r>
              <a:rPr lang="en-US" altLang="en-US" smtClean="0">
                <a:latin typeface="Verdana" panose="020B0604030504040204" pitchFamily="34" charset="0"/>
              </a:rPr>
              <a:t>         NCLOB (n)</a:t>
            </a:r>
          </a:p>
          <a:p>
            <a:pPr marL="0" indent="0" eaLnBrk="1" hangingPunct="1"/>
            <a:endParaRPr lang="en-US" altLang="en-US" smtClean="0">
              <a:latin typeface="Verdana" panose="020B0604030504040204" pitchFamily="34" charset="0"/>
            </a:endParaRPr>
          </a:p>
        </p:txBody>
      </p:sp>
      <p:sp>
        <p:nvSpPr>
          <p:cNvPr id="14341"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5363" name="Rectangle 2"/>
          <p:cNvSpPr>
            <a:spLocks noGrp="1" noChangeArrowheads="1"/>
          </p:cNvSpPr>
          <p:nvPr>
            <p:ph type="title"/>
          </p:nvPr>
        </p:nvSpPr>
        <p:spPr/>
        <p:txBody>
          <a:bodyPr/>
          <a:lstStyle/>
          <a:p>
            <a:pPr algn="l" eaLnBrk="1" hangingPunct="1"/>
            <a:r>
              <a:rPr lang="en-US" altLang="en-US" sz="1600" smtClean="0"/>
              <a:t>Module 02: Defining Tables		Page D-2: Character</a:t>
            </a:r>
          </a:p>
        </p:txBody>
      </p:sp>
      <p:sp>
        <p:nvSpPr>
          <p:cNvPr id="1536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CHARACTER data types are used to represent fixed length character strings, CHARACTER VARYING is used to represent variable length character strings.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Similarly, NATIONAL CHARACTER data types are used to represent fixed length character strings, and NATIONAL CHARACTER VARYING is used to represent variable length character strings.  There’s more to say about Nationals, but I need to lay down some theory first, and I’ll do that in a sec’.</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CLOBs are used to store large collections of characters, as are NCLOBs.  One might use a CLOB to store the text of a short story, or maybe even a novel.</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sp>
        <p:nvSpPr>
          <p:cNvPr id="15365"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6387" name="Rectangle 2"/>
          <p:cNvSpPr>
            <a:spLocks noGrp="1" noChangeArrowheads="1"/>
          </p:cNvSpPr>
          <p:nvPr>
            <p:ph type="title"/>
          </p:nvPr>
        </p:nvSpPr>
        <p:spPr/>
        <p:txBody>
          <a:bodyPr/>
          <a:lstStyle/>
          <a:p>
            <a:pPr algn="l" eaLnBrk="1" hangingPunct="1"/>
            <a:r>
              <a:rPr lang="en-US" altLang="en-US" sz="1600" smtClean="0"/>
              <a:t>Module 02: Defining Tables		Page D-3: Character Sets</a:t>
            </a:r>
          </a:p>
        </p:txBody>
      </p:sp>
      <p:sp>
        <p:nvSpPr>
          <p:cNvPr id="1638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CHARACTER and NATIONAL CHARACTER are inextricably tied to the way character sets are used and represented on the computer.</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When you were in grade school (perhaps pre-school for some of you, and high school for others </a:t>
            </a:r>
            <a:r>
              <a:rPr lang="en-US" altLang="en-US" smtClean="0">
                <a:latin typeface="Verdana" panose="020B0604030504040204" pitchFamily="34" charset="0"/>
                <a:sym typeface="Wingdings" panose="05000000000000000000" pitchFamily="2" charset="2"/>
              </a:rPr>
              <a:t>) you learned the alphabet.  For our discussion, we’ll presume that that alphabet was the American English alphabet.  The first letter is ‘A’ (pronounced ey), and the last letter is ‘Z’ (pronounced zee).</a:t>
            </a:r>
          </a:p>
          <a:p>
            <a:pPr marL="0" indent="0" eaLnBrk="1" hangingPunct="1"/>
            <a:endParaRPr lang="en-US" altLang="en-US" smtClean="0">
              <a:latin typeface="Verdana" panose="020B0604030504040204" pitchFamily="34" charset="0"/>
              <a:sym typeface="Wingdings" panose="05000000000000000000" pitchFamily="2" charset="2"/>
            </a:endParaRPr>
          </a:p>
          <a:p>
            <a:pPr marL="0" indent="0" eaLnBrk="1" hangingPunct="1"/>
            <a:r>
              <a:rPr lang="en-US" altLang="en-US" i="1" smtClean="0">
                <a:latin typeface="Verdana" panose="020B0604030504040204" pitchFamily="34" charset="0"/>
                <a:sym typeface="Wingdings" panose="05000000000000000000" pitchFamily="2" charset="2"/>
              </a:rPr>
              <a:t>Unlike the British English alphabet whose first letter is ‘A’ (pronounced ey), and whose last letter is ‘Z’ (pronounced zed), but I digress.</a:t>
            </a:r>
          </a:p>
          <a:p>
            <a:pPr marL="0" indent="0" eaLnBrk="1" hangingPunct="1"/>
            <a:endParaRPr lang="en-US" altLang="en-US" i="1" smtClean="0">
              <a:latin typeface="Verdana" panose="020B0604030504040204" pitchFamily="34" charset="0"/>
              <a:sym typeface="Wingdings" panose="05000000000000000000" pitchFamily="2" charset="2"/>
            </a:endParaRPr>
          </a:p>
          <a:p>
            <a:pPr marL="0" indent="0" eaLnBrk="1" hangingPunct="1"/>
            <a:r>
              <a:rPr lang="en-US" altLang="en-US" smtClean="0">
                <a:latin typeface="Verdana" panose="020B0604030504040204" pitchFamily="34" charset="0"/>
                <a:sym typeface="Wingdings" panose="05000000000000000000" pitchFamily="2" charset="2"/>
              </a:rPr>
              <a:t>When the character A is written or printed on a page we call that mark or symbol a ‘glyph’.  And the A-glyph looks like: A</a:t>
            </a:r>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16389" name="Picture 5" descr="lbviwbfp[1]"/>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609600" y="2438400"/>
            <a:ext cx="2935288" cy="1608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7411" name="Rectangle 2"/>
          <p:cNvSpPr>
            <a:spLocks noGrp="1" noChangeArrowheads="1"/>
          </p:cNvSpPr>
          <p:nvPr>
            <p:ph type="title"/>
          </p:nvPr>
        </p:nvSpPr>
        <p:spPr/>
        <p:txBody>
          <a:bodyPr/>
          <a:lstStyle/>
          <a:p>
            <a:pPr algn="l" eaLnBrk="1" hangingPunct="1"/>
            <a:r>
              <a:rPr lang="en-US" altLang="en-US" sz="1600" smtClean="0"/>
              <a:t>Module 02: Defining Tables		Page D-4: Character Sets</a:t>
            </a:r>
          </a:p>
        </p:txBody>
      </p:sp>
      <p:sp>
        <p:nvSpPr>
          <p:cNvPr id="1741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Back to grade school.</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When you learned the alphabet, you learned to read and write the glyphs for the letters (characters), and you also learned the ordering scheme for the alphabet: ABCDEFGHIJKLMNOPQRSTUVWXYZ</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ordering scheme is known as the collation scheme (or collating sequence) and we use it every time we want to arrange or alphabetize some list.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Now these features are generally implemented in the character set of the computer.  Most computers use ASCII.</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What does ASCII stand for?</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sp>
        <p:nvSpPr>
          <p:cNvPr id="17413" name="Rectangle 6"/>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8435" name="Rectangle 2"/>
          <p:cNvSpPr>
            <a:spLocks noGrp="1" noChangeArrowheads="1"/>
          </p:cNvSpPr>
          <p:nvPr>
            <p:ph type="title"/>
          </p:nvPr>
        </p:nvSpPr>
        <p:spPr/>
        <p:txBody>
          <a:bodyPr/>
          <a:lstStyle/>
          <a:p>
            <a:pPr algn="l" eaLnBrk="1" hangingPunct="1"/>
            <a:r>
              <a:rPr lang="en-US" altLang="en-US" sz="1600" smtClean="0"/>
              <a:t>Module 02: Defining Tables		Page D-5: Character Sets</a:t>
            </a:r>
          </a:p>
        </p:txBody>
      </p:sp>
      <p:sp>
        <p:nvSpPr>
          <p:cNvPr id="1843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Back to grade school.</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When you learned the alphabet, you learned to read and write the glyphs for the letters (characters), and you also learned the ordering scheme for the alphabet: ABCDEFGHIJKLMNOPQRSTUVWXYZ</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ordering scheme is known as the collation scheme (or collating sequence) and we use it every time we want to arrange or alphabetize some list.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Now these features are generally implemented in the character set of the computer.  Most computers use ASCII.</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What does ASCII stand for?</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ASCII is an acronym for American Standard Code for Information Interchange.</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sp>
        <p:nvSpPr>
          <p:cNvPr id="18437"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5"/>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9459" name="Rectangle 2"/>
          <p:cNvSpPr>
            <a:spLocks noGrp="1" noChangeArrowheads="1"/>
          </p:cNvSpPr>
          <p:nvPr>
            <p:ph type="title"/>
          </p:nvPr>
        </p:nvSpPr>
        <p:spPr/>
        <p:txBody>
          <a:bodyPr/>
          <a:lstStyle/>
          <a:p>
            <a:pPr algn="l" eaLnBrk="1" hangingPunct="1"/>
            <a:r>
              <a:rPr lang="en-US" altLang="en-US" sz="1600" smtClean="0"/>
              <a:t>Module 02: Defining Tables		Page D-6: Character Sets</a:t>
            </a:r>
          </a:p>
        </p:txBody>
      </p:sp>
      <p:pic>
        <p:nvPicPr>
          <p:cNvPr id="19460" name="Picture 5" descr="ibiv3rj3[1]"/>
          <p:cNvPicPr>
            <a:picLocks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838200" y="1066800"/>
            <a:ext cx="427038" cy="1000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1" name="Rectangle 3"/>
          <p:cNvSpPr>
            <a:spLocks noGrp="1" noChangeArrowheads="1"/>
          </p:cNvSpPr>
          <p:nvPr>
            <p:ph type="body" sz="half" idx="3"/>
          </p:nvPr>
        </p:nvSpPr>
        <p:spPr/>
        <p:txBody>
          <a:bodyPr/>
          <a:lstStyle/>
          <a:p>
            <a:pPr marL="0" indent="0" eaLnBrk="1" hangingPunct="1"/>
            <a:r>
              <a:rPr lang="en-US" altLang="en-US" smtClean="0">
                <a:latin typeface="Verdana" panose="020B0604030504040204" pitchFamily="34" charset="0"/>
              </a:rPr>
              <a:t>The magic word here is: American.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ASCII works really well for the American English Alphabet.  It doesn’t work so well for other languages.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ASCII character set uses the 8-bits in a byte to represent individual characters.  And the collation scheme is defined as the (sorted) arrangement of those bit combinations.  And each bit pattern is associated with a character (glyph).</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How many bits are there in a byte?</a:t>
            </a:r>
          </a:p>
        </p:txBody>
      </p:sp>
      <p:pic>
        <p:nvPicPr>
          <p:cNvPr id="19462" name="Picture 6" descr="hxe_azro[1]"/>
          <p:cNvPicPr>
            <a:picLocks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2514600" y="2362200"/>
            <a:ext cx="428625" cy="911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463" name="Picture 8" descr="taexlxel[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114800"/>
            <a:ext cx="762000"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5"/>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0483" name="Rectangle 2"/>
          <p:cNvSpPr>
            <a:spLocks noGrp="1" noChangeArrowheads="1"/>
          </p:cNvSpPr>
          <p:nvPr>
            <p:ph type="title"/>
          </p:nvPr>
        </p:nvSpPr>
        <p:spPr/>
        <p:txBody>
          <a:bodyPr/>
          <a:lstStyle/>
          <a:p>
            <a:pPr algn="l" eaLnBrk="1" hangingPunct="1"/>
            <a:r>
              <a:rPr lang="en-US" altLang="en-US" sz="1600" smtClean="0"/>
              <a:t>Module 02: Defining Tables		Page D-7: Character Sets</a:t>
            </a:r>
          </a:p>
        </p:txBody>
      </p:sp>
      <p:pic>
        <p:nvPicPr>
          <p:cNvPr id="20484" name="Picture 3" descr="ibiv3rj3[1]"/>
          <p:cNvPicPr>
            <a:picLocks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838200" y="1066800"/>
            <a:ext cx="427038" cy="1000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485" name="Rectangle 4"/>
          <p:cNvSpPr>
            <a:spLocks noGrp="1" noChangeArrowheads="1"/>
          </p:cNvSpPr>
          <p:nvPr>
            <p:ph type="body" sz="half" idx="3"/>
          </p:nvPr>
        </p:nvSpPr>
        <p:spPr/>
        <p:txBody>
          <a:bodyPr/>
          <a:lstStyle/>
          <a:p>
            <a:pPr marL="0" indent="0" eaLnBrk="1" hangingPunct="1"/>
            <a:r>
              <a:rPr lang="en-US" altLang="en-US" smtClean="0">
                <a:latin typeface="Verdana" panose="020B0604030504040204" pitchFamily="34" charset="0"/>
              </a:rPr>
              <a:t>The magic word here is: American.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ASCII works really well for the American English Alphabet.  It doesn’t work so well for other languages.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ASCII character set uses the 8-bits in a byte to represent individual characters.  And the collation scheme is defined as the (sorted) arrangement of those bit combinations.  And each bit pattern is associated with a character (glyph).</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How many bits are there in a byte?</a:t>
            </a:r>
          </a:p>
          <a:p>
            <a:pPr marL="0" indent="0" eaLnBrk="1" hangingPunct="1"/>
            <a:r>
              <a:rPr lang="en-US" altLang="en-US" smtClean="0">
                <a:latin typeface="Verdana" panose="020B0604030504040204" pitchFamily="34" charset="0"/>
              </a:rPr>
              <a:t>Most computers use 8 bits per byte.</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How many bit patterns can be generated with 8 bits?</a:t>
            </a:r>
          </a:p>
        </p:txBody>
      </p:sp>
      <p:pic>
        <p:nvPicPr>
          <p:cNvPr id="20486" name="Picture 5" descr="hxe_azro[1]"/>
          <p:cNvPicPr>
            <a:picLocks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2514600" y="2362200"/>
            <a:ext cx="428625" cy="911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487" name="Picture 6" descr="taexlxel[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114800"/>
            <a:ext cx="762000"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075" name="Rectangle 2"/>
          <p:cNvSpPr>
            <a:spLocks noGrp="1" noChangeArrowheads="1"/>
          </p:cNvSpPr>
          <p:nvPr>
            <p:ph type="title"/>
          </p:nvPr>
        </p:nvSpPr>
        <p:spPr/>
        <p:txBody>
          <a:bodyPr/>
          <a:lstStyle/>
          <a:p>
            <a:pPr algn="l" eaLnBrk="1" hangingPunct="1"/>
            <a:r>
              <a:rPr lang="en-US" altLang="en-US" sz="1600" smtClean="0"/>
              <a:t>Module 02: Defining Tables		Page A-1: Intro</a:t>
            </a:r>
          </a:p>
        </p:txBody>
      </p:sp>
      <p:sp>
        <p:nvSpPr>
          <p:cNvPr id="3076" name="Rectangle 4"/>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In the first semester SQL class you learned how to create basic or ‘rudimentary’ tables.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These table were comprised of simple number, character, and date columns.</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This module introduces you to the full set of column types (data types) that are available in the SQL:1999 standard.  We’ll discuss each data type and consider its use from an operational perspective.  Once you learn these column types, you can create a database that’ll hold just about anything.</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the next module we’ll discuss constraints and other techniques that the database designer can use to enforce data policies.</a:t>
            </a:r>
          </a:p>
        </p:txBody>
      </p:sp>
      <p:sp>
        <p:nvSpPr>
          <p:cNvPr id="3077" name="Rectangle 12"/>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5"/>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1507" name="Rectangle 2"/>
          <p:cNvSpPr>
            <a:spLocks noGrp="1" noChangeArrowheads="1"/>
          </p:cNvSpPr>
          <p:nvPr>
            <p:ph type="title"/>
          </p:nvPr>
        </p:nvSpPr>
        <p:spPr/>
        <p:txBody>
          <a:bodyPr/>
          <a:lstStyle/>
          <a:p>
            <a:pPr algn="l" eaLnBrk="1" hangingPunct="1"/>
            <a:r>
              <a:rPr lang="en-US" altLang="en-US" sz="1600" smtClean="0"/>
              <a:t>Module 02: Defining Tables		Page D-8: Character Sets</a:t>
            </a:r>
          </a:p>
        </p:txBody>
      </p:sp>
      <p:pic>
        <p:nvPicPr>
          <p:cNvPr id="21508" name="Picture 3" descr="ibiv3rj3[1]"/>
          <p:cNvPicPr>
            <a:picLocks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838200" y="1066800"/>
            <a:ext cx="427038" cy="1000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1509" name="Rectangle 4"/>
          <p:cNvSpPr>
            <a:spLocks noGrp="1" noChangeArrowheads="1"/>
          </p:cNvSpPr>
          <p:nvPr>
            <p:ph type="body" sz="half" idx="3"/>
          </p:nvPr>
        </p:nvSpPr>
        <p:spPr/>
        <p:txBody>
          <a:bodyPr/>
          <a:lstStyle/>
          <a:p>
            <a:pPr marL="0" indent="0" eaLnBrk="1" hangingPunct="1"/>
            <a:r>
              <a:rPr lang="en-US" altLang="en-US" smtClean="0">
                <a:latin typeface="Verdana" panose="020B0604030504040204" pitchFamily="34" charset="0"/>
              </a:rPr>
              <a:t>The magic word here is: American.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ASCII works really well for the American English Alphabet.  It doesn’t work so well for other languages.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ASCII character set uses the 8-bits in a byte to represent individual characters.  And the collation scheme is defined as the (sorted) arrangement of those bit combinations.  And each bit pattern is associated with a character (glyph).</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How many bits are there in a byte?</a:t>
            </a:r>
          </a:p>
          <a:p>
            <a:pPr marL="0" indent="0" eaLnBrk="1" hangingPunct="1"/>
            <a:r>
              <a:rPr lang="en-US" altLang="en-US" smtClean="0">
                <a:latin typeface="Verdana" panose="020B0604030504040204" pitchFamily="34" charset="0"/>
              </a:rPr>
              <a:t>Most computers use 8 bits per byte.</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How many bit patterns can be generated with 8 bits?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256 patterns, or combinations, are possible with 8 bits.</a:t>
            </a:r>
          </a:p>
        </p:txBody>
      </p:sp>
      <p:pic>
        <p:nvPicPr>
          <p:cNvPr id="21510" name="Picture 5" descr="hxe_azro[1]"/>
          <p:cNvPicPr>
            <a:picLocks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2514600" y="2362200"/>
            <a:ext cx="428625" cy="911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1511" name="Picture 6" descr="taexlxel[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114800"/>
            <a:ext cx="762000"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5"/>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2531" name="Rectangle 2"/>
          <p:cNvSpPr>
            <a:spLocks noGrp="1" noChangeArrowheads="1"/>
          </p:cNvSpPr>
          <p:nvPr>
            <p:ph type="title"/>
          </p:nvPr>
        </p:nvSpPr>
        <p:spPr/>
        <p:txBody>
          <a:bodyPr/>
          <a:lstStyle/>
          <a:p>
            <a:pPr algn="l" eaLnBrk="1" hangingPunct="1"/>
            <a:r>
              <a:rPr lang="en-US" altLang="en-US" sz="1600" smtClean="0"/>
              <a:t>Module 02: Defining Tables		Page D-9: Character Sets</a:t>
            </a:r>
          </a:p>
        </p:txBody>
      </p:sp>
      <p:sp>
        <p:nvSpPr>
          <p:cNvPr id="22532" name="Rectangle 4"/>
          <p:cNvSpPr>
            <a:spLocks noGrp="1" noChangeArrowheads="1"/>
          </p:cNvSpPr>
          <p:nvPr>
            <p:ph type="body" sz="half" idx="3"/>
          </p:nvPr>
        </p:nvSpPr>
        <p:spPr/>
        <p:txBody>
          <a:bodyPr/>
          <a:lstStyle/>
          <a:p>
            <a:pPr marL="0" indent="0" eaLnBrk="1" hangingPunct="1"/>
            <a:r>
              <a:rPr lang="en-US" altLang="en-US" smtClean="0">
                <a:latin typeface="Verdana" panose="020B0604030504040204" pitchFamily="34" charset="0"/>
              </a:rPr>
              <a:t>Each 8-bit pattern is laid out in bits, and has a binary value.  That binary value also has a decimal equivalent.</a:t>
            </a:r>
          </a:p>
          <a:p>
            <a:pPr marL="0" indent="0" eaLnBrk="1" hangingPunct="1"/>
            <a:endParaRPr lang="en-US" altLang="en-US" smtClean="0">
              <a:latin typeface="Verdana" panose="020B0604030504040204" pitchFamily="34" charset="0"/>
            </a:endParaRPr>
          </a:p>
          <a:p>
            <a:pPr marL="0" indent="0" eaLnBrk="1" hangingPunct="1"/>
            <a:r>
              <a:rPr lang="en-US" altLang="en-US" u="sng" smtClean="0">
                <a:latin typeface="Verdana" panose="020B0604030504040204" pitchFamily="34" charset="0"/>
              </a:rPr>
              <a:t>Bit pattern</a:t>
            </a:r>
            <a:r>
              <a:rPr lang="en-US" altLang="en-US" smtClean="0">
                <a:latin typeface="Verdana" panose="020B0604030504040204" pitchFamily="34" charset="0"/>
              </a:rPr>
              <a:t>	</a:t>
            </a:r>
            <a:r>
              <a:rPr lang="en-US" altLang="en-US" u="sng" smtClean="0">
                <a:latin typeface="Verdana" panose="020B0604030504040204" pitchFamily="34" charset="0"/>
              </a:rPr>
              <a:t>Decimal value</a:t>
            </a:r>
          </a:p>
          <a:p>
            <a:pPr marL="0" indent="0" eaLnBrk="1" hangingPunct="1"/>
            <a:r>
              <a:rPr lang="en-US" altLang="en-US" smtClean="0">
                <a:latin typeface="Verdana" panose="020B0604030504040204" pitchFamily="34" charset="0"/>
              </a:rPr>
              <a:t>00000000		0</a:t>
            </a:r>
          </a:p>
          <a:p>
            <a:pPr marL="0" indent="0" eaLnBrk="1" hangingPunct="1"/>
            <a:r>
              <a:rPr lang="en-US" altLang="en-US" smtClean="0">
                <a:latin typeface="Verdana" panose="020B0604030504040204" pitchFamily="34" charset="0"/>
              </a:rPr>
              <a:t>00000001		1</a:t>
            </a:r>
          </a:p>
          <a:p>
            <a:pPr marL="0" indent="0" eaLnBrk="1" hangingPunct="1"/>
            <a:r>
              <a:rPr lang="en-US" altLang="en-US" smtClean="0">
                <a:latin typeface="Verdana" panose="020B0604030504040204" pitchFamily="34" charset="0"/>
              </a:rPr>
              <a:t>00000010		2</a:t>
            </a:r>
          </a:p>
          <a:p>
            <a:pPr marL="0" indent="0" eaLnBrk="1" hangingPunct="1"/>
            <a:r>
              <a:rPr lang="en-US" altLang="en-US" smtClean="0">
                <a:latin typeface="Verdana" panose="020B0604030504040204" pitchFamily="34" charset="0"/>
              </a:rPr>
              <a:t>00000011		3</a:t>
            </a:r>
          </a:p>
          <a:p>
            <a:pPr marL="0" indent="0" eaLnBrk="1" hangingPunct="1"/>
            <a:r>
              <a:rPr lang="en-US" altLang="en-US" smtClean="0">
                <a:latin typeface="Verdana" panose="020B0604030504040204" pitchFamily="34" charset="0"/>
              </a:rPr>
              <a:t>00000100		4</a:t>
            </a:r>
          </a:p>
          <a:p>
            <a:pPr marL="0" indent="0" eaLnBrk="1" hangingPunct="1"/>
            <a:r>
              <a:rPr lang="en-US" altLang="en-US" smtClean="0">
                <a:latin typeface="Verdana" panose="020B0604030504040204" pitchFamily="34" charset="0"/>
              </a:rPr>
              <a:t>00000101		5</a:t>
            </a:r>
          </a:p>
          <a:p>
            <a:pPr marL="0" indent="0" eaLnBrk="1" hangingPunct="1"/>
            <a:r>
              <a:rPr lang="en-US" altLang="en-US" smtClean="0">
                <a:latin typeface="Verdana" panose="020B0604030504040204" pitchFamily="34" charset="0"/>
              </a:rPr>
              <a:t>…</a:t>
            </a:r>
          </a:p>
          <a:p>
            <a:pPr marL="0" indent="0" eaLnBrk="1" hangingPunct="1"/>
            <a:r>
              <a:rPr lang="en-US" altLang="en-US" smtClean="0">
                <a:latin typeface="Verdana" panose="020B0604030504040204" pitchFamily="34" charset="0"/>
              </a:rPr>
              <a:t>01000001		65</a:t>
            </a:r>
          </a:p>
          <a:p>
            <a:pPr marL="0" indent="0" eaLnBrk="1" hangingPunct="1"/>
            <a:r>
              <a:rPr lang="en-US" altLang="en-US" smtClean="0">
                <a:latin typeface="Verdana" panose="020B0604030504040204" pitchFamily="34" charset="0"/>
              </a:rPr>
              <a:t>01000010		66</a:t>
            </a:r>
          </a:p>
          <a:p>
            <a:pPr marL="0" indent="0" eaLnBrk="1" hangingPunct="1"/>
            <a:r>
              <a:rPr lang="en-US" altLang="en-US" smtClean="0">
                <a:latin typeface="Verdana" panose="020B0604030504040204" pitchFamily="34" charset="0"/>
              </a:rPr>
              <a:t>01000011		67</a:t>
            </a:r>
          </a:p>
          <a:p>
            <a:pPr marL="0" indent="0" eaLnBrk="1" hangingPunct="1"/>
            <a:r>
              <a:rPr lang="en-US" altLang="en-US" smtClean="0">
                <a:latin typeface="Verdana" panose="020B0604030504040204" pitchFamily="34" charset="0"/>
              </a:rPr>
              <a:t>…</a:t>
            </a:r>
          </a:p>
          <a:p>
            <a:pPr marL="0" indent="0" eaLnBrk="1" hangingPunct="1"/>
            <a:r>
              <a:rPr lang="en-US" altLang="en-US" smtClean="0">
                <a:latin typeface="Verdana" panose="020B0604030504040204" pitchFamily="34" charset="0"/>
              </a:rPr>
              <a:t>11000001		97</a:t>
            </a:r>
          </a:p>
          <a:p>
            <a:pPr marL="0" indent="0" eaLnBrk="1" hangingPunct="1"/>
            <a:r>
              <a:rPr lang="en-US" altLang="en-US" smtClean="0">
                <a:latin typeface="Verdana" panose="020B0604030504040204" pitchFamily="34" charset="0"/>
              </a:rPr>
              <a:t>11000010		98</a:t>
            </a:r>
          </a:p>
          <a:p>
            <a:pPr marL="0" indent="0" eaLnBrk="1" hangingPunct="1"/>
            <a:r>
              <a:rPr lang="en-US" altLang="en-US" smtClean="0">
                <a:latin typeface="Verdana" panose="020B0604030504040204" pitchFamily="34" charset="0"/>
              </a:rPr>
              <a:t>11000011		99</a:t>
            </a:r>
          </a:p>
          <a:p>
            <a:pPr marL="0" indent="0" eaLnBrk="1" hangingPunct="1"/>
            <a:r>
              <a:rPr lang="en-US" altLang="en-US" smtClean="0">
                <a:latin typeface="Verdana" panose="020B0604030504040204" pitchFamily="34" charset="0"/>
              </a:rPr>
              <a:t>…</a:t>
            </a:r>
          </a:p>
          <a:p>
            <a:pPr marL="0" indent="0" eaLnBrk="1" hangingPunct="1"/>
            <a:r>
              <a:rPr lang="en-US" altLang="en-US" smtClean="0">
                <a:latin typeface="Verdana" panose="020B0604030504040204" pitchFamily="34" charset="0"/>
              </a:rPr>
              <a:t>11111111		255</a:t>
            </a:r>
          </a:p>
          <a:p>
            <a:pPr marL="0" indent="0" eaLnBrk="1" hangingPunct="1"/>
            <a:endParaRPr lang="en-US" altLang="en-US" smtClean="0">
              <a:latin typeface="Verdana" panose="020B0604030504040204" pitchFamily="34" charset="0"/>
            </a:endParaRPr>
          </a:p>
        </p:txBody>
      </p:sp>
      <p:sp>
        <p:nvSpPr>
          <p:cNvPr id="22533" name="Rectangle 8"/>
          <p:cNvSpPr>
            <a:spLocks noGrp="1" noChangeArrowheads="1"/>
          </p:cNvSpPr>
          <p:nvPr>
            <p:ph sz="quarter" idx="2"/>
          </p:nvPr>
        </p:nvSpPr>
        <p:spPr>
          <a:xfrm>
            <a:off x="304800" y="914400"/>
            <a:ext cx="4191000" cy="5410200"/>
          </a:xfrm>
        </p:spPr>
        <p:txBody>
          <a:bodyPr/>
          <a:lstStyle/>
          <a:p>
            <a:pPr marL="0" indent="0" eaLnBrk="1" hangingPunct="1"/>
            <a:endParaRPr lang="en-US" altLang="en-US" sz="100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5"/>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3555" name="Rectangle 2"/>
          <p:cNvSpPr>
            <a:spLocks noGrp="1" noChangeArrowheads="1"/>
          </p:cNvSpPr>
          <p:nvPr>
            <p:ph type="title"/>
          </p:nvPr>
        </p:nvSpPr>
        <p:spPr/>
        <p:txBody>
          <a:bodyPr/>
          <a:lstStyle/>
          <a:p>
            <a:pPr algn="l" eaLnBrk="1" hangingPunct="1"/>
            <a:r>
              <a:rPr lang="en-US" altLang="en-US" sz="1600" smtClean="0"/>
              <a:t>Module 02: Defining Tables		Page D-10: Character Sets</a:t>
            </a:r>
          </a:p>
        </p:txBody>
      </p:sp>
      <p:sp>
        <p:nvSpPr>
          <p:cNvPr id="23556" name="Rectangle 3"/>
          <p:cNvSpPr>
            <a:spLocks noGrp="1" noChangeArrowheads="1"/>
          </p:cNvSpPr>
          <p:nvPr>
            <p:ph type="body" sz="half" idx="3"/>
          </p:nvPr>
        </p:nvSpPr>
        <p:spPr/>
        <p:txBody>
          <a:bodyPr/>
          <a:lstStyle/>
          <a:p>
            <a:pPr marL="0" indent="0" eaLnBrk="1" hangingPunct="1"/>
            <a:r>
              <a:rPr lang="en-US" altLang="en-US" smtClean="0">
                <a:latin typeface="Verdana" panose="020B0604030504040204" pitchFamily="34" charset="0"/>
              </a:rPr>
              <a:t>In the ASCII character set, the bit pattern whose decimal value is 65 represents the letter/character A.</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Here’s the “bottom-half” of ASCII table.  Notice how everything works well for American English?</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But what about Spanish?  Where are the letters of the Spanish alphabet in the ASCII collation scheme?  They’re in the “other” half…</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Ñ  é</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For example, these two letter are ‘tossed’ in at the end of the American English characters, and since they’re at the end, when you sort a list of Spanish words (perhaps Spanish names), these characters do not appear as they should for a Spanish collation.</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23557" name="Picture 4"/>
          <p:cNvPicPr>
            <a:picLocks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304800" y="685800"/>
            <a:ext cx="4191000" cy="5715000"/>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5"/>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4579" name="Rectangle 2"/>
          <p:cNvSpPr>
            <a:spLocks noGrp="1" noChangeArrowheads="1"/>
          </p:cNvSpPr>
          <p:nvPr>
            <p:ph type="title"/>
          </p:nvPr>
        </p:nvSpPr>
        <p:spPr/>
        <p:txBody>
          <a:bodyPr/>
          <a:lstStyle/>
          <a:p>
            <a:pPr algn="l" eaLnBrk="1" hangingPunct="1"/>
            <a:r>
              <a:rPr lang="en-US" altLang="en-US" sz="1600" smtClean="0"/>
              <a:t>Module 02: Defining Tables		Page D-11: ASCII Table</a:t>
            </a:r>
          </a:p>
        </p:txBody>
      </p:sp>
      <p:pic>
        <p:nvPicPr>
          <p:cNvPr id="24580" name="Picture 3"/>
          <p:cNvPicPr>
            <a:picLocks noChangeAspect="1" noChangeArrowheads="1"/>
          </p:cNvPicPr>
          <p:nvPr>
            <p:ph type="body" sz="half" idx="3"/>
          </p:nvPr>
        </p:nvPicPr>
        <p:blipFill>
          <a:blip r:embed="rId2">
            <a:extLst>
              <a:ext uri="{28A0092B-C50C-407E-A947-70E740481C1C}">
                <a14:useLocalDpi xmlns:a14="http://schemas.microsoft.com/office/drawing/2010/main" val="0"/>
              </a:ext>
            </a:extLst>
          </a:blip>
          <a:srcRect/>
          <a:stretch>
            <a:fillRect/>
          </a:stretch>
        </p:blipFill>
        <p:spPr>
          <a:xfrm>
            <a:off x="4648200" y="685800"/>
            <a:ext cx="4191000" cy="5486400"/>
          </a:xfrm>
        </p:spPr>
      </p:pic>
      <p:pic>
        <p:nvPicPr>
          <p:cNvPr id="24581" name="Picture 4"/>
          <p:cNvPicPr>
            <a:picLocks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304800" y="685800"/>
            <a:ext cx="4191000" cy="5486400"/>
          </a:xfrm>
        </p:spPr>
      </p:pic>
      <p:sp>
        <p:nvSpPr>
          <p:cNvPr id="24582" name="Text Box 5"/>
          <p:cNvSpPr txBox="1">
            <a:spLocks noChangeArrowheads="1"/>
          </p:cNvSpPr>
          <p:nvPr/>
        </p:nvSpPr>
        <p:spPr bwMode="auto">
          <a:xfrm>
            <a:off x="2362200" y="6172200"/>
            <a:ext cx="6553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200">
                <a:latin typeface="Arial" panose="020B0604020202020204" pitchFamily="34" charset="0"/>
              </a:rPr>
              <a:t>From: http://www.cdrummond.qc.ca/cegep/informat/Professeurs/Alain/files/ascii.htm</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5"/>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5603" name="Rectangle 2"/>
          <p:cNvSpPr>
            <a:spLocks noGrp="1" noChangeArrowheads="1"/>
          </p:cNvSpPr>
          <p:nvPr>
            <p:ph type="title"/>
          </p:nvPr>
        </p:nvSpPr>
        <p:spPr/>
        <p:txBody>
          <a:bodyPr/>
          <a:lstStyle/>
          <a:p>
            <a:pPr algn="l" eaLnBrk="1" hangingPunct="1"/>
            <a:r>
              <a:rPr lang="en-US" altLang="en-US" sz="1600" smtClean="0"/>
              <a:t>Module 02: Defining Tables		Page D-12: Unicode</a:t>
            </a:r>
          </a:p>
        </p:txBody>
      </p:sp>
      <p:sp>
        <p:nvSpPr>
          <p:cNvPr id="25604" name="Rectangle 3"/>
          <p:cNvSpPr>
            <a:spLocks noGrp="1" noChangeArrowheads="1"/>
          </p:cNvSpPr>
          <p:nvPr>
            <p:ph type="body" sz="half" idx="3"/>
          </p:nvPr>
        </p:nvSpPr>
        <p:spPr/>
        <p:txBody>
          <a:bodyPr/>
          <a:lstStyle/>
          <a:p>
            <a:pPr marL="0" indent="0" eaLnBrk="1" hangingPunct="1"/>
            <a:r>
              <a:rPr lang="en-US" altLang="en-US" smtClean="0">
                <a:latin typeface="Verdana" panose="020B0604030504040204" pitchFamily="34" charset="0"/>
              </a:rPr>
              <a:t>Unicode, short for Universal Character Set,  was developed as an attempt to address this problem.</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short story is that the Unicode character set uses two bytes to represent any character.  These 2 bytes provide 16 bits, or 65,536 (2</a:t>
            </a:r>
            <a:r>
              <a:rPr lang="en-US" altLang="en-US" baseline="30000" smtClean="0">
                <a:latin typeface="Verdana" panose="020B0604030504040204" pitchFamily="34" charset="0"/>
              </a:rPr>
              <a:t>16</a:t>
            </a:r>
            <a:r>
              <a:rPr lang="en-US" altLang="en-US" smtClean="0">
                <a:latin typeface="Verdana" panose="020B0604030504040204" pitchFamily="34" charset="0"/>
              </a:rPr>
              <a:t>) possible patterns to represent 65,536 unique characters.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This pretty much covers every known alphabet, (although it still falls short of supporting all possible glyphs in languages such as Mandarin and Korean).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Many database vendors provide support for Unicode.</a:t>
            </a:r>
          </a:p>
        </p:txBody>
      </p:sp>
      <p:sp>
        <p:nvSpPr>
          <p:cNvPr id="25605" name="Rectangle 4"/>
          <p:cNvSpPr>
            <a:spLocks noGrp="1" noChangeArrowheads="1"/>
          </p:cNvSpPr>
          <p:nvPr>
            <p:ph sz="quarter" idx="2"/>
          </p:nvPr>
        </p:nvSpPr>
        <p:spPr>
          <a:xfrm>
            <a:off x="304800" y="685800"/>
            <a:ext cx="4191000" cy="5715000"/>
          </a:xfrm>
        </p:spPr>
        <p:txBody>
          <a:bodyPr/>
          <a:lstStyle/>
          <a:p>
            <a:pPr marL="0" indent="0" eaLnBrk="1" hangingPunct="1"/>
            <a:endParaRPr lang="en-US" altLang="en-US" sz="10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5"/>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6627" name="Rectangle 2"/>
          <p:cNvSpPr>
            <a:spLocks noGrp="1" noChangeArrowheads="1"/>
          </p:cNvSpPr>
          <p:nvPr>
            <p:ph type="title"/>
          </p:nvPr>
        </p:nvSpPr>
        <p:spPr/>
        <p:txBody>
          <a:bodyPr/>
          <a:lstStyle/>
          <a:p>
            <a:pPr algn="l" eaLnBrk="1" hangingPunct="1"/>
            <a:r>
              <a:rPr lang="en-US" altLang="en-US" sz="1600" smtClean="0"/>
              <a:t>Module 02: Defining Tables		Page D-13: Character Sets</a:t>
            </a:r>
          </a:p>
        </p:txBody>
      </p:sp>
      <p:sp>
        <p:nvSpPr>
          <p:cNvPr id="26628" name="Rectangle 3"/>
          <p:cNvSpPr>
            <a:spLocks noGrp="1" noChangeArrowheads="1"/>
          </p:cNvSpPr>
          <p:nvPr>
            <p:ph type="body" sz="half" idx="3"/>
          </p:nvPr>
        </p:nvSpPr>
        <p:spPr/>
        <p:txBody>
          <a:bodyPr/>
          <a:lstStyle/>
          <a:p>
            <a:pPr marL="0" indent="0" eaLnBrk="1" hangingPunct="1"/>
            <a:r>
              <a:rPr lang="en-US" altLang="en-US" smtClean="0">
                <a:latin typeface="Verdana" panose="020B0604030504040204" pitchFamily="34" charset="0"/>
              </a:rPr>
              <a:t>Which leads us, finally, to a discussion of NATIONAL CHARACTER.</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National  character is an attempt to accommodate internationalization efforts in relational database systems.  As the scope of applications has grown beyond political and language boundaries, the data maintained in databases has had to accommodate these developments.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national character set extends the available cast of characters and is usually defined at the time the database is created.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Popular character sets that might be specified as the national character set include:</a:t>
            </a:r>
          </a:p>
          <a:p>
            <a:pPr marL="0" indent="0" eaLnBrk="1" hangingPunct="1"/>
            <a:r>
              <a:rPr lang="en-US" altLang="en-US" smtClean="0">
                <a:latin typeface="Verdana" panose="020B0604030504040204" pitchFamily="34" charset="0"/>
              </a:rPr>
              <a:t>	ASCII</a:t>
            </a:r>
          </a:p>
          <a:p>
            <a:pPr marL="0" indent="0" eaLnBrk="1" hangingPunct="1"/>
            <a:r>
              <a:rPr lang="en-US" altLang="en-US" smtClean="0">
                <a:latin typeface="Verdana" panose="020B0604030504040204" pitchFamily="34" charset="0"/>
              </a:rPr>
              <a:t>	ARABIC7</a:t>
            </a:r>
          </a:p>
          <a:p>
            <a:pPr marL="0" indent="0" eaLnBrk="1" hangingPunct="1"/>
            <a:r>
              <a:rPr lang="en-US" altLang="en-US" smtClean="0">
                <a:latin typeface="Verdana" panose="020B0604030504040204" pitchFamily="34" charset="0"/>
              </a:rPr>
              <a:t>	LATIN1</a:t>
            </a:r>
          </a:p>
          <a:p>
            <a:pPr marL="0" indent="0" eaLnBrk="1" hangingPunct="1"/>
            <a:r>
              <a:rPr lang="en-US" altLang="en-US" smtClean="0">
                <a:latin typeface="Verdana" panose="020B0604030504040204" pitchFamily="34" charset="0"/>
              </a:rPr>
              <a:t>	KANJI</a:t>
            </a:r>
          </a:p>
          <a:p>
            <a:pPr marL="0" indent="0" eaLnBrk="1" hangingPunct="1"/>
            <a:r>
              <a:rPr lang="en-US" altLang="en-US" smtClean="0">
                <a:latin typeface="Verdana" panose="020B0604030504040204" pitchFamily="34" charset="0"/>
              </a:rPr>
              <a:t>	…</a:t>
            </a:r>
          </a:p>
          <a:p>
            <a:pPr marL="0" indent="0" eaLnBrk="1" hangingPunct="1"/>
            <a:r>
              <a:rPr lang="en-US" altLang="en-US" smtClean="0">
                <a:latin typeface="Verdana" panose="020B0604030504040204" pitchFamily="34" charset="0"/>
              </a:rPr>
              <a:t>	Unicode</a:t>
            </a:r>
          </a:p>
        </p:txBody>
      </p:sp>
      <p:pic>
        <p:nvPicPr>
          <p:cNvPr id="26629" name="Picture 5"/>
          <p:cNvPicPr>
            <a:picLocks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304800" y="693738"/>
            <a:ext cx="4191000" cy="5697537"/>
          </a:xfr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5"/>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7651" name="Rectangle 2"/>
          <p:cNvSpPr>
            <a:spLocks noGrp="1" noChangeArrowheads="1"/>
          </p:cNvSpPr>
          <p:nvPr>
            <p:ph type="title"/>
          </p:nvPr>
        </p:nvSpPr>
        <p:spPr/>
        <p:txBody>
          <a:bodyPr/>
          <a:lstStyle/>
          <a:p>
            <a:pPr algn="l" eaLnBrk="1" hangingPunct="1"/>
            <a:r>
              <a:rPr lang="en-US" altLang="en-US" sz="1600" smtClean="0"/>
              <a:t>Module 02: Defining Tables		Page D-14: Character Sets</a:t>
            </a:r>
          </a:p>
        </p:txBody>
      </p:sp>
      <p:sp>
        <p:nvSpPr>
          <p:cNvPr id="27652" name="Rectangle 3"/>
          <p:cNvSpPr>
            <a:spLocks noGrp="1" noChangeArrowheads="1"/>
          </p:cNvSpPr>
          <p:nvPr>
            <p:ph type="body" sz="half" idx="3"/>
          </p:nvPr>
        </p:nvSpPr>
        <p:spPr/>
        <p:txBody>
          <a:bodyPr/>
          <a:lstStyle/>
          <a:p>
            <a:pPr marL="0" indent="0" eaLnBrk="1" hangingPunct="1"/>
            <a:r>
              <a:rPr lang="en-US" altLang="en-US" smtClean="0">
                <a:latin typeface="Verdana" panose="020B0604030504040204" pitchFamily="34" charset="0"/>
              </a:rPr>
              <a:t>Since the national character set is defined at the time the database is created (on Oracle systems), this means that the programmer can only invoke or use a character set that has been previously defined.  This is not a feature that can be called into use ‘on the fly’.</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Now, according to the standard, the programmer can specify which character set to use for any character data type, as shown in the example (unfortunately this feature is not supported by Oracle).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This does not challenge the comment made earlier in regard to the character set needing to have been previously defined.  The character set must be named and defined to the implementation.  If it has been named and defined, it can be used.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 think of the National Character as a simple way to specify a second default.</a:t>
            </a:r>
          </a:p>
          <a:p>
            <a:pPr marL="0" indent="0" eaLnBrk="1" hangingPunct="1"/>
            <a:endParaRPr lang="en-US" altLang="en-US" smtClean="0">
              <a:latin typeface="Verdana" panose="020B0604030504040204" pitchFamily="34" charset="0"/>
            </a:endParaRPr>
          </a:p>
        </p:txBody>
      </p:sp>
      <p:pic>
        <p:nvPicPr>
          <p:cNvPr id="27653" name="Picture 4"/>
          <p:cNvPicPr>
            <a:picLocks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304800" y="685800"/>
            <a:ext cx="4191000" cy="5715000"/>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5"/>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8675" name="Rectangle 2"/>
          <p:cNvSpPr>
            <a:spLocks noGrp="1" noChangeArrowheads="1"/>
          </p:cNvSpPr>
          <p:nvPr>
            <p:ph type="title"/>
          </p:nvPr>
        </p:nvSpPr>
        <p:spPr/>
        <p:txBody>
          <a:bodyPr/>
          <a:lstStyle/>
          <a:p>
            <a:pPr algn="l" eaLnBrk="1" hangingPunct="1"/>
            <a:r>
              <a:rPr lang="en-US" altLang="en-US" sz="1600" smtClean="0"/>
              <a:t>Module 02: Defining Tables		Page D-15: Character Sets</a:t>
            </a:r>
          </a:p>
        </p:txBody>
      </p:sp>
      <p:sp>
        <p:nvSpPr>
          <p:cNvPr id="28676" name="Rectangle 3"/>
          <p:cNvSpPr>
            <a:spLocks noGrp="1" noChangeArrowheads="1"/>
          </p:cNvSpPr>
          <p:nvPr>
            <p:ph type="body" sz="half" idx="3"/>
          </p:nvPr>
        </p:nvSpPr>
        <p:spPr/>
        <p:txBody>
          <a:bodyPr/>
          <a:lstStyle/>
          <a:p>
            <a:pPr marL="0" indent="0" eaLnBrk="1" hangingPunct="1"/>
            <a:r>
              <a:rPr lang="en-US" altLang="en-US" smtClean="0">
                <a:latin typeface="Verdana" panose="020B0604030504040204" pitchFamily="34" charset="0"/>
              </a:rPr>
              <a:t>CHARACTER VARYING trims all trailing blanks from the field.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CHARACTER pads a column with blanks so as to insure that there are as many characters in the column as it’s defined to contain.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Note the different effect of these two where clauses.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This example compares the column </a:t>
            </a:r>
            <a:r>
              <a:rPr lang="en-US" altLang="en-US" i="1" smtClean="0">
                <a:latin typeface="Verdana" panose="020B0604030504040204" pitchFamily="34" charset="0"/>
              </a:rPr>
              <a:t>nombre</a:t>
            </a:r>
            <a:r>
              <a:rPr lang="en-US" altLang="en-US" smtClean="0">
                <a:latin typeface="Verdana" panose="020B0604030504040204" pitchFamily="34" charset="0"/>
              </a:rPr>
              <a:t>, character varying, with the value ‘Bil   ’, a padded literal.</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test succeeds.</a:t>
            </a:r>
          </a:p>
        </p:txBody>
      </p:sp>
      <p:pic>
        <p:nvPicPr>
          <p:cNvPr id="28677" name="Picture 6"/>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304800" y="685800"/>
            <a:ext cx="4191000" cy="5715000"/>
          </a:xfr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5"/>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9699" name="Rectangle 2"/>
          <p:cNvSpPr>
            <a:spLocks noGrp="1" noChangeArrowheads="1"/>
          </p:cNvSpPr>
          <p:nvPr>
            <p:ph type="title"/>
          </p:nvPr>
        </p:nvSpPr>
        <p:spPr/>
        <p:txBody>
          <a:bodyPr/>
          <a:lstStyle/>
          <a:p>
            <a:pPr algn="l" eaLnBrk="1" hangingPunct="1"/>
            <a:r>
              <a:rPr lang="en-US" altLang="en-US" sz="1600" smtClean="0"/>
              <a:t>Module 02: Defining Tables		Page D-16: Character Sets</a:t>
            </a:r>
          </a:p>
        </p:txBody>
      </p:sp>
      <p:sp>
        <p:nvSpPr>
          <p:cNvPr id="29700" name="Rectangle 3"/>
          <p:cNvSpPr>
            <a:spLocks noGrp="1" noChangeArrowheads="1"/>
          </p:cNvSpPr>
          <p:nvPr>
            <p:ph type="body" sz="half" idx="3"/>
          </p:nvPr>
        </p:nvSpPr>
        <p:spPr/>
        <p:txBody>
          <a:bodyPr/>
          <a:lstStyle/>
          <a:p>
            <a:pPr marL="0" indent="0" eaLnBrk="1" hangingPunct="1"/>
            <a:r>
              <a:rPr lang="en-US" altLang="en-US" smtClean="0">
                <a:latin typeface="Verdana" panose="020B0604030504040204" pitchFamily="34" charset="0"/>
              </a:rPr>
              <a:t>This example compares the value ‘Bil   ’ with the value ‘Bil’ in a fixed length character column.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test fails.</a:t>
            </a:r>
          </a:p>
        </p:txBody>
      </p:sp>
      <p:pic>
        <p:nvPicPr>
          <p:cNvPr id="29701" name="Picture 4"/>
          <p:cNvPicPr>
            <a:picLocks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304800" y="685800"/>
            <a:ext cx="4191000" cy="5715000"/>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30722" name="Date Placeholder 5"/>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0723" name="Rectangle 2"/>
          <p:cNvSpPr>
            <a:spLocks noGrp="1" noChangeArrowheads="1"/>
          </p:cNvSpPr>
          <p:nvPr>
            <p:ph type="title"/>
          </p:nvPr>
        </p:nvSpPr>
        <p:spPr/>
        <p:txBody>
          <a:bodyPr/>
          <a:lstStyle/>
          <a:p>
            <a:pPr algn="l" eaLnBrk="1" hangingPunct="1"/>
            <a:r>
              <a:rPr lang="en-US" altLang="en-US" sz="1600" smtClean="0"/>
              <a:t>Module 02: Defining Tables		Page D-17: Character Sets</a:t>
            </a:r>
          </a:p>
        </p:txBody>
      </p:sp>
      <p:sp>
        <p:nvSpPr>
          <p:cNvPr id="30724" name="Rectangle 3"/>
          <p:cNvSpPr>
            <a:spLocks noGrp="1" noChangeArrowheads="1"/>
          </p:cNvSpPr>
          <p:nvPr>
            <p:ph type="body" sz="half" idx="3"/>
          </p:nvPr>
        </p:nvSpPr>
        <p:spPr/>
        <p:txBody>
          <a:bodyPr/>
          <a:lstStyle/>
          <a:p>
            <a:pPr marL="0" indent="0" eaLnBrk="1" hangingPunct="1"/>
            <a:r>
              <a:rPr lang="en-US" altLang="en-US" smtClean="0">
                <a:latin typeface="Verdana" panose="020B0604030504040204" pitchFamily="34" charset="0"/>
              </a:rPr>
              <a:t>Oracle also uses the data type VARCHAR and VARCHAR2 to signify a CHARACTER VARYING column.</a:t>
            </a:r>
          </a:p>
        </p:txBody>
      </p:sp>
      <p:pic>
        <p:nvPicPr>
          <p:cNvPr id="30725" name="Picture 5"/>
          <p:cNvPicPr>
            <a:picLocks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304800" y="762000"/>
            <a:ext cx="4191000" cy="56388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099" name="Rectangle 2"/>
          <p:cNvSpPr>
            <a:spLocks noGrp="1" noChangeArrowheads="1"/>
          </p:cNvSpPr>
          <p:nvPr>
            <p:ph type="title"/>
          </p:nvPr>
        </p:nvSpPr>
        <p:spPr/>
        <p:txBody>
          <a:bodyPr/>
          <a:lstStyle/>
          <a:p>
            <a:pPr algn="l" eaLnBrk="1" hangingPunct="1"/>
            <a:r>
              <a:rPr lang="en-US" altLang="en-US" sz="1600" smtClean="0"/>
              <a:t>Module 02: Defining Tables		Page B-1: Data Types</a:t>
            </a:r>
          </a:p>
        </p:txBody>
      </p:sp>
      <p:sp>
        <p:nvSpPr>
          <p:cNvPr id="410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Data types can be classified into these main categories:</a:t>
            </a:r>
          </a:p>
          <a:p>
            <a:pPr marL="0" indent="0" eaLnBrk="1" hangingPunct="1"/>
            <a:r>
              <a:rPr lang="en-US" altLang="en-US" smtClean="0">
                <a:latin typeface="Verdana" panose="020B0604030504040204" pitchFamily="34" charset="0"/>
              </a:rPr>
              <a:t>	Type 	         Module Section</a:t>
            </a:r>
          </a:p>
          <a:p>
            <a:pPr marL="0" indent="0" eaLnBrk="1" hangingPunct="1"/>
            <a:r>
              <a:rPr lang="en-US" altLang="en-US" smtClean="0">
                <a:latin typeface="Verdana" panose="020B0604030504040204" pitchFamily="34" charset="0"/>
              </a:rPr>
              <a:t>	Binary 		    (B)</a:t>
            </a:r>
          </a:p>
          <a:p>
            <a:pPr marL="0" indent="0" eaLnBrk="1" hangingPunct="1"/>
            <a:r>
              <a:rPr lang="en-US" altLang="en-US" smtClean="0">
                <a:latin typeface="Verdana" panose="020B0604030504040204" pitchFamily="34" charset="0"/>
              </a:rPr>
              <a:t>	Boolean 		    (C)</a:t>
            </a:r>
          </a:p>
          <a:p>
            <a:pPr marL="0" indent="0" eaLnBrk="1" hangingPunct="1"/>
            <a:r>
              <a:rPr lang="en-US" altLang="en-US" smtClean="0">
                <a:latin typeface="Verdana" panose="020B0604030504040204" pitchFamily="34" charset="0"/>
              </a:rPr>
              <a:t>	Character / String 	    (D)</a:t>
            </a:r>
          </a:p>
          <a:p>
            <a:pPr marL="0" indent="0" eaLnBrk="1" hangingPunct="1"/>
            <a:r>
              <a:rPr lang="en-US" altLang="en-US" smtClean="0">
                <a:latin typeface="Verdana" panose="020B0604030504040204" pitchFamily="34" charset="0"/>
              </a:rPr>
              <a:t>	Numeric 		    (E)</a:t>
            </a:r>
          </a:p>
          <a:p>
            <a:pPr marL="0" indent="0" eaLnBrk="1" hangingPunct="1"/>
            <a:r>
              <a:rPr lang="en-US" altLang="en-US" smtClean="0">
                <a:latin typeface="Verdana" panose="020B0604030504040204" pitchFamily="34" charset="0"/>
              </a:rPr>
              <a:t>	Temporal 	/ DateTime  (F)</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And we’ll examine each of them in the remaining sections of this module.</a:t>
            </a:r>
          </a:p>
          <a:p>
            <a:pPr marL="0" indent="0" eaLnBrk="1" hangingPunct="1"/>
            <a:endParaRPr lang="en-US" altLang="en-US" smtClean="0">
              <a:latin typeface="Verdana" panose="020B0604030504040204" pitchFamily="34" charset="0"/>
            </a:endParaRPr>
          </a:p>
        </p:txBody>
      </p:sp>
      <p:sp>
        <p:nvSpPr>
          <p:cNvPr id="4101"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31746" name="Date Placeholder 5"/>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1747" name="Rectangle 2"/>
          <p:cNvSpPr>
            <a:spLocks noGrp="1" noChangeArrowheads="1"/>
          </p:cNvSpPr>
          <p:nvPr>
            <p:ph type="title"/>
          </p:nvPr>
        </p:nvSpPr>
        <p:spPr/>
        <p:txBody>
          <a:bodyPr/>
          <a:lstStyle/>
          <a:p>
            <a:pPr algn="l" eaLnBrk="1" hangingPunct="1"/>
            <a:r>
              <a:rPr lang="en-US" altLang="en-US" sz="1600" smtClean="0"/>
              <a:t>Module 02: Defining Tables		Page D-18: Character Sets</a:t>
            </a:r>
          </a:p>
        </p:txBody>
      </p:sp>
      <p:sp>
        <p:nvSpPr>
          <p:cNvPr id="31748" name="Rectangle 3"/>
          <p:cNvSpPr>
            <a:spLocks noGrp="1" noChangeArrowheads="1"/>
          </p:cNvSpPr>
          <p:nvPr>
            <p:ph type="body" sz="half" idx="3"/>
          </p:nvPr>
        </p:nvSpPr>
        <p:spPr/>
        <p:txBody>
          <a:bodyPr/>
          <a:lstStyle/>
          <a:p>
            <a:pPr marL="0" indent="0" eaLnBrk="1" hangingPunct="1"/>
            <a:r>
              <a:rPr lang="en-US" altLang="en-US" smtClean="0">
                <a:latin typeface="Verdana" panose="020B0604030504040204" pitchFamily="34" charset="0"/>
              </a:rPr>
              <a:t>MySQL provides CHAR and VARCHAR datatypes, AND it also permits the developer to define the character set and the collation sequence for each of these datatypes.</a:t>
            </a:r>
          </a:p>
        </p:txBody>
      </p:sp>
      <p:sp>
        <p:nvSpPr>
          <p:cNvPr id="31749" name="Rectangle 5"/>
          <p:cNvSpPr>
            <a:spLocks noGrp="1" noChangeArrowheads="1"/>
          </p:cNvSpPr>
          <p:nvPr>
            <p:ph sz="quarter" idx="2"/>
          </p:nvPr>
        </p:nvSpPr>
        <p:spPr/>
        <p:txBody>
          <a:bodyPr/>
          <a:lstStyle/>
          <a:p>
            <a:pPr marL="0" indent="0" eaLnBrk="1" hangingPunct="1"/>
            <a:endParaRPr lang="en-US" altLang="en-US" sz="1000" smtClean="0"/>
          </a:p>
        </p:txBody>
      </p:sp>
      <p:pic>
        <p:nvPicPr>
          <p:cNvPr id="3175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16113"/>
            <a:ext cx="6324600" cy="452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32770" name="Date Placeholder 5"/>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2771" name="Rectangle 2"/>
          <p:cNvSpPr>
            <a:spLocks noGrp="1" noChangeArrowheads="1"/>
          </p:cNvSpPr>
          <p:nvPr>
            <p:ph type="title"/>
          </p:nvPr>
        </p:nvSpPr>
        <p:spPr/>
        <p:txBody>
          <a:bodyPr/>
          <a:lstStyle/>
          <a:p>
            <a:pPr algn="l" eaLnBrk="1" hangingPunct="1"/>
            <a:r>
              <a:rPr lang="en-US" altLang="en-US" sz="1600" smtClean="0"/>
              <a:t>Module 02: Defining Tables		Page D-19: Character Sets</a:t>
            </a:r>
          </a:p>
        </p:txBody>
      </p:sp>
      <p:sp>
        <p:nvSpPr>
          <p:cNvPr id="32772" name="Rectangle 3"/>
          <p:cNvSpPr>
            <a:spLocks noGrp="1" noChangeArrowheads="1"/>
          </p:cNvSpPr>
          <p:nvPr>
            <p:ph type="body" sz="half" idx="3"/>
          </p:nvPr>
        </p:nvSpPr>
        <p:spPr/>
        <p:txBody>
          <a:bodyPr/>
          <a:lstStyle/>
          <a:p>
            <a:pPr marL="0" indent="0" eaLnBrk="1" hangingPunct="1"/>
            <a:r>
              <a:rPr lang="en-US" altLang="en-US" smtClean="0">
                <a:latin typeface="Verdana" panose="020B0604030504040204" pitchFamily="34" charset="0"/>
              </a:rPr>
              <a:t>Character datatypes in MySQL are classified as being either binary, or non-binary strings.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You can think of binary strings as the most ‘basic’ of strings. Their internal representation carries nothing more than the numeric value of the character.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Non-binary strings are a bit more “full-featured” than binary strings. A non-binary string is associated with a character set and a collation.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Non-binary string comparisons are based on the collation of the character set, binary string comparisons are based only on the numeric value of the characters in the string.</a:t>
            </a:r>
          </a:p>
        </p:txBody>
      </p:sp>
      <p:sp>
        <p:nvSpPr>
          <p:cNvPr id="32773" name="Rectangle 4"/>
          <p:cNvSpPr>
            <a:spLocks noGrp="1" noChangeArrowheads="1"/>
          </p:cNvSpPr>
          <p:nvPr>
            <p:ph sz="quarter" idx="2"/>
          </p:nvPr>
        </p:nvSpPr>
        <p:spPr/>
        <p:txBody>
          <a:bodyPr/>
          <a:lstStyle/>
          <a:p>
            <a:pPr marL="0" indent="0" eaLnBrk="1" hangingPunct="1"/>
            <a:endParaRPr lang="en-US" altLang="en-US" sz="10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3379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3795" name="Rectangle 2"/>
          <p:cNvSpPr>
            <a:spLocks noGrp="1" noChangeArrowheads="1"/>
          </p:cNvSpPr>
          <p:nvPr>
            <p:ph type="title"/>
          </p:nvPr>
        </p:nvSpPr>
        <p:spPr/>
        <p:txBody>
          <a:bodyPr/>
          <a:lstStyle/>
          <a:p>
            <a:pPr algn="l" eaLnBrk="1" hangingPunct="1"/>
            <a:r>
              <a:rPr lang="en-US" altLang="en-US" sz="1600" smtClean="0"/>
              <a:t>Module 02: Defining Tables		Page D-20: Character Sets</a:t>
            </a:r>
          </a:p>
        </p:txBody>
      </p:sp>
      <p:sp>
        <p:nvSpPr>
          <p:cNvPr id="33796" name="Rectangle 3"/>
          <p:cNvSpPr>
            <a:spLocks noGrp="1" noChangeArrowheads="1"/>
          </p:cNvSpPr>
          <p:nvPr>
            <p:ph type="body" sz="half" idx="1"/>
          </p:nvPr>
        </p:nvSpPr>
        <p:spPr/>
        <p:txBody>
          <a:bodyPr/>
          <a:lstStyle/>
          <a:p>
            <a:pPr marL="0" indent="0" eaLnBrk="1" hangingPunct="1"/>
            <a:r>
              <a:rPr lang="en-US" altLang="en-US" smtClean="0">
                <a:latin typeface="Verdana" panose="020B0604030504040204" pitchFamily="34" charset="0"/>
              </a:rPr>
              <a:t>The following table highlights the different binary and non-binary datatypes that are available in MySQL.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For the SQL programming classes it’s important that you recognize these data types, and appreciate that the non-binary datatypes are generally used for text, whereas the binary datatypes are more often used for ‘raw data’ (eg. images, compressed data, …).</a:t>
            </a:r>
          </a:p>
          <a:p>
            <a:pPr marL="0" indent="0" eaLnBrk="1" hangingPunct="1"/>
            <a:r>
              <a:rPr lang="en-US" altLang="en-US" smtClean="0">
                <a:latin typeface="Verdana" panose="020B0604030504040204" pitchFamily="34" charset="0"/>
              </a:rPr>
              <a:t> </a:t>
            </a:r>
          </a:p>
          <a:p>
            <a:pPr marL="0" indent="0" eaLnBrk="1" hangingPunct="1"/>
            <a:r>
              <a:rPr lang="en-US" altLang="en-US" smtClean="0">
                <a:latin typeface="Verdana" panose="020B0604030504040204" pitchFamily="34" charset="0"/>
              </a:rPr>
              <a:t>In regard to DDL - each non-binary column in a table belongs to a character set and has a collation. If you do not specify these characteristics when you create the column, they default to the values that were defined for the table. And, unless they are explicitly defined, table characteristics default to the settings for the database.</a:t>
            </a:r>
          </a:p>
        </p:txBody>
      </p:sp>
      <p:graphicFrame>
        <p:nvGraphicFramePr>
          <p:cNvPr id="339000" name="Group 56"/>
          <p:cNvGraphicFramePr>
            <a:graphicFrameLocks noGrp="1"/>
          </p:cNvGraphicFramePr>
          <p:nvPr>
            <p:ph sz="half" idx="2"/>
          </p:nvPr>
        </p:nvGraphicFramePr>
        <p:xfrm>
          <a:off x="304800" y="3619500"/>
          <a:ext cx="8534400" cy="2844800"/>
        </p:xfrm>
        <a:graphic>
          <a:graphicData uri="http://schemas.openxmlformats.org/drawingml/2006/table">
            <a:tbl>
              <a:tblPr/>
              <a:tblGrid>
                <a:gridCol w="2608263">
                  <a:extLst>
                    <a:ext uri="{9D8B030D-6E8A-4147-A177-3AD203B41FA5}">
                      <a16:colId xmlns:a16="http://schemas.microsoft.com/office/drawing/2014/main" val="20000"/>
                    </a:ext>
                  </a:extLst>
                </a:gridCol>
                <a:gridCol w="2686050">
                  <a:extLst>
                    <a:ext uri="{9D8B030D-6E8A-4147-A177-3AD203B41FA5}">
                      <a16:colId xmlns:a16="http://schemas.microsoft.com/office/drawing/2014/main" val="20001"/>
                    </a:ext>
                  </a:extLst>
                </a:gridCol>
                <a:gridCol w="1027112">
                  <a:extLst>
                    <a:ext uri="{9D8B030D-6E8A-4147-A177-3AD203B41FA5}">
                      <a16:colId xmlns:a16="http://schemas.microsoft.com/office/drawing/2014/main" val="20002"/>
                    </a:ext>
                  </a:extLst>
                </a:gridCol>
                <a:gridCol w="869950">
                  <a:extLst>
                    <a:ext uri="{9D8B030D-6E8A-4147-A177-3AD203B41FA5}">
                      <a16:colId xmlns:a16="http://schemas.microsoft.com/office/drawing/2014/main" val="20003"/>
                    </a:ext>
                  </a:extLst>
                </a:gridCol>
                <a:gridCol w="1343025">
                  <a:extLst>
                    <a:ext uri="{9D8B030D-6E8A-4147-A177-3AD203B41FA5}">
                      <a16:colId xmlns:a16="http://schemas.microsoft.com/office/drawing/2014/main" val="20004"/>
                    </a:ext>
                  </a:extLst>
                </a:gridCol>
              </a:tblGrid>
              <a:tr h="57918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Non-binary</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binary</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Fix</a:t>
                      </a:r>
                      <a:br>
                        <a:rPr kumimoji="0" lang="en-US" sz="1600" b="0" i="0" u="none" strike="noStrike" cap="none" normalizeH="0" baseline="0" smtClean="0">
                          <a:ln>
                            <a:noFill/>
                          </a:ln>
                          <a:solidFill>
                            <a:schemeClr val="tx1"/>
                          </a:solidFill>
                          <a:effectLst/>
                          <a:latin typeface="Times New Roman" pitchFamily="18" charset="0"/>
                        </a:rPr>
                      </a:br>
                      <a:r>
                        <a:rPr kumimoji="0" lang="en-US" sz="1600" b="0" i="0" u="none" strike="noStrike" cap="none" normalizeH="0" baseline="0" smtClean="0">
                          <a:ln>
                            <a:noFill/>
                          </a:ln>
                          <a:solidFill>
                            <a:schemeClr val="tx1"/>
                          </a:solidFill>
                          <a:effectLst/>
                          <a:latin typeface="Times New Roman" pitchFamily="18" charset="0"/>
                        </a:rPr>
                        <a:t>/ Var</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Size</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Max size in characters</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62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CHAR</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BINARY</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F</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a:t>
                      </a:r>
                      <a:r>
                        <a:rPr kumimoji="0" lang="en-US" sz="1600" b="0" i="0" u="none" strike="noStrike" cap="none" normalizeH="0" baseline="30000" smtClean="0">
                          <a:ln>
                            <a:noFill/>
                          </a:ln>
                          <a:solidFill>
                            <a:schemeClr val="tx1"/>
                          </a:solidFill>
                          <a:effectLst/>
                          <a:latin typeface="Times New Roman" pitchFamily="18" charset="0"/>
                        </a:rPr>
                        <a:t>8</a:t>
                      </a:r>
                      <a:r>
                        <a:rPr kumimoji="0" lang="en-US" sz="1600" b="0" i="0" u="none" strike="noStrike" cap="none" normalizeH="0" baseline="0" smtClean="0">
                          <a:ln>
                            <a:noFill/>
                          </a:ln>
                          <a:solidFill>
                            <a:schemeClr val="tx1"/>
                          </a:solidFill>
                          <a:effectLst/>
                          <a:latin typeface="Times New Roman" pitchFamily="18" charset="0"/>
                        </a:rPr>
                        <a:t> – 1</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1"/>
                  </a:ext>
                </a:extLst>
              </a:tr>
              <a:tr h="3778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VARCHAR</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VARBINARY</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V</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a:t>
                      </a:r>
                      <a:r>
                        <a:rPr kumimoji="0" lang="en-US" sz="1600" b="0" i="0" u="none" strike="noStrike" cap="none" normalizeH="0" baseline="30000" smtClean="0">
                          <a:ln>
                            <a:noFill/>
                          </a:ln>
                          <a:solidFill>
                            <a:schemeClr val="tx1"/>
                          </a:solidFill>
                          <a:effectLst/>
                          <a:latin typeface="Times New Roman" pitchFamily="18" charset="0"/>
                        </a:rPr>
                        <a:t>16</a:t>
                      </a:r>
                      <a:r>
                        <a:rPr kumimoji="0" lang="en-US" sz="1600" b="0" i="0" u="none" strike="noStrike" cap="none" normalizeH="0" baseline="0" smtClean="0">
                          <a:ln>
                            <a:noFill/>
                          </a:ln>
                          <a:solidFill>
                            <a:schemeClr val="tx1"/>
                          </a:solidFill>
                          <a:effectLst/>
                          <a:latin typeface="Times New Roman" pitchFamily="18" charset="0"/>
                        </a:rPr>
                        <a:t> – 1</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2"/>
                  </a:ext>
                </a:extLst>
              </a:tr>
              <a:tr h="3778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TINYTEXT</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TINYBLOB</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V</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a:t>
                      </a:r>
                      <a:r>
                        <a:rPr kumimoji="0" lang="en-US" sz="1600" b="0" i="0" u="none" strike="noStrike" cap="none" normalizeH="0" baseline="30000" smtClean="0">
                          <a:ln>
                            <a:noFill/>
                          </a:ln>
                          <a:solidFill>
                            <a:schemeClr val="tx1"/>
                          </a:solidFill>
                          <a:effectLst/>
                          <a:latin typeface="Times New Roman" pitchFamily="18" charset="0"/>
                        </a:rPr>
                        <a:t>8</a:t>
                      </a:r>
                      <a:r>
                        <a:rPr kumimoji="0" lang="en-US" sz="1600" b="0" i="0" u="none" strike="noStrike" cap="none" normalizeH="0" baseline="0" smtClean="0">
                          <a:ln>
                            <a:noFill/>
                          </a:ln>
                          <a:solidFill>
                            <a:schemeClr val="tx1"/>
                          </a:solidFill>
                          <a:effectLst/>
                          <a:latin typeface="Times New Roman" pitchFamily="18" charset="0"/>
                        </a:rPr>
                        <a:t> – 1</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3"/>
                  </a:ext>
                </a:extLst>
              </a:tr>
              <a:tr h="379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TEXT</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BLOB</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V</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a:t>
                      </a:r>
                      <a:r>
                        <a:rPr kumimoji="0" lang="en-US" sz="1600" b="0" i="0" u="none" strike="noStrike" cap="none" normalizeH="0" baseline="30000" smtClean="0">
                          <a:ln>
                            <a:noFill/>
                          </a:ln>
                          <a:solidFill>
                            <a:schemeClr val="tx1"/>
                          </a:solidFill>
                          <a:effectLst/>
                          <a:latin typeface="Times New Roman" pitchFamily="18" charset="0"/>
                        </a:rPr>
                        <a:t>16</a:t>
                      </a:r>
                      <a:r>
                        <a:rPr kumimoji="0" lang="en-US" sz="1600" b="0" i="0" u="none" strike="noStrike" cap="none" normalizeH="0" baseline="0" smtClean="0">
                          <a:ln>
                            <a:noFill/>
                          </a:ln>
                          <a:solidFill>
                            <a:schemeClr val="tx1"/>
                          </a:solidFill>
                          <a:effectLst/>
                          <a:latin typeface="Times New Roman" pitchFamily="18" charset="0"/>
                        </a:rPr>
                        <a:t> – 1</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4"/>
                  </a:ext>
                </a:extLst>
              </a:tr>
              <a:tr h="3762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MEDIUMTEXT</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MEDIUMBLOB</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V</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a:t>
                      </a:r>
                      <a:r>
                        <a:rPr kumimoji="0" lang="en-US" sz="1600" b="0" i="0" u="none" strike="noStrike" cap="none" normalizeH="0" baseline="30000" smtClean="0">
                          <a:ln>
                            <a:noFill/>
                          </a:ln>
                          <a:solidFill>
                            <a:schemeClr val="tx1"/>
                          </a:solidFill>
                          <a:effectLst/>
                          <a:latin typeface="Times New Roman" pitchFamily="18" charset="0"/>
                        </a:rPr>
                        <a:t>24</a:t>
                      </a:r>
                      <a:r>
                        <a:rPr kumimoji="0" lang="en-US" sz="1600" b="0" i="0" u="none" strike="noStrike" cap="none" normalizeH="0" baseline="0" smtClean="0">
                          <a:ln>
                            <a:noFill/>
                          </a:ln>
                          <a:solidFill>
                            <a:schemeClr val="tx1"/>
                          </a:solidFill>
                          <a:effectLst/>
                          <a:latin typeface="Times New Roman" pitchFamily="18" charset="0"/>
                        </a:rPr>
                        <a:t> – 1</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5"/>
                  </a:ext>
                </a:extLst>
              </a:tr>
              <a:tr h="3778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LONGTEXT</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LONGBLOB</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V</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a:t>
                      </a:r>
                      <a:r>
                        <a:rPr kumimoji="0" lang="en-US" sz="1600" b="0" i="0" u="none" strike="noStrike" cap="none" normalizeH="0" baseline="30000" smtClean="0">
                          <a:ln>
                            <a:noFill/>
                          </a:ln>
                          <a:solidFill>
                            <a:schemeClr val="tx1"/>
                          </a:solidFill>
                          <a:effectLst/>
                          <a:latin typeface="Times New Roman" pitchFamily="18" charset="0"/>
                        </a:rPr>
                        <a:t>32</a:t>
                      </a:r>
                      <a:r>
                        <a:rPr kumimoji="0" lang="en-US" sz="1600" b="0" i="0" u="none" strike="noStrike" cap="none" normalizeH="0" baseline="0" smtClean="0">
                          <a:ln>
                            <a:noFill/>
                          </a:ln>
                          <a:solidFill>
                            <a:schemeClr val="tx1"/>
                          </a:solidFill>
                          <a:effectLst/>
                          <a:latin typeface="Times New Roman" pitchFamily="18" charset="0"/>
                        </a:rPr>
                        <a:t> - 1</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34818" name="Date Placeholder 5"/>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4819" name="Rectangle 2"/>
          <p:cNvSpPr>
            <a:spLocks noGrp="1" noChangeArrowheads="1"/>
          </p:cNvSpPr>
          <p:nvPr>
            <p:ph type="title"/>
          </p:nvPr>
        </p:nvSpPr>
        <p:spPr/>
        <p:txBody>
          <a:bodyPr/>
          <a:lstStyle/>
          <a:p>
            <a:pPr algn="l" eaLnBrk="1" hangingPunct="1"/>
            <a:r>
              <a:rPr lang="en-US" altLang="en-US" sz="1600" smtClean="0"/>
              <a:t>Module 02: Defining Tables		Page D-21: Character Sets</a:t>
            </a:r>
          </a:p>
        </p:txBody>
      </p:sp>
      <p:sp>
        <p:nvSpPr>
          <p:cNvPr id="34820" name="Rectangle 3"/>
          <p:cNvSpPr>
            <a:spLocks noGrp="1" noChangeArrowheads="1"/>
          </p:cNvSpPr>
          <p:nvPr>
            <p:ph type="body" sz="half" idx="3"/>
          </p:nvPr>
        </p:nvSpPr>
        <p:spPr/>
        <p:txBody>
          <a:bodyPr/>
          <a:lstStyle/>
          <a:p>
            <a:pPr marL="0" indent="0" eaLnBrk="1" hangingPunct="1"/>
            <a:r>
              <a:rPr lang="en-US" altLang="en-US" smtClean="0">
                <a:latin typeface="Verdana" panose="020B0604030504040204" pitchFamily="34" charset="0"/>
              </a:rPr>
              <a:t>The SHOW CHARACTER SET commands, displays all available character sets in the database.</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sp>
        <p:nvSpPr>
          <p:cNvPr id="34821" name="Rectangle 4"/>
          <p:cNvSpPr>
            <a:spLocks noGrp="1" noChangeArrowheads="1"/>
          </p:cNvSpPr>
          <p:nvPr>
            <p:ph sz="quarter" idx="2"/>
          </p:nvPr>
        </p:nvSpPr>
        <p:spPr/>
        <p:txBody>
          <a:bodyPr/>
          <a:lstStyle/>
          <a:p>
            <a:pPr marL="0" indent="0" eaLnBrk="1" hangingPunct="1"/>
            <a:endParaRPr lang="en-US" altLang="en-US" sz="1000" smtClean="0"/>
          </a:p>
        </p:txBody>
      </p:sp>
      <p:pic>
        <p:nvPicPr>
          <p:cNvPr id="3482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12888"/>
            <a:ext cx="6781800" cy="4849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35842" name="Date Placeholder 5"/>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5843" name="Rectangle 2"/>
          <p:cNvSpPr>
            <a:spLocks noGrp="1" noChangeArrowheads="1"/>
          </p:cNvSpPr>
          <p:nvPr>
            <p:ph type="title"/>
          </p:nvPr>
        </p:nvSpPr>
        <p:spPr/>
        <p:txBody>
          <a:bodyPr/>
          <a:lstStyle/>
          <a:p>
            <a:pPr algn="l" eaLnBrk="1" hangingPunct="1"/>
            <a:r>
              <a:rPr lang="en-US" altLang="en-US" sz="1600" smtClean="0"/>
              <a:t>Module 02: Defining Tables		Page D-22: Character Sets</a:t>
            </a:r>
          </a:p>
        </p:txBody>
      </p:sp>
      <p:sp>
        <p:nvSpPr>
          <p:cNvPr id="35844" name="Rectangle 3"/>
          <p:cNvSpPr>
            <a:spLocks noGrp="1" noChangeArrowheads="1"/>
          </p:cNvSpPr>
          <p:nvPr>
            <p:ph type="body" sz="half" idx="3"/>
          </p:nvPr>
        </p:nvSpPr>
        <p:spPr/>
        <p:txBody>
          <a:bodyPr/>
          <a:lstStyle/>
          <a:p>
            <a:pPr marL="0" indent="0" eaLnBrk="1" hangingPunct="1"/>
            <a:r>
              <a:rPr lang="en-US" altLang="en-US" smtClean="0">
                <a:latin typeface="Verdana" panose="020B0604030504040204" pitchFamily="34" charset="0"/>
              </a:rPr>
              <a:t>To find out what the default character set is for the database, type in the SHOW CREATE DATABASE command. This will show you what MySQL ‘recalls’ about the database creation.</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sp>
        <p:nvSpPr>
          <p:cNvPr id="35845" name="Rectangle 4"/>
          <p:cNvSpPr>
            <a:spLocks noGrp="1" noChangeArrowheads="1"/>
          </p:cNvSpPr>
          <p:nvPr>
            <p:ph sz="quarter" idx="2"/>
          </p:nvPr>
        </p:nvSpPr>
        <p:spPr/>
        <p:txBody>
          <a:bodyPr/>
          <a:lstStyle/>
          <a:p>
            <a:pPr marL="0" indent="0" eaLnBrk="1" hangingPunct="1"/>
            <a:endParaRPr lang="en-US" altLang="en-US" sz="1000" smtClean="0"/>
          </a:p>
        </p:txBody>
      </p:sp>
      <p:pic>
        <p:nvPicPr>
          <p:cNvPr id="3584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003425"/>
            <a:ext cx="6096000"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36866" name="Date Placeholder 5"/>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6867" name="Rectangle 2"/>
          <p:cNvSpPr>
            <a:spLocks noGrp="1" noChangeArrowheads="1"/>
          </p:cNvSpPr>
          <p:nvPr>
            <p:ph type="title"/>
          </p:nvPr>
        </p:nvSpPr>
        <p:spPr/>
        <p:txBody>
          <a:bodyPr/>
          <a:lstStyle/>
          <a:p>
            <a:pPr algn="l" eaLnBrk="1" hangingPunct="1"/>
            <a:r>
              <a:rPr lang="en-US" altLang="en-US" sz="1600" smtClean="0"/>
              <a:t>Module 02: Defining Tables		Page D-23: Character Sets</a:t>
            </a:r>
          </a:p>
        </p:txBody>
      </p:sp>
      <p:sp>
        <p:nvSpPr>
          <p:cNvPr id="36868" name="Rectangle 3"/>
          <p:cNvSpPr>
            <a:spLocks noGrp="1" noChangeArrowheads="1"/>
          </p:cNvSpPr>
          <p:nvPr>
            <p:ph type="body" sz="half" idx="3"/>
          </p:nvPr>
        </p:nvSpPr>
        <p:spPr/>
        <p:txBody>
          <a:bodyPr/>
          <a:lstStyle/>
          <a:p>
            <a:pPr marL="0" indent="0" eaLnBrk="1" hangingPunct="1"/>
            <a:r>
              <a:rPr lang="en-US" altLang="en-US" smtClean="0">
                <a:latin typeface="Verdana" panose="020B0604030504040204" pitchFamily="34" charset="0"/>
              </a:rPr>
              <a:t>To find out what the default character set is for any table, type in the SHOW CREATE TABLE command. This will show you what MySQL ‘recalls’ about that table’s creation.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I had to copy the info</a:t>
            </a:r>
          </a:p>
          <a:p>
            <a:pPr marL="0" indent="0" eaLnBrk="1" hangingPunct="1"/>
            <a:r>
              <a:rPr lang="en-US" altLang="en-US" smtClean="0">
                <a:latin typeface="Verdana" panose="020B0604030504040204" pitchFamily="34" charset="0"/>
              </a:rPr>
              <a:t>		from MySQL into an</a:t>
            </a:r>
          </a:p>
          <a:p>
            <a:pPr marL="0" indent="0" eaLnBrk="1" hangingPunct="1"/>
            <a:r>
              <a:rPr lang="en-US" altLang="en-US" smtClean="0">
                <a:latin typeface="Verdana" panose="020B0604030504040204" pitchFamily="34" charset="0"/>
              </a:rPr>
              <a:t>		editor just so we could</a:t>
            </a:r>
          </a:p>
          <a:p>
            <a:pPr marL="0" indent="0" eaLnBrk="1" hangingPunct="1"/>
            <a:r>
              <a:rPr lang="en-US" altLang="en-US" smtClean="0">
                <a:latin typeface="Verdana" panose="020B0604030504040204" pitchFamily="34" charset="0"/>
              </a:rPr>
              <a:t>		more easily see the </a:t>
            </a:r>
          </a:p>
          <a:p>
            <a:pPr marL="0" indent="0" eaLnBrk="1" hangingPunct="1"/>
            <a:r>
              <a:rPr lang="en-US" altLang="en-US" smtClean="0">
                <a:latin typeface="Verdana" panose="020B0604030504040204" pitchFamily="34" charset="0"/>
              </a:rPr>
              <a:t>		results.</a:t>
            </a:r>
          </a:p>
          <a:p>
            <a:pPr marL="0" indent="0" eaLnBrk="1" hangingPunct="1"/>
            <a:endParaRPr lang="en-US" altLang="en-US" smtClean="0">
              <a:latin typeface="Verdana" panose="020B0604030504040204" pitchFamily="34" charset="0"/>
            </a:endParaRPr>
          </a:p>
        </p:txBody>
      </p:sp>
      <p:sp>
        <p:nvSpPr>
          <p:cNvPr id="36869" name="Rectangle 4"/>
          <p:cNvSpPr>
            <a:spLocks noGrp="1" noChangeArrowheads="1"/>
          </p:cNvSpPr>
          <p:nvPr>
            <p:ph sz="quarter" idx="2"/>
          </p:nvPr>
        </p:nvSpPr>
        <p:spPr/>
        <p:txBody>
          <a:bodyPr/>
          <a:lstStyle/>
          <a:p>
            <a:pPr marL="0" indent="0" eaLnBrk="1" hangingPunct="1"/>
            <a:endParaRPr lang="en-US" altLang="en-US" sz="1000" smtClean="0"/>
          </a:p>
        </p:txBody>
      </p:sp>
      <p:pic>
        <p:nvPicPr>
          <p:cNvPr id="3687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058988"/>
            <a:ext cx="6019800" cy="430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7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779838"/>
            <a:ext cx="3505200" cy="2649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7891" name="Rectangle 2"/>
          <p:cNvSpPr>
            <a:spLocks noGrp="1" noChangeArrowheads="1"/>
          </p:cNvSpPr>
          <p:nvPr>
            <p:ph type="title"/>
          </p:nvPr>
        </p:nvSpPr>
        <p:spPr/>
        <p:txBody>
          <a:bodyPr/>
          <a:lstStyle/>
          <a:p>
            <a:pPr algn="l" eaLnBrk="1" hangingPunct="1"/>
            <a:r>
              <a:rPr lang="en-US" altLang="en-US" sz="1600" smtClean="0"/>
              <a:t>Module 02: Defining Tables		Page E-1: Numeric</a:t>
            </a:r>
          </a:p>
        </p:txBody>
      </p:sp>
      <p:sp>
        <p:nvSpPr>
          <p:cNvPr id="3789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SQL:1999 standard provides for these numeric data types:</a:t>
            </a:r>
          </a:p>
          <a:p>
            <a:pPr marL="0" indent="0" eaLnBrk="1" hangingPunct="1"/>
            <a:r>
              <a:rPr lang="en-US" altLang="en-US" smtClean="0">
                <a:latin typeface="Verdana" panose="020B0604030504040204" pitchFamily="34" charset="0"/>
              </a:rPr>
              <a:t>	Integer</a:t>
            </a:r>
          </a:p>
          <a:p>
            <a:pPr marL="0" indent="0" eaLnBrk="1" hangingPunct="1"/>
            <a:r>
              <a:rPr lang="en-US" altLang="en-US" smtClean="0">
                <a:latin typeface="Verdana" panose="020B0604030504040204" pitchFamily="34" charset="0"/>
              </a:rPr>
              <a:t>	Smallint</a:t>
            </a:r>
          </a:p>
          <a:p>
            <a:pPr marL="0" indent="0" eaLnBrk="1" hangingPunct="1"/>
            <a:r>
              <a:rPr lang="en-US" altLang="en-US" smtClean="0">
                <a:latin typeface="Verdana" panose="020B0604030504040204" pitchFamily="34" charset="0"/>
              </a:rPr>
              <a:t>	Numeric</a:t>
            </a:r>
          </a:p>
          <a:p>
            <a:pPr marL="0" indent="0" eaLnBrk="1" hangingPunct="1"/>
            <a:r>
              <a:rPr lang="en-US" altLang="en-US" smtClean="0">
                <a:latin typeface="Verdana" panose="020B0604030504040204" pitchFamily="34" charset="0"/>
              </a:rPr>
              <a:t>	Decimal</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Float</a:t>
            </a:r>
          </a:p>
          <a:p>
            <a:pPr marL="0" indent="0" eaLnBrk="1" hangingPunct="1"/>
            <a:r>
              <a:rPr lang="en-US" altLang="en-US" smtClean="0">
                <a:latin typeface="Verdana" panose="020B0604030504040204" pitchFamily="34" charset="0"/>
              </a:rPr>
              <a:t>	Real </a:t>
            </a:r>
          </a:p>
          <a:p>
            <a:pPr marL="0" indent="0" eaLnBrk="1" hangingPunct="1"/>
            <a:r>
              <a:rPr lang="en-US" altLang="en-US" smtClean="0">
                <a:latin typeface="Verdana" panose="020B0604030504040204" pitchFamily="34" charset="0"/>
              </a:rPr>
              <a:t>	Double precision</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first grouping of options is known collectively as </a:t>
            </a:r>
            <a:r>
              <a:rPr lang="en-US" altLang="en-US" i="1" smtClean="0">
                <a:latin typeface="Verdana" panose="020B0604030504040204" pitchFamily="34" charset="0"/>
              </a:rPr>
              <a:t>exact numerics</a:t>
            </a:r>
            <a:r>
              <a:rPr lang="en-US" altLang="en-US" smtClean="0">
                <a:latin typeface="Verdana" panose="020B0604030504040204" pitchFamily="34" charset="0"/>
              </a:rPr>
              <a:t>, the last three are </a:t>
            </a:r>
            <a:r>
              <a:rPr lang="en-US" altLang="en-US" i="1" smtClean="0">
                <a:latin typeface="Verdana" panose="020B0604030504040204" pitchFamily="34" charset="0"/>
              </a:rPr>
              <a:t>approximate numerics</a:t>
            </a:r>
            <a:r>
              <a:rPr lang="en-US" altLang="en-US" smtClean="0">
                <a:latin typeface="Verdana" panose="020B0604030504040204" pitchFamily="34" charset="0"/>
              </a:rPr>
              <a: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When considering which data type to use to represent a value, check the vendor's documentation.  Many (most) of the numeric data types are implementation defined (ie. vendor-specific).</a:t>
            </a:r>
          </a:p>
        </p:txBody>
      </p:sp>
      <p:sp>
        <p:nvSpPr>
          <p:cNvPr id="37893"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8915" name="Rectangle 2"/>
          <p:cNvSpPr>
            <a:spLocks noGrp="1" noChangeArrowheads="1"/>
          </p:cNvSpPr>
          <p:nvPr>
            <p:ph type="title"/>
          </p:nvPr>
        </p:nvSpPr>
        <p:spPr/>
        <p:txBody>
          <a:bodyPr/>
          <a:lstStyle/>
          <a:p>
            <a:pPr algn="l" eaLnBrk="1" hangingPunct="1"/>
            <a:r>
              <a:rPr lang="en-US" altLang="en-US" sz="1600" smtClean="0"/>
              <a:t>Module 02: Defining Tables		Page E-2: Exact Numerics</a:t>
            </a:r>
          </a:p>
        </p:txBody>
      </p:sp>
      <p:sp>
        <p:nvSpPr>
          <p:cNvPr id="3891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An exact numeric data type can represent (appropriate) numeric values exactly, without loss of precision.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Whole numbers (numbers without fractional parts) can be represented exactly.</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SMALLINT</a:t>
            </a:r>
          </a:p>
          <a:p>
            <a:pPr marL="0" indent="0" eaLnBrk="1" hangingPunct="1"/>
            <a:r>
              <a:rPr lang="en-US" altLang="en-US" smtClean="0">
                <a:latin typeface="Verdana" panose="020B0604030504040204" pitchFamily="34" charset="0"/>
              </a:rPr>
              <a:t>INTEGER</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sp>
        <p:nvSpPr>
          <p:cNvPr id="38917"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3993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9939" name="Rectangle 2"/>
          <p:cNvSpPr>
            <a:spLocks noGrp="1" noChangeArrowheads="1"/>
          </p:cNvSpPr>
          <p:nvPr>
            <p:ph type="title"/>
          </p:nvPr>
        </p:nvSpPr>
        <p:spPr/>
        <p:txBody>
          <a:bodyPr/>
          <a:lstStyle/>
          <a:p>
            <a:pPr algn="l" eaLnBrk="1" hangingPunct="1"/>
            <a:r>
              <a:rPr lang="en-US" altLang="en-US" sz="1600" smtClean="0"/>
              <a:t>Module 02: Defining Tables		Page E-3: Exact Numerics</a:t>
            </a:r>
          </a:p>
        </p:txBody>
      </p:sp>
      <p:sp>
        <p:nvSpPr>
          <p:cNvPr id="39940" name="Rectangle 3"/>
          <p:cNvSpPr>
            <a:spLocks noGrp="1" noChangeArrowheads="1"/>
          </p:cNvSpPr>
          <p:nvPr>
            <p:ph type="body" sz="half" idx="1"/>
          </p:nvPr>
        </p:nvSpPr>
        <p:spPr/>
        <p:txBody>
          <a:bodyPr/>
          <a:lstStyle/>
          <a:p>
            <a:pPr marL="0" indent="0" eaLnBrk="1" hangingPunct="1"/>
            <a:r>
              <a:rPr lang="en-US" altLang="en-US" smtClean="0">
                <a:latin typeface="Verdana" panose="020B0604030504040204" pitchFamily="34" charset="0"/>
              </a:rPr>
              <a:t>MySQL provides these five (5) INTEGER datatypes.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Each datatype can be designated as a signed or unsigned value. Signed datatypes ‘spend’ a bit to show the sign (ie. to flag negative values), unsigned datatypes use all the bits to represent the value (positive values only).</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graphicFrame>
        <p:nvGraphicFramePr>
          <p:cNvPr id="345132" name="Group 44"/>
          <p:cNvGraphicFramePr>
            <a:graphicFrameLocks noGrp="1"/>
          </p:cNvGraphicFramePr>
          <p:nvPr>
            <p:ph sz="half" idx="2"/>
          </p:nvPr>
        </p:nvGraphicFramePr>
        <p:xfrm>
          <a:off x="304800" y="3619500"/>
          <a:ext cx="8534400" cy="2781300"/>
        </p:xfrm>
        <a:graphic>
          <a:graphicData uri="http://schemas.openxmlformats.org/drawingml/2006/table">
            <a:tbl>
              <a:tblPr/>
              <a:tblGrid>
                <a:gridCol w="229235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2451100">
                  <a:extLst>
                    <a:ext uri="{9D8B030D-6E8A-4147-A177-3AD203B41FA5}">
                      <a16:colId xmlns:a16="http://schemas.microsoft.com/office/drawing/2014/main" val="20002"/>
                    </a:ext>
                  </a:extLst>
                </a:gridCol>
                <a:gridCol w="2686050">
                  <a:extLst>
                    <a:ext uri="{9D8B030D-6E8A-4147-A177-3AD203B41FA5}">
                      <a16:colId xmlns:a16="http://schemas.microsoft.com/office/drawing/2014/main" val="20003"/>
                    </a:ext>
                  </a:extLst>
                </a:gridCol>
              </a:tblGrid>
              <a:tr h="657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Data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Size in</a:t>
                      </a:r>
                      <a:br>
                        <a:rPr kumimoji="0" lang="en-US" sz="1600" b="1" i="0" u="none" strike="noStrike" cap="none" normalizeH="0" baseline="0" smtClean="0">
                          <a:ln>
                            <a:noFill/>
                          </a:ln>
                          <a:solidFill>
                            <a:schemeClr val="tx1"/>
                          </a:solidFill>
                          <a:effectLst/>
                          <a:latin typeface="Times New Roman" pitchFamily="18" charset="0"/>
                        </a:rPr>
                      </a:br>
                      <a:r>
                        <a:rPr kumimoji="0" lang="en-US" sz="1600" b="1" i="0" u="none" strike="noStrike" cap="none" normalizeH="0" baseline="0" smtClean="0">
                          <a:ln>
                            <a:noFill/>
                          </a:ln>
                          <a:solidFill>
                            <a:schemeClr val="tx1"/>
                          </a:solidFill>
                          <a:effectLst/>
                          <a:latin typeface="Times New Roman" pitchFamily="18" charset="0"/>
                        </a:rPr>
                        <a:t>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Signed Value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Range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Unsigned Value</a:t>
                      </a:r>
                      <a:br>
                        <a:rPr kumimoji="0" lang="en-US" sz="1600" b="0" i="0" u="none" strike="noStrike" cap="none" normalizeH="0" baseline="0" smtClean="0">
                          <a:ln>
                            <a:noFill/>
                          </a:ln>
                          <a:solidFill>
                            <a:schemeClr val="tx1"/>
                          </a:solidFill>
                          <a:effectLst/>
                          <a:latin typeface="Times New Roman" pitchFamily="18" charset="0"/>
                        </a:rPr>
                      </a:br>
                      <a:r>
                        <a:rPr kumimoji="0" lang="en-US" sz="1600" b="0" i="0" u="none" strike="noStrike" cap="none" normalizeH="0" baseline="0" smtClean="0">
                          <a:ln>
                            <a:noFill/>
                          </a:ln>
                          <a:solidFill>
                            <a:schemeClr val="tx1"/>
                          </a:solidFill>
                          <a:effectLst/>
                          <a:latin typeface="Times New Roman" pitchFamily="18" charset="0"/>
                        </a:rPr>
                        <a:t>Range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TINYINT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a:t>
                      </a:r>
                      <a:r>
                        <a:rPr kumimoji="0" lang="en-US" sz="1600" b="0" i="0" u="none" strike="noStrike" cap="none" normalizeH="0" baseline="30000" smtClean="0">
                          <a:ln>
                            <a:noFill/>
                          </a:ln>
                          <a:solidFill>
                            <a:schemeClr val="tx1"/>
                          </a:solidFill>
                          <a:effectLst/>
                          <a:latin typeface="Times New Roman" pitchFamily="18" charset="0"/>
                        </a:rPr>
                        <a:t>n-1</a:t>
                      </a:r>
                      <a:r>
                        <a:rPr kumimoji="0" lang="en-US" sz="1600" b="0" i="0" u="none" strike="noStrike" cap="none" normalizeH="0" baseline="0" smtClean="0">
                          <a:ln>
                            <a:noFill/>
                          </a:ln>
                          <a:solidFill>
                            <a:schemeClr val="tx1"/>
                          </a:solidFill>
                          <a:effectLst/>
                          <a:latin typeface="Times New Roman" pitchFamily="18" charset="0"/>
                        </a:rPr>
                        <a:t> </a:t>
                      </a:r>
                      <a:r>
                        <a:rPr kumimoji="0" lang="en-US" sz="1600" b="0" i="0" u="none" strike="noStrike" cap="none" normalizeH="0" baseline="0" smtClean="0">
                          <a:ln>
                            <a:noFill/>
                          </a:ln>
                          <a:solidFill>
                            <a:schemeClr val="tx1"/>
                          </a:solidFill>
                          <a:effectLst/>
                          <a:latin typeface="Times New Roman" pitchFamily="18" charset="0"/>
                          <a:sym typeface="Wingdings" pitchFamily="2" charset="2"/>
                        </a:rPr>
                        <a:t> 2</a:t>
                      </a:r>
                      <a:r>
                        <a:rPr kumimoji="0" lang="en-US" sz="1600" b="0" i="0" u="none" strike="noStrike" cap="none" normalizeH="0" baseline="30000" smtClean="0">
                          <a:ln>
                            <a:noFill/>
                          </a:ln>
                          <a:solidFill>
                            <a:schemeClr val="tx1"/>
                          </a:solidFill>
                          <a:effectLst/>
                          <a:latin typeface="Times New Roman" pitchFamily="18" charset="0"/>
                          <a:sym typeface="Wingdings" pitchFamily="2" charset="2"/>
                        </a:rPr>
                        <a:t>n-1</a:t>
                      </a:r>
                      <a:r>
                        <a:rPr kumimoji="0" lang="en-US" sz="1600" b="0" i="0" u="none" strike="noStrike" cap="none" normalizeH="0" baseline="0" smtClean="0">
                          <a:ln>
                            <a:noFill/>
                          </a:ln>
                          <a:solidFill>
                            <a:schemeClr val="tx1"/>
                          </a:solidFill>
                          <a:effectLst/>
                          <a:latin typeface="Times New Roman" pitchFamily="18" charset="0"/>
                          <a:sym typeface="Wingdings" pitchFamily="2" charset="2"/>
                        </a:rPr>
                        <a:t> -1</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0 </a:t>
                      </a:r>
                      <a:r>
                        <a:rPr kumimoji="0" lang="en-US" sz="1600" b="0" i="0" u="none" strike="noStrike" cap="none" normalizeH="0" baseline="0" smtClean="0">
                          <a:ln>
                            <a:noFill/>
                          </a:ln>
                          <a:solidFill>
                            <a:schemeClr val="tx1"/>
                          </a:solidFill>
                          <a:effectLst/>
                          <a:latin typeface="Times New Roman" pitchFamily="18" charset="0"/>
                          <a:sym typeface="Wingdings" pitchFamily="2" charset="2"/>
                        </a:rPr>
                        <a:t> 2</a:t>
                      </a:r>
                      <a:r>
                        <a:rPr kumimoji="0" lang="en-US" sz="1600" b="0" i="0" u="none" strike="noStrike" cap="none" normalizeH="0" baseline="30000" smtClean="0">
                          <a:ln>
                            <a:noFill/>
                          </a:ln>
                          <a:solidFill>
                            <a:schemeClr val="tx1"/>
                          </a:solidFill>
                          <a:effectLst/>
                          <a:latin typeface="Times New Roman" pitchFamily="18" charset="0"/>
                          <a:sym typeface="Wingdings" pitchFamily="2" charset="2"/>
                        </a:rPr>
                        <a:t>n</a:t>
                      </a:r>
                      <a:r>
                        <a:rPr kumimoji="0" lang="en-US" sz="1600" b="0" i="0" u="none" strike="noStrike" cap="none" normalizeH="0" baseline="0" smtClean="0">
                          <a:ln>
                            <a:noFill/>
                          </a:ln>
                          <a:solidFill>
                            <a:schemeClr val="tx1"/>
                          </a:solidFill>
                          <a:effectLst/>
                          <a:latin typeface="Times New Roman" pitchFamily="18" charset="0"/>
                          <a:sym typeface="Wingdings" pitchFamily="2" charset="2"/>
                        </a:rPr>
                        <a:t> -1                        (255)</a:t>
                      </a: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1"/>
                  </a:ext>
                </a:extLst>
              </a:tr>
              <a:tr h="423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SMALLINT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-32768 -  32767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(65,535)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2"/>
                  </a:ext>
                </a:extLst>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MEDIUMINT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-8Mb – 8Mb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(16,777,215)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3"/>
                  </a:ext>
                </a:extLst>
              </a:tr>
              <a:tr h="423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-2B – 2B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(4,294,967,295)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4"/>
                  </a:ext>
                </a:extLst>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BIGINT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9.2E18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1.8 E19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0963" name="Rectangle 2"/>
          <p:cNvSpPr>
            <a:spLocks noGrp="1" noChangeArrowheads="1"/>
          </p:cNvSpPr>
          <p:nvPr>
            <p:ph type="title"/>
          </p:nvPr>
        </p:nvSpPr>
        <p:spPr/>
        <p:txBody>
          <a:bodyPr/>
          <a:lstStyle/>
          <a:p>
            <a:pPr algn="l" eaLnBrk="1" hangingPunct="1"/>
            <a:r>
              <a:rPr lang="en-US" altLang="en-US" smtClean="0"/>
              <a:t>Module 02: Defining Tables		Page E-3: Approximate Numerics</a:t>
            </a:r>
          </a:p>
        </p:txBody>
      </p:sp>
      <p:sp>
        <p:nvSpPr>
          <p:cNvPr id="4096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Approximate numerics represent numeric values approximately and may account for some loss of precision.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These data types fall into this category:</a:t>
            </a:r>
          </a:p>
          <a:p>
            <a:pPr marL="0" indent="0" eaLnBrk="1" hangingPunct="1"/>
            <a:r>
              <a:rPr lang="en-US" altLang="en-US" smtClean="0">
                <a:latin typeface="Verdana" panose="020B0604030504040204" pitchFamily="34" charset="0"/>
              </a:rPr>
              <a:t>	REAL</a:t>
            </a:r>
          </a:p>
          <a:p>
            <a:pPr marL="0" indent="0" eaLnBrk="1" hangingPunct="1"/>
            <a:r>
              <a:rPr lang="en-US" altLang="en-US" smtClean="0">
                <a:latin typeface="Verdana" panose="020B0604030504040204" pitchFamily="34" charset="0"/>
              </a:rPr>
              <a:t>	FLOAT</a:t>
            </a:r>
          </a:p>
          <a:p>
            <a:pPr marL="0" indent="0" eaLnBrk="1" hangingPunct="1"/>
            <a:r>
              <a:rPr lang="en-US" altLang="en-US" smtClean="0">
                <a:latin typeface="Verdana" panose="020B0604030504040204" pitchFamily="34" charset="0"/>
              </a:rPr>
              <a:t>	DOUBLE PRECISION</a:t>
            </a:r>
          </a:p>
        </p:txBody>
      </p:sp>
      <p:sp>
        <p:nvSpPr>
          <p:cNvPr id="40965"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123" name="Rectangle 2"/>
          <p:cNvSpPr>
            <a:spLocks noGrp="1" noChangeArrowheads="1"/>
          </p:cNvSpPr>
          <p:nvPr>
            <p:ph type="title"/>
          </p:nvPr>
        </p:nvSpPr>
        <p:spPr/>
        <p:txBody>
          <a:bodyPr/>
          <a:lstStyle/>
          <a:p>
            <a:pPr algn="l" eaLnBrk="1" hangingPunct="1"/>
            <a:r>
              <a:rPr lang="en-US" altLang="en-US" sz="1600" smtClean="0"/>
              <a:t>Module 02: Defining Tables		Page B-2: Binary</a:t>
            </a:r>
          </a:p>
        </p:txBody>
      </p:sp>
      <p:sp>
        <p:nvSpPr>
          <p:cNvPr id="512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In the </a:t>
            </a:r>
            <a:r>
              <a:rPr lang="en-US" altLang="en-US" b="1" i="1" smtClean="0">
                <a:latin typeface="Verdana" panose="020B0604030504040204" pitchFamily="34" charset="0"/>
              </a:rPr>
              <a:t>binary</a:t>
            </a:r>
            <a:r>
              <a:rPr lang="en-US" altLang="en-US" smtClean="0">
                <a:latin typeface="Verdana" panose="020B0604030504040204" pitchFamily="34" charset="0"/>
              </a:rPr>
              <a:t> data type category, the standard provides these three options:</a:t>
            </a:r>
          </a:p>
          <a:p>
            <a:pPr marL="0" indent="0" eaLnBrk="1" hangingPunct="1"/>
            <a:r>
              <a:rPr lang="en-US" altLang="en-US" smtClean="0">
                <a:latin typeface="Verdana" panose="020B0604030504040204" pitchFamily="34" charset="0"/>
              </a:rPr>
              <a:t>	BIT (n)</a:t>
            </a:r>
          </a:p>
          <a:p>
            <a:pPr marL="0" indent="0" eaLnBrk="1" hangingPunct="1"/>
            <a:r>
              <a:rPr lang="en-US" altLang="en-US" smtClean="0">
                <a:latin typeface="Verdana" panose="020B0604030504040204" pitchFamily="34" charset="0"/>
              </a:rPr>
              <a:t>	BIT VARYING (n)</a:t>
            </a:r>
          </a:p>
          <a:p>
            <a:pPr marL="0" indent="0" eaLnBrk="1" hangingPunct="1"/>
            <a:r>
              <a:rPr lang="en-US" altLang="en-US" smtClean="0">
                <a:latin typeface="Verdana" panose="020B0604030504040204" pitchFamily="34" charset="0"/>
              </a:rPr>
              <a:t>	Binary Large Object (n)</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BIT and BIT VARYING options allow the programmer to define a column as being a collection of bits of size n.  The BIT data type specifies a fixed length field, the BIT VARYING data type allows for a variable length size field.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Generally this data type is used for ‘special’ applications, and the data is usually manipulated by an external program (user procedure) rather than directly with SQL.</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sp>
        <p:nvSpPr>
          <p:cNvPr id="5125"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1987" name="Rectangle 2"/>
          <p:cNvSpPr>
            <a:spLocks noGrp="1" noChangeArrowheads="1"/>
          </p:cNvSpPr>
          <p:nvPr>
            <p:ph type="title"/>
          </p:nvPr>
        </p:nvSpPr>
        <p:spPr/>
        <p:txBody>
          <a:bodyPr/>
          <a:lstStyle/>
          <a:p>
            <a:pPr algn="l" eaLnBrk="1" hangingPunct="1"/>
            <a:r>
              <a:rPr lang="en-US" altLang="en-US" sz="1600" smtClean="0"/>
              <a:t>Module 02: Defining Tables		Page F-1: Temporal</a:t>
            </a:r>
          </a:p>
        </p:txBody>
      </p:sp>
      <p:sp>
        <p:nvSpPr>
          <p:cNvPr id="4198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Temporal data types are used to represent date and time values.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temporal data types that are provided in the SQL:1999 standard include the following:</a:t>
            </a:r>
          </a:p>
          <a:p>
            <a:pPr marL="0" indent="0" eaLnBrk="1" hangingPunct="1"/>
            <a:r>
              <a:rPr lang="en-US" altLang="en-US" smtClean="0">
                <a:latin typeface="Verdana" panose="020B0604030504040204" pitchFamily="34" charset="0"/>
              </a:rPr>
              <a:t>	Date</a:t>
            </a:r>
          </a:p>
          <a:p>
            <a:pPr marL="0" indent="0" eaLnBrk="1" hangingPunct="1"/>
            <a:r>
              <a:rPr lang="en-US" altLang="en-US" smtClean="0">
                <a:latin typeface="Verdana" panose="020B0604030504040204" pitchFamily="34" charset="0"/>
              </a:rPr>
              <a:t>	Time</a:t>
            </a:r>
          </a:p>
          <a:p>
            <a:pPr marL="0" indent="0" eaLnBrk="1" hangingPunct="1"/>
            <a:r>
              <a:rPr lang="en-US" altLang="en-US" smtClean="0">
                <a:latin typeface="Verdana" panose="020B0604030504040204" pitchFamily="34" charset="0"/>
              </a:rPr>
              <a:t>	Time with timezone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Timestamp</a:t>
            </a:r>
          </a:p>
          <a:p>
            <a:pPr marL="0" indent="0" eaLnBrk="1" hangingPunct="1"/>
            <a:r>
              <a:rPr lang="en-US" altLang="en-US" smtClean="0">
                <a:latin typeface="Verdana" panose="020B0604030504040204" pitchFamily="34" charset="0"/>
              </a:rPr>
              <a:t>	Timestamp with timezone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Interval	</a:t>
            </a:r>
          </a:p>
          <a:p>
            <a:pPr marL="0" indent="0" eaLnBrk="1" hangingPunct="1"/>
            <a:endParaRPr lang="en-US" altLang="en-US" smtClean="0">
              <a:latin typeface="Verdana" panose="020B0604030504040204" pitchFamily="34" charset="0"/>
            </a:endParaRPr>
          </a:p>
        </p:txBody>
      </p:sp>
      <p:sp>
        <p:nvSpPr>
          <p:cNvPr id="41989"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3011" name="Rectangle 2"/>
          <p:cNvSpPr>
            <a:spLocks noGrp="1" noChangeArrowheads="1"/>
          </p:cNvSpPr>
          <p:nvPr>
            <p:ph type="title"/>
          </p:nvPr>
        </p:nvSpPr>
        <p:spPr/>
        <p:txBody>
          <a:bodyPr/>
          <a:lstStyle/>
          <a:p>
            <a:pPr algn="l" eaLnBrk="1" hangingPunct="1"/>
            <a:r>
              <a:rPr lang="en-US" altLang="en-US" sz="1600" smtClean="0"/>
              <a:t>Module 02: Defining Tables		Page F-2: Temporal</a:t>
            </a:r>
          </a:p>
        </p:txBody>
      </p:sp>
      <p:sp>
        <p:nvSpPr>
          <p:cNvPr id="4301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This is how one might define DATE, TIME, and TIME WITH TIMEZONE columns.</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And as you can see, Oracle does not support the TIME data type directly.  Instead it uses its own internal format (fixed-length 7 byte field) to store datetime values.</a:t>
            </a:r>
          </a:p>
        </p:txBody>
      </p:sp>
      <p:pic>
        <p:nvPicPr>
          <p:cNvPr id="43013"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4403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4035" name="Rectangle 2"/>
          <p:cNvSpPr>
            <a:spLocks noGrp="1" noChangeArrowheads="1"/>
          </p:cNvSpPr>
          <p:nvPr>
            <p:ph type="title"/>
          </p:nvPr>
        </p:nvSpPr>
        <p:spPr/>
        <p:txBody>
          <a:bodyPr/>
          <a:lstStyle/>
          <a:p>
            <a:pPr algn="l" eaLnBrk="1" hangingPunct="1"/>
            <a:r>
              <a:rPr lang="en-US" altLang="en-US" sz="1600" smtClean="0"/>
              <a:t>Module 02: Defining Tables		Page F-3: Temporal</a:t>
            </a:r>
          </a:p>
        </p:txBody>
      </p:sp>
      <p:sp>
        <p:nvSpPr>
          <p:cNvPr id="4403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In Oracle, since the time values are ‘bundled’ in the date field, the DATE data type is used for these values.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time component can only be retrieved/accessed by casting the date value to a character value with the TO_CHAR function.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time value is not displayed for the s_time column because it was not cast to a character value, and was displayed in the default date format (dd-mon-yy).</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DATE values are stored internally in a 7-byte format that supports a range of values from</a:t>
            </a:r>
          </a:p>
          <a:p>
            <a:pPr marL="0" indent="0" eaLnBrk="1" hangingPunct="1"/>
            <a:endParaRPr lang="en-US" altLang="en-US" smtClean="0">
              <a:latin typeface="Verdana" panose="020B0604030504040204" pitchFamily="34" charset="0"/>
            </a:endParaRPr>
          </a:p>
        </p:txBody>
      </p:sp>
      <p:pic>
        <p:nvPicPr>
          <p:cNvPr id="44037"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4505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5059" name="Rectangle 2"/>
          <p:cNvSpPr>
            <a:spLocks noGrp="1" noChangeArrowheads="1"/>
          </p:cNvSpPr>
          <p:nvPr>
            <p:ph type="title"/>
          </p:nvPr>
        </p:nvSpPr>
        <p:spPr/>
        <p:txBody>
          <a:bodyPr/>
          <a:lstStyle/>
          <a:p>
            <a:pPr algn="l" eaLnBrk="1" hangingPunct="1"/>
            <a:r>
              <a:rPr lang="en-US" altLang="en-US" sz="1600" smtClean="0"/>
              <a:t>Module 02: Defining Tables		Page F-4: Temporal</a:t>
            </a:r>
          </a:p>
        </p:txBody>
      </p:sp>
      <p:sp>
        <p:nvSpPr>
          <p:cNvPr id="4506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Note also that in Oracle, the time value cannot stand alone.  If no date value is specified, the CURRENT_DATE is presumed.</a:t>
            </a:r>
          </a:p>
        </p:txBody>
      </p:sp>
      <p:pic>
        <p:nvPicPr>
          <p:cNvPr id="45061"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6083" name="Rectangle 2"/>
          <p:cNvSpPr>
            <a:spLocks noGrp="1" noChangeArrowheads="1"/>
          </p:cNvSpPr>
          <p:nvPr>
            <p:ph type="title"/>
          </p:nvPr>
        </p:nvSpPr>
        <p:spPr/>
        <p:txBody>
          <a:bodyPr/>
          <a:lstStyle/>
          <a:p>
            <a:pPr algn="l" eaLnBrk="1" hangingPunct="1"/>
            <a:r>
              <a:rPr lang="en-US" altLang="en-US" sz="1600" smtClean="0"/>
              <a:t>Module 02: Defining Tables		Page F-5: Temporal</a:t>
            </a:r>
          </a:p>
        </p:txBody>
      </p:sp>
      <p:sp>
        <p:nvSpPr>
          <p:cNvPr id="4608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TIMESTAMP data  type includes a date and a time value.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TIMESTAMP WITH TIMEZONE (TIME ZONE in Oracle) also includes a date and time value, but also includes an offset from Greenwich Meridian time.</a:t>
            </a:r>
          </a:p>
        </p:txBody>
      </p:sp>
      <p:pic>
        <p:nvPicPr>
          <p:cNvPr id="46085"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4710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7107" name="Rectangle 2"/>
          <p:cNvSpPr>
            <a:spLocks noGrp="1" noChangeArrowheads="1"/>
          </p:cNvSpPr>
          <p:nvPr>
            <p:ph type="title"/>
          </p:nvPr>
        </p:nvSpPr>
        <p:spPr/>
        <p:txBody>
          <a:bodyPr/>
          <a:lstStyle/>
          <a:p>
            <a:pPr algn="l" eaLnBrk="1" hangingPunct="1"/>
            <a:r>
              <a:rPr lang="en-US" altLang="en-US" sz="1600" smtClean="0"/>
              <a:t>Module 02: Defining Tables		Page F-6: Temporal</a:t>
            </a:r>
          </a:p>
        </p:txBody>
      </p:sp>
      <p:sp>
        <p:nvSpPr>
          <p:cNvPr id="47108" name="Rectangle 3"/>
          <p:cNvSpPr>
            <a:spLocks noGrp="1" noChangeArrowheads="1"/>
          </p:cNvSpPr>
          <p:nvPr>
            <p:ph type="body" sz="half" idx="1"/>
          </p:nvPr>
        </p:nvSpPr>
        <p:spPr>
          <a:xfrm>
            <a:off x="304800" y="685800"/>
            <a:ext cx="8534400" cy="1981200"/>
          </a:xfrm>
        </p:spPr>
        <p:txBody>
          <a:bodyPr/>
          <a:lstStyle/>
          <a:p>
            <a:pPr marL="0" indent="0" eaLnBrk="1" hangingPunct="1"/>
            <a:r>
              <a:rPr lang="en-US" altLang="en-US" smtClean="0">
                <a:latin typeface="Verdana" panose="020B0604030504040204" pitchFamily="34" charset="0"/>
              </a:rPr>
              <a:t>MySQL uses these five datatypes to represent temporal values.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TIME is most often used to keep track of elapsed time, or values associated with a ‘countdown’.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TIMESTAMP stores the timestamp value internally as the number of seconds elapsed since 1970. </a:t>
            </a:r>
          </a:p>
        </p:txBody>
      </p:sp>
      <p:graphicFrame>
        <p:nvGraphicFramePr>
          <p:cNvPr id="348234" name="Group 74"/>
          <p:cNvGraphicFramePr>
            <a:graphicFrameLocks noGrp="1"/>
          </p:cNvGraphicFramePr>
          <p:nvPr>
            <p:ph sz="half" idx="2"/>
          </p:nvPr>
        </p:nvGraphicFramePr>
        <p:xfrm>
          <a:off x="304800" y="2971800"/>
          <a:ext cx="8534400" cy="3013075"/>
        </p:xfrm>
        <a:graphic>
          <a:graphicData uri="http://schemas.openxmlformats.org/drawingml/2006/table">
            <a:tbl>
              <a:tblPr/>
              <a:tblGrid>
                <a:gridCol w="1371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4267200">
                  <a:extLst>
                    <a:ext uri="{9D8B030D-6E8A-4147-A177-3AD203B41FA5}">
                      <a16:colId xmlns:a16="http://schemas.microsoft.com/office/drawing/2014/main" val="20003"/>
                    </a:ext>
                  </a:extLst>
                </a:gridCol>
              </a:tblGrid>
              <a:tr h="5791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Datatype</a:t>
                      </a:r>
                    </a:p>
                  </a:txBody>
                  <a:tcPr marT="45725" marB="457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Format</a:t>
                      </a:r>
                    </a:p>
                  </a:txBody>
                  <a:tcPr marT="45725" marB="457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Size in bytes</a:t>
                      </a:r>
                    </a:p>
                  </a:txBody>
                  <a:tcPr marT="45725" marB="457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pitchFamily="18" charset="0"/>
                        </a:rPr>
                        <a:t>Range</a:t>
                      </a:r>
                    </a:p>
                  </a:txBody>
                  <a:tcPr marT="45725" marB="457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769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DATE</a:t>
                      </a:r>
                    </a:p>
                  </a:txBody>
                  <a:tcPr marT="45725" marB="457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YYYY-MM-DD</a:t>
                      </a:r>
                    </a:p>
                  </a:txBody>
                  <a:tcPr marT="45725" marB="457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a:t>
                      </a:r>
                    </a:p>
                  </a:txBody>
                  <a:tcPr marT="45725" marB="457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1000-01-01  thru  9999-12-31</a:t>
                      </a:r>
                    </a:p>
                  </a:txBody>
                  <a:tcPr marT="45725" marB="457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769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TIME</a:t>
                      </a:r>
                    </a:p>
                  </a:txBody>
                  <a:tcPr marT="45725" marB="457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hh:mm:ss</a:t>
                      </a:r>
                    </a:p>
                  </a:txBody>
                  <a:tcPr marT="45725" marB="457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a:t>
                      </a:r>
                    </a:p>
                  </a:txBody>
                  <a:tcPr marT="45725" marB="457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-838:59:59  thru  839:59:59</a:t>
                      </a:r>
                    </a:p>
                  </a:txBody>
                  <a:tcPr marT="45725" marB="457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769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YEAR</a:t>
                      </a:r>
                    </a:p>
                  </a:txBody>
                  <a:tcPr marT="45725" marB="457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YYYY </a:t>
                      </a:r>
                    </a:p>
                  </a:txBody>
                  <a:tcPr marT="45725" marB="457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a:t>
                      </a:r>
                    </a:p>
                  </a:txBody>
                  <a:tcPr marT="45725" marB="457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769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marT="45725" marB="457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YEAR(2)</a:t>
                      </a:r>
                    </a:p>
                  </a:txBody>
                  <a:tcPr marT="45725" marB="457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1970  Thru  2069</a:t>
                      </a:r>
                    </a:p>
                  </a:txBody>
                  <a:tcPr marT="45725" marB="457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769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marT="45725" marB="457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YEAR(4)</a:t>
                      </a:r>
                    </a:p>
                  </a:txBody>
                  <a:tcPr marT="45725" marB="457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1901  Thru  2155</a:t>
                      </a:r>
                    </a:p>
                  </a:txBody>
                  <a:tcPr marT="45725" marB="457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769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DATETIME</a:t>
                      </a:r>
                    </a:p>
                  </a:txBody>
                  <a:tcPr marT="45725" marB="457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YY-MM-DD hh:mm:ss</a:t>
                      </a:r>
                    </a:p>
                  </a:txBody>
                  <a:tcPr marT="45725" marB="457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8</a:t>
                      </a:r>
                    </a:p>
                  </a:txBody>
                  <a:tcPr marT="45725" marB="457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1000-01-01 00:00:00  thru  9999-12-31 23:59:59</a:t>
                      </a:r>
                    </a:p>
                  </a:txBody>
                  <a:tcPr marT="45725" marB="457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769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TIMESTAMP</a:t>
                      </a:r>
                    </a:p>
                  </a:txBody>
                  <a:tcPr marT="45725" marB="457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YY-MM-DD hh:mm:ss</a:t>
                      </a:r>
                    </a:p>
                  </a:txBody>
                  <a:tcPr marT="45725" marB="457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4</a:t>
                      </a:r>
                    </a:p>
                  </a:txBody>
                  <a:tcPr marT="45725" marB="457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1970-01-01  thru  2037 midyear sometime </a:t>
                      </a:r>
                      <a:r>
                        <a:rPr kumimoji="0" lang="en-US" sz="1600" b="0" i="0" u="none" strike="noStrike" cap="none" normalizeH="0" baseline="0" smtClean="0">
                          <a:ln>
                            <a:noFill/>
                          </a:ln>
                          <a:solidFill>
                            <a:schemeClr val="tx1"/>
                          </a:solidFill>
                          <a:effectLst/>
                          <a:latin typeface="Times New Roman" pitchFamily="18" charset="0"/>
                          <a:sym typeface="Wingdings" pitchFamily="2" charset="2"/>
                        </a:rPr>
                        <a:t></a:t>
                      </a:r>
                      <a:endParaRPr kumimoji="0" lang="en-US" sz="1600" b="0" i="0" u="none" strike="noStrike" cap="none" normalizeH="0" baseline="0" smtClean="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4813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8131" name="Rectangle 2"/>
          <p:cNvSpPr>
            <a:spLocks noGrp="1" noChangeArrowheads="1"/>
          </p:cNvSpPr>
          <p:nvPr>
            <p:ph type="title"/>
          </p:nvPr>
        </p:nvSpPr>
        <p:spPr/>
        <p:txBody>
          <a:bodyPr/>
          <a:lstStyle/>
          <a:p>
            <a:pPr algn="l" eaLnBrk="1" hangingPunct="1"/>
            <a:r>
              <a:rPr lang="en-US" altLang="en-US" sz="1600" smtClean="0"/>
              <a:t>Module 02: Defining Tables		Page F-7: Temporal</a:t>
            </a:r>
          </a:p>
        </p:txBody>
      </p:sp>
      <p:sp>
        <p:nvSpPr>
          <p:cNvPr id="48132" name="Rectangle 3"/>
          <p:cNvSpPr>
            <a:spLocks noGrp="1" noChangeArrowheads="1"/>
          </p:cNvSpPr>
          <p:nvPr>
            <p:ph type="body" sz="half" idx="2"/>
          </p:nvPr>
        </p:nvSpPr>
        <p:spPr>
          <a:xfrm>
            <a:off x="5257800" y="685800"/>
            <a:ext cx="3581400" cy="5715000"/>
          </a:xfrm>
        </p:spPr>
        <p:txBody>
          <a:bodyPr/>
          <a:lstStyle/>
          <a:p>
            <a:pPr marL="0" indent="0" eaLnBrk="1" hangingPunct="1"/>
            <a:r>
              <a:rPr lang="en-US" altLang="en-US" smtClean="0">
                <a:latin typeface="Verdana" panose="020B0604030504040204" pitchFamily="34" charset="0"/>
              </a:rPr>
              <a:t>The TIMESTAMP column is declared with one of two optional phrases:</a:t>
            </a:r>
          </a:p>
          <a:p>
            <a:pPr marL="0" indent="0" eaLnBrk="1" hangingPunct="1"/>
            <a:r>
              <a:rPr lang="en-US" altLang="en-US" smtClean="0">
                <a:latin typeface="Verdana" panose="020B0604030504040204" pitchFamily="34" charset="0"/>
              </a:rPr>
              <a:t>DEFAULT CURRENT_TIMESTAMP</a:t>
            </a:r>
          </a:p>
          <a:p>
            <a:pPr marL="0" indent="0" eaLnBrk="1" hangingPunct="1"/>
            <a:r>
              <a:rPr lang="en-US" altLang="en-US" smtClean="0">
                <a:latin typeface="Verdana" panose="020B0604030504040204" pitchFamily="34" charset="0"/>
              </a:rPr>
              <a:t>ON UPDATE CURRENT_TIMESTAMP</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Usually, only one timestamp column per table is declared with one of these features. But with some ‘craftiness’ the programmer can set up two columns.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timestamp value is automatically assigned to the record when the row is first inserted. In this case, a NULL value should be assigned tot eh timestamp column.</a:t>
            </a:r>
          </a:p>
        </p:txBody>
      </p:sp>
      <p:sp>
        <p:nvSpPr>
          <p:cNvPr id="48133" name="Rectangle 52"/>
          <p:cNvSpPr>
            <a:spLocks noGrp="1" noChangeArrowheads="1"/>
          </p:cNvSpPr>
          <p:nvPr>
            <p:ph sz="half" idx="1"/>
          </p:nvPr>
        </p:nvSpPr>
        <p:spPr/>
        <p:txBody>
          <a:bodyPr/>
          <a:lstStyle/>
          <a:p>
            <a:pPr marL="0" indent="0" eaLnBrk="1" hangingPunct="1"/>
            <a:endParaRPr lang="en-US" altLang="en-US" sz="1200" smtClean="0"/>
          </a:p>
        </p:txBody>
      </p:sp>
      <p:pic>
        <p:nvPicPr>
          <p:cNvPr id="48134" name="Picture 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897188"/>
            <a:ext cx="4953000" cy="3541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4915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9155" name="Rectangle 2"/>
          <p:cNvSpPr>
            <a:spLocks noGrp="1" noChangeArrowheads="1"/>
          </p:cNvSpPr>
          <p:nvPr>
            <p:ph type="title"/>
          </p:nvPr>
        </p:nvSpPr>
        <p:spPr/>
        <p:txBody>
          <a:bodyPr/>
          <a:lstStyle/>
          <a:p>
            <a:pPr algn="l" eaLnBrk="1" hangingPunct="1"/>
            <a:r>
              <a:rPr lang="en-US" altLang="en-US" sz="1600" smtClean="0"/>
              <a:t>Module 02: Defining Tables		Page F-8: Temporal</a:t>
            </a:r>
          </a:p>
        </p:txBody>
      </p:sp>
      <p:sp>
        <p:nvSpPr>
          <p:cNvPr id="49156" name="Rectangle 3"/>
          <p:cNvSpPr>
            <a:spLocks noGrp="1" noChangeArrowheads="1"/>
          </p:cNvSpPr>
          <p:nvPr>
            <p:ph type="body" sz="half" idx="2"/>
          </p:nvPr>
        </p:nvSpPr>
        <p:spPr>
          <a:xfrm>
            <a:off x="5257800" y="685800"/>
            <a:ext cx="3581400" cy="5715000"/>
          </a:xfrm>
        </p:spPr>
        <p:txBody>
          <a:bodyPr/>
          <a:lstStyle/>
          <a:p>
            <a:pPr marL="0" indent="0" eaLnBrk="1" hangingPunct="1"/>
            <a:r>
              <a:rPr lang="en-US" altLang="en-US" smtClean="0">
                <a:latin typeface="Verdana" panose="020B0604030504040204" pitchFamily="34" charset="0"/>
              </a:rPr>
              <a:t>The TIMESTAMP column is declared with one of two optional phrases:</a:t>
            </a:r>
          </a:p>
          <a:p>
            <a:pPr marL="0" indent="0" eaLnBrk="1" hangingPunct="1"/>
            <a:r>
              <a:rPr lang="en-US" altLang="en-US" smtClean="0">
                <a:latin typeface="Verdana" panose="020B0604030504040204" pitchFamily="34" charset="0"/>
              </a:rPr>
              <a:t>DEFAULT CURRENT_TIMESTAMP</a:t>
            </a:r>
          </a:p>
          <a:p>
            <a:pPr marL="0" indent="0" eaLnBrk="1" hangingPunct="1"/>
            <a:r>
              <a:rPr lang="en-US" altLang="en-US" smtClean="0">
                <a:latin typeface="Verdana" panose="020B0604030504040204" pitchFamily="34" charset="0"/>
              </a:rPr>
              <a:t>ON UPDATE CURRENT_TIMESTAMP</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Usually, only one timestamp column per table is declared with one of these features. But with some ‘craftiness’ the programmer can set up two columns.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timestamp value is automatically assigned to the record when the row is first inserted. In this case, a NULL value should be assigned to the timestamp column.</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sp>
        <p:nvSpPr>
          <p:cNvPr id="49157" name="Rectangle 4"/>
          <p:cNvSpPr>
            <a:spLocks noGrp="1" noChangeArrowheads="1"/>
          </p:cNvSpPr>
          <p:nvPr>
            <p:ph sz="half" idx="1"/>
          </p:nvPr>
        </p:nvSpPr>
        <p:spPr/>
        <p:txBody>
          <a:bodyPr/>
          <a:lstStyle/>
          <a:p>
            <a:pPr marL="0" indent="0" eaLnBrk="1" hangingPunct="1"/>
            <a:endParaRPr lang="en-US" altLang="en-US" sz="1200" smtClean="0"/>
          </a:p>
        </p:txBody>
      </p:sp>
      <p:pic>
        <p:nvPicPr>
          <p:cNvPr id="4915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822575"/>
            <a:ext cx="4953000" cy="354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5017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0179" name="Rectangle 3"/>
          <p:cNvSpPr>
            <a:spLocks noGrp="1" noChangeArrowheads="1"/>
          </p:cNvSpPr>
          <p:nvPr>
            <p:ph type="title"/>
          </p:nvPr>
        </p:nvSpPr>
        <p:spPr/>
        <p:txBody>
          <a:bodyPr/>
          <a:lstStyle/>
          <a:p>
            <a:pPr algn="l" eaLnBrk="1" hangingPunct="1"/>
            <a:r>
              <a:rPr lang="en-US" altLang="en-US" sz="1600" smtClean="0"/>
              <a:t>Module 02: Defining Tables		Page F-9: Temporal</a:t>
            </a:r>
          </a:p>
        </p:txBody>
      </p:sp>
      <p:sp>
        <p:nvSpPr>
          <p:cNvPr id="50180" name="Rectangle 4"/>
          <p:cNvSpPr>
            <a:spLocks noGrp="1" noChangeArrowheads="1"/>
          </p:cNvSpPr>
          <p:nvPr>
            <p:ph type="body" sz="half" idx="2"/>
          </p:nvPr>
        </p:nvSpPr>
        <p:spPr>
          <a:xfrm>
            <a:off x="5257800" y="685800"/>
            <a:ext cx="3581400" cy="5715000"/>
          </a:xfrm>
        </p:spPr>
        <p:txBody>
          <a:bodyPr/>
          <a:lstStyle/>
          <a:p>
            <a:pPr marL="0" indent="0" eaLnBrk="1" hangingPunct="1"/>
            <a:r>
              <a:rPr lang="en-US" altLang="en-US" smtClean="0">
                <a:latin typeface="Verdana" panose="020B0604030504040204" pitchFamily="34" charset="0"/>
              </a:rPr>
              <a:t>This default timestamp value can be overridden at the time the record is created, by explicitly providing a datetime value for that column.</a:t>
            </a:r>
          </a:p>
          <a:p>
            <a:pPr marL="0" indent="0" eaLnBrk="1" hangingPunct="1"/>
            <a:endParaRPr lang="en-US" altLang="en-US" smtClean="0">
              <a:latin typeface="Verdana" panose="020B0604030504040204" pitchFamily="34" charset="0"/>
            </a:endParaRPr>
          </a:p>
        </p:txBody>
      </p:sp>
      <p:sp>
        <p:nvSpPr>
          <p:cNvPr id="50181" name="Rectangle 5"/>
          <p:cNvSpPr>
            <a:spLocks noGrp="1" noChangeArrowheads="1"/>
          </p:cNvSpPr>
          <p:nvPr>
            <p:ph sz="half" idx="1"/>
          </p:nvPr>
        </p:nvSpPr>
        <p:spPr/>
        <p:txBody>
          <a:bodyPr/>
          <a:lstStyle/>
          <a:p>
            <a:pPr marL="0" indent="0" eaLnBrk="1" hangingPunct="1"/>
            <a:endParaRPr lang="en-US" altLang="en-US" sz="1200" smtClean="0"/>
          </a:p>
        </p:txBody>
      </p:sp>
      <p:pic>
        <p:nvPicPr>
          <p:cNvPr id="5018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898775"/>
            <a:ext cx="4953000" cy="354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5120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1203" name="Rectangle 2"/>
          <p:cNvSpPr>
            <a:spLocks noGrp="1" noChangeArrowheads="1"/>
          </p:cNvSpPr>
          <p:nvPr>
            <p:ph type="title"/>
          </p:nvPr>
        </p:nvSpPr>
        <p:spPr/>
        <p:txBody>
          <a:bodyPr/>
          <a:lstStyle/>
          <a:p>
            <a:pPr algn="l" eaLnBrk="1" hangingPunct="1"/>
            <a:r>
              <a:rPr lang="en-US" altLang="en-US" sz="1600" smtClean="0"/>
              <a:t>Module 02: Defining Tables		Page F-10: Temporal</a:t>
            </a:r>
          </a:p>
        </p:txBody>
      </p:sp>
      <p:sp>
        <p:nvSpPr>
          <p:cNvPr id="51204" name="Rectangle 3"/>
          <p:cNvSpPr>
            <a:spLocks noGrp="1" noChangeArrowheads="1"/>
          </p:cNvSpPr>
          <p:nvPr>
            <p:ph type="body" sz="half" idx="2"/>
          </p:nvPr>
        </p:nvSpPr>
        <p:spPr>
          <a:xfrm>
            <a:off x="5257800" y="685800"/>
            <a:ext cx="3581400" cy="5715000"/>
          </a:xfrm>
        </p:spPr>
        <p:txBody>
          <a:bodyPr/>
          <a:lstStyle/>
          <a:p>
            <a:pPr marL="0" indent="0" eaLnBrk="1" hangingPunct="1"/>
            <a:r>
              <a:rPr lang="en-US" altLang="en-US" smtClean="0">
                <a:latin typeface="Verdana" panose="020B0604030504040204" pitchFamily="34" charset="0"/>
              </a:rPr>
              <a:t>The ON UPDATE option provides a simple and convenient way for a column to hold a timestamp value to track whenever that record has been changed (updated).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Here’s an example showing a record being created.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Note that the timestamp field is essentially ‘0’.</a:t>
            </a:r>
          </a:p>
        </p:txBody>
      </p:sp>
      <p:sp>
        <p:nvSpPr>
          <p:cNvPr id="51205" name="Rectangle 4"/>
          <p:cNvSpPr>
            <a:spLocks noGrp="1" noChangeArrowheads="1"/>
          </p:cNvSpPr>
          <p:nvPr>
            <p:ph sz="half" idx="1"/>
          </p:nvPr>
        </p:nvSpPr>
        <p:spPr/>
        <p:txBody>
          <a:bodyPr/>
          <a:lstStyle/>
          <a:p>
            <a:pPr marL="0" indent="0" eaLnBrk="1" hangingPunct="1"/>
            <a:endParaRPr lang="en-US" altLang="en-US" sz="1200" smtClean="0"/>
          </a:p>
        </p:txBody>
      </p:sp>
      <p:pic>
        <p:nvPicPr>
          <p:cNvPr id="5120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820988"/>
            <a:ext cx="4953000" cy="3541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6147" name="Rectangle 2"/>
          <p:cNvSpPr>
            <a:spLocks noGrp="1" noChangeArrowheads="1"/>
          </p:cNvSpPr>
          <p:nvPr>
            <p:ph type="title"/>
          </p:nvPr>
        </p:nvSpPr>
        <p:spPr/>
        <p:txBody>
          <a:bodyPr/>
          <a:lstStyle/>
          <a:p>
            <a:pPr algn="l" eaLnBrk="1" hangingPunct="1"/>
            <a:r>
              <a:rPr lang="en-US" altLang="en-US" sz="1600" smtClean="0"/>
              <a:t>Module 02: Defining Tables		Page B-3: Binary DOW Grid</a:t>
            </a:r>
          </a:p>
        </p:txBody>
      </p:sp>
      <p:sp>
        <p:nvSpPr>
          <p:cNvPr id="6148" name="Rectangle 3"/>
          <p:cNvSpPr>
            <a:spLocks noGrp="1" noChangeArrowheads="1"/>
          </p:cNvSpPr>
          <p:nvPr>
            <p:ph type="body" sz="half" idx="2"/>
          </p:nvPr>
        </p:nvSpPr>
        <p:spPr/>
        <p:txBody>
          <a:bodyPr/>
          <a:lstStyle/>
          <a:p>
            <a:pPr marL="0" indent="0" eaLnBrk="1" hangingPunct="1"/>
            <a:r>
              <a:rPr lang="en-US" altLang="en-US" sz="1200" smtClean="0">
                <a:latin typeface="Verdana" panose="020B0604030504040204" pitchFamily="34" charset="0"/>
              </a:rPr>
              <a:t>Let’s consider a scheduling application, more specifically, a class scheduling application that would manage the information about the classes that are offered in any given semester.  </a:t>
            </a:r>
          </a:p>
          <a:p>
            <a:pPr marL="0" indent="0" eaLnBrk="1" hangingPunct="1"/>
            <a:endParaRPr lang="en-US" altLang="en-US" sz="1200" smtClean="0">
              <a:latin typeface="Verdana" panose="020B0604030504040204" pitchFamily="34" charset="0"/>
            </a:endParaRPr>
          </a:p>
          <a:p>
            <a:pPr marL="0" indent="0" eaLnBrk="1" hangingPunct="1"/>
            <a:r>
              <a:rPr lang="en-US" altLang="en-US" sz="1200" smtClean="0">
                <a:latin typeface="Verdana" panose="020B0604030504040204" pitchFamily="34" charset="0"/>
              </a:rPr>
              <a:t>Classes can be offered in almost any combination of days and times, and we often see patterns in a class schedule that look something like these:</a:t>
            </a:r>
          </a:p>
          <a:p>
            <a:pPr marL="0" indent="0" eaLnBrk="1" hangingPunct="1"/>
            <a:r>
              <a:rPr lang="en-US" altLang="en-US" sz="1200" smtClean="0">
                <a:latin typeface="Verdana" panose="020B0604030504040204" pitchFamily="34" charset="0"/>
              </a:rPr>
              <a:t>	ANTHR-101  MWF       0800-0850</a:t>
            </a:r>
          </a:p>
          <a:p>
            <a:pPr marL="0" indent="0" eaLnBrk="1" hangingPunct="1"/>
            <a:r>
              <a:rPr lang="en-US" altLang="en-US" sz="1200" smtClean="0">
                <a:latin typeface="Verdana" panose="020B0604030504040204" pitchFamily="34" charset="0"/>
              </a:rPr>
              <a:t>	BIOL-100     M           1900-2140</a:t>
            </a:r>
          </a:p>
          <a:p>
            <a:pPr marL="0" indent="0" eaLnBrk="1" hangingPunct="1"/>
            <a:r>
              <a:rPr lang="en-US" altLang="en-US" sz="1200" smtClean="0">
                <a:latin typeface="Verdana" panose="020B0604030504040204" pitchFamily="34" charset="0"/>
              </a:rPr>
              <a:t>	LING-501     TTh        0930-1045</a:t>
            </a:r>
          </a:p>
          <a:p>
            <a:pPr marL="0" indent="0" eaLnBrk="1" hangingPunct="1"/>
            <a:r>
              <a:rPr lang="en-US" altLang="en-US" sz="1200" smtClean="0">
                <a:latin typeface="Verdana" panose="020B0604030504040204" pitchFamily="34" charset="0"/>
              </a:rPr>
              <a:t>	MATH-150    MTWThF 1000-1050</a:t>
            </a:r>
          </a:p>
          <a:p>
            <a:pPr marL="0" indent="0" eaLnBrk="1" hangingPunct="1"/>
            <a:endParaRPr lang="en-US" altLang="en-US" sz="1200" smtClean="0">
              <a:latin typeface="Verdana" panose="020B0604030504040204" pitchFamily="34" charset="0"/>
            </a:endParaRPr>
          </a:p>
          <a:p>
            <a:pPr marL="0" indent="0" eaLnBrk="1" hangingPunct="1"/>
            <a:r>
              <a:rPr lang="en-US" altLang="en-US" sz="1200" smtClean="0">
                <a:latin typeface="Verdana" panose="020B0604030504040204" pitchFamily="34" charset="0"/>
              </a:rPr>
              <a:t>The column that represents the days of the week carries some ambiguous information.  Does T stand for Tuesday, or is it part of the Th indicator for Thursday?  Does S stand for Saturday, or is it part of the indicator for Su for Sunday?  These abbreviations are apparent to the human that reads the schedule, but for the computer, these values must be parsed/evaluated for their meaning.  One other drawback with this representation is that it’s difficult to properly sort the class listing by time and day of week.</a:t>
            </a:r>
          </a:p>
        </p:txBody>
      </p:sp>
      <p:pic>
        <p:nvPicPr>
          <p:cNvPr id="6149"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5222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2227" name="Rectangle 2"/>
          <p:cNvSpPr>
            <a:spLocks noGrp="1" noChangeArrowheads="1"/>
          </p:cNvSpPr>
          <p:nvPr>
            <p:ph type="title"/>
          </p:nvPr>
        </p:nvSpPr>
        <p:spPr/>
        <p:txBody>
          <a:bodyPr/>
          <a:lstStyle/>
          <a:p>
            <a:pPr algn="l" eaLnBrk="1" hangingPunct="1"/>
            <a:r>
              <a:rPr lang="en-US" altLang="en-US" sz="1600" smtClean="0"/>
              <a:t>Module 02: Defining Tables		Page F-11: Temporal</a:t>
            </a:r>
          </a:p>
        </p:txBody>
      </p:sp>
      <p:sp>
        <p:nvSpPr>
          <p:cNvPr id="52228" name="Rectangle 3"/>
          <p:cNvSpPr>
            <a:spLocks noGrp="1" noChangeArrowheads="1"/>
          </p:cNvSpPr>
          <p:nvPr>
            <p:ph type="body" sz="half" idx="2"/>
          </p:nvPr>
        </p:nvSpPr>
        <p:spPr>
          <a:xfrm>
            <a:off x="5257800" y="685800"/>
            <a:ext cx="3581400" cy="5715000"/>
          </a:xfrm>
        </p:spPr>
        <p:txBody>
          <a:bodyPr/>
          <a:lstStyle/>
          <a:p>
            <a:pPr marL="0" indent="0" eaLnBrk="1" hangingPunct="1"/>
            <a:r>
              <a:rPr lang="en-US" altLang="en-US" smtClean="0">
                <a:latin typeface="Verdana" panose="020B0604030504040204" pitchFamily="34" charset="0"/>
              </a:rPr>
              <a:t>And whenever that record is updated, the timestamp column automatically records the timestamp for that change.</a:t>
            </a:r>
          </a:p>
          <a:p>
            <a:pPr marL="0" indent="0" eaLnBrk="1" hangingPunct="1"/>
            <a:endParaRPr lang="en-US" altLang="en-US" smtClean="0">
              <a:latin typeface="Verdana" panose="020B0604030504040204" pitchFamily="34" charset="0"/>
            </a:endParaRPr>
          </a:p>
        </p:txBody>
      </p:sp>
      <p:sp>
        <p:nvSpPr>
          <p:cNvPr id="52229" name="Rectangle 4"/>
          <p:cNvSpPr>
            <a:spLocks noGrp="1" noChangeArrowheads="1"/>
          </p:cNvSpPr>
          <p:nvPr>
            <p:ph sz="half" idx="1"/>
          </p:nvPr>
        </p:nvSpPr>
        <p:spPr/>
        <p:txBody>
          <a:bodyPr/>
          <a:lstStyle/>
          <a:p>
            <a:pPr marL="0" indent="0" eaLnBrk="1" hangingPunct="1"/>
            <a:endParaRPr lang="en-US" altLang="en-US" sz="1200" smtClean="0"/>
          </a:p>
        </p:txBody>
      </p:sp>
      <p:pic>
        <p:nvPicPr>
          <p:cNvPr id="522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767013"/>
            <a:ext cx="5029200" cy="359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3251" name="Rectangle 2"/>
          <p:cNvSpPr>
            <a:spLocks noGrp="1" noChangeArrowheads="1"/>
          </p:cNvSpPr>
          <p:nvPr>
            <p:ph type="title"/>
          </p:nvPr>
        </p:nvSpPr>
        <p:spPr/>
        <p:txBody>
          <a:bodyPr/>
          <a:lstStyle/>
          <a:p>
            <a:pPr algn="l" eaLnBrk="1" hangingPunct="1"/>
            <a:r>
              <a:rPr lang="en-US" altLang="en-US" sz="1600" smtClean="0"/>
              <a:t>Module 02: Defining Tables		Page F-12: Temporal</a:t>
            </a:r>
          </a:p>
        </p:txBody>
      </p:sp>
      <p:sp>
        <p:nvSpPr>
          <p:cNvPr id="5325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INTERVAL data type stores time interval data.</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intervals of time that the standard supports are</a:t>
            </a:r>
          </a:p>
          <a:p>
            <a:pPr marL="0" indent="0" eaLnBrk="1" hangingPunct="1"/>
            <a:r>
              <a:rPr lang="en-US" altLang="en-US" smtClean="0">
                <a:latin typeface="Verdana" panose="020B0604030504040204" pitchFamily="34" charset="0"/>
              </a:rPr>
              <a:t>	years</a:t>
            </a:r>
          </a:p>
          <a:p>
            <a:pPr marL="0" indent="0" eaLnBrk="1" hangingPunct="1"/>
            <a:r>
              <a:rPr lang="en-US" altLang="en-US" smtClean="0">
                <a:latin typeface="Verdana" panose="020B0604030504040204" pitchFamily="34" charset="0"/>
              </a:rPr>
              <a:t>	months</a:t>
            </a:r>
          </a:p>
          <a:p>
            <a:pPr marL="0" indent="0" eaLnBrk="1" hangingPunct="1"/>
            <a:r>
              <a:rPr lang="en-US" altLang="en-US" smtClean="0">
                <a:latin typeface="Verdana" panose="020B0604030504040204" pitchFamily="34" charset="0"/>
              </a:rPr>
              <a:t>	year and months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day to hour</a:t>
            </a:r>
          </a:p>
          <a:p>
            <a:pPr marL="0" indent="0" eaLnBrk="1" hangingPunct="1"/>
            <a:r>
              <a:rPr lang="en-US" altLang="en-US" smtClean="0">
                <a:latin typeface="Verdana" panose="020B0604030504040204" pitchFamily="34" charset="0"/>
              </a:rPr>
              <a:t>	day to minute</a:t>
            </a:r>
          </a:p>
          <a:p>
            <a:pPr marL="0" indent="0" eaLnBrk="1" hangingPunct="1"/>
            <a:r>
              <a:rPr lang="en-US" altLang="en-US" smtClean="0">
                <a:latin typeface="Verdana" panose="020B0604030504040204" pitchFamily="34" charset="0"/>
              </a:rPr>
              <a:t>	day to second </a:t>
            </a:r>
          </a:p>
          <a:p>
            <a:pPr marL="0" indent="0" eaLnBrk="1" hangingPunct="1"/>
            <a:r>
              <a:rPr lang="en-US" altLang="en-US" smtClean="0">
                <a:latin typeface="Verdana" panose="020B0604030504040204" pitchFamily="34" charset="0"/>
              </a:rPr>
              <a:t>	seconds</a:t>
            </a:r>
          </a:p>
          <a:p>
            <a:pPr marL="0" indent="0" eaLnBrk="1" hangingPunct="1"/>
            <a:r>
              <a:rPr lang="en-US" altLang="en-US" smtClean="0">
                <a:latin typeface="Verdana" panose="020B0604030504040204" pitchFamily="34" charset="0"/>
              </a:rPr>
              <a:t>	minute to second</a:t>
            </a:r>
          </a:p>
          <a:p>
            <a:pPr marL="0" indent="0" eaLnBrk="1" hangingPunct="1"/>
            <a:r>
              <a:rPr lang="en-US" altLang="en-US" smtClean="0">
                <a:latin typeface="Verdana" panose="020B0604030504040204" pitchFamily="34" charset="0"/>
              </a:rPr>
              <a:t>	</a:t>
            </a:r>
          </a:p>
        </p:txBody>
      </p:sp>
      <p:pic>
        <p:nvPicPr>
          <p:cNvPr id="53253"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5427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4275" name="Rectangle 2"/>
          <p:cNvSpPr>
            <a:spLocks noGrp="1" noChangeArrowheads="1"/>
          </p:cNvSpPr>
          <p:nvPr>
            <p:ph type="title"/>
          </p:nvPr>
        </p:nvSpPr>
        <p:spPr/>
        <p:txBody>
          <a:bodyPr/>
          <a:lstStyle/>
          <a:p>
            <a:pPr algn="l" eaLnBrk="1" hangingPunct="1"/>
            <a:r>
              <a:rPr lang="en-US" altLang="en-US" sz="1600" smtClean="0"/>
              <a:t>Module 02: Defining Tables		Page F-13: Temporal</a:t>
            </a:r>
          </a:p>
        </p:txBody>
      </p:sp>
      <p:sp>
        <p:nvSpPr>
          <p:cNvPr id="5427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Oracle (9.2) supports these interval data types: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YEAR TO MONTH</a:t>
            </a:r>
          </a:p>
          <a:p>
            <a:pPr marL="0" indent="0" eaLnBrk="1" hangingPunct="1"/>
            <a:r>
              <a:rPr lang="en-US" altLang="en-US" smtClean="0">
                <a:latin typeface="Verdana" panose="020B0604030504040204" pitchFamily="34" charset="0"/>
              </a:rPr>
              <a:t>	DAY TO SECOND</a:t>
            </a:r>
          </a:p>
        </p:txBody>
      </p:sp>
      <p:pic>
        <p:nvPicPr>
          <p:cNvPr id="54277"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5529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5299" name="Rectangle 2"/>
          <p:cNvSpPr>
            <a:spLocks noGrp="1" noChangeArrowheads="1"/>
          </p:cNvSpPr>
          <p:nvPr>
            <p:ph type="title"/>
          </p:nvPr>
        </p:nvSpPr>
        <p:spPr/>
        <p:txBody>
          <a:bodyPr/>
          <a:lstStyle/>
          <a:p>
            <a:pPr algn="l" eaLnBrk="1" hangingPunct="1"/>
            <a:r>
              <a:rPr lang="en-US" altLang="en-US" sz="1600" smtClean="0"/>
              <a:t>Module 02: Defining Tables		Page F-14: Temporal</a:t>
            </a:r>
          </a:p>
        </p:txBody>
      </p:sp>
      <p:sp>
        <p:nvSpPr>
          <p:cNvPr id="5530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MySQL does NOT support an interval datatype, hence interval values cannot be stored in the database.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But MySQL does permit using interval values in datetime operations.</a:t>
            </a:r>
          </a:p>
        </p:txBody>
      </p:sp>
      <p:sp>
        <p:nvSpPr>
          <p:cNvPr id="55301" name="Rectangle 5"/>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6323" name="Rectangle 2"/>
          <p:cNvSpPr>
            <a:spLocks noGrp="1" noChangeArrowheads="1"/>
          </p:cNvSpPr>
          <p:nvPr>
            <p:ph type="title"/>
          </p:nvPr>
        </p:nvSpPr>
        <p:spPr/>
        <p:txBody>
          <a:bodyPr/>
          <a:lstStyle/>
          <a:p>
            <a:pPr algn="l" eaLnBrk="1" hangingPunct="1"/>
            <a:r>
              <a:rPr lang="en-US" altLang="en-US" smtClean="0"/>
              <a:t>Module 02: Defining Tables			Page G-1: Tables CREATE and DROP</a:t>
            </a:r>
          </a:p>
        </p:txBody>
      </p:sp>
      <p:sp>
        <p:nvSpPr>
          <p:cNvPr id="5632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As has been demonstrated in many of the examples in this, and prior modules, tables are established in the database with the CREATE command.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CREATE TABLE command assigns the name of the table, as well as the specifics of that data structure.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To remove a data structure from the database, the programmer uses the DROP statement.  The DROP statement is patterned after the CREATE statement, and the syntax requires the programmer to not only identify the structure by name, but also to indicate the type of structure that is being removed.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For example  DROP TABLE  </a:t>
            </a:r>
            <a:r>
              <a:rPr lang="en-US" altLang="en-US" i="1" smtClean="0">
                <a:latin typeface="Verdana" panose="020B0604030504040204" pitchFamily="34" charset="0"/>
              </a:rPr>
              <a:t>table_name</a:t>
            </a:r>
            <a:r>
              <a:rPr lang="en-US" altLang="en-US" smtClean="0">
                <a:latin typeface="Verdana" panose="020B0604030504040204" pitchFamily="34" charset="0"/>
              </a:rPr>
              <a:t>;</a:t>
            </a:r>
          </a:p>
        </p:txBody>
      </p:sp>
      <p:pic>
        <p:nvPicPr>
          <p:cNvPr id="56325"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5734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7347" name="Rectangle 2"/>
          <p:cNvSpPr>
            <a:spLocks noGrp="1" noChangeArrowheads="1"/>
          </p:cNvSpPr>
          <p:nvPr>
            <p:ph type="title"/>
          </p:nvPr>
        </p:nvSpPr>
        <p:spPr/>
        <p:txBody>
          <a:bodyPr/>
          <a:lstStyle/>
          <a:p>
            <a:pPr algn="l" eaLnBrk="1" hangingPunct="1"/>
            <a:r>
              <a:rPr lang="en-US" altLang="en-US" smtClean="0"/>
              <a:t>Module 02: Defining Tables			Page H-1: Storage Engines</a:t>
            </a:r>
          </a:p>
        </p:txBody>
      </p:sp>
      <p:sp>
        <p:nvSpPr>
          <p:cNvPr id="5734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And oh by the way, did I mention that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MySQL uses a variety of storage engines to manage the tables in its database.  Each of these storage engines has its own peculiar way of doing things, and any table in the MySQL database can be assigned to any one of these storage engines.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Of the half dozen or so different storage engines available, the InnoDB one comes closest to providing the kind of multi-user support that I’ve been describing throughout these SQL courses. And, unless I tell you otherwise, my notes and lectures on MySQL will presume that the InnoDB engine is in use.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Now these other storage engines do have some pretty cool features, but I won’t be mentioning them here again. If you’d like to learn more about them, the MySQL manuals provide a pretty good description of them, and I formally address the topic in the Database Administration course.</a:t>
            </a:r>
          </a:p>
        </p:txBody>
      </p:sp>
      <p:sp>
        <p:nvSpPr>
          <p:cNvPr id="57349" name="Rectangle 5"/>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8371" name="Rectangle 2"/>
          <p:cNvSpPr>
            <a:spLocks noGrp="1" noChangeArrowheads="1"/>
          </p:cNvSpPr>
          <p:nvPr>
            <p:ph type="title"/>
          </p:nvPr>
        </p:nvSpPr>
        <p:spPr/>
        <p:txBody>
          <a:bodyPr/>
          <a:lstStyle/>
          <a:p>
            <a:pPr algn="l" eaLnBrk="1" hangingPunct="1"/>
            <a:r>
              <a:rPr lang="en-US" altLang="en-US" sz="1600" smtClean="0"/>
              <a:t>Module 02: Defining Tables		Page T-1: Terminology</a:t>
            </a:r>
          </a:p>
        </p:txBody>
      </p:sp>
      <p:sp>
        <p:nvSpPr>
          <p:cNvPr id="58372" name="Rectangle 3"/>
          <p:cNvSpPr>
            <a:spLocks noGrp="1" noChangeArrowheads="1"/>
          </p:cNvSpPr>
          <p:nvPr>
            <p:ph type="body" sz="half" idx="2"/>
          </p:nvPr>
        </p:nvSpPr>
        <p:spPr/>
        <p:txBody>
          <a:bodyPr/>
          <a:lstStyle/>
          <a:p>
            <a:pPr marL="0" indent="0" eaLnBrk="1" hangingPunct="1">
              <a:lnSpc>
                <a:spcPct val="90000"/>
              </a:lnSpc>
            </a:pPr>
            <a:r>
              <a:rPr lang="en-US" altLang="en-US" smtClean="0">
                <a:latin typeface="Verdana" panose="020B0604030504040204" pitchFamily="34" charset="0"/>
              </a:rPr>
              <a:t>Fixed-length</a:t>
            </a:r>
          </a:p>
          <a:p>
            <a:pPr marL="0" indent="0" eaLnBrk="1" hangingPunct="1">
              <a:lnSpc>
                <a:spcPct val="90000"/>
              </a:lnSpc>
            </a:pPr>
            <a:r>
              <a:rPr lang="en-US" altLang="en-US" smtClean="0">
                <a:latin typeface="Verdana" panose="020B0604030504040204" pitchFamily="34" charset="0"/>
              </a:rPr>
              <a:t>Variable-length</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Binary, BIT, BIT VARYING, BLOB</a:t>
            </a:r>
          </a:p>
          <a:p>
            <a:pPr marL="0" indent="0" eaLnBrk="1" hangingPunct="1">
              <a:lnSpc>
                <a:spcPct val="90000"/>
              </a:lnSpc>
            </a:pPr>
            <a:r>
              <a:rPr lang="en-US" altLang="en-US" smtClean="0">
                <a:latin typeface="Verdana" panose="020B0604030504040204" pitchFamily="34" charset="0"/>
              </a:rPr>
              <a:t>Boolean</a:t>
            </a:r>
          </a:p>
          <a:p>
            <a:pPr marL="0" indent="0" eaLnBrk="1" hangingPunct="1">
              <a:lnSpc>
                <a:spcPct val="90000"/>
              </a:lnSpc>
            </a:pPr>
            <a:r>
              <a:rPr lang="en-US" altLang="en-US" smtClean="0">
                <a:latin typeface="Verdana" panose="020B0604030504040204" pitchFamily="34" charset="0"/>
              </a:rPr>
              <a:t>Character</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Character set</a:t>
            </a:r>
          </a:p>
          <a:p>
            <a:pPr marL="0" indent="0" eaLnBrk="1" hangingPunct="1">
              <a:lnSpc>
                <a:spcPct val="90000"/>
              </a:lnSpc>
            </a:pPr>
            <a:r>
              <a:rPr lang="en-US" altLang="en-US" smtClean="0">
                <a:latin typeface="Verdana" panose="020B0604030504040204" pitchFamily="34" charset="0"/>
              </a:rPr>
              <a:t>Glyph</a:t>
            </a:r>
          </a:p>
          <a:p>
            <a:pPr marL="0" indent="0" eaLnBrk="1" hangingPunct="1">
              <a:lnSpc>
                <a:spcPct val="90000"/>
              </a:lnSpc>
            </a:pPr>
            <a:r>
              <a:rPr lang="en-US" altLang="en-US" smtClean="0">
                <a:latin typeface="Verdana" panose="020B0604030504040204" pitchFamily="34" charset="0"/>
              </a:rPr>
              <a:t>Collation scheme (collating sequence)</a:t>
            </a:r>
          </a:p>
          <a:p>
            <a:pPr marL="0" indent="0" eaLnBrk="1" hangingPunct="1">
              <a:lnSpc>
                <a:spcPct val="90000"/>
              </a:lnSpc>
            </a:pPr>
            <a:r>
              <a:rPr lang="en-US" altLang="en-US" smtClean="0">
                <a:latin typeface="Verdana" panose="020B0604030504040204" pitchFamily="34" charset="0"/>
              </a:rPr>
              <a:t>Right padding</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Exact numerics</a:t>
            </a:r>
          </a:p>
          <a:p>
            <a:pPr marL="0" indent="0" eaLnBrk="1" hangingPunct="1">
              <a:lnSpc>
                <a:spcPct val="90000"/>
              </a:lnSpc>
            </a:pPr>
            <a:r>
              <a:rPr lang="en-US" altLang="en-US" smtClean="0">
                <a:latin typeface="Verdana" panose="020B0604030504040204" pitchFamily="34" charset="0"/>
              </a:rPr>
              <a:t>Approximate numerics</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Timestamp</a:t>
            </a:r>
          </a:p>
          <a:p>
            <a:pPr marL="0" indent="0" eaLnBrk="1" hangingPunct="1">
              <a:lnSpc>
                <a:spcPct val="90000"/>
              </a:lnSpc>
            </a:pPr>
            <a:r>
              <a:rPr lang="en-US" altLang="en-US" smtClean="0">
                <a:latin typeface="Verdana" panose="020B0604030504040204" pitchFamily="34" charset="0"/>
              </a:rPr>
              <a:t>Time zone</a:t>
            </a:r>
          </a:p>
          <a:p>
            <a:pPr marL="0" indent="0" eaLnBrk="1" hangingPunct="1">
              <a:lnSpc>
                <a:spcPct val="90000"/>
              </a:lnSpc>
            </a:pPr>
            <a:r>
              <a:rPr lang="en-US" altLang="en-US" smtClean="0">
                <a:latin typeface="Verdana" panose="020B0604030504040204" pitchFamily="34" charset="0"/>
              </a:rPr>
              <a:t>Greenwich meridian time, Greenwich Mean Time, GMT, Universal Coordinated Time, UCT</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Intervals</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Storage engines</a:t>
            </a:r>
          </a:p>
        </p:txBody>
      </p:sp>
      <p:sp>
        <p:nvSpPr>
          <p:cNvPr id="58373" name="Rectangle 4"/>
          <p:cNvSpPr>
            <a:spLocks noGrp="1" noChangeArrowheads="1"/>
          </p:cNvSpPr>
          <p:nvPr>
            <p:ph sz="half" idx="1"/>
          </p:nvPr>
        </p:nvSpPr>
        <p:spPr/>
        <p:txBody>
          <a:bodyPr/>
          <a:lstStyle/>
          <a:p>
            <a:pPr marL="0" indent="0" eaLnBrk="1" hangingPunct="1">
              <a:lnSpc>
                <a:spcPct val="90000"/>
              </a:lnSpc>
            </a:pPr>
            <a:endParaRPr lang="en-US" altLang="en-US" sz="1200" smtClean="0"/>
          </a:p>
        </p:txBody>
      </p:sp>
      <p:pic>
        <p:nvPicPr>
          <p:cNvPr id="58374" name="Picture 6" descr="rycjvrr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733800"/>
            <a:ext cx="2971800" cy="267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9395" name="Rectangle 2"/>
          <p:cNvSpPr>
            <a:spLocks noGrp="1" noChangeArrowheads="1"/>
          </p:cNvSpPr>
          <p:nvPr>
            <p:ph type="title"/>
          </p:nvPr>
        </p:nvSpPr>
        <p:spPr/>
        <p:txBody>
          <a:bodyPr/>
          <a:lstStyle/>
          <a:p>
            <a:pPr algn="l" eaLnBrk="1" hangingPunct="1"/>
            <a:r>
              <a:rPr lang="en-US" altLang="en-US" sz="1600" smtClean="0"/>
              <a:t>Module 02: Defining Tables		Page Z-1: End Notes</a:t>
            </a:r>
          </a:p>
        </p:txBody>
      </p:sp>
      <p:sp>
        <p:nvSpPr>
          <p:cNvPr id="59396" name="Rectangle 3"/>
          <p:cNvSpPr>
            <a:spLocks noGrp="1" noChangeArrowheads="1" noTextEdit="1"/>
          </p:cNvSpPr>
          <p:nvPr>
            <p:ph sz="half" idx="1"/>
          </p:nvPr>
        </p:nvSpPr>
        <p:spPr/>
      </p:sp>
      <p:sp>
        <p:nvSpPr>
          <p:cNvPr id="59397" name="Rectangle 4"/>
          <p:cNvSpPr>
            <a:spLocks noGrp="1" noChangeArrowheads="1"/>
          </p:cNvSpPr>
          <p:nvPr>
            <p:ph type="body" sz="half" idx="2"/>
          </p:nvPr>
        </p:nvSpPr>
        <p:spPr/>
        <p:txBody>
          <a:bodyPr/>
          <a:lstStyle/>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Please drop me an email if you noticed any errors in this module.  I’d also appreciate reading your comments, criticisms, and or suggestions as to how this module could be improved.  </a:t>
            </a:r>
          </a:p>
          <a:p>
            <a:pPr marL="0" indent="0" eaLnBrk="1" hangingPunct="1"/>
            <a:r>
              <a:rPr lang="en-US" altLang="en-US" smtClean="0">
                <a:latin typeface="Verdana" panose="020B0604030504040204" pitchFamily="34" charset="0"/>
              </a:rPr>
              <a:t>Were there any gaps in the information that was presented (ie. ‘leaps of faith’)?  </a:t>
            </a:r>
          </a:p>
          <a:p>
            <a:pPr marL="0" indent="0" eaLnBrk="1" hangingPunct="1"/>
            <a:r>
              <a:rPr lang="en-US" altLang="en-US" smtClean="0">
                <a:latin typeface="Verdana" panose="020B0604030504040204" pitchFamily="34" charset="0"/>
              </a:rPr>
              <a:t>Was any section unclear?</a:t>
            </a:r>
          </a:p>
          <a:p>
            <a:pPr marL="0" indent="0" eaLnBrk="1" hangingPunct="1"/>
            <a:r>
              <a:rPr lang="en-US" altLang="en-US" smtClean="0">
                <a:latin typeface="Verdana" panose="020B0604030504040204" pitchFamily="34" charset="0"/>
              </a:rPr>
              <a:t>Did I happen to do a good job? </a:t>
            </a:r>
            <a:r>
              <a:rPr lang="en-US" altLang="en-US" smtClean="0">
                <a:latin typeface="Verdana" panose="020B0604030504040204" pitchFamily="34" charset="0"/>
                <a:sym typeface="Wingdings" panose="05000000000000000000" pitchFamily="2" charset="2"/>
              </a:rPr>
              <a:t></a:t>
            </a:r>
            <a:r>
              <a:rPr lang="en-US" altLang="en-US" smtClean="0">
                <a:latin typeface="Verdana" panose="020B0604030504040204" pitchFamily="34" charset="0"/>
              </a:rPr>
              <a:t> </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Thanks,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bil</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59398" name="Picture 5" descr="z1yrfvv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90800"/>
            <a:ext cx="1765300"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Date Placeholder 3"/>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60419" name="Rectangle 2"/>
          <p:cNvSpPr>
            <a:spLocks noGrp="1" noChangeArrowheads="1"/>
          </p:cNvSpPr>
          <p:nvPr>
            <p:ph type="ctrTitle"/>
          </p:nvPr>
        </p:nvSpPr>
        <p:spPr>
          <a:xfrm>
            <a:off x="685800" y="2286000"/>
            <a:ext cx="7772400" cy="1143000"/>
          </a:xfrm>
        </p:spPr>
        <p:txBody>
          <a:bodyPr/>
          <a:lstStyle/>
          <a:p>
            <a:pPr eaLnBrk="1" hangingPunct="1"/>
            <a:r>
              <a:rPr lang="en-US" altLang="en-US" smtClean="0"/>
              <a:t>That’s All</a:t>
            </a:r>
          </a:p>
        </p:txBody>
      </p:sp>
      <p:sp>
        <p:nvSpPr>
          <p:cNvPr id="60420" name="Rectangle 3"/>
          <p:cNvSpPr>
            <a:spLocks noGrp="1" noChangeArrowheads="1"/>
          </p:cNvSpPr>
          <p:nvPr>
            <p:ph type="subTitle" idx="1"/>
          </p:nvPr>
        </p:nvSpPr>
        <p:spPr/>
        <p:txBody>
          <a:bodyPr/>
          <a:lstStyle/>
          <a:p>
            <a:pPr algn="r" eaLnBrk="1" hangingPunct="1"/>
            <a:endParaRPr lang="en-US" altLang="en-US" smtClean="0"/>
          </a:p>
          <a:p>
            <a:pPr algn="r" eaLnBrk="1" hangingPunct="1"/>
            <a:endParaRPr lang="en-US" altLang="en-US" smtClean="0"/>
          </a:p>
          <a:p>
            <a:pPr algn="r" eaLnBrk="1" hangingPunct="1"/>
            <a:endParaRPr lang="en-US" altLang="en-US" smtClean="0"/>
          </a:p>
          <a:p>
            <a:pPr algn="r" eaLnBrk="1" hangingPunct="1"/>
            <a:endParaRPr lang="en-US" altLang="en-US"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7171" name="Rectangle 2"/>
          <p:cNvSpPr>
            <a:spLocks noGrp="1" noChangeArrowheads="1"/>
          </p:cNvSpPr>
          <p:nvPr>
            <p:ph type="title"/>
          </p:nvPr>
        </p:nvSpPr>
        <p:spPr/>
        <p:txBody>
          <a:bodyPr/>
          <a:lstStyle/>
          <a:p>
            <a:pPr algn="l" eaLnBrk="1" hangingPunct="1"/>
            <a:r>
              <a:rPr lang="en-US" altLang="en-US" sz="1600" smtClean="0"/>
              <a:t>Module 02: Defining Tables		Page B-4: Binary DOW Grid</a:t>
            </a:r>
          </a:p>
        </p:txBody>
      </p:sp>
      <p:sp>
        <p:nvSpPr>
          <p:cNvPr id="717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One way to remedy these problems would be to create a 7-character grid, with a slot for each day of the week.  The first slot could be assigned to Mondays, the 2</a:t>
            </a:r>
            <a:r>
              <a:rPr lang="en-US" altLang="en-US" baseline="30000" smtClean="0">
                <a:latin typeface="Verdana" panose="020B0604030504040204" pitchFamily="34" charset="0"/>
              </a:rPr>
              <a:t>nd</a:t>
            </a:r>
            <a:r>
              <a:rPr lang="en-US" altLang="en-US" smtClean="0">
                <a:latin typeface="Verdana" panose="020B0604030504040204" pitchFamily="34" charset="0"/>
              </a:rPr>
              <a:t> to Tuesdays, the 3</a:t>
            </a:r>
            <a:r>
              <a:rPr lang="en-US" altLang="en-US" baseline="30000" smtClean="0">
                <a:latin typeface="Verdana" panose="020B0604030504040204" pitchFamily="34" charset="0"/>
              </a:rPr>
              <a:t>rd</a:t>
            </a:r>
            <a:r>
              <a:rPr lang="en-US" altLang="en-US" smtClean="0">
                <a:latin typeface="Verdana" panose="020B0604030504040204" pitchFamily="34" charset="0"/>
              </a:rPr>
              <a:t> to Wednesdays,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And in this grid we could use bit values (binary digits) to indicate whether or not the class meets on the corresponding day.</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Here’s how our previous set of data might be represented:</a:t>
            </a:r>
          </a:p>
          <a:p>
            <a:pPr marL="0" indent="0" eaLnBrk="1" hangingPunct="1"/>
            <a:r>
              <a:rPr lang="en-US" altLang="en-US" smtClean="0">
                <a:latin typeface="Verdana" panose="020B0604030504040204" pitchFamily="34" charset="0"/>
              </a:rPr>
              <a:t>    ANTHR-101  MWF      0800-0850</a:t>
            </a:r>
          </a:p>
          <a:p>
            <a:pPr marL="0" indent="0" eaLnBrk="1" hangingPunct="1"/>
            <a:r>
              <a:rPr lang="en-US" altLang="en-US" smtClean="0">
                <a:latin typeface="Verdana" panose="020B0604030504040204" pitchFamily="34" charset="0"/>
              </a:rPr>
              <a:t>    ANTHR-101  1010100 0800-0850</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BIOL-100     M           1900-2140</a:t>
            </a:r>
          </a:p>
          <a:p>
            <a:pPr marL="0" indent="0" eaLnBrk="1" hangingPunct="1"/>
            <a:r>
              <a:rPr lang="en-US" altLang="en-US" smtClean="0">
                <a:latin typeface="Verdana" panose="020B0604030504040204" pitchFamily="34" charset="0"/>
              </a:rPr>
              <a:t>    BIOL-100     1000000 1900-2140</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LING-501     TTh        0930-1045</a:t>
            </a:r>
          </a:p>
          <a:p>
            <a:pPr marL="0" indent="0" eaLnBrk="1" hangingPunct="1"/>
            <a:r>
              <a:rPr lang="en-US" altLang="en-US" smtClean="0">
                <a:latin typeface="Verdana" panose="020B0604030504040204" pitchFamily="34" charset="0"/>
              </a:rPr>
              <a:t>    LING-501     0101000 0930-1045</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MATH-150    MTWThF 1000-1050</a:t>
            </a:r>
          </a:p>
          <a:p>
            <a:pPr marL="0" indent="0" eaLnBrk="1" hangingPunct="1"/>
            <a:r>
              <a:rPr lang="en-US" altLang="en-US" smtClean="0">
                <a:latin typeface="Verdana" panose="020B0604030504040204" pitchFamily="34" charset="0"/>
              </a:rPr>
              <a:t>    MATH-150    1111100 1000-1050</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7173"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8195" name="Rectangle 2"/>
          <p:cNvSpPr>
            <a:spLocks noGrp="1" noChangeArrowheads="1"/>
          </p:cNvSpPr>
          <p:nvPr>
            <p:ph type="title"/>
          </p:nvPr>
        </p:nvSpPr>
        <p:spPr/>
        <p:txBody>
          <a:bodyPr/>
          <a:lstStyle/>
          <a:p>
            <a:pPr algn="l" eaLnBrk="1" hangingPunct="1"/>
            <a:r>
              <a:rPr lang="en-US" altLang="en-US" sz="1600" smtClean="0"/>
              <a:t>Module 02: Defining Tables		Page B-5: Binary DOW Grid</a:t>
            </a:r>
          </a:p>
        </p:txBody>
      </p:sp>
      <p:sp>
        <p:nvSpPr>
          <p:cNvPr id="819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This gives us a structure that we can model in the database, ie. A BIT data type (of size 7).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But how do we update these values?   Say a class offering changes from a Mon Wed pattern to Tue Thurs?  How do we update the specific bits inside the BIT column?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Unfortunately, SQL falls short.  At best, it can replace the entire bit string with a new value, but it doesn’t have the ability to update a single column in that grid.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Hence these data types are often passed off to some computer program (process, or stored procedure) that was written specifically to deal with the information that is encoded in them.</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Oh, and one other thing.  Although the standard defines these two data types, neither Oracle nor Access support them </a:t>
            </a:r>
            <a:r>
              <a:rPr lang="en-US" altLang="en-US" smtClean="0">
                <a:latin typeface="Verdana" panose="020B0604030504040204" pitchFamily="34" charset="0"/>
                <a:sym typeface="Wingdings" panose="05000000000000000000" pitchFamily="2" charset="2"/>
              </a:rPr>
              <a:t></a:t>
            </a:r>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8197"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9219" name="Rectangle 2"/>
          <p:cNvSpPr>
            <a:spLocks noGrp="1" noChangeArrowheads="1"/>
          </p:cNvSpPr>
          <p:nvPr>
            <p:ph type="title"/>
          </p:nvPr>
        </p:nvSpPr>
        <p:spPr/>
        <p:txBody>
          <a:bodyPr/>
          <a:lstStyle/>
          <a:p>
            <a:pPr algn="l" eaLnBrk="1" hangingPunct="1"/>
            <a:r>
              <a:rPr lang="en-US" altLang="en-US" sz="1600" smtClean="0"/>
              <a:t>Module 02: Defining Tables		Page B-6: BLOB</a:t>
            </a:r>
          </a:p>
        </p:txBody>
      </p:sp>
      <p:sp>
        <p:nvSpPr>
          <p:cNvPr id="922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In the same fashion that BIT and BIT VARYING data types are used to hold a structure that will be manipulated by a special program, BLOBs also rely on some special procedure to retrieve and manipulate their values.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BLOB is an acronym for Binary Large Object, and BLOBs are used to hold large collections of bits.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Perhaps the most common use for BLOBs is to store graphic images in their ‘native’ GIF or JPEG format within the database.  You often see these applications in e-commerce sites that display an image of the catalog item.  That image is most often stored in a database in its native GIF or JPEG format.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And once again, although the values are stored in the database, there is usually some special program that is used to load the values into the table, and then to retrieve or update the values.</a:t>
            </a:r>
          </a:p>
        </p:txBody>
      </p:sp>
      <p:pic>
        <p:nvPicPr>
          <p:cNvPr id="9221"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1024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0243" name="Rectangle 2"/>
          <p:cNvSpPr>
            <a:spLocks noGrp="1" noChangeArrowheads="1"/>
          </p:cNvSpPr>
          <p:nvPr>
            <p:ph type="title"/>
          </p:nvPr>
        </p:nvSpPr>
        <p:spPr/>
        <p:txBody>
          <a:bodyPr/>
          <a:lstStyle/>
          <a:p>
            <a:pPr algn="l" eaLnBrk="1" hangingPunct="1"/>
            <a:r>
              <a:rPr lang="en-US" altLang="en-US" sz="1600" smtClean="0"/>
              <a:t>Module 02: Defining Tables		Page B-7: BLOB</a:t>
            </a:r>
          </a:p>
        </p:txBody>
      </p:sp>
      <p:sp>
        <p:nvSpPr>
          <p:cNvPr id="1024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Note that the programmer does not need to specify a size for columns that are defined as BLOB data types in the Oracle database.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Read your database vendor’s literature to determine the limitations on these columns (For Oracle 9.2, BLOBs are limited to 4 gigabytes)</a:t>
            </a:r>
          </a:p>
        </p:txBody>
      </p:sp>
      <p:pic>
        <p:nvPicPr>
          <p:cNvPr id="10245"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Verdana"/>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11426</TotalTime>
  <Words>4281</Words>
  <Application>Microsoft Office PowerPoint</Application>
  <PresentationFormat>On-screen Show (4:3)</PresentationFormat>
  <Paragraphs>636</Paragraphs>
  <Slides>58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Times New Roman</vt:lpstr>
      <vt:lpstr>Arial</vt:lpstr>
      <vt:lpstr>Verdana</vt:lpstr>
      <vt:lpstr>Albertus</vt:lpstr>
      <vt:lpstr>Wingdings</vt:lpstr>
      <vt:lpstr>Default Design</vt:lpstr>
      <vt:lpstr>SQL Programming</vt:lpstr>
      <vt:lpstr>Module 02: Defining Tables  Page A-1: Intro</vt:lpstr>
      <vt:lpstr>Module 02: Defining Tables  Page B-1: Data Types</vt:lpstr>
      <vt:lpstr>Module 02: Defining Tables  Page B-2: Binary</vt:lpstr>
      <vt:lpstr>Module 02: Defining Tables  Page B-3: Binary DOW Grid</vt:lpstr>
      <vt:lpstr>Module 02: Defining Tables  Page B-4: Binary DOW Grid</vt:lpstr>
      <vt:lpstr>Module 02: Defining Tables  Page B-5: Binary DOW Grid</vt:lpstr>
      <vt:lpstr>Module 02: Defining Tables  Page B-6: BLOB</vt:lpstr>
      <vt:lpstr>Module 02: Defining Tables  Page B-7: BLOB</vt:lpstr>
      <vt:lpstr>Module 02: Defining Tables  Page B-8: BLOB</vt:lpstr>
      <vt:lpstr>Module 02: Defining Tables  Page C-1: Boolean</vt:lpstr>
      <vt:lpstr>Module 02: Defining Tables  Page C-2: Boolean</vt:lpstr>
      <vt:lpstr>Module 02: Defining Tables  Page D-1: Character</vt:lpstr>
      <vt:lpstr>Module 02: Defining Tables  Page D-2: Character</vt:lpstr>
      <vt:lpstr>Module 02: Defining Tables  Page D-3: Character Sets</vt:lpstr>
      <vt:lpstr>Module 02: Defining Tables  Page D-4: Character Sets</vt:lpstr>
      <vt:lpstr>Module 02: Defining Tables  Page D-5: Character Sets</vt:lpstr>
      <vt:lpstr>Module 02: Defining Tables  Page D-6: Character Sets</vt:lpstr>
      <vt:lpstr>Module 02: Defining Tables  Page D-7: Character Sets</vt:lpstr>
      <vt:lpstr>Module 02: Defining Tables  Page D-8: Character Sets</vt:lpstr>
      <vt:lpstr>Module 02: Defining Tables  Page D-9: Character Sets</vt:lpstr>
      <vt:lpstr>Module 02: Defining Tables  Page D-10: Character Sets</vt:lpstr>
      <vt:lpstr>Module 02: Defining Tables  Page D-11: ASCII Table</vt:lpstr>
      <vt:lpstr>Module 02: Defining Tables  Page D-12: Unicode</vt:lpstr>
      <vt:lpstr>Module 02: Defining Tables  Page D-13: Character Sets</vt:lpstr>
      <vt:lpstr>Module 02: Defining Tables  Page D-14: Character Sets</vt:lpstr>
      <vt:lpstr>Module 02: Defining Tables  Page D-15: Character Sets</vt:lpstr>
      <vt:lpstr>Module 02: Defining Tables  Page D-16: Character Sets</vt:lpstr>
      <vt:lpstr>Module 02: Defining Tables  Page D-17: Character Sets</vt:lpstr>
      <vt:lpstr>Module 02: Defining Tables  Page D-18: Character Sets</vt:lpstr>
      <vt:lpstr>Module 02: Defining Tables  Page D-19: Character Sets</vt:lpstr>
      <vt:lpstr>Module 02: Defining Tables  Page D-20: Character Sets</vt:lpstr>
      <vt:lpstr>Module 02: Defining Tables  Page D-21: Character Sets</vt:lpstr>
      <vt:lpstr>Module 02: Defining Tables  Page D-22: Character Sets</vt:lpstr>
      <vt:lpstr>Module 02: Defining Tables  Page D-23: Character Sets</vt:lpstr>
      <vt:lpstr>Module 02: Defining Tables  Page E-1: Numeric</vt:lpstr>
      <vt:lpstr>Module 02: Defining Tables  Page E-2: Exact Numerics</vt:lpstr>
      <vt:lpstr>Module 02: Defining Tables  Page E-3: Exact Numerics</vt:lpstr>
      <vt:lpstr>Module 02: Defining Tables  Page E-3: Approximate Numerics</vt:lpstr>
      <vt:lpstr>Module 02: Defining Tables  Page F-1: Temporal</vt:lpstr>
      <vt:lpstr>Module 02: Defining Tables  Page F-2: Temporal</vt:lpstr>
      <vt:lpstr>Module 02: Defining Tables  Page F-3: Temporal</vt:lpstr>
      <vt:lpstr>Module 02: Defining Tables  Page F-4: Temporal</vt:lpstr>
      <vt:lpstr>Module 02: Defining Tables  Page F-5: Temporal</vt:lpstr>
      <vt:lpstr>Module 02: Defining Tables  Page F-6: Temporal</vt:lpstr>
      <vt:lpstr>Module 02: Defining Tables  Page F-7: Temporal</vt:lpstr>
      <vt:lpstr>Module 02: Defining Tables  Page F-8: Temporal</vt:lpstr>
      <vt:lpstr>Module 02: Defining Tables  Page F-9: Temporal</vt:lpstr>
      <vt:lpstr>Module 02: Defining Tables  Page F-10: Temporal</vt:lpstr>
      <vt:lpstr>Module 02: Defining Tables  Page F-11: Temporal</vt:lpstr>
      <vt:lpstr>Module 02: Defining Tables  Page F-12: Temporal</vt:lpstr>
      <vt:lpstr>Module 02: Defining Tables  Page F-13: Temporal</vt:lpstr>
      <vt:lpstr>Module 02: Defining Tables  Page F-14: Temporal</vt:lpstr>
      <vt:lpstr>Module 02: Defining Tables   Page G-1: Tables CREATE and DROP</vt:lpstr>
      <vt:lpstr>Module 02: Defining Tables   Page H-1: Storage Engines</vt:lpstr>
      <vt:lpstr>Module 02: Defining Tables  Page T-1: Terminology</vt:lpstr>
      <vt:lpstr>Module 02: Defining Tables  Page Z-1: End Notes</vt:lpstr>
      <vt:lpstr>That’s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Bergin: SQL Programming - Level 1 / Module 0</dc:title>
  <dc:creator>John Drake</dc:creator>
  <cp:lastModifiedBy>Mann, Lynnette</cp:lastModifiedBy>
  <cp:revision>150</cp:revision>
  <dcterms:created xsi:type="dcterms:W3CDTF">2003-08-19T14:48:46Z</dcterms:created>
  <dcterms:modified xsi:type="dcterms:W3CDTF">2018-02-24T21:39:46Z</dcterms:modified>
</cp:coreProperties>
</file>