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71" r:id="rId3"/>
    <p:sldId id="437" r:id="rId4"/>
    <p:sldId id="474" r:id="rId5"/>
    <p:sldId id="475" r:id="rId6"/>
    <p:sldId id="443" r:id="rId7"/>
    <p:sldId id="476" r:id="rId8"/>
    <p:sldId id="477" r:id="rId9"/>
    <p:sldId id="478" r:id="rId10"/>
    <p:sldId id="479" r:id="rId11"/>
    <p:sldId id="480" r:id="rId12"/>
    <p:sldId id="481" r:id="rId13"/>
    <p:sldId id="482" r:id="rId14"/>
    <p:sldId id="483" r:id="rId15"/>
    <p:sldId id="484" r:id="rId16"/>
    <p:sldId id="485"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18" r:id="rId32"/>
    <p:sldId id="500" r:id="rId33"/>
    <p:sldId id="502" r:id="rId34"/>
    <p:sldId id="501" r:id="rId35"/>
    <p:sldId id="503" r:id="rId36"/>
    <p:sldId id="504" r:id="rId37"/>
    <p:sldId id="505" r:id="rId38"/>
    <p:sldId id="506" r:id="rId39"/>
    <p:sldId id="507" r:id="rId40"/>
    <p:sldId id="508" r:id="rId41"/>
    <p:sldId id="509" r:id="rId42"/>
    <p:sldId id="510" r:id="rId43"/>
    <p:sldId id="511" r:id="rId44"/>
    <p:sldId id="512" r:id="rId45"/>
    <p:sldId id="513" r:id="rId46"/>
    <p:sldId id="514" r:id="rId47"/>
    <p:sldId id="515" r:id="rId48"/>
    <p:sldId id="516" r:id="rId49"/>
    <p:sldId id="517" r:id="rId50"/>
    <p:sldId id="436" r:id="rId51"/>
    <p:sldId id="268" r:id="rId52"/>
    <p:sldId id="263" r:id="rId53"/>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83" autoAdjust="0"/>
    <p:restoredTop sz="91133" autoAdjust="0"/>
  </p:normalViewPr>
  <p:slideViewPr>
    <p:cSldViewPr>
      <p:cViewPr varScale="1">
        <p:scale>
          <a:sx n="54" d="100"/>
          <a:sy n="54" d="100"/>
        </p:scale>
        <p:origin x="76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95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81955"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81956"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81957"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D586CA9-3B43-41BC-833A-2E67966FF14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5300"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61F830D-8CEC-4A4E-8F13-1672217B590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8620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111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11413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127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72416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54429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52280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07416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40529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46326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42966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9346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DDL - Defining Constraints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03: Defining Constraints	Page C-5: Domain Integrity</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unique constraint guarantees that a value may appear only once in a given column.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check constraint allows the database designer to specify a predicate expression that can be checked prior to any CRUD action against a column.  This constraint </a:t>
            </a:r>
            <a:r>
              <a:rPr lang="en-US" altLang="en-US" i="1" smtClean="0">
                <a:latin typeface="Verdana" panose="020B0604030504040204" pitchFamily="34" charset="0"/>
              </a:rPr>
              <a:t>checks</a:t>
            </a:r>
            <a:r>
              <a:rPr lang="en-US" altLang="en-US" smtClean="0">
                <a:latin typeface="Verdana" panose="020B0604030504040204" pitchFamily="34" charset="0"/>
              </a:rPr>
              <a:t> the value against the condition to see whether or not it is permitted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highlighted line of code in the screen shot shows an example of a CHECK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We’ll go over the mechanics behind setting up all of these constraints in just a bit, but I want to finish introducing the concepts first.</a:t>
            </a:r>
          </a:p>
        </p:txBody>
      </p:sp>
      <p:pic>
        <p:nvPicPr>
          <p:cNvPr id="1126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03: Defining Constraints	Page C-6: Referential Integrity</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Referential integrity guarantees that a column (or collection of columns) contains a value that can be found in some other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regard to relationships that may be defined in an ER Model, referential integrity ensures that if there is a foreign key in one relation, then each foreign key value therein must match a primary key value in the associated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only other value that would be permitted in the referencing column is the NULL value.  A NULL value indicates that this record does not participate in the relationship.</a:t>
            </a:r>
          </a:p>
        </p:txBody>
      </p:sp>
      <p:pic>
        <p:nvPicPr>
          <p:cNvPr id="12293" name="Picture 6" descr="reading er diagrams 1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5338"/>
            <a:ext cx="4191000" cy="295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03: Defining Constraints	Page C-7: Referential Integrity</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ER diagram for my movies database I have included a number of relationships.  The table movies is ‘related to’ </a:t>
            </a:r>
            <a:r>
              <a:rPr lang="en-US" altLang="en-US" i="1" smtClean="0">
                <a:latin typeface="Verdana" panose="020B0604030504040204" pitchFamily="34" charset="0"/>
              </a:rPr>
              <a:t>directors</a:t>
            </a:r>
            <a:r>
              <a:rPr lang="en-US" altLang="en-US" smtClean="0">
                <a:latin typeface="Verdana" panose="020B0604030504040204" pitchFamily="34" charset="0"/>
              </a:rPr>
              <a:t>, </a:t>
            </a:r>
            <a:r>
              <a:rPr lang="en-US" altLang="en-US" i="1" smtClean="0">
                <a:latin typeface="Verdana" panose="020B0604030504040204" pitchFamily="34" charset="0"/>
              </a:rPr>
              <a:t>studios</a:t>
            </a:r>
            <a:r>
              <a:rPr lang="en-US" altLang="en-US" smtClean="0">
                <a:latin typeface="Verdana" panose="020B0604030504040204" pitchFamily="34" charset="0"/>
              </a:rPr>
              <a:t>, and </a:t>
            </a:r>
            <a:r>
              <a:rPr lang="en-US" altLang="en-US" i="1" smtClean="0">
                <a:latin typeface="Verdana" panose="020B0604030504040204" pitchFamily="34" charset="0"/>
              </a:rPr>
              <a:t>friends</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relationships might be named as follows:</a:t>
            </a:r>
          </a:p>
          <a:p>
            <a:pPr marL="0" indent="0" eaLnBrk="1" hangingPunct="1"/>
            <a:r>
              <a:rPr lang="en-US" altLang="en-US" smtClean="0">
                <a:latin typeface="Verdana" panose="020B0604030504040204" pitchFamily="34" charset="0"/>
              </a:rPr>
              <a:t>	directors DIRECT movies</a:t>
            </a:r>
          </a:p>
          <a:p>
            <a:pPr marL="0" indent="0" eaLnBrk="1" hangingPunct="1"/>
            <a:r>
              <a:rPr lang="en-US" altLang="en-US" smtClean="0">
                <a:latin typeface="Verdana" panose="020B0604030504040204" pitchFamily="34" charset="0"/>
              </a:rPr>
              <a:t>	studios PRODUCE movies</a:t>
            </a:r>
          </a:p>
          <a:p>
            <a:pPr marL="0" indent="0" eaLnBrk="1" hangingPunct="1"/>
            <a:r>
              <a:rPr lang="en-US" altLang="en-US" smtClean="0">
                <a:latin typeface="Verdana" panose="020B0604030504040204" pitchFamily="34" charset="0"/>
              </a:rPr>
              <a:t>	friends BORROW movies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drct_name column in </a:t>
            </a:r>
            <a:r>
              <a:rPr lang="en-US" altLang="en-US" i="1" smtClean="0">
                <a:latin typeface="Verdana" panose="020B0604030504040204" pitchFamily="34" charset="0"/>
              </a:rPr>
              <a:t>movies</a:t>
            </a:r>
            <a:r>
              <a:rPr lang="en-US" altLang="en-US" smtClean="0">
                <a:latin typeface="Verdana" panose="020B0604030504040204" pitchFamily="34" charset="0"/>
              </a:rPr>
              <a:t> is a foreign key to the primary key in the </a:t>
            </a:r>
            <a:r>
              <a:rPr lang="en-US" altLang="en-US" i="1" smtClean="0">
                <a:latin typeface="Verdana" panose="020B0604030504040204" pitchFamily="34" charset="0"/>
              </a:rPr>
              <a:t>director</a:t>
            </a:r>
            <a:r>
              <a:rPr lang="en-US" altLang="en-US" smtClean="0">
                <a:latin typeface="Verdana" panose="020B0604030504040204" pitchFamily="34" charset="0"/>
              </a:rPr>
              <a:t> table drct_name.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 collection, every movie must have a director, so this is a mandatory relationship, and every drct_name column in movies must have a value, and that value must be found (referenced in) the </a:t>
            </a:r>
            <a:r>
              <a:rPr lang="en-US" altLang="en-US" i="1" smtClean="0">
                <a:latin typeface="Verdana" panose="020B0604030504040204" pitchFamily="34" charset="0"/>
              </a:rPr>
              <a:t>directors</a:t>
            </a:r>
            <a:r>
              <a:rPr lang="en-US" altLang="en-US" smtClean="0">
                <a:latin typeface="Verdana" panose="020B0604030504040204" pitchFamily="34" charset="0"/>
              </a:rPr>
              <a:t> table.</a:t>
            </a:r>
          </a:p>
        </p:txBody>
      </p:sp>
      <p:pic>
        <p:nvPicPr>
          <p:cNvPr id="13317" name="Picture 4" descr="reading er diagrams 1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5338"/>
            <a:ext cx="4191000" cy="295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03: Defining Constraints	Page C-8: Referential Integrity</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frnd_name column in </a:t>
            </a:r>
            <a:r>
              <a:rPr lang="en-US" altLang="en-US" i="1" smtClean="0">
                <a:latin typeface="Verdana" panose="020B0604030504040204" pitchFamily="34" charset="0"/>
              </a:rPr>
              <a:t>movies</a:t>
            </a:r>
            <a:r>
              <a:rPr lang="en-US" altLang="en-US" smtClean="0">
                <a:latin typeface="Verdana" panose="020B0604030504040204" pitchFamily="34" charset="0"/>
              </a:rPr>
              <a:t> is a foreign key to the primary key in the </a:t>
            </a:r>
            <a:r>
              <a:rPr lang="en-US" altLang="en-US" i="1" smtClean="0">
                <a:latin typeface="Verdana" panose="020B0604030504040204" pitchFamily="34" charset="0"/>
              </a:rPr>
              <a:t>friends</a:t>
            </a:r>
            <a:r>
              <a:rPr lang="en-US" altLang="en-US" smtClean="0">
                <a:latin typeface="Verdana" panose="020B0604030504040204" pitchFamily="34" charset="0"/>
              </a:rPr>
              <a:t> table frnd_name.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 collection, at any given point in time, only some of my movies might be checked out (on loan).  This relationship between </a:t>
            </a:r>
            <a:r>
              <a:rPr lang="en-US" altLang="en-US" i="1" smtClean="0">
                <a:latin typeface="Verdana" panose="020B0604030504040204" pitchFamily="34" charset="0"/>
              </a:rPr>
              <a:t>movies</a:t>
            </a:r>
            <a:r>
              <a:rPr lang="en-US" altLang="en-US" smtClean="0">
                <a:latin typeface="Verdana" panose="020B0604030504040204" pitchFamily="34" charset="0"/>
              </a:rPr>
              <a:t> and </a:t>
            </a:r>
            <a:r>
              <a:rPr lang="en-US" altLang="en-US" i="1" smtClean="0">
                <a:latin typeface="Verdana" panose="020B0604030504040204" pitchFamily="34" charset="0"/>
              </a:rPr>
              <a:t>friends</a:t>
            </a:r>
            <a:r>
              <a:rPr lang="en-US" altLang="en-US" smtClean="0">
                <a:latin typeface="Verdana" panose="020B0604030504040204" pitchFamily="34" charset="0"/>
              </a:rPr>
              <a:t> is an optional relationship, and if a movie is not presently on loan, the value in the frnd_name column should be NULL.</a:t>
            </a:r>
          </a:p>
        </p:txBody>
      </p:sp>
      <p:pic>
        <p:nvPicPr>
          <p:cNvPr id="14341" name="Picture 4" descr="reading er diagrams 1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5338"/>
            <a:ext cx="4191000" cy="295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mtClean="0"/>
              <a:t>Module 03: Defining Constraints	Page C-9: Integrity Constraints Summary</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I mentioned earlier, the purpose of constraints is to ensure and maintain the integrity of the data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of the integrity constraints that we looked at applies to the columns in a single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Integrity constraints can all be defined at the time that the table is created.  To my way of thinking, this ‘muddies up’ the table creation and makes it a little more difficult to read and understand.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My preference is to define the constraints after the table has  been created, and to apply those constraints with an ALTER TABLE  DDL statement.</a:t>
            </a:r>
          </a:p>
          <a:p>
            <a:pPr marL="0" indent="0" eaLnBrk="1" hangingPunct="1"/>
            <a:endParaRPr lang="en-US" altLang="en-US" smtClean="0">
              <a:latin typeface="Verdana" panose="020B0604030504040204" pitchFamily="34" charset="0"/>
            </a:endParaRPr>
          </a:p>
        </p:txBody>
      </p:sp>
      <p:sp>
        <p:nvSpPr>
          <p:cNvPr id="1536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03: Defining Constraints	Page D-1: Integrity Constraints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section we’ll see how to apply these integrity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NOT NULL</a:t>
            </a:r>
          </a:p>
          <a:p>
            <a:pPr marL="0" indent="0" eaLnBrk="1" hangingPunct="1"/>
            <a:r>
              <a:rPr lang="en-US" altLang="en-US" smtClean="0">
                <a:latin typeface="Verdana" panose="020B0604030504040204" pitchFamily="34" charset="0"/>
              </a:rPr>
              <a:t>	primary key</a:t>
            </a:r>
          </a:p>
          <a:p>
            <a:pPr marL="0" indent="0" eaLnBrk="1" hangingPunct="1"/>
            <a:r>
              <a:rPr lang="en-US" altLang="en-US" smtClean="0">
                <a:latin typeface="Verdana" panose="020B0604030504040204" pitchFamily="34" charset="0"/>
              </a:rPr>
              <a:t>	unique</a:t>
            </a:r>
          </a:p>
          <a:p>
            <a:pPr marL="0" indent="0" eaLnBrk="1" hangingPunct="1"/>
            <a:r>
              <a:rPr lang="en-US" altLang="en-US" smtClean="0">
                <a:latin typeface="Verdana" panose="020B0604030504040204" pitchFamily="34" charset="0"/>
              </a:rPr>
              <a:t>	check</a:t>
            </a:r>
          </a:p>
          <a:p>
            <a:pPr marL="0" indent="0" eaLnBrk="1" hangingPunct="1"/>
            <a:r>
              <a:rPr lang="en-US" altLang="en-US" smtClean="0">
                <a:latin typeface="Verdana" panose="020B0604030504040204" pitchFamily="34" charset="0"/>
              </a:rPr>
              <a:t>	foreign key</a:t>
            </a:r>
          </a:p>
        </p:txBody>
      </p:sp>
      <p:sp>
        <p:nvSpPr>
          <p:cNvPr id="1638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03: Defining Constraints	Page D-2: NOT NULL</a:t>
            </a:r>
          </a:p>
        </p:txBody>
      </p:sp>
      <p:sp>
        <p:nvSpPr>
          <p:cNvPr id="17412"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Of all  the constraints, the NOT NULL constraint is the only constraint that I define during table creation.</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This constraint is specified immediately after the data type specification.</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You should plan on setting each column as NOT NULL, unless you have a darn good reason not to.</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Here I’ve defined every column as NOT NULL with the exception of the yr the movie was produced, and the length of the movies.</a:t>
            </a:r>
          </a:p>
          <a:p>
            <a:pPr marL="0" indent="0" eaLnBrk="1" hangingPunct="1">
              <a:lnSpc>
                <a:spcPct val="90000"/>
              </a:lnSpc>
            </a:pPr>
            <a:r>
              <a:rPr lang="en-US" altLang="en-US" smtClean="0">
                <a:latin typeface="Verdana" panose="020B0604030504040204" pitchFamily="34" charset="0"/>
              </a:rPr>
              <a:t>My usage of the movies database is to record an entry as soon after the purchase as I can.  All of the information about a movie is immediately available on the jacket case, with the exception maybe of </a:t>
            </a:r>
            <a:r>
              <a:rPr lang="en-US" altLang="en-US" i="1" smtClean="0">
                <a:latin typeface="Verdana" panose="020B0604030504040204" pitchFamily="34" charset="0"/>
              </a:rPr>
              <a:t>yr</a:t>
            </a:r>
            <a:r>
              <a:rPr lang="en-US" altLang="en-US" smtClean="0">
                <a:latin typeface="Verdana" panose="020B0604030504040204" pitchFamily="34" charset="0"/>
              </a:rPr>
              <a:t> and </a:t>
            </a:r>
            <a:r>
              <a:rPr lang="en-US" altLang="en-US" i="1" smtClean="0">
                <a:latin typeface="Verdana" panose="020B0604030504040204" pitchFamily="34" charset="0"/>
              </a:rPr>
              <a:t>leng</a:t>
            </a:r>
            <a:r>
              <a:rPr lang="en-US" altLang="en-US" smtClean="0">
                <a:latin typeface="Verdana" panose="020B0604030504040204" pitchFamily="34" charset="0"/>
              </a:rPr>
              <a:t>.  If I were to define these two columns as NOT NULL, then I wouldn’t be able to post an entry in my db without that info.</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Hmmm.  I don’t want that.  So I’ll permit those columns to contain NULL values.</a:t>
            </a:r>
          </a:p>
        </p:txBody>
      </p:sp>
      <p:pic>
        <p:nvPicPr>
          <p:cNvPr id="1741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03: Defining Constraints	Page D-3: ALTER TABLE</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 preference is to use the ALTER TABLE statement to apply integrity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how I read/plan for that statement.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 I want to do?</a:t>
            </a:r>
          </a:p>
        </p:txBody>
      </p:sp>
      <p:sp>
        <p:nvSpPr>
          <p:cNvPr id="18437"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03: Defining Constraints	Page D-4: ALTER TABLE</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 preference is to use the ALTER TABLE statement to apply integrity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how I read/plan for that statement.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 I want to do?</a:t>
            </a:r>
          </a:p>
          <a:p>
            <a:pPr marL="0" indent="0" eaLnBrk="1" hangingPunct="1"/>
            <a:r>
              <a:rPr lang="en-US" altLang="en-US" smtClean="0">
                <a:latin typeface="Verdana" panose="020B0604030504040204" pitchFamily="34" charset="0"/>
              </a:rPr>
              <a:t>Change a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a:t>
            </a:r>
          </a:p>
        </p:txBody>
      </p:sp>
      <p:sp>
        <p:nvSpPr>
          <p:cNvPr id="1946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03: Defining Constraints	Page D-5: ALTER TABLE</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 preference is to use the ALTER TABLE statement to apply integrity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how I read/plan for that statement.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 I want to do?</a:t>
            </a:r>
          </a:p>
          <a:p>
            <a:pPr marL="0" indent="0" eaLnBrk="1" hangingPunct="1"/>
            <a:r>
              <a:rPr lang="en-US" altLang="en-US" smtClean="0">
                <a:latin typeface="Verdana" panose="020B0604030504040204" pitchFamily="34" charset="0"/>
              </a:rPr>
              <a:t>Change a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table?</a:t>
            </a:r>
          </a:p>
        </p:txBody>
      </p:sp>
      <p:sp>
        <p:nvSpPr>
          <p:cNvPr id="2048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03: Defining Constraints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purpose of constraints is to ensure and maintain the integrity of the data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module we’ll examine the theory and concepts about integrity constraints and we’ll see how they can be implemented in a relational database system.</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03: Defining Constraints	Page D-6: ALTER TABLE</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 preference is to use the ALTER TABLE statement to apply integrity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how I read/plan for that statement.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 I want to do?</a:t>
            </a:r>
          </a:p>
          <a:p>
            <a:pPr marL="0" indent="0" eaLnBrk="1" hangingPunct="1"/>
            <a:r>
              <a:rPr lang="en-US" altLang="en-US" smtClean="0">
                <a:latin typeface="Verdana" panose="020B0604030504040204" pitchFamily="34" charset="0"/>
              </a:rPr>
              <a:t>Change a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table?</a:t>
            </a:r>
          </a:p>
          <a:p>
            <a:pPr marL="0" indent="0" eaLnBrk="1" hangingPunct="1"/>
            <a:r>
              <a:rPr lang="en-US" altLang="en-US" smtClean="0">
                <a:latin typeface="Verdana" panose="020B0604030504040204" pitchFamily="34" charset="0"/>
              </a:rPr>
              <a:t>myMovies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  myMovies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Okay, that’s part 1.</a:t>
            </a:r>
          </a:p>
        </p:txBody>
      </p:sp>
      <p:sp>
        <p:nvSpPr>
          <p:cNvPr id="2150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03: Defining Constraints	Page D-7: ALTER TABLE</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After Part 1, I’ve got: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  myMovies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I want to change the table?</a:t>
            </a:r>
          </a:p>
        </p:txBody>
      </p:sp>
      <p:sp>
        <p:nvSpPr>
          <p:cNvPr id="2253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03: Defining Constraints	Page D-8: ALTER TABLE</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After Part 1, I’ve got: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  myMovies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I want to change the table?</a:t>
            </a:r>
          </a:p>
          <a:p>
            <a:pPr marL="0" indent="0" eaLnBrk="1" hangingPunct="1"/>
            <a:r>
              <a:rPr lang="en-US" altLang="en-US" smtClean="0">
                <a:latin typeface="Verdana" panose="020B0604030504040204" pitchFamily="34" charset="0"/>
              </a:rPr>
              <a:t>I want to add a constraint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TABLE  myMovies</a:t>
            </a:r>
          </a:p>
          <a:p>
            <a:pPr marL="0" indent="0" eaLnBrk="1" hangingPunct="1"/>
            <a:r>
              <a:rPr lang="en-US" altLang="en-US" smtClean="0">
                <a:latin typeface="Verdana" panose="020B0604030504040204" pitchFamily="34" charset="0"/>
              </a:rPr>
              <a:t>	ADD CONSTRAINT xxxxx</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what name do I want for the constraint?</a:t>
            </a:r>
          </a:p>
        </p:txBody>
      </p:sp>
      <p:sp>
        <p:nvSpPr>
          <p:cNvPr id="2355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03: Defining Constraints	Page D-9: ALTER TABLE</a:t>
            </a:r>
          </a:p>
        </p:txBody>
      </p:sp>
      <p:sp>
        <p:nvSpPr>
          <p:cNvPr id="24580"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After Part 1, I’ve got:</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	ALTER TABLE  myMovies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How do I want to change the table?</a:t>
            </a:r>
          </a:p>
          <a:p>
            <a:pPr marL="0" indent="0" eaLnBrk="1" hangingPunct="1">
              <a:lnSpc>
                <a:spcPct val="90000"/>
              </a:lnSpc>
            </a:pPr>
            <a:r>
              <a:rPr lang="en-US" altLang="en-US" smtClean="0">
                <a:latin typeface="Verdana" panose="020B0604030504040204" pitchFamily="34" charset="0"/>
              </a:rPr>
              <a:t>I want to add a constraint</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    ALTER TABLE  myMovies</a:t>
            </a:r>
          </a:p>
          <a:p>
            <a:pPr marL="0" indent="0" eaLnBrk="1" hangingPunct="1">
              <a:lnSpc>
                <a:spcPct val="90000"/>
              </a:lnSpc>
            </a:pPr>
            <a:r>
              <a:rPr lang="en-US" altLang="en-US" smtClean="0">
                <a:latin typeface="Verdana" panose="020B0604030504040204" pitchFamily="34" charset="0"/>
              </a:rPr>
              <a:t>	ADD CONSTRAINT xxxxx</a:t>
            </a:r>
          </a:p>
          <a:p>
            <a:pPr marL="0" indent="0" eaLnBrk="1" hangingPunct="1">
              <a:lnSpc>
                <a:spcPct val="90000"/>
              </a:lnSpc>
            </a:pPr>
            <a:r>
              <a:rPr lang="en-US" altLang="en-US" smtClean="0">
                <a:latin typeface="Verdana" panose="020B0604030504040204" pitchFamily="34" charset="0"/>
              </a:rPr>
              <a:t>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And what name do I want for the constraint?</a:t>
            </a:r>
          </a:p>
          <a:p>
            <a:pPr marL="0" indent="0" eaLnBrk="1" hangingPunct="1">
              <a:lnSpc>
                <a:spcPct val="90000"/>
              </a:lnSpc>
            </a:pPr>
            <a:r>
              <a:rPr lang="en-US" altLang="en-US" smtClean="0">
                <a:latin typeface="Verdana" panose="020B0604030504040204" pitchFamily="34" charset="0"/>
              </a:rPr>
              <a:t>How about something that identifies the table, and the kind of constraint this is.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	movi_pk</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 ALTER TABLE  myMovies</a:t>
            </a:r>
          </a:p>
          <a:p>
            <a:pPr marL="0" indent="0" eaLnBrk="1" hangingPunct="1">
              <a:lnSpc>
                <a:spcPct val="90000"/>
              </a:lnSpc>
            </a:pPr>
            <a:r>
              <a:rPr lang="en-US" altLang="en-US" smtClean="0">
                <a:latin typeface="Verdana" panose="020B0604030504040204" pitchFamily="34" charset="0"/>
              </a:rPr>
              <a:t>	ADD CONSTRAINT movi_pk</a:t>
            </a:r>
          </a:p>
          <a:p>
            <a:pPr marL="0" indent="0" eaLnBrk="1" hangingPunct="1">
              <a:lnSpc>
                <a:spcPct val="90000"/>
              </a:lnSpc>
            </a:pPr>
            <a:r>
              <a:rPr lang="en-US" altLang="en-US" smtClean="0">
                <a:latin typeface="Verdana" panose="020B0604030504040204" pitchFamily="34" charset="0"/>
              </a:rPr>
              <a:t>		</a:t>
            </a:r>
          </a:p>
          <a:p>
            <a:pPr marL="0" indent="0" eaLnBrk="1" hangingPunct="1">
              <a:lnSpc>
                <a:spcPct val="90000"/>
              </a:lnSpc>
            </a:pPr>
            <a:endParaRPr lang="en-US" altLang="en-US" smtClean="0">
              <a:latin typeface="Verdana" panose="020B0604030504040204" pitchFamily="34" charset="0"/>
            </a:endParaRPr>
          </a:p>
        </p:txBody>
      </p:sp>
      <p:sp>
        <p:nvSpPr>
          <p:cNvPr id="24581"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03: Defining Constraints	Page D-10: ALTER TABLE</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After Part 2, I’ve got: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kind of constraint is this?</a:t>
            </a:r>
          </a:p>
        </p:txBody>
      </p:sp>
      <p:sp>
        <p:nvSpPr>
          <p:cNvPr id="2560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03: Defining Constraints	Page D-11: ALTER TABLE</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After Part 2, I’ve got: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kind of constraint is this?</a:t>
            </a:r>
          </a:p>
          <a:p>
            <a:pPr marL="0" indent="0" eaLnBrk="1" hangingPunct="1"/>
            <a:r>
              <a:rPr lang="en-US" altLang="en-US" smtClean="0">
                <a:latin typeface="Verdana" panose="020B0604030504040204" pitchFamily="34" charset="0"/>
              </a:rPr>
              <a:t>A primary key constraint.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PRIMARY KEY()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column(s) comprise the primary key?  		</a:t>
            </a:r>
          </a:p>
          <a:p>
            <a:pPr marL="0" indent="0" eaLnBrk="1" hangingPunct="1"/>
            <a:endParaRPr lang="en-US" altLang="en-US" smtClean="0">
              <a:latin typeface="Verdana" panose="020B0604030504040204" pitchFamily="34" charset="0"/>
            </a:endParaRPr>
          </a:p>
        </p:txBody>
      </p:sp>
      <p:sp>
        <p:nvSpPr>
          <p:cNvPr id="2662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03: Defining Constraints	Page D-12: ALTER TABLE</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After Part 2, I’ve got: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kind of constraint is this?</a:t>
            </a:r>
          </a:p>
          <a:p>
            <a:pPr marL="0" indent="0" eaLnBrk="1" hangingPunct="1"/>
            <a:r>
              <a:rPr lang="en-US" altLang="en-US" smtClean="0">
                <a:latin typeface="Verdana" panose="020B0604030504040204" pitchFamily="34" charset="0"/>
              </a:rPr>
              <a:t>A primary key constraint.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PRIMARY KEY()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column(s) comprise the primary key?  The </a:t>
            </a:r>
            <a:r>
              <a:rPr lang="en-US" altLang="en-US" i="1" smtClean="0">
                <a:latin typeface="Verdana" panose="020B0604030504040204" pitchFamily="34" charset="0"/>
              </a:rPr>
              <a:t>mid </a:t>
            </a:r>
            <a:r>
              <a:rPr lang="en-US" altLang="en-US" smtClean="0">
                <a:latin typeface="Verdana" panose="020B0604030504040204" pitchFamily="34" charset="0"/>
              </a:rPr>
              <a:t>column.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PRIMARY KEY(mid)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76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mtClean="0"/>
              <a:t>Module 03: Defining Constraints		Page D-13: ALTER TABLE - Summary</a:t>
            </a:r>
          </a:p>
        </p:txBody>
      </p:sp>
      <p:sp>
        <p:nvSpPr>
          <p:cNvPr id="28676"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The syntax for the ALTER TABLE command reads like the following:</a:t>
            </a:r>
          </a:p>
          <a:p>
            <a:pPr marL="228600" indent="-228600" eaLnBrk="1" hangingPunct="1"/>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What are you doing? ALTERING</a:t>
            </a:r>
          </a:p>
          <a:p>
            <a:pPr marL="228600" indent="-228600" eaLnBrk="1" hangingPunct="1">
              <a:buFontTx/>
              <a:buAutoNum type="arabicPeriod"/>
            </a:pPr>
            <a:r>
              <a:rPr lang="en-US" altLang="en-US" smtClean="0">
                <a:latin typeface="Verdana" panose="020B0604030504040204" pitchFamily="34" charset="0"/>
              </a:rPr>
              <a:t>What are you altering, a TABLE</a:t>
            </a:r>
          </a:p>
          <a:p>
            <a:pPr marL="228600" indent="-228600" eaLnBrk="1" hangingPunct="1">
              <a:buFontTx/>
              <a:buAutoNum type="arabicPeriod"/>
            </a:pPr>
            <a:r>
              <a:rPr lang="en-US" altLang="en-US" smtClean="0">
                <a:latin typeface="Verdana" panose="020B0604030504040204" pitchFamily="34" charset="0"/>
              </a:rPr>
              <a:t>Which table</a:t>
            </a:r>
          </a:p>
          <a:p>
            <a:pPr marL="228600" indent="-228600" eaLnBrk="1" hangingPunct="1">
              <a:buFontTx/>
              <a:buAutoNum type="arabicPeriod"/>
            </a:pPr>
            <a:r>
              <a:rPr lang="en-US" altLang="en-US" smtClean="0">
                <a:latin typeface="Verdana" panose="020B0604030504040204" pitchFamily="34" charset="0"/>
              </a:rPr>
              <a:t>How are you altering it (eg.adding a constraint)</a:t>
            </a:r>
          </a:p>
          <a:p>
            <a:pPr marL="228600" indent="-228600" eaLnBrk="1" hangingPunct="1">
              <a:buFontTx/>
              <a:buAutoNum type="arabicPeriod"/>
            </a:pPr>
            <a:r>
              <a:rPr lang="en-US" altLang="en-US" smtClean="0">
                <a:latin typeface="Verdana" panose="020B0604030504040204" pitchFamily="34" charset="0"/>
              </a:rPr>
              <a:t>Name it </a:t>
            </a:r>
          </a:p>
          <a:p>
            <a:pPr marL="228600" indent="-228600" eaLnBrk="1" hangingPunct="1">
              <a:buFontTx/>
              <a:buAutoNum type="arabicPeriod"/>
            </a:pPr>
            <a:r>
              <a:rPr lang="en-US" altLang="en-US" smtClean="0">
                <a:latin typeface="Verdana" panose="020B0604030504040204" pitchFamily="34" charset="0"/>
              </a:rPr>
              <a:t>Any further specifications? (primary key)</a:t>
            </a:r>
          </a:p>
          <a:p>
            <a:pPr marL="228600" indent="-228600" eaLnBrk="1" hangingPunct="1">
              <a:buFontTx/>
              <a:buAutoNum type="arabicPeriod"/>
            </a:pPr>
            <a:r>
              <a:rPr lang="en-US" altLang="en-US" smtClean="0">
                <a:latin typeface="Verdana" panose="020B0604030504040204" pitchFamily="34" charset="0"/>
              </a:rPr>
              <a:t>Which parts of the table are affected (column list)</a:t>
            </a:r>
          </a:p>
          <a:p>
            <a:pPr marL="228600" indent="-228600" eaLnBrk="1" hangingPunct="1"/>
            <a:endParaRPr lang="en-US" altLang="en-US" smtClean="0">
              <a:latin typeface="Verdana" panose="020B0604030504040204" pitchFamily="34" charset="0"/>
            </a:endParaRPr>
          </a:p>
        </p:txBody>
      </p:sp>
      <p:sp>
        <p:nvSpPr>
          <p:cNvPr id="2867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mtClean="0"/>
              <a:t>Module 03: Defining Constraints		Page D-14: Primary Key Constraint</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we just saw, primary key constraints can be defined as follows: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movi_pk</a:t>
            </a:r>
          </a:p>
          <a:p>
            <a:pPr marL="0" indent="0" eaLnBrk="1" hangingPunct="1"/>
            <a:r>
              <a:rPr lang="en-US" altLang="en-US" smtClean="0">
                <a:latin typeface="Verdana" panose="020B0604030504040204" pitchFamily="34" charset="0"/>
              </a:rPr>
              <a:t>           PRIMARY KEY (mid);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helps to provide a meaningful name for objects, and in this case you want to assign a meaningful name to the primary constraint.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standard that I’ve employed is to use the 4 character abbreviation for the table, + the abbreviation ‘pk’ to signify primary key (eg. movi_pk).</a:t>
            </a:r>
          </a:p>
        </p:txBody>
      </p:sp>
      <p:pic>
        <p:nvPicPr>
          <p:cNvPr id="29701"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63538" y="685800"/>
            <a:ext cx="4073525" cy="5715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03: Defining Constraints	Page D-15: Unique Constraint</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Unique constraints can be similarly defined as follows: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movi_un</a:t>
            </a:r>
          </a:p>
          <a:p>
            <a:pPr marL="0" indent="0" eaLnBrk="1" hangingPunct="1"/>
            <a:r>
              <a:rPr lang="en-US" altLang="en-US" smtClean="0">
                <a:latin typeface="Verdana" panose="020B0604030504040204" pitchFamily="34" charset="0"/>
              </a:rPr>
              <a:t>           UNIQUE (title);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constraint name is a combination of the table abbreviation + the code for constraint type (movi_un).</a:t>
            </a:r>
          </a:p>
        </p:txBody>
      </p:sp>
      <p:pic>
        <p:nvPicPr>
          <p:cNvPr id="30725"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63538" y="685800"/>
            <a:ext cx="4073525" cy="5715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03: Defining Constraints	Page B-1: Constraints</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we drill down to the most essential characteristic of constraints, it’s this: constraints </a:t>
            </a:r>
            <a:r>
              <a:rPr lang="en-US" altLang="en-US" i="1" smtClean="0">
                <a:latin typeface="Verdana" panose="020B0604030504040204" pitchFamily="34" charset="0"/>
              </a:rPr>
              <a:t>constrain</a:t>
            </a:r>
            <a:r>
              <a:rPr lang="en-US" altLang="en-US" smtClean="0">
                <a:latin typeface="Verdana" panose="020B0604030504040204" pitchFamily="34" charset="0"/>
              </a:rPr>
              <a:t> the database from accepting certain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database is meant to be a repository of data for our business application.  We need the data in the database to be correct and valid - to possess some measure of ‘integrity’.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Constraints are a structural feature of an RDBMs that can protect columns from accepting ‘bad’ data.</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101" name="Picture 5" descr="kmzugzmd[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876800" y="4343400"/>
            <a:ext cx="3505200" cy="1960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03: Defining Constraints	Page D-16: Check Constraint</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check constraint is also defined using this general pattern.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movi_ck_genre</a:t>
            </a:r>
          </a:p>
          <a:p>
            <a:pPr marL="0" indent="0" eaLnBrk="1" hangingPunct="1"/>
            <a:r>
              <a:rPr lang="en-US" altLang="en-US" smtClean="0">
                <a:latin typeface="Verdana" panose="020B0604030504040204" pitchFamily="34" charset="0"/>
              </a:rPr>
              <a:t>          CHECK (genre IN(‘SF’, ‘CH’, ‘ADV’));</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case, the constraint name is a combination of the table abbreviation + the code for constraint type, and, since many columns might have their own check constraint, something to identify the column.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movi + ck + genre</a:t>
            </a:r>
          </a:p>
        </p:txBody>
      </p:sp>
      <p:pic>
        <p:nvPicPr>
          <p:cNvPr id="31749"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63538" y="685800"/>
            <a:ext cx="4073525" cy="57150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03: Defining Constraints	Page D-17: Check Constraint</a:t>
            </a:r>
          </a:p>
        </p:txBody>
      </p:sp>
      <p:sp>
        <p:nvSpPr>
          <p:cNvPr id="32772" name="Rectangle 3"/>
          <p:cNvSpPr>
            <a:spLocks noGrp="1" noChangeArrowheads="1"/>
          </p:cNvSpPr>
          <p:nvPr>
            <p:ph type="body" sz="half" idx="2"/>
          </p:nvPr>
        </p:nvSpPr>
        <p:spPr/>
        <p:txBody>
          <a:bodyPr/>
          <a:lstStyle/>
          <a:p>
            <a:pPr marL="0" indent="0" algn="ctr" eaLnBrk="1" hangingPunct="1"/>
            <a:endParaRPr lang="en-US" altLang="en-US" smtClean="0">
              <a:latin typeface="Verdana" panose="020B0604030504040204" pitchFamily="34" charset="0"/>
            </a:endParaRPr>
          </a:p>
          <a:p>
            <a:pPr marL="0" indent="0" algn="ctr" eaLnBrk="1" hangingPunct="1"/>
            <a:r>
              <a:rPr lang="en-US" altLang="en-US" smtClean="0">
                <a:latin typeface="Verdana" panose="020B0604030504040204" pitchFamily="34" charset="0"/>
              </a:rPr>
              <a:t>MySQL does not yet implement CHECK constraints.</a:t>
            </a:r>
          </a:p>
        </p:txBody>
      </p:sp>
      <p:sp>
        <p:nvSpPr>
          <p:cNvPr id="32773"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mtClean="0"/>
              <a:t>Module 03: Defining Constraints		Page D-18: Foreign Key Constraint</a:t>
            </a:r>
          </a:p>
        </p:txBody>
      </p:sp>
      <p:sp>
        <p:nvSpPr>
          <p:cNvPr id="337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foreign key constraint is used to ensure referential integrity.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myMovies</a:t>
            </a:r>
          </a:p>
          <a:p>
            <a:pPr marL="0" indent="0" eaLnBrk="1" hangingPunct="1"/>
            <a:r>
              <a:rPr lang="en-US" altLang="en-US" smtClean="0">
                <a:latin typeface="Verdana" panose="020B0604030504040204" pitchFamily="34" charset="0"/>
              </a:rPr>
              <a:t>   ADD  CONSTRAINT  movi_fk_frnd</a:t>
            </a:r>
          </a:p>
          <a:p>
            <a:pPr marL="0" indent="0" eaLnBrk="1" hangingPunct="1"/>
            <a:r>
              <a:rPr lang="en-US" altLang="en-US" smtClean="0">
                <a:latin typeface="Verdana" panose="020B0604030504040204" pitchFamily="34" charset="0"/>
              </a:rPr>
              <a:t>      FOREIGN KEY(frnd_name)</a:t>
            </a:r>
          </a:p>
          <a:p>
            <a:pPr marL="0" indent="0" eaLnBrk="1" hangingPunct="1"/>
            <a:r>
              <a:rPr lang="en-US" altLang="en-US" smtClean="0">
                <a:latin typeface="Verdana" panose="020B0604030504040204" pitchFamily="34" charset="0"/>
              </a:rPr>
              <a:t>         REFERENCES   friends(frnd_name);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3797"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03: Defining Constraints	Page D-19: Constraint Summary</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pretty much covers the options that are available to the database designer and programmer in establishing single table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of these constraints can be applied using a form of the ALTER TABLE command.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482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03: Defining Constraints	Page E-1: Assertions</a:t>
            </a:r>
          </a:p>
        </p:txBody>
      </p:sp>
      <p:sp>
        <p:nvSpPr>
          <p:cNvPr id="358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magic word when we discuss constraints is </a:t>
            </a:r>
            <a:r>
              <a:rPr lang="en-US" altLang="en-US" i="1" smtClean="0">
                <a:latin typeface="Verdana" panose="020B0604030504040204" pitchFamily="34" charset="0"/>
              </a:rPr>
              <a:t>table</a:t>
            </a:r>
            <a:r>
              <a:rPr lang="en-US" altLang="en-US" smtClean="0">
                <a:latin typeface="Verdana" panose="020B0604030504040204" pitchFamily="34" charset="0"/>
              </a:rPr>
              <a:t>.  And the scope of any constraint is limited to a </a:t>
            </a:r>
            <a:r>
              <a:rPr lang="en-US" altLang="en-US" b="1" i="1" smtClean="0">
                <a:latin typeface="Verdana" panose="020B0604030504040204" pitchFamily="34" charset="0"/>
              </a:rPr>
              <a:t>single</a:t>
            </a:r>
            <a:r>
              <a:rPr lang="en-US" altLang="en-US" smtClean="0">
                <a:latin typeface="Verdana" panose="020B0604030504040204" pitchFamily="34" charset="0"/>
              </a:rPr>
              <a: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CHECK clause cannot reference anything outside of the table in which it is defined.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what happens when we need to validate data against some other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option is to can use a foreign key reference.  But this is essentially limited to validating an entry in some other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other option is to use an assertion.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584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03: Defining Constraints	Page E-2: Assertions</a:t>
            </a:r>
          </a:p>
        </p:txBody>
      </p:sp>
      <p:sp>
        <p:nvSpPr>
          <p:cNvPr id="368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assertion is analogous to a table constraint in that the main clause of an assertion is also a CHECK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Unlike constraints (which are anchored to tables), assertions are ‘standalone’ objects, and are created in the database with a CREATE ASSERTION statement.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format of this statement is:</a:t>
            </a:r>
          </a:p>
          <a:p>
            <a:pPr marL="0" indent="0" eaLnBrk="1" hangingPunct="1"/>
            <a:r>
              <a:rPr lang="en-US" altLang="en-US" smtClean="0">
                <a:latin typeface="Verdana" panose="020B0604030504040204" pitchFamily="34" charset="0"/>
              </a:rPr>
              <a:t>    CREATE ASSERTION </a:t>
            </a:r>
            <a:r>
              <a:rPr lang="en-US" altLang="en-US" i="1" smtClean="0">
                <a:latin typeface="Verdana" panose="020B0604030504040204" pitchFamily="34" charset="0"/>
              </a:rPr>
              <a:t>name</a:t>
            </a: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CHECK (</a:t>
            </a:r>
            <a:r>
              <a:rPr lang="en-US" altLang="en-US" i="1" smtClean="0">
                <a:latin typeface="Verdana" panose="020B0604030504040204" pitchFamily="34" charset="0"/>
              </a:rPr>
              <a:t>predicate expression</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Oracle implementation does not yet support assertions.</a:t>
            </a:r>
            <a:endParaRPr lang="en-US" altLang="en-US" i="1" smtClean="0">
              <a:latin typeface="Verdana" panose="020B0604030504040204" pitchFamily="34" charset="0"/>
            </a:endParaRPr>
          </a:p>
        </p:txBody>
      </p:sp>
      <p:sp>
        <p:nvSpPr>
          <p:cNvPr id="368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03: Defining Constraints	Page F-1: Constraints</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Constraints are removed from the database using the DROP phrase in the ALTER statement.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TABLE </a:t>
            </a:r>
            <a:r>
              <a:rPr lang="en-US" altLang="en-US" i="1" smtClean="0">
                <a:latin typeface="Verdana" panose="020B0604030504040204" pitchFamily="34" charset="0"/>
              </a:rPr>
              <a:t>table_name</a:t>
            </a:r>
          </a:p>
          <a:p>
            <a:pPr marL="0" indent="0" eaLnBrk="1" hangingPunct="1"/>
            <a:r>
              <a:rPr lang="en-US" altLang="en-US" i="1" smtClean="0">
                <a:latin typeface="Verdana" panose="020B0604030504040204" pitchFamily="34" charset="0"/>
              </a:rPr>
              <a:t>    </a:t>
            </a:r>
            <a:r>
              <a:rPr lang="en-US" altLang="en-US" smtClean="0">
                <a:latin typeface="Verdana" panose="020B0604030504040204" pitchFamily="34" charset="0"/>
              </a:rPr>
              <a:t>DROP CONSTRAINT  </a:t>
            </a:r>
            <a:r>
              <a:rPr lang="en-US" altLang="en-US" i="1" smtClean="0">
                <a:latin typeface="Verdana" panose="020B0604030504040204" pitchFamily="34" charset="0"/>
              </a:rPr>
              <a:t>constraint_name;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the syntax, but I have to tell ya’ that this doesn’t quite jibe with my intuitions.  It seems to me that if we’re going to use CREATE and DROP to add and remove structures from the database we ought to be consistent.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when we add constraints we find ourselves using a new phrase/verb: ADD instead of CREATE.   Then when it comes time to remove the constraint, instead of using something like REMOVE, we’re back to DROPing the object!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would appreciate some consistency,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789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03: Defining Constraints	Page F-2: Constraints</a:t>
            </a:r>
          </a:p>
        </p:txBody>
      </p:sp>
      <p:sp>
        <p:nvSpPr>
          <p:cNvPr id="38916"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then again, perhaps Emerson said it best: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r>
              <a:rPr lang="en-US" altLang="en-US" i="1" smtClean="0">
                <a:latin typeface="Verdana" panose="020B0604030504040204" pitchFamily="34" charset="0"/>
              </a:rPr>
              <a:t>A foolish consistency is the hobgoblin of little minds, …</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p:txBody>
      </p:sp>
      <p:sp>
        <p:nvSpPr>
          <p:cNvPr id="3891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03: Defining Constraints	Page G-1: Dependencies</a:t>
            </a:r>
          </a:p>
        </p:txBody>
      </p:sp>
      <p:sp>
        <p:nvSpPr>
          <p:cNvPr id="399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far we’ve considered constraints as tools to ensure that only good, ‘clean’ data gets into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constraints also serve a role in ensuring that only good data ‘stays’ in the database.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Consider the special case of foreign key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we establish a foreign key reference (ie. referential integrity) we tell the database to insist that any updates (or insertions) to the foreign key columns be validated against the corresponding primary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one of the examples that we considered earlier, we wanted to ensure that student records only used valid major codes, and we established a foreign key constraint on the major code column of the student table.</a:t>
            </a:r>
          </a:p>
        </p:txBody>
      </p:sp>
      <p:sp>
        <p:nvSpPr>
          <p:cNvPr id="3994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z="1600" smtClean="0"/>
              <a:t>Module 03: Defining Constraints	Page G-2: Dependencies</a:t>
            </a:r>
          </a:p>
        </p:txBody>
      </p:sp>
      <p:sp>
        <p:nvSpPr>
          <p:cNvPr id="409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guaranteed us that whenever the major code column in the student table changed that it would be validated against the primary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we can only add student records with a GEOLOGY major, if the GEOLOGY major exists in the majors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Perfecto!  Exactly what we want.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what happens if we were to DELETE the geology major from the majors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an attack on the integrity of the data from ‘the other side’.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regard it’s a little trickier, but we’ve got the tools to manage this kind of threat.  And this is the feature we’re going to discuss now that preserves ‘good’ data in the database.</a:t>
            </a:r>
          </a:p>
          <a:p>
            <a:pPr marL="0" indent="0" eaLnBrk="1" hangingPunct="1"/>
            <a:endParaRPr lang="en-US" altLang="en-US" smtClean="0">
              <a:latin typeface="Verdana" panose="020B0604030504040204" pitchFamily="34" charset="0"/>
            </a:endParaRPr>
          </a:p>
        </p:txBody>
      </p:sp>
      <p:pic>
        <p:nvPicPr>
          <p:cNvPr id="4096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03: Defining Constraints	Page B-2: Structural</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Because they are built into the structure of the database, constraints provide a number of benefits to the programmer, and to the user community.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First.  Constraints are defined as part of a table’s definition.  Any CRUD action against a table is validated against these constraint definitions before data is allowed to enter the database.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programmer does NOT have to write additional code to keep bad data out of the system if a constraint can check for that condition.</a:t>
            </a:r>
          </a:p>
          <a:p>
            <a:pPr marL="0" indent="0" eaLnBrk="1" hangingPunct="1"/>
            <a:endParaRPr lang="en-US" altLang="en-US" smtClean="0">
              <a:latin typeface="Verdana" panose="020B0604030504040204" pitchFamily="34" charset="0"/>
            </a:endParaRPr>
          </a:p>
        </p:txBody>
      </p:sp>
      <p:pic>
        <p:nvPicPr>
          <p:cNvPr id="5125" name="Picture 6" descr="hmgvr2v3[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4343400"/>
            <a:ext cx="2903538" cy="187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03: Defining Constraints	Page G-3: Dependencies</a:t>
            </a:r>
          </a:p>
        </p:txBody>
      </p:sp>
      <p:sp>
        <p:nvSpPr>
          <p:cNvPr id="41988"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Let’s consider the scenario where we delete the GEOLOGY major from the majors table.</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What would be the sensible thing to do to/for our remaining geology majors?</a:t>
            </a:r>
          </a:p>
          <a:p>
            <a:pPr marL="228600" indent="-228600" eaLnBrk="1" hangingPunct="1"/>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We could change them all to UNDECLARED majors.</a:t>
            </a:r>
          </a:p>
          <a:p>
            <a:pPr marL="228600" indent="-228600" eaLnBrk="1" hangingPunct="1"/>
            <a:r>
              <a:rPr lang="en-US" altLang="en-US" smtClean="0">
                <a:latin typeface="Verdana" panose="020B0604030504040204" pitchFamily="34" charset="0"/>
              </a:rPr>
              <a:t>2. We could flag their records as not having a major code.</a:t>
            </a:r>
          </a:p>
          <a:p>
            <a:pPr marL="228600" indent="-228600" eaLnBrk="1" hangingPunct="1"/>
            <a:r>
              <a:rPr lang="en-US" altLang="en-US" smtClean="0">
                <a:latin typeface="Verdana" panose="020B0604030504040204" pitchFamily="34" charset="0"/>
              </a:rPr>
              <a:t>3. We could delete all of their records.</a:t>
            </a:r>
          </a:p>
          <a:p>
            <a:pPr marL="228600" indent="-228600" eaLnBrk="1" hangingPunct="1"/>
            <a:endParaRPr lang="en-US" altLang="en-US" smtClean="0">
              <a:latin typeface="Verdana" panose="020B0604030504040204" pitchFamily="34" charset="0"/>
            </a:endParaRPr>
          </a:p>
        </p:txBody>
      </p:sp>
      <p:pic>
        <p:nvPicPr>
          <p:cNvPr id="4198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mtClean="0"/>
              <a:t>Module 03: Defining Constraints		Page G-4: ON DELETE,  SET DEFAULT</a:t>
            </a:r>
          </a:p>
        </p:txBody>
      </p:sp>
      <p:sp>
        <p:nvSpPr>
          <p:cNvPr id="430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first option, that changes all remaining students to UNDELCARED majors, could be accommodated with the ON DELETE, SET DEFAULT phrase.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feature is defined in the standard, but is not implemented, yet, in Oracle.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3013"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title"/>
          </p:nvPr>
        </p:nvSpPr>
        <p:spPr/>
        <p:txBody>
          <a:bodyPr/>
          <a:lstStyle/>
          <a:p>
            <a:pPr algn="l" eaLnBrk="1" hangingPunct="1"/>
            <a:r>
              <a:rPr lang="en-US" altLang="en-US" smtClean="0"/>
              <a:t>Module 03: Defining Constraints		Page G-5: ON DELETE,  SET NULL</a:t>
            </a:r>
          </a:p>
        </p:txBody>
      </p:sp>
      <p:sp>
        <p:nvSpPr>
          <p:cNvPr id="440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next option, that resets the major code of all geology majors to NULL, is set with the ON DELETE, SET NULL phrase.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View the next set of slides.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4037"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5059" name="Rectangle 2"/>
          <p:cNvSpPr>
            <a:spLocks noGrp="1" noChangeArrowheads="1"/>
          </p:cNvSpPr>
          <p:nvPr>
            <p:ph type="title"/>
          </p:nvPr>
        </p:nvSpPr>
        <p:spPr/>
        <p:txBody>
          <a:bodyPr/>
          <a:lstStyle/>
          <a:p>
            <a:pPr algn="l" eaLnBrk="1" hangingPunct="1"/>
            <a:r>
              <a:rPr lang="en-US" altLang="en-US" smtClean="0"/>
              <a:t>Module 03: Defining Constraints		Page G-6: ON DELETE,  SET NULL</a:t>
            </a:r>
          </a:p>
        </p:txBody>
      </p:sp>
      <p:pic>
        <p:nvPicPr>
          <p:cNvPr id="45060" name="Picture 8"/>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pic>
        <p:nvPicPr>
          <p:cNvPr id="45061" name="Picture 9"/>
          <p:cNvPicPr>
            <a:picLocks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6083" name="Rectangle 2"/>
          <p:cNvSpPr>
            <a:spLocks noGrp="1" noChangeArrowheads="1"/>
          </p:cNvSpPr>
          <p:nvPr>
            <p:ph type="title"/>
          </p:nvPr>
        </p:nvSpPr>
        <p:spPr/>
        <p:txBody>
          <a:bodyPr/>
          <a:lstStyle/>
          <a:p>
            <a:pPr algn="l" eaLnBrk="1" hangingPunct="1"/>
            <a:r>
              <a:rPr lang="en-US" altLang="en-US" smtClean="0"/>
              <a:t>Module 03: Defining Constraints		Page G-7: ON DELETE,  SET NULL</a:t>
            </a:r>
          </a:p>
        </p:txBody>
      </p:sp>
      <p:sp>
        <p:nvSpPr>
          <p:cNvPr id="460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Notice that the </a:t>
            </a:r>
            <a:r>
              <a:rPr lang="en-US" altLang="en-US" i="1" smtClean="0">
                <a:latin typeface="Verdana" panose="020B0604030504040204" pitchFamily="34" charset="0"/>
              </a:rPr>
              <a:t>students </a:t>
            </a:r>
            <a:r>
              <a:rPr lang="en-US" altLang="en-US" smtClean="0">
                <a:latin typeface="Verdana" panose="020B0604030504040204" pitchFamily="34" charset="0"/>
              </a:rPr>
              <a:t>table is automatically updated to reflect the deletion that occurred in the </a:t>
            </a:r>
            <a:r>
              <a:rPr lang="en-US" altLang="en-US" i="1" smtClean="0">
                <a:latin typeface="Verdana" panose="020B0604030504040204" pitchFamily="34" charset="0"/>
              </a:rPr>
              <a:t>majors </a:t>
            </a:r>
            <a:r>
              <a:rPr lang="en-US" altLang="en-US" smtClean="0">
                <a:latin typeface="Verdana" panose="020B0604030504040204" pitchFamily="34" charset="0"/>
              </a:rPr>
              <a:t>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row/column that referenced the GEOLOGY major has been set to NULL.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608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7107" name="Rectangle 2"/>
          <p:cNvSpPr>
            <a:spLocks noGrp="1" noChangeArrowheads="1"/>
          </p:cNvSpPr>
          <p:nvPr>
            <p:ph type="title"/>
          </p:nvPr>
        </p:nvSpPr>
        <p:spPr/>
        <p:txBody>
          <a:bodyPr/>
          <a:lstStyle/>
          <a:p>
            <a:pPr algn="l" eaLnBrk="1" hangingPunct="1"/>
            <a:r>
              <a:rPr lang="en-US" altLang="en-US" smtClean="0"/>
              <a:t>Module 03: Defining Constraints		Page G-8: ON DELETE,  CASCADE</a:t>
            </a:r>
          </a:p>
        </p:txBody>
      </p:sp>
      <p:sp>
        <p:nvSpPr>
          <p:cNvPr id="471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CASCADE option has the effect of cascading the delete throughout all effected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Every row that has a foreign key reference is deleted when its primary record is deleted.</a:t>
            </a:r>
          </a:p>
        </p:txBody>
      </p:sp>
      <p:pic>
        <p:nvPicPr>
          <p:cNvPr id="47109"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74650" y="685800"/>
            <a:ext cx="4051300" cy="571500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8131" name="Rectangle 2"/>
          <p:cNvSpPr>
            <a:spLocks noGrp="1" noChangeArrowheads="1"/>
          </p:cNvSpPr>
          <p:nvPr>
            <p:ph type="title"/>
          </p:nvPr>
        </p:nvSpPr>
        <p:spPr/>
        <p:txBody>
          <a:bodyPr/>
          <a:lstStyle/>
          <a:p>
            <a:pPr algn="l" eaLnBrk="1" hangingPunct="1"/>
            <a:r>
              <a:rPr lang="en-US" altLang="en-US" smtClean="0"/>
              <a:t>Module 03: Defining Constraints		Page G-9: ON DELETE,  CASCADE</a:t>
            </a:r>
          </a:p>
        </p:txBody>
      </p:sp>
      <p:pic>
        <p:nvPicPr>
          <p:cNvPr id="48132" name="Picture 3"/>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p:pic>
      <p:pic>
        <p:nvPicPr>
          <p:cNvPr id="48133" name="Picture 5"/>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74650" y="685800"/>
            <a:ext cx="4051300" cy="571500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9155" name="Rectangle 2"/>
          <p:cNvSpPr>
            <a:spLocks noGrp="1" noChangeArrowheads="1"/>
          </p:cNvSpPr>
          <p:nvPr>
            <p:ph type="title"/>
          </p:nvPr>
        </p:nvSpPr>
        <p:spPr/>
        <p:txBody>
          <a:bodyPr/>
          <a:lstStyle/>
          <a:p>
            <a:pPr algn="l" eaLnBrk="1" hangingPunct="1"/>
            <a:r>
              <a:rPr lang="en-US" altLang="en-US" smtClean="0"/>
              <a:t>Module 03: Defining Constraints		Page G-10: ON DELETE,  CASCADE</a:t>
            </a:r>
          </a:p>
        </p:txBody>
      </p:sp>
      <p:pic>
        <p:nvPicPr>
          <p:cNvPr id="49156"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74650" y="685800"/>
            <a:ext cx="4051300" cy="5715000"/>
          </a:xfrm>
          <a:noFill/>
        </p:spPr>
      </p:pic>
      <p:sp>
        <p:nvSpPr>
          <p:cNvPr id="49157" name="Rectangle 7"/>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t>
            </a:r>
            <a:r>
              <a:rPr lang="en-US" altLang="en-US" i="1" smtClean="0">
                <a:latin typeface="Verdana" panose="020B0604030504040204" pitchFamily="34" charset="0"/>
              </a:rPr>
              <a:t>students</a:t>
            </a:r>
            <a:r>
              <a:rPr lang="en-US" altLang="en-US" smtClean="0">
                <a:latin typeface="Verdana" panose="020B0604030504040204" pitchFamily="34" charset="0"/>
              </a:rPr>
              <a:t> table is reduced from 6 rows to 5 as a result of the DELETE command that was applied to the </a:t>
            </a:r>
            <a:r>
              <a:rPr lang="en-US" altLang="en-US" i="1" smtClean="0">
                <a:latin typeface="Verdana" panose="020B0604030504040204" pitchFamily="34" charset="0"/>
              </a:rPr>
              <a:t>majors</a:t>
            </a:r>
            <a:r>
              <a:rPr lang="en-US" altLang="en-US" smtClean="0">
                <a:latin typeface="Verdana" panose="020B0604030504040204" pitchFamily="34" charset="0"/>
              </a:rPr>
              <a:t> table.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0179" name="Rectangle 2"/>
          <p:cNvSpPr>
            <a:spLocks noGrp="1" noChangeArrowheads="1"/>
          </p:cNvSpPr>
          <p:nvPr>
            <p:ph type="title"/>
          </p:nvPr>
        </p:nvSpPr>
        <p:spPr/>
        <p:txBody>
          <a:bodyPr/>
          <a:lstStyle/>
          <a:p>
            <a:pPr algn="l" eaLnBrk="1" hangingPunct="1"/>
            <a:r>
              <a:rPr lang="en-US" altLang="en-US" sz="1600" smtClean="0"/>
              <a:t>Module 03: Defining Constraints	Page G-11: ON UPDATE</a:t>
            </a:r>
          </a:p>
        </p:txBody>
      </p:sp>
      <p:sp>
        <p:nvSpPr>
          <p:cNvPr id="50180"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SQL:1999 standard also allows the programmer to specify these same three constraint actions ON UPDATE.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(which is not yet implemented in Oracle) the ON UPDATE CASCADE phrase tells the database to cascade the effect of the </a:t>
            </a:r>
            <a:r>
              <a:rPr lang="en-US" altLang="en-US" i="1" smtClean="0">
                <a:latin typeface="Verdana" panose="020B0604030504040204" pitchFamily="34" charset="0"/>
              </a:rPr>
              <a:t>update</a:t>
            </a:r>
            <a:r>
              <a:rPr lang="en-US" altLang="en-US" smtClean="0">
                <a:latin typeface="Verdana" panose="020B0604030504040204" pitchFamily="34" charset="0"/>
              </a:rPr>
              <a:t> throughout all effected tables.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if the value of the primary key in the majors table changed, that change would be reflected in the student table.</a:t>
            </a:r>
          </a:p>
          <a:p>
            <a:pPr marL="0" indent="0" eaLnBrk="1" hangingPunct="1"/>
            <a:r>
              <a:rPr lang="en-US" altLang="en-US" smtClean="0">
                <a:latin typeface="Verdana" panose="020B0604030504040204" pitchFamily="34" charset="0"/>
              </a:rPr>
              <a:t>For example, if we were to change the majors(mcode) value from GEO to GEOL then all student(mcode) values that presently have the value GEO, would be updated to the new value: GEOL. </a:t>
            </a:r>
          </a:p>
        </p:txBody>
      </p:sp>
      <p:pic>
        <p:nvPicPr>
          <p:cNvPr id="5018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03" name="Rectangle 2"/>
          <p:cNvSpPr>
            <a:spLocks noGrp="1" noChangeArrowheads="1"/>
          </p:cNvSpPr>
          <p:nvPr>
            <p:ph type="title"/>
          </p:nvPr>
        </p:nvSpPr>
        <p:spPr/>
        <p:txBody>
          <a:bodyPr/>
          <a:lstStyle/>
          <a:p>
            <a:pPr algn="l" eaLnBrk="1" hangingPunct="1"/>
            <a:r>
              <a:rPr lang="en-US" altLang="en-US" sz="1600" smtClean="0"/>
              <a:t>Module 03: Defining Constraints	Page G-12: Transactions</a:t>
            </a:r>
          </a:p>
        </p:txBody>
      </p:sp>
      <p:sp>
        <p:nvSpPr>
          <p:cNvPr id="512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There are two other options for our referential constraints:</a:t>
            </a:r>
          </a:p>
          <a:p>
            <a:pPr marL="0" indent="0" eaLnBrk="1" hangingPunct="1"/>
            <a:r>
              <a:rPr lang="en-US" altLang="en-US" smtClean="0">
                <a:latin typeface="Verdana" panose="020B0604030504040204" pitchFamily="34" charset="0"/>
              </a:rPr>
              <a:t>	NO ACTION, and</a:t>
            </a:r>
          </a:p>
          <a:p>
            <a:pPr marL="0" indent="0" eaLnBrk="1" hangingPunct="1"/>
            <a:r>
              <a:rPr lang="en-US" altLang="en-US" smtClean="0">
                <a:latin typeface="Verdana" panose="020B0604030504040204" pitchFamily="34" charset="0"/>
              </a:rPr>
              <a:t>	RESTRICT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we’ll discuss their impact later in the course, after we’ve discussed the concept of database transactions.</a:t>
            </a:r>
          </a:p>
        </p:txBody>
      </p:sp>
      <p:sp>
        <p:nvSpPr>
          <p:cNvPr id="5120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03: Defining Constraints	Page B-3: Structural</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Second.  Constraints are centrally located.  All action against the table is double checked against the constraints.  Even though there may be many screens and forms that permit our users to update the system, every update passes thru the same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regard, bad data can’t ‘slip’ into the system because a programmer failed to check for it on one of the screens.</a:t>
            </a:r>
          </a:p>
          <a:p>
            <a:pPr marL="0" indent="0" eaLnBrk="1" hangingPunct="1"/>
            <a:endParaRPr lang="en-US" altLang="en-US" smtClean="0">
              <a:latin typeface="Verdana" panose="020B0604030504040204" pitchFamily="34" charset="0"/>
            </a:endParaRPr>
          </a:p>
        </p:txBody>
      </p:sp>
      <p:pic>
        <p:nvPicPr>
          <p:cNvPr id="6149" name="Picture 5" descr="hmgvr2v3[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4419600"/>
            <a:ext cx="2903538" cy="187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2227" name="Rectangle 2"/>
          <p:cNvSpPr>
            <a:spLocks noGrp="1" noChangeArrowheads="1"/>
          </p:cNvSpPr>
          <p:nvPr>
            <p:ph type="title"/>
          </p:nvPr>
        </p:nvSpPr>
        <p:spPr/>
        <p:txBody>
          <a:bodyPr/>
          <a:lstStyle/>
          <a:p>
            <a:pPr algn="l" eaLnBrk="1" hangingPunct="1"/>
            <a:r>
              <a:rPr lang="en-US" altLang="en-US" sz="1600" smtClean="0"/>
              <a:t>Module 03: Defining Constraints	Page T-1: Terminology</a:t>
            </a:r>
          </a:p>
        </p:txBody>
      </p:sp>
      <p:sp>
        <p:nvSpPr>
          <p:cNvPr id="522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Constraints, integrity constraints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Domain constraints</a:t>
            </a:r>
          </a:p>
          <a:p>
            <a:pPr marL="0" indent="0" eaLnBrk="1" hangingPunct="1"/>
            <a:r>
              <a:rPr lang="en-US" altLang="en-US" smtClean="0">
                <a:latin typeface="Verdana" panose="020B0604030504040204" pitchFamily="34" charset="0"/>
              </a:rPr>
              <a:t>Entity integrity</a:t>
            </a:r>
          </a:p>
          <a:p>
            <a:pPr marL="0" indent="0" eaLnBrk="1" hangingPunct="1"/>
            <a:r>
              <a:rPr lang="en-US" altLang="en-US" smtClean="0">
                <a:latin typeface="Verdana" panose="020B0604030504040204" pitchFamily="34" charset="0"/>
              </a:rPr>
              <a:t>Referential integrity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Primary key</a:t>
            </a:r>
          </a:p>
          <a:p>
            <a:pPr marL="0" indent="0" eaLnBrk="1" hangingPunct="1"/>
            <a:r>
              <a:rPr lang="en-US" altLang="en-US" smtClean="0">
                <a:latin typeface="Verdana" panose="020B0604030504040204" pitchFamily="34" charset="0"/>
              </a:rPr>
              <a:t>Composite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Domain constraint and check constraint</a:t>
            </a:r>
          </a:p>
          <a:p>
            <a:pPr marL="0" indent="0" eaLnBrk="1" hangingPunct="1"/>
            <a:r>
              <a:rPr lang="en-US" altLang="en-US" smtClean="0">
                <a:latin typeface="Verdana" panose="020B0604030504040204" pitchFamily="34" charset="0"/>
              </a:rPr>
              <a:t>Primary key constraint and unique constraint</a:t>
            </a:r>
          </a:p>
          <a:p>
            <a:pPr marL="0" indent="0" eaLnBrk="1" hangingPunct="1"/>
            <a:r>
              <a:rPr lang="en-US" altLang="en-US" smtClean="0">
                <a:latin typeface="Verdana" panose="020B0604030504040204" pitchFamily="34" charset="0"/>
              </a:rPr>
              <a:t>Foreign key constraint</a:t>
            </a:r>
          </a:p>
          <a:p>
            <a:pPr marL="0" indent="0" eaLnBrk="1" hangingPunct="1"/>
            <a:r>
              <a:rPr lang="en-US" altLang="en-US" smtClean="0">
                <a:latin typeface="Verdana" panose="020B0604030504040204" pitchFamily="34" charset="0"/>
              </a:rPr>
              <a:t>	ON UPDATE</a:t>
            </a:r>
          </a:p>
          <a:p>
            <a:pPr marL="0" indent="0" eaLnBrk="1" hangingPunct="1"/>
            <a:r>
              <a:rPr lang="en-US" altLang="en-US" smtClean="0">
                <a:latin typeface="Verdana" panose="020B0604030504040204" pitchFamily="34" charset="0"/>
              </a:rPr>
              <a:t>	ON DELETE</a:t>
            </a:r>
          </a:p>
          <a:p>
            <a:pPr marL="0" indent="0" eaLnBrk="1" hangingPunct="1"/>
            <a:r>
              <a:rPr lang="en-US" altLang="en-US" smtClean="0">
                <a:latin typeface="Verdana" panose="020B0604030504040204" pitchFamily="34" charset="0"/>
              </a:rPr>
              <a:t>	SET NULL</a:t>
            </a:r>
          </a:p>
          <a:p>
            <a:pPr marL="0" indent="0" eaLnBrk="1" hangingPunct="1"/>
            <a:r>
              <a:rPr lang="en-US" altLang="en-US" smtClean="0">
                <a:latin typeface="Verdana" panose="020B0604030504040204" pitchFamily="34" charset="0"/>
              </a:rPr>
              <a:t>	SET DEFAULT</a:t>
            </a:r>
          </a:p>
          <a:p>
            <a:pPr marL="0" indent="0" eaLnBrk="1" hangingPunct="1"/>
            <a:r>
              <a:rPr lang="en-US" altLang="en-US" smtClean="0">
                <a:latin typeface="Verdana" panose="020B0604030504040204" pitchFamily="34" charset="0"/>
              </a:rPr>
              <a:t>	CASCADE</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Assertions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52229" name="Rectangle 4"/>
          <p:cNvSpPr>
            <a:spLocks noGrp="1" noChangeArrowheads="1"/>
          </p:cNvSpPr>
          <p:nvPr>
            <p:ph sz="half" idx="1"/>
          </p:nvPr>
        </p:nvSpPr>
        <p:spPr/>
        <p:txBody>
          <a:bodyPr/>
          <a:lstStyle/>
          <a:p>
            <a:pPr marL="0" indent="0" eaLnBrk="1" hangingPunct="1"/>
            <a:endParaRPr lang="en-US" altLang="en-US" sz="1200" smtClean="0"/>
          </a:p>
        </p:txBody>
      </p:sp>
      <p:pic>
        <p:nvPicPr>
          <p:cNvPr id="52230"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3251" name="Rectangle 2"/>
          <p:cNvSpPr>
            <a:spLocks noGrp="1" noChangeArrowheads="1"/>
          </p:cNvSpPr>
          <p:nvPr>
            <p:ph type="title"/>
          </p:nvPr>
        </p:nvSpPr>
        <p:spPr/>
        <p:txBody>
          <a:bodyPr/>
          <a:lstStyle/>
          <a:p>
            <a:pPr algn="l" eaLnBrk="1" hangingPunct="1"/>
            <a:r>
              <a:rPr lang="en-US" altLang="en-US" sz="1600" smtClean="0"/>
              <a:t>Module 03: Defining Constraints	Page Z-1: End Notes</a:t>
            </a:r>
          </a:p>
        </p:txBody>
      </p:sp>
      <p:sp>
        <p:nvSpPr>
          <p:cNvPr id="53252" name="Rectangle 3"/>
          <p:cNvSpPr>
            <a:spLocks noGrp="1" noChangeArrowheads="1" noTextEdit="1"/>
          </p:cNvSpPr>
          <p:nvPr>
            <p:ph sz="half" idx="1"/>
          </p:nvPr>
        </p:nvSpPr>
        <p:spPr/>
      </p:sp>
      <p:sp>
        <p:nvSpPr>
          <p:cNvPr id="53253"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3254"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4275"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54276"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03: Defining Constraints	Page C-1: Entity Integrity</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Entity integrity assures the programmer and user that each entity is identifiable and distinguishable from every other entity.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Entity integrity is supported with two constraints:</a:t>
            </a:r>
          </a:p>
          <a:p>
            <a:pPr marL="0" indent="0" eaLnBrk="1" hangingPunct="1"/>
            <a:r>
              <a:rPr lang="en-US" altLang="en-US" smtClean="0">
                <a:latin typeface="Verdana" panose="020B0604030504040204" pitchFamily="34" charset="0"/>
              </a:rPr>
              <a:t>	primary key, and</a:t>
            </a:r>
          </a:p>
          <a:p>
            <a:pPr marL="0" indent="0" eaLnBrk="1" hangingPunct="1"/>
            <a:r>
              <a:rPr lang="en-US" altLang="en-US" smtClean="0">
                <a:latin typeface="Verdana" panose="020B0604030504040204" pitchFamily="34" charset="0"/>
              </a:rPr>
              <a:t>	NOT NULL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primary key constraint specifies a column, or collection of columns, as the primary key for the table.  When more than one column is used to form a key, the key is referred to as a composite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NOT NULL constraint is used to indicate that a column may not be assigned a NULL value.</a:t>
            </a:r>
          </a:p>
        </p:txBody>
      </p:sp>
      <p:sp>
        <p:nvSpPr>
          <p:cNvPr id="7173"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03: Defining Constraints	Page C-2: Domain Integrity</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Domain integrity assures the programmer and user that each column contains only values that are drawn from a </a:t>
            </a:r>
            <a:r>
              <a:rPr lang="en-US" altLang="en-US" i="1" smtClean="0">
                <a:latin typeface="Verdana" panose="020B0604030504040204" pitchFamily="34" charset="0"/>
              </a:rPr>
              <a:t>domain</a:t>
            </a:r>
            <a:r>
              <a:rPr lang="en-US" altLang="en-US" smtClean="0">
                <a:latin typeface="Verdana" panose="020B0604030504040204" pitchFamily="34" charset="0"/>
              </a:rPr>
              <a:t> of acceptable values.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domain specifies three characteristics for each column:</a:t>
            </a:r>
          </a:p>
          <a:p>
            <a:pPr marL="0" indent="0" eaLnBrk="1" hangingPunct="1"/>
            <a:r>
              <a:rPr lang="en-US" altLang="en-US" smtClean="0">
                <a:latin typeface="Verdana" panose="020B0604030504040204" pitchFamily="34" charset="0"/>
              </a:rPr>
              <a:t>Datatype: number, character, date</a:t>
            </a:r>
          </a:p>
          <a:p>
            <a:pPr marL="0" indent="0" eaLnBrk="1" hangingPunct="1"/>
            <a:r>
              <a:rPr lang="en-US" altLang="en-US" smtClean="0">
                <a:latin typeface="Verdana" panose="020B0604030504040204" pitchFamily="34" charset="0"/>
              </a:rPr>
              <a:t>Size/format: eg. 30 character name field,</a:t>
            </a:r>
          </a:p>
          <a:p>
            <a:pPr marL="0" indent="0" eaLnBrk="1" hangingPunct="1"/>
            <a:r>
              <a:rPr lang="en-US" altLang="en-US" smtClean="0">
                <a:latin typeface="Verdana" panose="020B0604030504040204" pitchFamily="34" charset="0"/>
              </a:rPr>
              <a:t>                    date in DD-Mon-YYYY format</a:t>
            </a:r>
          </a:p>
          <a:p>
            <a:pPr marL="0" indent="0" eaLnBrk="1" hangingPunct="1"/>
            <a:r>
              <a:rPr lang="en-US" altLang="en-US" smtClean="0">
                <a:latin typeface="Verdana" panose="020B0604030504040204" pitchFamily="34" charset="0"/>
              </a:rPr>
              <a:t>List of valid values for this column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first two features are established when the column is named and defined during table creation.  </a:t>
            </a:r>
          </a:p>
        </p:txBody>
      </p:sp>
      <p:pic>
        <p:nvPicPr>
          <p:cNvPr id="819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693738"/>
            <a:ext cx="4191000" cy="5697537"/>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03: Defining Constraints	Page C-3: Domain Integrity</a:t>
            </a:r>
          </a:p>
        </p:txBody>
      </p:sp>
      <p:sp>
        <p:nvSpPr>
          <p:cNvPr id="9220" name="Rectangle 3"/>
          <p:cNvSpPr>
            <a:spLocks noGrp="1" noChangeArrowheads="1"/>
          </p:cNvSpPr>
          <p:nvPr>
            <p:ph type="body" sz="half" idx="2"/>
          </p:nvPr>
        </p:nvSpPr>
        <p:spPr/>
        <p:txBody>
          <a:bodyPr/>
          <a:lstStyle/>
          <a:p>
            <a:pPr marL="231775" indent="-231775" eaLnBrk="1" hangingPunct="1"/>
            <a:r>
              <a:rPr lang="en-US" altLang="en-US" smtClean="0">
                <a:latin typeface="Verdana" panose="020B0604030504040204" pitchFamily="34" charset="0"/>
              </a:rPr>
              <a:t>The </a:t>
            </a:r>
            <a:r>
              <a:rPr lang="en-US" altLang="en-US" i="1" smtClean="0">
                <a:latin typeface="Verdana" panose="020B0604030504040204" pitchFamily="34" charset="0"/>
              </a:rPr>
              <a:t>sid</a:t>
            </a:r>
            <a:r>
              <a:rPr lang="en-US" altLang="en-US" smtClean="0">
                <a:latin typeface="Verdana" panose="020B0604030504040204" pitchFamily="34" charset="0"/>
              </a:rPr>
              <a:t> column is defined as a numeric column.</a:t>
            </a:r>
          </a:p>
          <a:p>
            <a:pPr marL="231775" indent="-231775" eaLnBrk="1" hangingPunct="1">
              <a:buFontTx/>
              <a:buAutoNum type="arabicPeriod"/>
            </a:pPr>
            <a:r>
              <a:rPr lang="en-US" altLang="en-US" smtClean="0">
                <a:latin typeface="Verdana" panose="020B0604030504040204" pitchFamily="34" charset="0"/>
              </a:rPr>
              <a:t>The column will accept only numeric values and will ‘reject’ any non-numeric values</a:t>
            </a:r>
          </a:p>
          <a:p>
            <a:pPr marL="231775" indent="-231775" eaLnBrk="1" hangingPunct="1">
              <a:buFontTx/>
              <a:buAutoNum type="arabicPeriod"/>
            </a:pPr>
            <a:r>
              <a:rPr lang="en-US" altLang="en-US" smtClean="0">
                <a:latin typeface="Verdana" panose="020B0604030504040204" pitchFamily="34" charset="0"/>
              </a:rPr>
              <a:t>The format specification further restricts this column to numeric values that can be represented in four, or fewer, digits.</a:t>
            </a:r>
          </a:p>
          <a:p>
            <a:pPr marL="231775" indent="-231775" eaLnBrk="1" hangingPunct="1">
              <a:buFontTx/>
              <a:buAutoNum type="arabicPeriod"/>
            </a:pPr>
            <a:endParaRPr lang="en-US" altLang="en-US" smtClean="0">
              <a:latin typeface="Verdana" panose="020B0604030504040204" pitchFamily="34" charset="0"/>
            </a:endParaRPr>
          </a:p>
          <a:p>
            <a:pPr marL="231775" indent="-231775" eaLnBrk="1" hangingPunct="1"/>
            <a:r>
              <a:rPr lang="en-US" altLang="en-US" smtClean="0">
                <a:latin typeface="Verdana" panose="020B0604030504040204" pitchFamily="34" charset="0"/>
              </a:rPr>
              <a:t>The </a:t>
            </a:r>
            <a:r>
              <a:rPr lang="en-US" altLang="en-US" i="1" smtClean="0">
                <a:latin typeface="Verdana" panose="020B0604030504040204" pitchFamily="34" charset="0"/>
              </a:rPr>
              <a:t>course</a:t>
            </a:r>
            <a:r>
              <a:rPr lang="en-US" altLang="en-US" smtClean="0">
                <a:latin typeface="Verdana" panose="020B0604030504040204" pitchFamily="34" charset="0"/>
              </a:rPr>
              <a:t> column is defined as a character type of column.  </a:t>
            </a:r>
          </a:p>
          <a:p>
            <a:pPr marL="231775" indent="-231775" eaLnBrk="1" hangingPunct="1">
              <a:buFontTx/>
              <a:buAutoNum type="arabicPeriod"/>
            </a:pPr>
            <a:r>
              <a:rPr lang="en-US" altLang="en-US" smtClean="0">
                <a:latin typeface="Verdana" panose="020B0604030504040204" pitchFamily="34" charset="0"/>
              </a:rPr>
              <a:t>Character columns generally accept any valid character in the character set, so this is not much of a restriction</a:t>
            </a:r>
          </a:p>
          <a:p>
            <a:pPr marL="231775" indent="-231775" eaLnBrk="1" hangingPunct="1">
              <a:buFontTx/>
              <a:buAutoNum type="arabicPeriod"/>
            </a:pPr>
            <a:r>
              <a:rPr lang="en-US" altLang="en-US" smtClean="0">
                <a:latin typeface="Verdana" panose="020B0604030504040204" pitchFamily="34" charset="0"/>
              </a:rPr>
              <a:t>This particular format specification precludes any value that contains more than 40 characters from entering the database.</a:t>
            </a:r>
          </a:p>
          <a:p>
            <a:pPr marL="231775" indent="-231775" eaLnBrk="1" hangingPunct="1">
              <a:buFontTx/>
              <a:buAutoNum type="arabicPeriod"/>
            </a:pPr>
            <a:endParaRPr lang="en-US" altLang="en-US" smtClean="0">
              <a:latin typeface="Verdana" panose="020B0604030504040204" pitchFamily="34" charset="0"/>
            </a:endParaRPr>
          </a:p>
          <a:p>
            <a:pPr marL="231775" indent="-231775" eaLnBrk="1" hangingPunct="1"/>
            <a:r>
              <a:rPr lang="en-US" altLang="en-US" smtClean="0">
                <a:latin typeface="Verdana" panose="020B0604030504040204" pitchFamily="34" charset="0"/>
              </a:rPr>
              <a:t>The </a:t>
            </a:r>
            <a:r>
              <a:rPr lang="en-US" altLang="en-US" i="1" smtClean="0">
                <a:latin typeface="Verdana" panose="020B0604030504040204" pitchFamily="34" charset="0"/>
              </a:rPr>
              <a:t>dow</a:t>
            </a:r>
            <a:r>
              <a:rPr lang="en-US" altLang="en-US" smtClean="0">
                <a:latin typeface="Verdana" panose="020B0604030504040204" pitchFamily="34" charset="0"/>
              </a:rPr>
              <a:t> column is defined as a binary type column.  </a:t>
            </a:r>
          </a:p>
          <a:p>
            <a:pPr marL="231775" indent="-231775" eaLnBrk="1" hangingPunct="1"/>
            <a:r>
              <a:rPr lang="en-US" altLang="en-US" smtClean="0">
                <a:latin typeface="Verdana" panose="020B0604030504040204" pitchFamily="34" charset="0"/>
              </a:rPr>
              <a:t>1.  Only binary digits are acceptable in this column.</a:t>
            </a:r>
          </a:p>
          <a:p>
            <a:pPr marL="231775" indent="-231775" eaLnBrk="1" hangingPunct="1">
              <a:buFontTx/>
              <a:buAutoNum type="arabicPeriod"/>
            </a:pPr>
            <a:endParaRPr lang="en-US" altLang="en-US" smtClean="0">
              <a:latin typeface="Verdana" panose="020B0604030504040204" pitchFamily="34" charset="0"/>
            </a:endParaRPr>
          </a:p>
          <a:p>
            <a:pPr marL="231775" indent="-231775" eaLnBrk="1" hangingPunct="1">
              <a:buFontTx/>
              <a:buChar char="•"/>
            </a:pPr>
            <a:endParaRPr lang="en-US" altLang="en-US" smtClean="0">
              <a:latin typeface="Verdana" panose="020B0604030504040204" pitchFamily="34" charset="0"/>
            </a:endParaRPr>
          </a:p>
          <a:p>
            <a:pPr marL="231775" indent="-231775" eaLnBrk="1" hangingPunct="1">
              <a:buFontTx/>
              <a:buChar char="•"/>
            </a:pPr>
            <a:endParaRPr lang="en-US" altLang="en-US" smtClean="0">
              <a:latin typeface="Verdana" panose="020B0604030504040204" pitchFamily="34" charset="0"/>
            </a:endParaRPr>
          </a:p>
        </p:txBody>
      </p:sp>
      <p:pic>
        <p:nvPicPr>
          <p:cNvPr id="922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693738"/>
            <a:ext cx="4191000" cy="5697537"/>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03: Defining Constraints	Page C-4: Domain Integrity</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Above and beyond simply declaring a column, the programmer can also apply these constraints against a column to support domain integrity:</a:t>
            </a:r>
          </a:p>
          <a:p>
            <a:pPr marL="0" indent="0" eaLnBrk="1" hangingPunct="1"/>
            <a:r>
              <a:rPr lang="en-US" altLang="en-US" smtClean="0">
                <a:latin typeface="Verdana" panose="020B0604030504040204" pitchFamily="34" charset="0"/>
              </a:rPr>
              <a:t>	NOT NULL,</a:t>
            </a:r>
          </a:p>
          <a:p>
            <a:pPr marL="0" indent="0" eaLnBrk="1" hangingPunct="1"/>
            <a:r>
              <a:rPr lang="en-US" altLang="en-US" smtClean="0">
                <a:latin typeface="Verdana" panose="020B0604030504040204" pitchFamily="34" charset="0"/>
              </a:rPr>
              <a:t>	Unique,</a:t>
            </a:r>
          </a:p>
          <a:p>
            <a:pPr marL="0" indent="0" eaLnBrk="1" hangingPunct="1"/>
            <a:r>
              <a:rPr lang="en-US" altLang="en-US" smtClean="0">
                <a:latin typeface="Verdana" panose="020B0604030504040204" pitchFamily="34" charset="0"/>
              </a:rPr>
              <a:t>	Check</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a:p>
            <a:pPr marL="0" indent="0" eaLnBrk="1" hangingPunct="1">
              <a:buFontTx/>
              <a:buChar char="•"/>
            </a:pP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mentioned earlier, the NOT NULL constraint precludes any column from accepting a NULL value.  Once defined, the NOT NULL constraint guarantees the user and programmer that every column contains some value.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the database designer, NULLs should be avoided (at all cost?).  When designing a database then, all columns should ‘default’ to a NOT NULL status unless there is a significantly good reason to permit NULL values in that column.</a:t>
            </a:r>
          </a:p>
        </p:txBody>
      </p:sp>
      <p:sp>
        <p:nvSpPr>
          <p:cNvPr id="1024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10671</TotalTime>
  <Words>3103</Words>
  <Application>Microsoft Office PowerPoint</Application>
  <PresentationFormat>On-screen Show (4:3)</PresentationFormat>
  <Paragraphs>515</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Times New Roman</vt:lpstr>
      <vt:lpstr>Arial</vt:lpstr>
      <vt:lpstr>Verdana</vt:lpstr>
      <vt:lpstr>Albertus</vt:lpstr>
      <vt:lpstr>Wingdings</vt:lpstr>
      <vt:lpstr>Default Design</vt:lpstr>
      <vt:lpstr>SQL Programming</vt:lpstr>
      <vt:lpstr>Module 03: Defining Constraints Page A-1: Intro</vt:lpstr>
      <vt:lpstr>Module 03: Defining Constraints Page B-1: Constraints</vt:lpstr>
      <vt:lpstr>Module 03: Defining Constraints Page B-2: Structural</vt:lpstr>
      <vt:lpstr>Module 03: Defining Constraints Page B-3: Structural</vt:lpstr>
      <vt:lpstr>Module 03: Defining Constraints Page C-1: Entity Integrity</vt:lpstr>
      <vt:lpstr>Module 03: Defining Constraints Page C-2: Domain Integrity</vt:lpstr>
      <vt:lpstr>Module 03: Defining Constraints Page C-3: Domain Integrity</vt:lpstr>
      <vt:lpstr>Module 03: Defining Constraints Page C-4: Domain Integrity</vt:lpstr>
      <vt:lpstr>Module 03: Defining Constraints Page C-5: Domain Integrity</vt:lpstr>
      <vt:lpstr>Module 03: Defining Constraints Page C-6: Referential Integrity</vt:lpstr>
      <vt:lpstr>Module 03: Defining Constraints Page C-7: Referential Integrity</vt:lpstr>
      <vt:lpstr>Module 03: Defining Constraints Page C-8: Referential Integrity</vt:lpstr>
      <vt:lpstr>Module 03: Defining Constraints Page C-9: Integrity Constraints Summary</vt:lpstr>
      <vt:lpstr>Module 03: Defining Constraints Page D-1: Integrity Constraints</vt:lpstr>
      <vt:lpstr>Module 03: Defining Constraints Page D-2: NOT NULL</vt:lpstr>
      <vt:lpstr>Module 03: Defining Constraints Page D-3: ALTER TABLE</vt:lpstr>
      <vt:lpstr>Module 03: Defining Constraints Page D-4: ALTER TABLE</vt:lpstr>
      <vt:lpstr>Module 03: Defining Constraints Page D-5: ALTER TABLE</vt:lpstr>
      <vt:lpstr>Module 03: Defining Constraints Page D-6: ALTER TABLE</vt:lpstr>
      <vt:lpstr>Module 03: Defining Constraints Page D-7: ALTER TABLE</vt:lpstr>
      <vt:lpstr>Module 03: Defining Constraints Page D-8: ALTER TABLE</vt:lpstr>
      <vt:lpstr>Module 03: Defining Constraints Page D-9: ALTER TABLE</vt:lpstr>
      <vt:lpstr>Module 03: Defining Constraints Page D-10: ALTER TABLE</vt:lpstr>
      <vt:lpstr>Module 03: Defining Constraints Page D-11: ALTER TABLE</vt:lpstr>
      <vt:lpstr>Module 03: Defining Constraints Page D-12: ALTER TABLE</vt:lpstr>
      <vt:lpstr>Module 03: Defining Constraints  Page D-13: ALTER TABLE - Summary</vt:lpstr>
      <vt:lpstr>Module 03: Defining Constraints  Page D-14: Primary Key Constraint</vt:lpstr>
      <vt:lpstr>Module 03: Defining Constraints Page D-15: Unique Constraint</vt:lpstr>
      <vt:lpstr>Module 03: Defining Constraints Page D-16: Check Constraint</vt:lpstr>
      <vt:lpstr>Module 03: Defining Constraints Page D-17: Check Constraint</vt:lpstr>
      <vt:lpstr>Module 03: Defining Constraints  Page D-18: Foreign Key Constraint</vt:lpstr>
      <vt:lpstr>Module 03: Defining Constraints Page D-19: Constraint Summary</vt:lpstr>
      <vt:lpstr>Module 03: Defining Constraints Page E-1: Assertions</vt:lpstr>
      <vt:lpstr>Module 03: Defining Constraints Page E-2: Assertions</vt:lpstr>
      <vt:lpstr>Module 03: Defining Constraints Page F-1: Constraints</vt:lpstr>
      <vt:lpstr>Module 03: Defining Constraints Page F-2: Constraints</vt:lpstr>
      <vt:lpstr>Module 03: Defining Constraints Page G-1: Dependencies</vt:lpstr>
      <vt:lpstr>Module 03: Defining Constraints Page G-2: Dependencies</vt:lpstr>
      <vt:lpstr>Module 03: Defining Constraints Page G-3: Dependencies</vt:lpstr>
      <vt:lpstr>Module 03: Defining Constraints  Page G-4: ON DELETE,  SET DEFAULT</vt:lpstr>
      <vt:lpstr>Module 03: Defining Constraints  Page G-5: ON DELETE,  SET NULL</vt:lpstr>
      <vt:lpstr>Module 03: Defining Constraints  Page G-6: ON DELETE,  SET NULL</vt:lpstr>
      <vt:lpstr>Module 03: Defining Constraints  Page G-7: ON DELETE,  SET NULL</vt:lpstr>
      <vt:lpstr>Module 03: Defining Constraints  Page G-8: ON DELETE,  CASCADE</vt:lpstr>
      <vt:lpstr>Module 03: Defining Constraints  Page G-9: ON DELETE,  CASCADE</vt:lpstr>
      <vt:lpstr>Module 03: Defining Constraints  Page G-10: ON DELETE,  CASCADE</vt:lpstr>
      <vt:lpstr>Module 03: Defining Constraints Page G-11: ON UPDATE</vt:lpstr>
      <vt:lpstr>Module 03: Defining Constraints Page G-12: Transactions</vt:lpstr>
      <vt:lpstr>Module 03: Defining Constraints Page T-1: Terminology</vt:lpstr>
      <vt:lpstr>Module 03: Defining Constraints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145</cp:revision>
  <dcterms:created xsi:type="dcterms:W3CDTF">2003-08-19T14:48:46Z</dcterms:created>
  <dcterms:modified xsi:type="dcterms:W3CDTF">2018-02-24T21:38:07Z</dcterms:modified>
</cp:coreProperties>
</file>