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71" r:id="rId3"/>
    <p:sldId id="438" r:id="rId4"/>
    <p:sldId id="489" r:id="rId5"/>
    <p:sldId id="490" r:id="rId6"/>
    <p:sldId id="517" r:id="rId7"/>
    <p:sldId id="491" r:id="rId8"/>
    <p:sldId id="518" r:id="rId9"/>
    <p:sldId id="519"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42" r:id="rId32"/>
    <p:sldId id="544" r:id="rId33"/>
    <p:sldId id="436" r:id="rId34"/>
    <p:sldId id="268" r:id="rId35"/>
    <p:sldId id="263" r:id="rId36"/>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9999"/>
    <a:srgbClr val="FF7C80"/>
    <a:srgbClr val="FF505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35" autoAdjust="0"/>
    <p:restoredTop sz="86371" autoAdjust="0"/>
  </p:normalViewPr>
  <p:slideViewPr>
    <p:cSldViewPr>
      <p:cViewPr varScale="1">
        <p:scale>
          <a:sx n="51" d="100"/>
          <a:sy n="51" d="100"/>
        </p:scale>
        <p:origin x="58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1234"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1235"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51236"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1237"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3FF0C44-DA77-4F42-B543-4F8F3E14953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7892"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9D7E93E-1285-4534-828B-E9454579669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0274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75410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33534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72987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0382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8301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89964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47383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62228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69825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90154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16701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Sequences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05: Sequences			Page B-8: Primary Key</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What is a primary key?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primary key is a column, or collection of columns, that uniquely identifies a row in a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primary key is an identifier attribute.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Rarely does the primary key carry any meaning.  It’s just a collection of characters that are used to uniquely identify any record.  It has no meaning as far as the application is concerned other than to locate a record in the filing system.</a:t>
            </a:r>
          </a:p>
        </p:txBody>
      </p:sp>
      <p:sp>
        <p:nvSpPr>
          <p:cNvPr id="11269"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05: Sequences			Page B-9: Primary Key</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Well now, if the primary key has no meaning, then I’d just as soon assign a random number as the primary key, and be done with it.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Oracle sequences provide the programmer with an easy way to create and assign arbitrary / synthetic key values.</a:t>
            </a:r>
          </a:p>
          <a:p>
            <a:pPr marL="0" indent="0" eaLnBrk="1" hangingPunct="1"/>
            <a:endParaRPr lang="en-US" altLang="en-US" smtClean="0">
              <a:latin typeface="Verdana" panose="020B0604030504040204" pitchFamily="34" charset="0"/>
            </a:endParaRPr>
          </a:p>
        </p:txBody>
      </p:sp>
      <p:sp>
        <p:nvSpPr>
          <p:cNvPr id="12293"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05: Sequences			Page C-1: Sequences</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Part of the syntax for the CREATE SEQUENCE statement 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CREATE SEQUENCE  </a:t>
            </a:r>
            <a:r>
              <a:rPr lang="en-US" altLang="en-US" i="1" smtClean="0">
                <a:latin typeface="Verdana" panose="020B0604030504040204" pitchFamily="34" charset="0"/>
              </a:rPr>
              <a:t>sequence_name</a:t>
            </a:r>
          </a:p>
          <a:p>
            <a:pPr marL="0" indent="0" eaLnBrk="1" hangingPunct="1"/>
            <a:r>
              <a:rPr lang="en-US" altLang="en-US" smtClean="0">
                <a:latin typeface="Verdana" panose="020B0604030504040204" pitchFamily="34" charset="0"/>
              </a:rPr>
              <a:t>            [START WITH </a:t>
            </a:r>
            <a:r>
              <a:rPr lang="en-US" altLang="en-US" i="1" smtClean="0">
                <a:latin typeface="Verdana" panose="020B0604030504040204" pitchFamily="34" charset="0"/>
              </a:rPr>
              <a:t>number</a:t>
            </a:r>
            <a:r>
              <a:rPr lang="en-US" altLang="en-US" smtClean="0">
                <a:latin typeface="Verdana" panose="020B0604030504040204" pitchFamily="34" charset="0"/>
              </a:rPr>
              <a:t>]</a:t>
            </a:r>
          </a:p>
          <a:p>
            <a:pPr marL="0" indent="0" eaLnBrk="1" hangingPunct="1"/>
            <a:r>
              <a:rPr lang="en-US" altLang="en-US" smtClean="0">
                <a:latin typeface="Verdana" panose="020B0604030504040204" pitchFamily="34" charset="0"/>
              </a:rPr>
              <a:t>            [INCREMENT BY </a:t>
            </a:r>
            <a:r>
              <a:rPr lang="en-US" altLang="en-US" i="1" smtClean="0">
                <a:latin typeface="Verdana" panose="020B0604030504040204" pitchFamily="34" charset="0"/>
              </a:rPr>
              <a:t>number</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with all schema objects, the CREATE statement is used to create the object.  After identifying the type of object that is being created (SEQUENCE) a name for that object is provided.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With Oracle sequences, the programmer has the option of specifying the starting value for the sequence, and the increment that will be applied each time a sequence number is generated.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Sequence are removed from the database with the DROP Sequence statement:</a:t>
            </a:r>
          </a:p>
          <a:p>
            <a:pPr marL="0" indent="0" eaLnBrk="1" hangingPunct="1"/>
            <a:r>
              <a:rPr lang="en-US" altLang="en-US" smtClean="0">
                <a:latin typeface="Verdana" panose="020B0604030504040204" pitchFamily="34" charset="0"/>
              </a:rPr>
              <a:t>DROP SEQUENCE  </a:t>
            </a:r>
            <a:r>
              <a:rPr lang="en-US" altLang="en-US" i="1" smtClean="0">
                <a:latin typeface="Verdana" panose="020B0604030504040204" pitchFamily="34" charset="0"/>
              </a:rPr>
              <a:t>sequence_name;</a:t>
            </a:r>
            <a:endParaRPr lang="en-US" altLang="en-US" smtClean="0">
              <a:latin typeface="Verdana" panose="020B0604030504040204" pitchFamily="34" charset="0"/>
            </a:endParaRPr>
          </a:p>
        </p:txBody>
      </p:sp>
      <p:pic>
        <p:nvPicPr>
          <p:cNvPr id="13317"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030288"/>
            <a:ext cx="4191000" cy="5026025"/>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mtClean="0"/>
              <a:t>Module 05: Sequences			Page C-2: Sequence Pseudocolumns</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Associated with each sequence are two pseudo columns:</a:t>
            </a:r>
          </a:p>
          <a:p>
            <a:pPr marL="0" indent="0" eaLnBrk="1" hangingPunct="1"/>
            <a:r>
              <a:rPr lang="en-US" altLang="en-US" smtClean="0">
                <a:latin typeface="Verdana" panose="020B0604030504040204" pitchFamily="34" charset="0"/>
              </a:rPr>
              <a:t>	sequence_name.NEXTVAL</a:t>
            </a:r>
          </a:p>
          <a:p>
            <a:pPr marL="0" indent="0" eaLnBrk="1" hangingPunct="1"/>
            <a:r>
              <a:rPr lang="en-US" altLang="en-US" smtClean="0">
                <a:latin typeface="Verdana" panose="020B0604030504040204" pitchFamily="34" charset="0"/>
              </a:rPr>
              <a:t>	sequence_name.CURRVAL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NEXTVAL returns the next available sequence number (ie. NEXTVAL advances the sequence to the next iteration)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CURRVAL returns the current value of the sequence.</a:t>
            </a:r>
          </a:p>
          <a:p>
            <a:pPr marL="0" indent="0" eaLnBrk="1" hangingPunct="1"/>
            <a:endParaRPr lang="en-US" altLang="en-US" smtClean="0">
              <a:latin typeface="Verdana" panose="020B0604030504040204" pitchFamily="34" charset="0"/>
            </a:endParaRPr>
          </a:p>
        </p:txBody>
      </p:sp>
      <p:sp>
        <p:nvSpPr>
          <p:cNvPr id="14341"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mtClean="0"/>
              <a:t>Module 05: Sequences			Page C-3: NEXTVAL Pseudocolumn</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Associated with each sequence are two pseudo columns:</a:t>
            </a:r>
          </a:p>
          <a:p>
            <a:pPr marL="0" indent="0" eaLnBrk="1" hangingPunct="1"/>
            <a:r>
              <a:rPr lang="en-US" altLang="en-US" smtClean="0">
                <a:latin typeface="Verdana" panose="020B0604030504040204" pitchFamily="34" charset="0"/>
              </a:rPr>
              <a:t>	sequence_name.NEXTVAL</a:t>
            </a:r>
          </a:p>
          <a:p>
            <a:pPr marL="0" indent="0" eaLnBrk="1" hangingPunct="1"/>
            <a:r>
              <a:rPr lang="en-US" altLang="en-US" smtClean="0">
                <a:latin typeface="Verdana" panose="020B0604030504040204" pitchFamily="34" charset="0"/>
              </a:rPr>
              <a:t>	sequence_name.CURRVAL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NEXTVAL returns the next available sequence number (ie. NEXTVAL advances the sequence to the next iteration)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536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mtClean="0"/>
              <a:t>Module 05: Sequences			Page C-4: CURRVAL Pseudocolumn</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CURRVAL returns the current value (ie. The last number generated) in the sequence.</a:t>
            </a:r>
          </a:p>
          <a:p>
            <a:pPr marL="0" indent="0" eaLnBrk="1" hangingPunct="1"/>
            <a:endParaRPr lang="en-US" altLang="en-US" smtClean="0">
              <a:latin typeface="Verdana" panose="020B0604030504040204" pitchFamily="34" charset="0"/>
            </a:endParaRPr>
          </a:p>
        </p:txBody>
      </p:sp>
      <p:pic>
        <p:nvPicPr>
          <p:cNvPr id="1638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05: Sequences			Page C-5: Challenge</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saw that the syntax for creating a sequence was something like this: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CREATE SEQUENCE  </a:t>
            </a:r>
            <a:r>
              <a:rPr lang="en-US" altLang="en-US" i="1" smtClean="0">
                <a:latin typeface="Verdana" panose="020B0604030504040204" pitchFamily="34" charset="0"/>
              </a:rPr>
              <a:t>sequence_name</a:t>
            </a:r>
          </a:p>
          <a:p>
            <a:pPr marL="0" indent="0" eaLnBrk="1" hangingPunct="1"/>
            <a:r>
              <a:rPr lang="en-US" altLang="en-US" smtClean="0">
                <a:latin typeface="Verdana" panose="020B0604030504040204" pitchFamily="34" charset="0"/>
              </a:rPr>
              <a:t>            [START WITH </a:t>
            </a:r>
            <a:r>
              <a:rPr lang="en-US" altLang="en-US" i="1" smtClean="0">
                <a:latin typeface="Verdana" panose="020B0604030504040204" pitchFamily="34" charset="0"/>
              </a:rPr>
              <a:t>number</a:t>
            </a:r>
            <a:r>
              <a:rPr lang="en-US" altLang="en-US" smtClean="0">
                <a:latin typeface="Verdana" panose="020B0604030504040204" pitchFamily="34" charset="0"/>
              </a:rPr>
              <a:t>]</a:t>
            </a:r>
          </a:p>
          <a:p>
            <a:pPr marL="0" indent="0" eaLnBrk="1" hangingPunct="1"/>
            <a:r>
              <a:rPr lang="en-US" altLang="en-US" smtClean="0">
                <a:latin typeface="Verdana" panose="020B0604030504040204" pitchFamily="34" charset="0"/>
              </a:rPr>
              <a:t>            [INCREMENT BY </a:t>
            </a:r>
            <a:r>
              <a:rPr lang="en-US" altLang="en-US" i="1" smtClean="0">
                <a:latin typeface="Verdana" panose="020B0604030504040204" pitchFamily="34" charset="0"/>
              </a:rPr>
              <a:t>number</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the example on the left, in addition to the previous few examples, demonstrated that this feature does ‘work’.</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Where in the syntax do we link the sequence with a particular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do we tell Oracle which table this sequence is associated with?</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7413"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030288"/>
            <a:ext cx="4191000" cy="5026025"/>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05: Sequences			Page C-6: Challenge</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saw that the syntax for creating a sequence was something like this: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CREATE SEQUENCE  </a:t>
            </a:r>
            <a:r>
              <a:rPr lang="en-US" altLang="en-US" i="1" smtClean="0">
                <a:latin typeface="Verdana" panose="020B0604030504040204" pitchFamily="34" charset="0"/>
              </a:rPr>
              <a:t>sequence_name</a:t>
            </a:r>
          </a:p>
          <a:p>
            <a:pPr marL="0" indent="0" eaLnBrk="1" hangingPunct="1"/>
            <a:r>
              <a:rPr lang="en-US" altLang="en-US" smtClean="0">
                <a:latin typeface="Verdana" panose="020B0604030504040204" pitchFamily="34" charset="0"/>
              </a:rPr>
              <a:t>            [START WITH </a:t>
            </a:r>
            <a:r>
              <a:rPr lang="en-US" altLang="en-US" i="1" smtClean="0">
                <a:latin typeface="Verdana" panose="020B0604030504040204" pitchFamily="34" charset="0"/>
              </a:rPr>
              <a:t>number</a:t>
            </a:r>
            <a:r>
              <a:rPr lang="en-US" altLang="en-US" smtClean="0">
                <a:latin typeface="Verdana" panose="020B0604030504040204" pitchFamily="34" charset="0"/>
              </a:rPr>
              <a:t>]</a:t>
            </a:r>
          </a:p>
          <a:p>
            <a:pPr marL="0" indent="0" eaLnBrk="1" hangingPunct="1"/>
            <a:r>
              <a:rPr lang="en-US" altLang="en-US" smtClean="0">
                <a:latin typeface="Verdana" panose="020B0604030504040204" pitchFamily="34" charset="0"/>
              </a:rPr>
              <a:t>            [INCREMENT BY </a:t>
            </a:r>
            <a:r>
              <a:rPr lang="en-US" altLang="en-US" i="1" smtClean="0">
                <a:latin typeface="Verdana" panose="020B0604030504040204" pitchFamily="34" charset="0"/>
              </a:rPr>
              <a:t>number</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the example on the left, in addition to the previous few examples, demonstrated that this feature does ‘work’.</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Where in the syntax do we link the sequence with a particular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do we tell Oracle which table this sequence is associated with?</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don’t!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843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030288"/>
            <a:ext cx="4191000" cy="5026025"/>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05: Sequences			Page C-7: Challenge</a:t>
            </a:r>
          </a:p>
        </p:txBody>
      </p:sp>
      <p:sp>
        <p:nvSpPr>
          <p:cNvPr id="194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Sequences are independent of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Sequences stand on their own!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That’s why the FROM clause references the dual table, and that’s why we refer to NEXTVAL and CURRVAL as pseudocolumns.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They are ‘fake’ columns in that they don’t belong to any table.  They stand on their own.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Hmmm.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Then how do we assign the NEXTVAL value to the primary key column in our table?</a:t>
            </a:r>
          </a:p>
        </p:txBody>
      </p:sp>
      <p:pic>
        <p:nvPicPr>
          <p:cNvPr id="19461"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030288"/>
            <a:ext cx="4191000" cy="5026025"/>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05: Sequences			Page C-8: Challenge</a:t>
            </a:r>
          </a:p>
        </p:txBody>
      </p:sp>
      <p:sp>
        <p:nvSpPr>
          <p:cNvPr id="204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Sequences are independent of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Sequences stand on their own!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That’s why the FROM clause references the dual table, and that’s why we refer to NEXTVAL and CURRVAL as pseudocolumns.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They are ‘fake’ columns in that they don’t belong to any table.  They stand on their own.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Hmmm.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Then how do we assign the NEXTVAL value to the primary key column in our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By reference.  We call, or refer to, the sequence when we ‘need it’.  We treat the sequence value just as if it were a number (numeric literal or a numeric column) and we can use that value in an INSERT statement, or an UPDATE statement.</a:t>
            </a:r>
          </a:p>
        </p:txBody>
      </p:sp>
      <p:pic>
        <p:nvPicPr>
          <p:cNvPr id="20485"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43000"/>
            <a:ext cx="4191000" cy="44958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05: Sequences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module we’re going to discuss a programming feature of most SQL implementations, that, as it turns out, is not called for, nor specified in the standard.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you have experience with an Access database, this topic is analogous to the autonum feature.  Autonum AUTOmatically assigns a NUMber sequence value to a column of data.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is a handy tool to use when it comes to building primary keys, but I’m getting ahead of myself, so</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turn the page…</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05: Sequences			Page C-9: Challenge</a:t>
            </a:r>
          </a:p>
        </p:txBody>
      </p:sp>
      <p:sp>
        <p:nvSpPr>
          <p:cNvPr id="215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example, we refer to the sequence, by name, in the VALUES clause of our INSERT statement.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time movi_seq.NEXTVAL is called, the next sequence number is generated, and the pseudocolumn NEXTVAL holds that new value. </a:t>
            </a:r>
          </a:p>
        </p:txBody>
      </p:sp>
      <p:pic>
        <p:nvPicPr>
          <p:cNvPr id="2150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43000"/>
            <a:ext cx="4191000" cy="44958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05: Sequences			Page C-10: Usage Note</a:t>
            </a:r>
          </a:p>
        </p:txBody>
      </p:sp>
      <p:sp>
        <p:nvSpPr>
          <p:cNvPr id="225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example we demonstrate how to create a sequence.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have an acknowledgement from Oracle that the sequence has been created.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we cannot reference the current value of that sequence, until after we’ve generated at least one sequence number.  Until that point in time when a sequence number has been generated, Oracle will throw this error:</a:t>
            </a:r>
          </a:p>
          <a:p>
            <a:pPr marL="0" indent="0" eaLnBrk="1" hangingPunct="1"/>
            <a:r>
              <a:rPr lang="en-US" altLang="en-US" i="1" smtClean="0">
                <a:latin typeface="Verdana" panose="020B0604030504040204" pitchFamily="34" charset="0"/>
              </a:rPr>
              <a:t>Sequence is not yet defined in this session</a:t>
            </a:r>
          </a:p>
        </p:txBody>
      </p:sp>
      <p:pic>
        <p:nvPicPr>
          <p:cNvPr id="22533"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05: Sequences			Page C-11: Usage Note</a:t>
            </a:r>
          </a:p>
        </p:txBody>
      </p:sp>
      <p:sp>
        <p:nvSpPr>
          <p:cNvPr id="235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Once the first sequence number has been generated, we can use the current value pseudo column.</a:t>
            </a:r>
            <a:endParaRPr lang="en-US" altLang="en-US" i="1" smtClean="0">
              <a:latin typeface="Verdana" panose="020B0604030504040204" pitchFamily="34" charset="0"/>
            </a:endParaRPr>
          </a:p>
        </p:txBody>
      </p:sp>
      <p:pic>
        <p:nvPicPr>
          <p:cNvPr id="2355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05: Sequences			Page C-12: Usage Note</a:t>
            </a:r>
          </a:p>
        </p:txBody>
      </p:sp>
      <p:sp>
        <p:nvSpPr>
          <p:cNvPr id="245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Sequences only move forward.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Once a sequence number has been generated that sequence will not re-issue that number.  It’s already gone past that point, never to return.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Sigh!</a:t>
            </a:r>
            <a:endParaRPr lang="en-US" altLang="en-US" i="1" smtClean="0">
              <a:latin typeface="Verdana" panose="020B0604030504040204" pitchFamily="34" charset="0"/>
            </a:endParaRPr>
          </a:p>
        </p:txBody>
      </p:sp>
      <p:pic>
        <p:nvPicPr>
          <p:cNvPr id="24581"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05: Sequences			Page C-13: Complete Syntax</a:t>
            </a:r>
          </a:p>
        </p:txBody>
      </p:sp>
      <p:sp>
        <p:nvSpPr>
          <p:cNvPr id="256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complete syntax for the </a:t>
            </a:r>
            <a:br>
              <a:rPr lang="en-US" altLang="en-US" smtClean="0">
                <a:latin typeface="Verdana" panose="020B0604030504040204" pitchFamily="34" charset="0"/>
              </a:rPr>
            </a:br>
            <a:r>
              <a:rPr lang="en-US" altLang="en-US" smtClean="0">
                <a:latin typeface="Verdana" panose="020B0604030504040204" pitchFamily="34" charset="0"/>
              </a:rPr>
              <a:t>CREATE SEQUENCE statement 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CREATE SEQUENCE  sequence_name</a:t>
            </a:r>
          </a:p>
          <a:p>
            <a:pPr marL="0" indent="0" eaLnBrk="1" hangingPunct="1"/>
            <a:r>
              <a:rPr lang="en-US" altLang="en-US" smtClean="0">
                <a:latin typeface="Verdana" panose="020B0604030504040204" pitchFamily="34" charset="0"/>
              </a:rPr>
              <a:t>   START WITH  number</a:t>
            </a:r>
          </a:p>
          <a:p>
            <a:pPr marL="0" indent="0" eaLnBrk="1" hangingPunct="1"/>
            <a:r>
              <a:rPr lang="en-US" altLang="en-US" smtClean="0">
                <a:latin typeface="Verdana" panose="020B0604030504040204" pitchFamily="34" charset="0"/>
              </a:rPr>
              <a:t>   INCREMENT BY number</a:t>
            </a:r>
          </a:p>
          <a:p>
            <a:pPr marL="0" indent="0" eaLnBrk="1" hangingPunct="1"/>
            <a:r>
              <a:rPr lang="en-US" altLang="en-US" smtClean="0">
                <a:latin typeface="Verdana" panose="020B0604030504040204" pitchFamily="34" charset="0"/>
              </a:rPr>
              <a:t>   MINVALUE  number | NOMINVALUE</a:t>
            </a:r>
          </a:p>
          <a:p>
            <a:pPr marL="0" indent="0" eaLnBrk="1" hangingPunct="1"/>
            <a:r>
              <a:rPr lang="en-US" altLang="en-US" smtClean="0">
                <a:latin typeface="Verdana" panose="020B0604030504040204" pitchFamily="34" charset="0"/>
              </a:rPr>
              <a:t>   MAXVALUE number | NOMAXVALUE</a:t>
            </a:r>
          </a:p>
          <a:p>
            <a:pPr marL="0" indent="0" eaLnBrk="1" hangingPunct="1"/>
            <a:r>
              <a:rPr lang="en-US" altLang="en-US" smtClean="0">
                <a:latin typeface="Verdana" panose="020B0604030504040204" pitchFamily="34" charset="0"/>
              </a:rPr>
              <a:t>   CYCLE | NOCYCLE</a:t>
            </a:r>
          </a:p>
          <a:p>
            <a:pPr marL="0" indent="0" eaLnBrk="1" hangingPunct="1"/>
            <a:r>
              <a:rPr lang="en-US" altLang="en-US" smtClean="0">
                <a:latin typeface="Verdana" panose="020B0604030504040204" pitchFamily="34" charset="0"/>
              </a:rPr>
              <a:t>   CACHE | NOCACHE</a:t>
            </a:r>
            <a:endParaRPr lang="en-US" altLang="en-US" i="1" smtClean="0">
              <a:latin typeface="Verdana" panose="020B0604030504040204" pitchFamily="34" charset="0"/>
            </a:endParaRPr>
          </a:p>
        </p:txBody>
      </p:sp>
      <p:sp>
        <p:nvSpPr>
          <p:cNvPr id="25605"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title"/>
          </p:nvPr>
        </p:nvSpPr>
        <p:spPr/>
        <p:txBody>
          <a:bodyPr/>
          <a:lstStyle/>
          <a:p>
            <a:pPr algn="l" eaLnBrk="1" hangingPunct="1"/>
            <a:r>
              <a:rPr lang="en-US" altLang="en-US" sz="1600" smtClean="0"/>
              <a:t>Module 05: Sequences			Page C-14: Complete Syntax</a:t>
            </a:r>
          </a:p>
        </p:txBody>
      </p:sp>
      <p:sp>
        <p:nvSpPr>
          <p:cNvPr id="26628" name="Rectangle 3"/>
          <p:cNvSpPr>
            <a:spLocks noGrp="1" noChangeArrowheads="1"/>
          </p:cNvSpPr>
          <p:nvPr>
            <p:ph type="body" sz="half" idx="2"/>
          </p:nvPr>
        </p:nvSpPr>
        <p:spPr/>
        <p:txBody>
          <a:bodyPr/>
          <a:lstStyle/>
          <a:p>
            <a:pPr marL="1139825" indent="-1139825" eaLnBrk="1" hangingPunct="1">
              <a:lnSpc>
                <a:spcPct val="90000"/>
              </a:lnSpc>
            </a:pPr>
            <a:r>
              <a:rPr lang="en-US" altLang="en-US" smtClean="0">
                <a:latin typeface="Verdana" panose="020B0604030504040204" pitchFamily="34" charset="0"/>
              </a:rPr>
              <a:t>START WITH  provides the starting value for the sequence</a:t>
            </a:r>
          </a:p>
          <a:p>
            <a:pPr marL="1139825" indent="-1139825" eaLnBrk="1" hangingPunct="1">
              <a:lnSpc>
                <a:spcPct val="90000"/>
              </a:lnSpc>
            </a:pPr>
            <a:endParaRPr lang="en-US" altLang="en-US" smtClean="0">
              <a:latin typeface="Verdana" panose="020B0604030504040204" pitchFamily="34" charset="0"/>
            </a:endParaRPr>
          </a:p>
          <a:p>
            <a:pPr marL="1139825" indent="-1139825" eaLnBrk="1" hangingPunct="1">
              <a:lnSpc>
                <a:spcPct val="90000"/>
              </a:lnSpc>
            </a:pPr>
            <a:r>
              <a:rPr lang="en-US" altLang="en-US" smtClean="0">
                <a:latin typeface="Verdana" panose="020B0604030504040204" pitchFamily="34" charset="0"/>
              </a:rPr>
              <a:t>INCREMENT BY  specifies the increment, or interval, between sequence numbers</a:t>
            </a:r>
          </a:p>
          <a:p>
            <a:pPr marL="1139825" indent="-1139825" eaLnBrk="1" hangingPunct="1">
              <a:lnSpc>
                <a:spcPct val="90000"/>
              </a:lnSpc>
            </a:pPr>
            <a:endParaRPr lang="en-US" altLang="en-US" smtClean="0">
              <a:latin typeface="Verdana" panose="020B0604030504040204" pitchFamily="34" charset="0"/>
            </a:endParaRPr>
          </a:p>
          <a:p>
            <a:pPr marL="1139825" indent="-1139825" eaLnBrk="1" hangingPunct="1">
              <a:lnSpc>
                <a:spcPct val="90000"/>
              </a:lnSpc>
            </a:pPr>
            <a:r>
              <a:rPr lang="en-US" altLang="en-US" smtClean="0">
                <a:latin typeface="Verdana" panose="020B0604030504040204" pitchFamily="34" charset="0"/>
              </a:rPr>
              <a:t>MINVALUE  specifies the smallest sequence value</a:t>
            </a:r>
          </a:p>
          <a:p>
            <a:pPr marL="1139825" indent="-1139825" eaLnBrk="1" hangingPunct="1">
              <a:lnSpc>
                <a:spcPct val="90000"/>
              </a:lnSpc>
            </a:pPr>
            <a:endParaRPr lang="en-US" altLang="en-US" smtClean="0">
              <a:latin typeface="Verdana" panose="020B0604030504040204" pitchFamily="34" charset="0"/>
            </a:endParaRPr>
          </a:p>
          <a:p>
            <a:pPr marL="1139825" indent="-1139825" eaLnBrk="1" hangingPunct="1">
              <a:lnSpc>
                <a:spcPct val="90000"/>
              </a:lnSpc>
            </a:pPr>
            <a:r>
              <a:rPr lang="en-US" altLang="en-US" smtClean="0">
                <a:latin typeface="Verdana" panose="020B0604030504040204" pitchFamily="34" charset="0"/>
              </a:rPr>
              <a:t>MAXVALUE  specifies the largest sequence value</a:t>
            </a:r>
          </a:p>
          <a:p>
            <a:pPr marL="1139825" indent="-1139825" eaLnBrk="1" hangingPunct="1">
              <a:lnSpc>
                <a:spcPct val="90000"/>
              </a:lnSpc>
            </a:pPr>
            <a:endParaRPr lang="en-US" altLang="en-US" smtClean="0">
              <a:latin typeface="Verdana" panose="020B0604030504040204" pitchFamily="34" charset="0"/>
            </a:endParaRPr>
          </a:p>
          <a:p>
            <a:pPr marL="1139825" indent="-1139825" eaLnBrk="1" hangingPunct="1">
              <a:lnSpc>
                <a:spcPct val="90000"/>
              </a:lnSpc>
            </a:pPr>
            <a:r>
              <a:rPr lang="en-US" altLang="en-US" smtClean="0">
                <a:latin typeface="Verdana" panose="020B0604030504040204" pitchFamily="34" charset="0"/>
              </a:rPr>
              <a:t>CYCLE/NOCYCLE  indicates whether the sequence can wrap back around itself when it reaches the upper limit</a:t>
            </a:r>
          </a:p>
          <a:p>
            <a:pPr marL="1139825" indent="-1139825" eaLnBrk="1" hangingPunct="1">
              <a:lnSpc>
                <a:spcPct val="90000"/>
              </a:lnSpc>
            </a:pPr>
            <a:endParaRPr lang="en-US" altLang="en-US" smtClean="0">
              <a:latin typeface="Verdana" panose="020B0604030504040204" pitchFamily="34" charset="0"/>
            </a:endParaRPr>
          </a:p>
          <a:p>
            <a:pPr marL="1139825" indent="-1139825" eaLnBrk="1" hangingPunct="1">
              <a:lnSpc>
                <a:spcPct val="90000"/>
              </a:lnSpc>
            </a:pPr>
            <a:r>
              <a:rPr lang="en-US" altLang="en-US" smtClean="0">
                <a:latin typeface="Verdana" panose="020B0604030504040204" pitchFamily="34" charset="0"/>
              </a:rPr>
              <a:t>CACHE  is a performance featureand allows Oracle to preallocate sequence numbers and have them at the ready.  If any of these preallocated numbers is not used, they’re lost (ie. bypassed)</a:t>
            </a:r>
          </a:p>
          <a:p>
            <a:pPr marL="1139825" indent="-1139825" eaLnBrk="1" hangingPunct="1">
              <a:lnSpc>
                <a:spcPct val="90000"/>
              </a:lnSpc>
            </a:pPr>
            <a:endParaRPr lang="en-US" altLang="en-US" i="1" smtClean="0">
              <a:latin typeface="Verdana" panose="020B0604030504040204" pitchFamily="34" charset="0"/>
            </a:endParaRPr>
          </a:p>
        </p:txBody>
      </p:sp>
      <p:sp>
        <p:nvSpPr>
          <p:cNvPr id="26629"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7651" name="Rectangle 2"/>
          <p:cNvSpPr>
            <a:spLocks noGrp="1" noChangeArrowheads="1"/>
          </p:cNvSpPr>
          <p:nvPr>
            <p:ph type="title"/>
          </p:nvPr>
        </p:nvSpPr>
        <p:spPr/>
        <p:txBody>
          <a:bodyPr/>
          <a:lstStyle/>
          <a:p>
            <a:pPr algn="l" eaLnBrk="1" hangingPunct="1"/>
            <a:r>
              <a:rPr lang="en-US" altLang="en-US" sz="1600" smtClean="0"/>
              <a:t>Module 05: Sequences			Page C-15: ALTER SEQUENCE</a:t>
            </a:r>
          </a:p>
        </p:txBody>
      </p:sp>
      <p:sp>
        <p:nvSpPr>
          <p:cNvPr id="276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sequence can be modified with the ALTER SEQUENCE statement.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complete syntax for the </a:t>
            </a:r>
            <a:br>
              <a:rPr lang="en-US" altLang="en-US" smtClean="0">
                <a:latin typeface="Verdana" panose="020B0604030504040204" pitchFamily="34" charset="0"/>
              </a:rPr>
            </a:br>
            <a:r>
              <a:rPr lang="en-US" altLang="en-US" smtClean="0">
                <a:latin typeface="Verdana" panose="020B0604030504040204" pitchFamily="34" charset="0"/>
              </a:rPr>
              <a:t>ALTER SEQUENCE statement 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ALTER SEQUENCE  sequence_name</a:t>
            </a:r>
          </a:p>
          <a:p>
            <a:pPr marL="0" indent="0" eaLnBrk="1" hangingPunct="1"/>
            <a:r>
              <a:rPr lang="en-US" altLang="en-US" smtClean="0">
                <a:latin typeface="Verdana" panose="020B0604030504040204" pitchFamily="34" charset="0"/>
              </a:rPr>
              <a:t>   INCREMENT BY number</a:t>
            </a:r>
          </a:p>
          <a:p>
            <a:pPr marL="0" indent="0" eaLnBrk="1" hangingPunct="1"/>
            <a:r>
              <a:rPr lang="en-US" altLang="en-US" smtClean="0">
                <a:latin typeface="Verdana" panose="020B0604030504040204" pitchFamily="34" charset="0"/>
              </a:rPr>
              <a:t>   MINVALUE  number | NOMINVALUE</a:t>
            </a:r>
          </a:p>
          <a:p>
            <a:pPr marL="0" indent="0" eaLnBrk="1" hangingPunct="1"/>
            <a:r>
              <a:rPr lang="en-US" altLang="en-US" smtClean="0">
                <a:latin typeface="Verdana" panose="020B0604030504040204" pitchFamily="34" charset="0"/>
              </a:rPr>
              <a:t>   MAXVALUE number | NOMAXVALUE</a:t>
            </a:r>
          </a:p>
          <a:p>
            <a:pPr marL="0" indent="0" eaLnBrk="1" hangingPunct="1"/>
            <a:r>
              <a:rPr lang="en-US" altLang="en-US" smtClean="0">
                <a:latin typeface="Verdana" panose="020B0604030504040204" pitchFamily="34" charset="0"/>
              </a:rPr>
              <a:t>   CYCLE | NOCYCLE</a:t>
            </a:r>
          </a:p>
          <a:p>
            <a:pPr marL="0" indent="0" eaLnBrk="1" hangingPunct="1"/>
            <a:r>
              <a:rPr lang="en-US" altLang="en-US" smtClean="0">
                <a:latin typeface="Verdana" panose="020B0604030504040204" pitchFamily="34" charset="0"/>
              </a:rPr>
              <a:t>   CACHE | NOCACHE</a:t>
            </a:r>
            <a:endParaRPr lang="en-US" altLang="en-US" i="1"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With the ALTER SEQUENCE command, you cannot ‘redo’ the starting number.  That should be intuitive.  Once you issue a number, it’s been issued, and you can’t return to it.  Basically, only future sequence values can be affected.</a:t>
            </a:r>
          </a:p>
        </p:txBody>
      </p:sp>
      <p:sp>
        <p:nvSpPr>
          <p:cNvPr id="2765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8675" name="Rectangle 2"/>
          <p:cNvSpPr>
            <a:spLocks noGrp="1" noChangeArrowheads="1"/>
          </p:cNvSpPr>
          <p:nvPr>
            <p:ph type="title"/>
          </p:nvPr>
        </p:nvSpPr>
        <p:spPr/>
        <p:txBody>
          <a:bodyPr/>
          <a:lstStyle/>
          <a:p>
            <a:pPr algn="l" eaLnBrk="1" hangingPunct="1"/>
            <a:r>
              <a:rPr lang="en-US" altLang="en-US" sz="1600" smtClean="0"/>
              <a:t>Module 05: Sequences		Page D-1: MySQL AUTO_INCREMENT</a:t>
            </a:r>
          </a:p>
        </p:txBody>
      </p:sp>
      <p:sp>
        <p:nvSpPr>
          <p:cNvPr id="286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notion of a counter, or automatic sequence generator, in databases is quite common across vendor implementations. However, the way Oracle chose to implement this feature is a bit unusual.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We’re going to look at the MySQL implementation of sequences, and this is a bit more ‘mainstream’.</a:t>
            </a:r>
          </a:p>
          <a:p>
            <a:pPr marL="0" indent="0" eaLnBrk="1" hangingPunct="1"/>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MySQL sequences are implemented via the auto_increment feature.</a:t>
            </a:r>
          </a:p>
        </p:txBody>
      </p:sp>
      <p:sp>
        <p:nvSpPr>
          <p:cNvPr id="2867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9699" name="Rectangle 2"/>
          <p:cNvSpPr>
            <a:spLocks noGrp="1" noChangeArrowheads="1"/>
          </p:cNvSpPr>
          <p:nvPr>
            <p:ph type="title"/>
          </p:nvPr>
        </p:nvSpPr>
        <p:spPr/>
        <p:txBody>
          <a:bodyPr/>
          <a:lstStyle/>
          <a:p>
            <a:pPr algn="l" eaLnBrk="1" hangingPunct="1"/>
            <a:r>
              <a:rPr lang="en-US" altLang="en-US" sz="1600" smtClean="0"/>
              <a:t>Module 05: Sequences		Page D-2: MySQL AUTO_INCREMENT</a:t>
            </a:r>
          </a:p>
        </p:txBody>
      </p:sp>
      <p:sp>
        <p:nvSpPr>
          <p:cNvPr id="297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auto_increment feature is designed to provide the database programmer with a mechanism that generates a sequence of unique integer values. These sequences can be set to start at any integer value, and once established, the programmer can ‘advance the counter’ and jump ahead in the sequence to a new starting point – if desired.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Only one auto_increment column can be declared per table, and the column that is used for the auto_increment must be one of the INTEGER datatypes.</a:t>
            </a:r>
          </a:p>
        </p:txBody>
      </p:sp>
      <p:sp>
        <p:nvSpPr>
          <p:cNvPr id="2970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23" name="Rectangle 2"/>
          <p:cNvSpPr>
            <a:spLocks noGrp="1" noChangeArrowheads="1"/>
          </p:cNvSpPr>
          <p:nvPr>
            <p:ph type="title"/>
          </p:nvPr>
        </p:nvSpPr>
        <p:spPr/>
        <p:txBody>
          <a:bodyPr/>
          <a:lstStyle/>
          <a:p>
            <a:pPr algn="l" eaLnBrk="1" hangingPunct="1"/>
            <a:r>
              <a:rPr lang="en-US" altLang="en-US" sz="1600" smtClean="0"/>
              <a:t>Module 05: Sequences		Page D-3: MySQL AUTO_INCREMENT</a:t>
            </a:r>
          </a:p>
        </p:txBody>
      </p:sp>
      <p:sp>
        <p:nvSpPr>
          <p:cNvPr id="307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MySQL uses an index to implement this feature, hence the column must also be indexed.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the auto_increment feature ever tries to reuse a value that is still in use, the error message will “look like” an index error </a:t>
            </a:r>
            <a:r>
              <a:rPr lang="en-US" altLang="en-US" smtClean="0">
                <a:latin typeface="Verdana" panose="020B0604030504040204" pitchFamily="34" charset="0"/>
                <a:sym typeface="Wingdings" panose="05000000000000000000" pitchFamily="2" charset="2"/>
              </a:rPr>
              <a:t> duplicate key error.</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This can happen if the programmer makes a mistake in advancing the counter…</a:t>
            </a:r>
          </a:p>
          <a:p>
            <a:pPr marL="0" indent="0" eaLnBrk="1" hangingPunct="1"/>
            <a:r>
              <a:rPr lang="en-US" altLang="en-US" smtClean="0">
                <a:latin typeface="Verdana" panose="020B0604030504040204" pitchFamily="34" charset="0"/>
                <a:sym typeface="Wingdings" panose="05000000000000000000" pitchFamily="2" charset="2"/>
              </a:rPr>
              <a:t>This can also happen if the INTEGER declaration for the column is too small to accommodate the full range of values in the series (when auto_increment gets to the ‘end’ it will wrap around to the beginning – and if that value is still in use, it will throw an error).</a:t>
            </a:r>
            <a:endParaRPr lang="en-US" altLang="en-US" smtClean="0">
              <a:latin typeface="Verdana" panose="020B0604030504040204" pitchFamily="34" charset="0"/>
            </a:endParaRPr>
          </a:p>
        </p:txBody>
      </p:sp>
      <p:sp>
        <p:nvSpPr>
          <p:cNvPr id="3072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05: Sequences			Page B-1: Attributes</a:t>
            </a:r>
          </a:p>
        </p:txBody>
      </p:sp>
      <p:sp>
        <p:nvSpPr>
          <p:cNvPr id="41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the earliest stages of the systems development life cycle, we use an Entity-Relationship diagram to model and show the necessary data elements in our application.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ER diagram depicts three primary elements that will eventually be represented in the database:</a:t>
            </a:r>
          </a:p>
          <a:p>
            <a:pPr marL="0" indent="0" eaLnBrk="1" hangingPunct="1">
              <a:buFontTx/>
              <a:buAutoNum type="arabicPeriod"/>
            </a:pPr>
            <a:r>
              <a:rPr lang="en-US" altLang="en-US" smtClean="0">
                <a:latin typeface="Verdana" panose="020B0604030504040204" pitchFamily="34" charset="0"/>
              </a:rPr>
              <a:t>Entities </a:t>
            </a:r>
            <a:r>
              <a:rPr lang="en-US" altLang="en-US" smtClean="0">
                <a:latin typeface="Verdana" panose="020B0604030504040204" pitchFamily="34" charset="0"/>
                <a:sym typeface="Wingdings" panose="05000000000000000000" pitchFamily="2" charset="2"/>
              </a:rPr>
              <a:t> tables</a:t>
            </a:r>
          </a:p>
          <a:p>
            <a:pPr marL="0" indent="0" eaLnBrk="1" hangingPunct="1">
              <a:buFontTx/>
              <a:buAutoNum type="arabicPeriod"/>
            </a:pPr>
            <a:r>
              <a:rPr lang="en-US" altLang="en-US" smtClean="0">
                <a:latin typeface="Verdana" panose="020B0604030504040204" pitchFamily="34" charset="0"/>
                <a:sym typeface="Wingdings" panose="05000000000000000000" pitchFamily="2" charset="2"/>
              </a:rPr>
              <a:t>Attributes  columns</a:t>
            </a:r>
          </a:p>
          <a:p>
            <a:pPr marL="0" indent="0" eaLnBrk="1" hangingPunct="1">
              <a:buFontTx/>
              <a:buAutoNum type="arabicPeriod"/>
            </a:pPr>
            <a:r>
              <a:rPr lang="en-US" altLang="en-US" smtClean="0">
                <a:latin typeface="Verdana" panose="020B0604030504040204" pitchFamily="34" charset="0"/>
                <a:sym typeface="Wingdings" panose="05000000000000000000" pitchFamily="2" charset="2"/>
              </a:rPr>
              <a:t>Relationships  constraints (along with some other details)</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We’ve already studied and used these database features, but I want to take a step back and chat about attributes for a moment.</a:t>
            </a:r>
          </a:p>
        </p:txBody>
      </p:sp>
      <p:sp>
        <p:nvSpPr>
          <p:cNvPr id="4101" name="Rectangle 6"/>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1747" name="Rectangle 2"/>
          <p:cNvSpPr>
            <a:spLocks noGrp="1" noChangeArrowheads="1"/>
          </p:cNvSpPr>
          <p:nvPr>
            <p:ph type="title"/>
          </p:nvPr>
        </p:nvSpPr>
        <p:spPr/>
        <p:txBody>
          <a:bodyPr/>
          <a:lstStyle/>
          <a:p>
            <a:pPr algn="l" eaLnBrk="1" hangingPunct="1"/>
            <a:r>
              <a:rPr lang="en-US" altLang="en-US" sz="1600" smtClean="0"/>
              <a:t>Module 05: Sequences		Page D-4: MySQL AUTO_INCREMENT</a:t>
            </a:r>
          </a:p>
        </p:txBody>
      </p:sp>
      <p:sp>
        <p:nvSpPr>
          <p:cNvPr id="317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example, we’re using the TINYINY integer datatype to store our auto_increment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Note that when NULL values are passed during an INSERT operation that the auto_increment feature ‘kicks in’ and assigns the next value in the series.</a:t>
            </a:r>
          </a:p>
        </p:txBody>
      </p:sp>
      <p:sp>
        <p:nvSpPr>
          <p:cNvPr id="31749" name="Rectangle 4"/>
          <p:cNvSpPr>
            <a:spLocks noGrp="1" noChangeArrowheads="1"/>
          </p:cNvSpPr>
          <p:nvPr>
            <p:ph sz="half" idx="1"/>
          </p:nvPr>
        </p:nvSpPr>
        <p:spPr/>
        <p:txBody>
          <a:bodyPr/>
          <a:lstStyle/>
          <a:p>
            <a:pPr marL="0" indent="0" eaLnBrk="1" hangingPunct="1"/>
            <a:endParaRPr lang="en-US" altLang="en-US" sz="1200" smtClean="0"/>
          </a:p>
        </p:txBody>
      </p:sp>
      <p:pic>
        <p:nvPicPr>
          <p:cNvPr id="317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24138"/>
            <a:ext cx="5334000" cy="381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27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2771" name="Rectangle 2"/>
          <p:cNvSpPr>
            <a:spLocks noGrp="1" noChangeArrowheads="1"/>
          </p:cNvSpPr>
          <p:nvPr>
            <p:ph type="title"/>
          </p:nvPr>
        </p:nvSpPr>
        <p:spPr/>
        <p:txBody>
          <a:bodyPr/>
          <a:lstStyle/>
          <a:p>
            <a:pPr algn="l" eaLnBrk="1" hangingPunct="1"/>
            <a:r>
              <a:rPr lang="en-US" altLang="en-US" sz="1600" smtClean="0"/>
              <a:t>Module 05: Sequences		Page D-5: MySQL AUTO_INCREMENT</a:t>
            </a:r>
          </a:p>
        </p:txBody>
      </p:sp>
      <p:sp>
        <p:nvSpPr>
          <p:cNvPr id="32772" name="Rectangle 3"/>
          <p:cNvSpPr>
            <a:spLocks noGrp="1" noChangeArrowheads="1"/>
          </p:cNvSpPr>
          <p:nvPr>
            <p:ph type="body" sz="half" idx="2"/>
          </p:nvPr>
        </p:nvSpPr>
        <p:spPr>
          <a:xfrm>
            <a:off x="6172200" y="685800"/>
            <a:ext cx="2667000" cy="5715000"/>
          </a:xfrm>
        </p:spPr>
        <p:txBody>
          <a:bodyPr/>
          <a:lstStyle/>
          <a:p>
            <a:pPr marL="0" indent="0" eaLnBrk="1" hangingPunct="1"/>
            <a:r>
              <a:rPr lang="en-US" altLang="en-US" smtClean="0">
                <a:latin typeface="Verdana" panose="020B0604030504040204" pitchFamily="34" charset="0"/>
              </a:rPr>
              <a:t>The programmer can ‘advance the counter’ by explicitly providing a value for the auto_increment column during the insertion operation.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the next time a row is inserted, the auto_increment counter continues generating sequential values from this new point forward.</a:t>
            </a:r>
          </a:p>
        </p:txBody>
      </p:sp>
      <p:sp>
        <p:nvSpPr>
          <p:cNvPr id="32773" name="Rectangle 4"/>
          <p:cNvSpPr>
            <a:spLocks noGrp="1" noChangeArrowheads="1"/>
          </p:cNvSpPr>
          <p:nvPr>
            <p:ph sz="half" idx="1"/>
          </p:nvPr>
        </p:nvSpPr>
        <p:spPr/>
        <p:txBody>
          <a:bodyPr/>
          <a:lstStyle/>
          <a:p>
            <a:pPr marL="0" indent="0" eaLnBrk="1" hangingPunct="1"/>
            <a:endParaRPr lang="en-US" altLang="en-US" sz="1200" smtClean="0"/>
          </a:p>
        </p:txBody>
      </p:sp>
      <p:pic>
        <p:nvPicPr>
          <p:cNvPr id="327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52675"/>
            <a:ext cx="57150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37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3795" name="Rectangle 2"/>
          <p:cNvSpPr>
            <a:spLocks noGrp="1" noChangeArrowheads="1"/>
          </p:cNvSpPr>
          <p:nvPr>
            <p:ph type="title"/>
          </p:nvPr>
        </p:nvSpPr>
        <p:spPr/>
        <p:txBody>
          <a:bodyPr/>
          <a:lstStyle/>
          <a:p>
            <a:pPr algn="l" eaLnBrk="1" hangingPunct="1"/>
            <a:r>
              <a:rPr lang="en-US" altLang="en-US" sz="1600" smtClean="0"/>
              <a:t>Module 05: Sequences		Page D-6: MySQL AUTO_INCREMENT</a:t>
            </a:r>
          </a:p>
        </p:txBody>
      </p:sp>
      <p:sp>
        <p:nvSpPr>
          <p:cNvPr id="33796" name="Rectangle 3"/>
          <p:cNvSpPr>
            <a:spLocks noGrp="1" noChangeArrowheads="1"/>
          </p:cNvSpPr>
          <p:nvPr>
            <p:ph type="body" sz="half" idx="2"/>
          </p:nvPr>
        </p:nvSpPr>
        <p:spPr>
          <a:xfrm>
            <a:off x="6172200" y="685800"/>
            <a:ext cx="2667000" cy="5715000"/>
          </a:xfrm>
        </p:spPr>
        <p:txBody>
          <a:bodyPr/>
          <a:lstStyle/>
          <a:p>
            <a:pPr marL="0" indent="0" eaLnBrk="1" hangingPunct="1"/>
            <a:r>
              <a:rPr lang="en-US" altLang="en-US" smtClean="0">
                <a:latin typeface="Verdana" panose="020B0604030504040204" pitchFamily="34" charset="0"/>
              </a:rPr>
              <a:t>The largest value a TINYINT column can hold is 255.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you see what happens when the counter is advanced too far.</a:t>
            </a:r>
          </a:p>
          <a:p>
            <a:pPr marL="0" indent="0" eaLnBrk="1" hangingPunct="1"/>
            <a:r>
              <a:rPr lang="en-US" altLang="en-US" smtClean="0">
                <a:latin typeface="Verdana" panose="020B0604030504040204" pitchFamily="34" charset="0"/>
              </a:rPr>
              <a:t>The record whose key value is 255 is inserted into the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the next attempt to insert a record beyond that point fails.</a:t>
            </a:r>
          </a:p>
        </p:txBody>
      </p:sp>
      <p:sp>
        <p:nvSpPr>
          <p:cNvPr id="33797" name="Rectangle 4"/>
          <p:cNvSpPr>
            <a:spLocks noGrp="1" noChangeArrowheads="1"/>
          </p:cNvSpPr>
          <p:nvPr>
            <p:ph sz="half" idx="1"/>
          </p:nvPr>
        </p:nvSpPr>
        <p:spPr/>
        <p:txBody>
          <a:bodyPr/>
          <a:lstStyle/>
          <a:p>
            <a:pPr marL="0" indent="0" eaLnBrk="1" hangingPunct="1"/>
            <a:endParaRPr lang="en-US" altLang="en-US" sz="1200" smtClean="0"/>
          </a:p>
        </p:txBody>
      </p:sp>
      <p:pic>
        <p:nvPicPr>
          <p:cNvPr id="337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43138"/>
            <a:ext cx="5867400" cy="419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4819" name="Rectangle 2"/>
          <p:cNvSpPr>
            <a:spLocks noGrp="1" noChangeArrowheads="1"/>
          </p:cNvSpPr>
          <p:nvPr>
            <p:ph type="title"/>
          </p:nvPr>
        </p:nvSpPr>
        <p:spPr/>
        <p:txBody>
          <a:bodyPr/>
          <a:lstStyle/>
          <a:p>
            <a:pPr algn="l" eaLnBrk="1" hangingPunct="1"/>
            <a:r>
              <a:rPr lang="en-US" altLang="en-US" sz="1600" smtClean="0"/>
              <a:t>Module 05: Sequences			Page T-1: Terminology</a:t>
            </a:r>
          </a:p>
        </p:txBody>
      </p:sp>
      <p:sp>
        <p:nvSpPr>
          <p:cNvPr id="348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Identifier attributes</a:t>
            </a:r>
          </a:p>
          <a:p>
            <a:pPr marL="0" indent="0" eaLnBrk="1" hangingPunct="1"/>
            <a:r>
              <a:rPr lang="en-US" altLang="en-US" smtClean="0">
                <a:latin typeface="Verdana" panose="020B0604030504040204" pitchFamily="34" charset="0"/>
              </a:rPr>
              <a:t>Descriptor attributes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Keys</a:t>
            </a:r>
          </a:p>
          <a:p>
            <a:pPr marL="0" indent="0" eaLnBrk="1" hangingPunct="1"/>
            <a:r>
              <a:rPr lang="en-US" altLang="en-US" smtClean="0">
                <a:latin typeface="Verdana" panose="020B0604030504040204" pitchFamily="34" charset="0"/>
              </a:rPr>
              <a:t>Arbitrary key, synthetic key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CREATE SEQUENCE</a:t>
            </a:r>
          </a:p>
          <a:p>
            <a:pPr marL="0" indent="0" eaLnBrk="1" hangingPunct="1"/>
            <a:r>
              <a:rPr lang="en-US" altLang="en-US" smtClean="0">
                <a:latin typeface="Verdana" panose="020B0604030504040204" pitchFamily="34" charset="0"/>
              </a:rPr>
              <a:t>DROP SEQUENCE</a:t>
            </a:r>
          </a:p>
          <a:p>
            <a:pPr marL="0" indent="0" eaLnBrk="1" hangingPunct="1"/>
            <a:r>
              <a:rPr lang="en-US" altLang="en-US" smtClean="0">
                <a:latin typeface="Verdana" panose="020B0604030504040204" pitchFamily="34" charset="0"/>
              </a:rPr>
              <a:t>ALTER SEQUENCE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NEXTVAL</a:t>
            </a:r>
            <a:r>
              <a:rPr lang="en-US" altLang="en-US" i="1" smtClean="0">
                <a:latin typeface="Verdana" panose="020B0604030504040204" pitchFamily="34" charset="0"/>
              </a:rPr>
              <a:t>.sequence_name</a:t>
            </a:r>
          </a:p>
          <a:p>
            <a:pPr marL="0" indent="0" eaLnBrk="1" hangingPunct="1"/>
            <a:r>
              <a:rPr lang="en-US" altLang="en-US" smtClean="0">
                <a:latin typeface="Verdana" panose="020B0604030504040204" pitchFamily="34" charset="0"/>
              </a:rPr>
              <a:t>CURRVAL</a:t>
            </a:r>
            <a:r>
              <a:rPr lang="en-US" altLang="en-US" i="1" smtClean="0">
                <a:latin typeface="Verdana" panose="020B0604030504040204" pitchFamily="34" charset="0"/>
              </a:rPr>
              <a:t>.sequence_name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auto_increment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LAST_INSERT_ID()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34821" name="Rectangle 4"/>
          <p:cNvSpPr>
            <a:spLocks noGrp="1" noChangeArrowheads="1"/>
          </p:cNvSpPr>
          <p:nvPr>
            <p:ph sz="half" idx="1"/>
          </p:nvPr>
        </p:nvSpPr>
        <p:spPr/>
        <p:txBody>
          <a:bodyPr/>
          <a:lstStyle/>
          <a:p>
            <a:pPr marL="0" indent="0" eaLnBrk="1" hangingPunct="1"/>
            <a:endParaRPr lang="en-US" altLang="en-US" sz="1200" smtClean="0"/>
          </a:p>
        </p:txBody>
      </p:sp>
      <p:pic>
        <p:nvPicPr>
          <p:cNvPr id="34822" name="Picture 6"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5843" name="Rectangle 2"/>
          <p:cNvSpPr>
            <a:spLocks noGrp="1" noChangeArrowheads="1"/>
          </p:cNvSpPr>
          <p:nvPr>
            <p:ph type="title"/>
          </p:nvPr>
        </p:nvSpPr>
        <p:spPr/>
        <p:txBody>
          <a:bodyPr/>
          <a:lstStyle/>
          <a:p>
            <a:pPr algn="l" eaLnBrk="1" hangingPunct="1"/>
            <a:r>
              <a:rPr lang="en-US" altLang="en-US" sz="1600" smtClean="0"/>
              <a:t>Module 05: Sequences			Page Z-1: End Notes</a:t>
            </a:r>
          </a:p>
        </p:txBody>
      </p:sp>
      <p:sp>
        <p:nvSpPr>
          <p:cNvPr id="35844" name="Rectangle 3"/>
          <p:cNvSpPr>
            <a:spLocks noGrp="1" noChangeArrowheads="1" noTextEdit="1"/>
          </p:cNvSpPr>
          <p:nvPr>
            <p:ph sz="half" idx="1"/>
          </p:nvPr>
        </p:nvSpPr>
        <p:spPr/>
      </p:sp>
      <p:sp>
        <p:nvSpPr>
          <p:cNvPr id="35845"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35846"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6867"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36868"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05: Sequences			Page B-2: Descriptor Attributes</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Attributes can be classified as either descriptor attributes or identifier attributes.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Descriptor attributes are used to describe the entity, or in database-speak, the columns are used to describe the record/row.  These kinds of attributes are the most common, and frankly they’re the only ‘useful’ attributes in the entire system.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They describe the entity, they depict information about the object that we’re modeling. They carry information that’s important to the business.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Descriptor attributes include fields like: age, weight, height, major, class level,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 identifier attribute doesn’t </a:t>
            </a:r>
            <a:r>
              <a:rPr lang="en-US" altLang="en-US" i="1" smtClean="0">
                <a:latin typeface="Verdana" panose="020B0604030504040204" pitchFamily="34" charset="0"/>
              </a:rPr>
              <a:t>describe</a:t>
            </a:r>
            <a:r>
              <a:rPr lang="en-US" altLang="en-US" smtClean="0">
                <a:latin typeface="Verdana" panose="020B0604030504040204" pitchFamily="34" charset="0"/>
              </a:rPr>
              <a:t> an entity, it merely </a:t>
            </a:r>
            <a:r>
              <a:rPr lang="en-US" altLang="en-US" i="1" smtClean="0">
                <a:latin typeface="Verdana" panose="020B0604030504040204" pitchFamily="34" charset="0"/>
              </a:rPr>
              <a:t>locates</a:t>
            </a:r>
            <a:r>
              <a:rPr lang="en-US" altLang="en-US" smtClean="0">
                <a:latin typeface="Verdana" panose="020B0604030504040204" pitchFamily="34" charset="0"/>
              </a:rPr>
              <a:t> an entity.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512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05: Sequences			Page B-3: Identifier Attributes</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Quick, what’s your student ID?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you visit the Academic Counseling Office, do they need to know your ID number in order to assist you with your academic goals and planning?</a:t>
            </a:r>
          </a:p>
          <a:p>
            <a:pPr marL="0" indent="0" eaLnBrk="1" hangingPunct="1"/>
            <a:endParaRPr lang="en-US" altLang="en-US" smtClean="0">
              <a:latin typeface="Verdana" panose="020B0604030504040204" pitchFamily="34" charset="0"/>
            </a:endParaRPr>
          </a:p>
        </p:txBody>
      </p:sp>
      <p:sp>
        <p:nvSpPr>
          <p:cNvPr id="614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05: Sequences			Page B-4: Identifier Attributes</a:t>
            </a:r>
          </a:p>
        </p:txBody>
      </p:sp>
      <p:sp>
        <p:nvSpPr>
          <p:cNvPr id="71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Quick, what’s your student ID?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you visit the Academic Counseling Office, do they need to know your ID number in order to assist you with your academic goals and planning?</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 they don’t.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They want to know things like: your major, your career and academic goals, the courses you’ve taken, all that kind of stuff, but knowing your ID Number doesn’t help them in the least.</a:t>
            </a:r>
          </a:p>
        </p:txBody>
      </p:sp>
      <p:sp>
        <p:nvSpPr>
          <p:cNvPr id="717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05: Sequences			Page B-5: Identifier Attributes</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What’s you driver’s license number?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What’s the purpose of a driver’s license?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To vouch for you as a skilled driver.  The license is awarded only after you’ve passed a test, and in that sense, it’s a receipt of sorts that attests to your skills.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you are stopped by a police officer they may ask you for your license.  In this case they’ll be looking to authenticate that the license belongs to you.  They’ll compare your physical characteristics with those that are described on the license.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Hair color, eye color, weight, name, and address are all descriptor attributes that describe you.</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then, what’s the driver’s license number used for?</a:t>
            </a:r>
          </a:p>
          <a:p>
            <a:pPr marL="0" indent="0" eaLnBrk="1" hangingPunct="1"/>
            <a:endParaRPr lang="en-US" altLang="en-US" smtClean="0">
              <a:latin typeface="Verdana" panose="020B0604030504040204" pitchFamily="34" charset="0"/>
            </a:endParaRPr>
          </a:p>
        </p:txBody>
      </p:sp>
      <p:sp>
        <p:nvSpPr>
          <p:cNvPr id="8197"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05: Sequences			Page B-6: Identifier Attributes</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driver’s license number is used to locate your record, that’s all.  Every driver’s license has a unique driver’s license number, and that number is used to locate your record amidst all of the other records in the file.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 number is used to </a:t>
            </a:r>
            <a:r>
              <a:rPr lang="en-US" altLang="en-US" i="1" smtClean="0">
                <a:latin typeface="Verdana" panose="020B0604030504040204" pitchFamily="34" charset="0"/>
              </a:rPr>
              <a:t>identify</a:t>
            </a:r>
            <a:r>
              <a:rPr lang="en-US" altLang="en-US" smtClean="0">
                <a:latin typeface="Verdana" panose="020B0604030504040204" pitchFamily="34" charset="0"/>
              </a:rPr>
              <a:t> your record, but not </a:t>
            </a:r>
            <a:r>
              <a:rPr lang="en-US" altLang="en-US" i="1" smtClean="0">
                <a:latin typeface="Verdana" panose="020B0604030504040204" pitchFamily="34" charset="0"/>
              </a:rPr>
              <a:t>describe</a:t>
            </a:r>
            <a:r>
              <a:rPr lang="en-US" altLang="en-US" smtClean="0">
                <a:latin typeface="Verdana" panose="020B0604030504040204" pitchFamily="34" charset="0"/>
              </a:rPr>
              <a:t> you.</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driver’s license number is an identifier attribute, it is NOT a descriptor attribute.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Your social security number is an identifier attribute.</a:t>
            </a:r>
          </a:p>
          <a:p>
            <a:pPr marL="0" indent="0" eaLnBrk="1" hangingPunct="1"/>
            <a:r>
              <a:rPr lang="en-US" altLang="en-US" smtClean="0">
                <a:latin typeface="Verdana" panose="020B0604030504040204" pitchFamily="34" charset="0"/>
              </a:rPr>
              <a:t>Your student id number is an identifier attribute.</a:t>
            </a:r>
          </a:p>
        </p:txBody>
      </p:sp>
      <p:sp>
        <p:nvSpPr>
          <p:cNvPr id="9221"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05: Sequences			Page B-7: Primary Key</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What is a primary key?</a:t>
            </a:r>
          </a:p>
        </p:txBody>
      </p:sp>
      <p:sp>
        <p:nvSpPr>
          <p:cNvPr id="10245"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11917</TotalTime>
  <Words>2328</Words>
  <Application>Microsoft Office PowerPoint</Application>
  <PresentationFormat>On-screen Show (4:3)</PresentationFormat>
  <Paragraphs>323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Times New Roman</vt:lpstr>
      <vt:lpstr>Arial</vt:lpstr>
      <vt:lpstr>Verdana</vt:lpstr>
      <vt:lpstr>Albertus</vt:lpstr>
      <vt:lpstr>Wingdings</vt:lpstr>
      <vt:lpstr>Default Design</vt:lpstr>
      <vt:lpstr>SQL Programming</vt:lpstr>
      <vt:lpstr>Module 05: Sequences   Page A-1: Intro</vt:lpstr>
      <vt:lpstr>Module 05: Sequences   Page B-1: Attributes</vt:lpstr>
      <vt:lpstr>Module 05: Sequences   Page B-2: Descriptor Attributes</vt:lpstr>
      <vt:lpstr>Module 05: Sequences   Page B-3: Identifier Attributes</vt:lpstr>
      <vt:lpstr>Module 05: Sequences   Page B-4: Identifier Attributes</vt:lpstr>
      <vt:lpstr>Module 05: Sequences   Page B-5: Identifier Attributes</vt:lpstr>
      <vt:lpstr>Module 05: Sequences   Page B-6: Identifier Attributes</vt:lpstr>
      <vt:lpstr>Module 05: Sequences   Page B-7: Primary Key</vt:lpstr>
      <vt:lpstr>Module 05: Sequences   Page B-8: Primary Key</vt:lpstr>
      <vt:lpstr>Module 05: Sequences   Page B-9: Primary Key</vt:lpstr>
      <vt:lpstr>Module 05: Sequences   Page C-1: Sequences</vt:lpstr>
      <vt:lpstr>Module 05: Sequences   Page C-2: Sequence Pseudocolumns</vt:lpstr>
      <vt:lpstr>Module 05: Sequences   Page C-3: NEXTVAL Pseudocolumn</vt:lpstr>
      <vt:lpstr>Module 05: Sequences   Page C-4: CURRVAL Pseudocolumn</vt:lpstr>
      <vt:lpstr>Module 05: Sequences   Page C-5: Challenge</vt:lpstr>
      <vt:lpstr>Module 05: Sequences   Page C-6: Challenge</vt:lpstr>
      <vt:lpstr>Module 05: Sequences   Page C-7: Challenge</vt:lpstr>
      <vt:lpstr>Module 05: Sequences   Page C-8: Challenge</vt:lpstr>
      <vt:lpstr>Module 05: Sequences   Page C-9: Challenge</vt:lpstr>
      <vt:lpstr>Module 05: Sequences   Page C-10: Usage Note</vt:lpstr>
      <vt:lpstr>Module 05: Sequences   Page C-11: Usage Note</vt:lpstr>
      <vt:lpstr>Module 05: Sequences   Page C-12: Usage Note</vt:lpstr>
      <vt:lpstr>Module 05: Sequences   Page C-13: Complete Syntax</vt:lpstr>
      <vt:lpstr>Module 05: Sequences   Page C-14: Complete Syntax</vt:lpstr>
      <vt:lpstr>Module 05: Sequences   Page C-15: ALTER SEQUENCE</vt:lpstr>
      <vt:lpstr>Module 05: Sequences  Page D-1: MySQL AUTO_INCREMENT</vt:lpstr>
      <vt:lpstr>Module 05: Sequences  Page D-2: MySQL AUTO_INCREMENT</vt:lpstr>
      <vt:lpstr>Module 05: Sequences  Page D-3: MySQL AUTO_INCREMENT</vt:lpstr>
      <vt:lpstr>Module 05: Sequences  Page D-4: MySQL AUTO_INCREMENT</vt:lpstr>
      <vt:lpstr>Module 05: Sequences  Page D-5: MySQL AUTO_INCREMENT</vt:lpstr>
      <vt:lpstr>Module 05: Sequences  Page D-6: MySQL AUTO_INCREMENT</vt:lpstr>
      <vt:lpstr>Module 05: Sequences   Page T-1: Terminology</vt:lpstr>
      <vt:lpstr>Module 05: Sequences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140</cp:revision>
  <dcterms:created xsi:type="dcterms:W3CDTF">2003-08-19T14:48:46Z</dcterms:created>
  <dcterms:modified xsi:type="dcterms:W3CDTF">2018-02-24T21:36:47Z</dcterms:modified>
</cp:coreProperties>
</file>