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1" r:id="rId3"/>
    <p:sldId id="518" r:id="rId4"/>
    <p:sldId id="519" r:id="rId5"/>
    <p:sldId id="520" r:id="rId6"/>
    <p:sldId id="521" r:id="rId7"/>
    <p:sldId id="522" r:id="rId8"/>
    <p:sldId id="523" r:id="rId9"/>
    <p:sldId id="525" r:id="rId10"/>
    <p:sldId id="526" r:id="rId11"/>
    <p:sldId id="527" r:id="rId12"/>
    <p:sldId id="528" r:id="rId13"/>
    <p:sldId id="529" r:id="rId14"/>
    <p:sldId id="530" r:id="rId15"/>
    <p:sldId id="531" r:id="rId16"/>
    <p:sldId id="436" r:id="rId17"/>
    <p:sldId id="268" r:id="rId18"/>
    <p:sldId id="263" r:id="rId19"/>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F7C80"/>
    <a:srgbClr val="FF505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6371" autoAdjust="0"/>
  </p:normalViewPr>
  <p:slideViewPr>
    <p:cSldViewPr>
      <p:cViewPr varScale="1">
        <p:scale>
          <a:sx n="51" d="100"/>
          <a:sy n="51" d="100"/>
        </p:scale>
        <p:origin x="5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44067"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44068"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44069"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BAB2E9B-EAE6-4F82-A93C-CC6D4D81CF4B}"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0484"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9228CC6-6276-4C3A-96F9-78FFA6FE01D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1184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65997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046451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90326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75645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8223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052254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76059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92405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51953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30293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286061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Synonyms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smtClean="0"/>
              <a:t>Module 06: Synonyms			Page D-1: Synonyms</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Oracle, these ‘permanent’ aliases are referred to as synonyms.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Oracle permits us to define synonyms for: tables, views, sequences, and program units.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Program units are beyond the scope of this class, but the simple way to think about them is that they are computer programs that are stored in the database, and hence available to anyone using that system.  Among other things, program units allow programmers to define their own functions.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like I said, that’s another story,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1126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smtClean="0"/>
              <a:t>Module 06: Synonyms			Page D-2: Synonyms</a:t>
            </a:r>
          </a:p>
        </p:txBody>
      </p:sp>
      <p:sp>
        <p:nvSpPr>
          <p:cNvPr id="122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Synonyms are themselves schema objects, ie. database structures, and they are created with the CREATE command, and they are removed with the DROP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syntax for creating synonyms is:</a:t>
            </a:r>
          </a:p>
          <a:p>
            <a:pPr marL="0" indent="0" eaLnBrk="1" hangingPunct="1"/>
            <a:r>
              <a:rPr lang="en-US" altLang="en-US" smtClean="0">
                <a:latin typeface="Verdana" panose="020B0604030504040204" pitchFamily="34" charset="0"/>
              </a:rPr>
              <a:t>   CREATE SYNONYM  </a:t>
            </a:r>
            <a:r>
              <a:rPr lang="en-US" altLang="en-US" i="1" smtClean="0">
                <a:latin typeface="Verdana" panose="020B0604030504040204" pitchFamily="34" charset="0"/>
              </a:rPr>
              <a:t>synonym_name</a:t>
            </a:r>
          </a:p>
          <a:p>
            <a:pPr marL="0" indent="0" eaLnBrk="1" hangingPunct="1"/>
            <a:r>
              <a:rPr lang="en-US" altLang="en-US" smtClean="0">
                <a:latin typeface="Verdana" panose="020B0604030504040204" pitchFamily="34" charset="0"/>
              </a:rPr>
              <a:t>        FOR </a:t>
            </a:r>
            <a:r>
              <a:rPr lang="en-US" altLang="en-US" i="1" smtClean="0">
                <a:latin typeface="Verdana" panose="020B0604030504040204" pitchFamily="34" charset="0"/>
              </a:rPr>
              <a:t>object_name</a:t>
            </a: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the syntax for dropping synonyms is</a:t>
            </a:r>
          </a:p>
          <a:p>
            <a:pPr marL="0" indent="0" eaLnBrk="1" hangingPunct="1"/>
            <a:r>
              <a:rPr lang="en-US" altLang="en-US" smtClean="0">
                <a:latin typeface="Verdana" panose="020B0604030504040204" pitchFamily="34" charset="0"/>
              </a:rPr>
              <a:t>   DROP SYNONYM  </a:t>
            </a:r>
            <a:r>
              <a:rPr lang="en-US" altLang="en-US" i="1" smtClean="0">
                <a:latin typeface="Verdana" panose="020B0604030504040204" pitchFamily="34" charset="0"/>
              </a:rPr>
              <a:t>synonym_name</a:t>
            </a:r>
          </a:p>
          <a:p>
            <a:pPr marL="0" indent="0" eaLnBrk="1" hangingPunct="1"/>
            <a:endParaRPr lang="en-US" altLang="en-US" smtClean="0">
              <a:latin typeface="Verdana" panose="020B0604030504040204" pitchFamily="34" charset="0"/>
            </a:endParaRPr>
          </a:p>
          <a:p>
            <a:pPr marL="0" indent="0" eaLnBrk="1" hangingPunct="1"/>
            <a:endParaRPr lang="en-US" altLang="en-US" i="1" smtClean="0">
              <a:latin typeface="Verdana" panose="020B0604030504040204" pitchFamily="34" charset="0"/>
            </a:endParaRPr>
          </a:p>
        </p:txBody>
      </p:sp>
      <p:sp>
        <p:nvSpPr>
          <p:cNvPr id="1229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smtClean="0"/>
              <a:t>Module 06: Synonyms			Page D-3: Synonyms</a:t>
            </a:r>
          </a:p>
        </p:txBody>
      </p:sp>
      <p:sp>
        <p:nvSpPr>
          <p:cNvPr id="133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Synonyms are schema objects, ie. database structures, and they are created with the CREATE command, and they are removed with the DROP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syntax for creating synonyms is:</a:t>
            </a:r>
          </a:p>
          <a:p>
            <a:pPr marL="0" indent="0" eaLnBrk="1" hangingPunct="1"/>
            <a:r>
              <a:rPr lang="en-US" altLang="en-US" smtClean="0">
                <a:latin typeface="Verdana" panose="020B0604030504040204" pitchFamily="34" charset="0"/>
              </a:rPr>
              <a:t>   CREATE SYNONYM  </a:t>
            </a:r>
            <a:r>
              <a:rPr lang="en-US" altLang="en-US" i="1" smtClean="0">
                <a:latin typeface="Verdana" panose="020B0604030504040204" pitchFamily="34" charset="0"/>
              </a:rPr>
              <a:t>synonym_name</a:t>
            </a:r>
          </a:p>
          <a:p>
            <a:pPr marL="0" indent="0" eaLnBrk="1" hangingPunct="1"/>
            <a:r>
              <a:rPr lang="en-US" altLang="en-US" smtClean="0">
                <a:latin typeface="Verdana" panose="020B0604030504040204" pitchFamily="34" charset="0"/>
              </a:rPr>
              <a:t>        FOR </a:t>
            </a:r>
            <a:r>
              <a:rPr lang="en-US" altLang="en-US" i="1" smtClean="0">
                <a:latin typeface="Verdana" panose="020B0604030504040204" pitchFamily="34" charset="0"/>
              </a:rPr>
              <a:t>object_name</a:t>
            </a:r>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the syntax for dropping synonyms is</a:t>
            </a:r>
          </a:p>
          <a:p>
            <a:pPr marL="0" indent="0" eaLnBrk="1" hangingPunct="1"/>
            <a:r>
              <a:rPr lang="en-US" altLang="en-US" smtClean="0">
                <a:latin typeface="Verdana" panose="020B0604030504040204" pitchFamily="34" charset="0"/>
              </a:rPr>
              <a:t>   DROP SYNONYM  </a:t>
            </a:r>
            <a:r>
              <a:rPr lang="en-US" altLang="en-US" i="1" smtClean="0">
                <a:latin typeface="Verdana" panose="020B0604030504040204" pitchFamily="34" charset="0"/>
              </a:rPr>
              <a:t>synonym_name</a:t>
            </a:r>
          </a:p>
          <a:p>
            <a:pPr marL="0" indent="0" eaLnBrk="1" hangingPunct="1"/>
            <a:endParaRPr lang="en-US" altLang="en-US" smtClean="0">
              <a:latin typeface="Verdana" panose="020B0604030504040204" pitchFamily="34" charset="0"/>
            </a:endParaRPr>
          </a:p>
          <a:p>
            <a:pPr marL="0" indent="0" eaLnBrk="1" hangingPunct="1"/>
            <a:endParaRPr lang="en-US" altLang="en-US" i="1" smtClean="0">
              <a:latin typeface="Verdana" panose="020B0604030504040204" pitchFamily="34" charset="0"/>
            </a:endParaRPr>
          </a:p>
          <a:p>
            <a:pPr marL="0" indent="0" eaLnBrk="1" hangingPunct="1"/>
            <a:r>
              <a:rPr lang="en-US" altLang="en-US" smtClean="0">
                <a:latin typeface="Verdana" panose="020B0604030504040204" pitchFamily="34" charset="0"/>
              </a:rPr>
              <a:t>And I can use this synonym anywhere in my schema.</a:t>
            </a:r>
          </a:p>
        </p:txBody>
      </p:sp>
      <p:pic>
        <p:nvPicPr>
          <p:cNvPr id="13317"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z="1600" smtClean="0"/>
              <a:t>Module 06: Synonyms			Page D-4: Synonyms</a:t>
            </a:r>
          </a:p>
        </p:txBody>
      </p:sp>
      <p:sp>
        <p:nvSpPr>
          <p:cNvPr id="143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 can use this synonym now, almost anytime, to refer to the movies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we can’t do though, is in the middle of a statement, combine an object name with its synonym.</a:t>
            </a:r>
          </a:p>
          <a:p>
            <a:pPr marL="0" indent="0" eaLnBrk="1" hangingPunct="1"/>
            <a:endParaRPr lang="en-US" altLang="en-US" smtClean="0">
              <a:latin typeface="Verdana" panose="020B0604030504040204" pitchFamily="34" charset="0"/>
            </a:endParaRPr>
          </a:p>
          <a:p>
            <a:pPr marL="0" indent="0" eaLnBrk="1" hangingPunct="1"/>
            <a:endParaRPr lang="en-US" altLang="en-US" i="1" smtClean="0">
              <a:latin typeface="Verdana" panose="020B0604030504040204" pitchFamily="34" charset="0"/>
            </a:endParaRPr>
          </a:p>
        </p:txBody>
      </p:sp>
      <p:pic>
        <p:nvPicPr>
          <p:cNvPr id="14341"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z="1600" smtClean="0"/>
              <a:t>Module 06: Synonyms			Page D-5: Public Synonyms</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CREATE SYNONYM statement creates a private synonym.  This synonym is available only to me (the owner of the synonym), within my ‘schema space’.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I want to share this synonym with my user community, then I need to have declared it as a public synonym.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CREATE PUBLIC SYNONYM  </a:t>
            </a:r>
            <a:r>
              <a:rPr lang="en-US" altLang="en-US" i="1" smtClean="0">
                <a:latin typeface="Verdana" panose="020B0604030504040204" pitchFamily="34" charset="0"/>
              </a:rPr>
              <a:t>synonym_name</a:t>
            </a:r>
          </a:p>
          <a:p>
            <a:pPr marL="0" indent="0" eaLnBrk="1" hangingPunct="1"/>
            <a:r>
              <a:rPr lang="en-US" altLang="en-US" smtClean="0">
                <a:latin typeface="Verdana" panose="020B0604030504040204" pitchFamily="34" charset="0"/>
              </a:rPr>
              <a:t>    FOR  </a:t>
            </a:r>
            <a:r>
              <a:rPr lang="en-US" altLang="en-US" i="1" smtClean="0">
                <a:latin typeface="Verdana" panose="020B0604030504040204" pitchFamily="34" charset="0"/>
              </a:rPr>
              <a:t>object_name</a:t>
            </a:r>
          </a:p>
          <a:p>
            <a:pPr marL="0" indent="0" eaLnBrk="1" hangingPunct="1"/>
            <a:endParaRPr lang="en-US" altLang="en-US" i="1" smtClean="0">
              <a:latin typeface="Verdana" panose="020B0604030504040204" pitchFamily="34" charset="0"/>
            </a:endParaRPr>
          </a:p>
          <a:p>
            <a:pPr marL="0" indent="0" eaLnBrk="1" hangingPunct="1"/>
            <a:endParaRPr lang="en-US" altLang="en-US" i="1" smtClean="0">
              <a:latin typeface="Verdana" panose="020B0604030504040204" pitchFamily="34" charset="0"/>
            </a:endParaRPr>
          </a:p>
        </p:txBody>
      </p:sp>
      <p:pic>
        <p:nvPicPr>
          <p:cNvPr id="1536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z="1600" smtClean="0"/>
              <a:t>Module 06: Synonyms			Page D-6: Public Synonyms</a:t>
            </a:r>
          </a:p>
        </p:txBody>
      </p:sp>
      <p:sp>
        <p:nvSpPr>
          <p:cNvPr id="163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Once a public synonym has been set up, everyone on the database system can refer to the object simply by that synonym.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After I’ve made the movies table public, anyone can read it, by an explicit, qualified reference to my schema and table name.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SELECT  COUNT(*) </a:t>
            </a:r>
          </a:p>
          <a:p>
            <a:pPr marL="0" indent="0" eaLnBrk="1" hangingPunct="1"/>
            <a:r>
              <a:rPr lang="en-US" altLang="en-US" smtClean="0">
                <a:latin typeface="Verdana" panose="020B0604030504040204" pitchFamily="34" charset="0"/>
              </a:rPr>
              <a:t>	FROM     bil.movies;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Once I’ve established a public synonym, the user community no longer needs to ‘qualify’ the table name with my schema name.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SELECT  COUNT(*)</a:t>
            </a:r>
          </a:p>
          <a:p>
            <a:pPr marL="0" indent="0" eaLnBrk="1" hangingPunct="1"/>
            <a:r>
              <a:rPr lang="en-US" altLang="en-US" smtClean="0">
                <a:latin typeface="Verdana" panose="020B0604030504040204" pitchFamily="34" charset="0"/>
              </a:rPr>
              <a:t>	FROM     movies;</a:t>
            </a:r>
          </a:p>
          <a:p>
            <a:pPr marL="0" indent="0" eaLnBrk="1" hangingPunct="1"/>
            <a:endParaRPr lang="en-US" altLang="en-US" smtClean="0">
              <a:latin typeface="Verdana" panose="020B0604030504040204" pitchFamily="34" charset="0"/>
            </a:endParaRPr>
          </a:p>
        </p:txBody>
      </p:sp>
      <p:pic>
        <p:nvPicPr>
          <p:cNvPr id="1638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smtClean="0"/>
              <a:t>Module 06: Synonyms			Page T-1: Terminology</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Aliases</a:t>
            </a:r>
          </a:p>
          <a:p>
            <a:pPr marL="0" indent="0" eaLnBrk="1" hangingPunct="1"/>
            <a:r>
              <a:rPr lang="en-US" altLang="en-US" smtClean="0">
                <a:latin typeface="Verdana" panose="020B0604030504040204" pitchFamily="34" charset="0"/>
              </a:rPr>
              <a:t>Synonyms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CREATE SYNONYM, </a:t>
            </a:r>
          </a:p>
          <a:p>
            <a:pPr marL="0" indent="0" eaLnBrk="1" hangingPunct="1"/>
            <a:r>
              <a:rPr lang="en-US" altLang="en-US" smtClean="0">
                <a:latin typeface="Verdana" panose="020B0604030504040204" pitchFamily="34" charset="0"/>
              </a:rPr>
              <a:t>CREATE PUBLIC SYNONYM</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DROP SYNONYM</a:t>
            </a:r>
            <a:endParaRPr lang="en-US" altLang="en-US" i="1" smtClean="0">
              <a:latin typeface="Verdana" panose="020B0604030504040204" pitchFamily="34" charset="0"/>
            </a:endParaRPr>
          </a:p>
        </p:txBody>
      </p:sp>
      <p:sp>
        <p:nvSpPr>
          <p:cNvPr id="17413" name="Rectangle 4"/>
          <p:cNvSpPr>
            <a:spLocks noGrp="1" noChangeArrowheads="1"/>
          </p:cNvSpPr>
          <p:nvPr>
            <p:ph sz="half" idx="1"/>
          </p:nvPr>
        </p:nvSpPr>
        <p:spPr/>
        <p:txBody>
          <a:bodyPr/>
          <a:lstStyle/>
          <a:p>
            <a:pPr marL="0" indent="0" eaLnBrk="1" hangingPunct="1"/>
            <a:endParaRPr lang="en-US" altLang="en-US" sz="1200" smtClean="0"/>
          </a:p>
        </p:txBody>
      </p:sp>
      <p:pic>
        <p:nvPicPr>
          <p:cNvPr id="17414" name="Picture 6" descr="rycjvr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29718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smtClean="0"/>
              <a:t>Module 06: Synonyms			Page Z-1: End Notes</a:t>
            </a:r>
          </a:p>
        </p:txBody>
      </p:sp>
      <p:sp>
        <p:nvSpPr>
          <p:cNvPr id="18436" name="Rectangle 3"/>
          <p:cNvSpPr>
            <a:spLocks noGrp="1" noChangeArrowheads="1" noTextEdit="1"/>
          </p:cNvSpPr>
          <p:nvPr>
            <p:ph sz="half" idx="1"/>
          </p:nvPr>
        </p:nvSpPr>
        <p:spPr/>
      </p:sp>
      <p:sp>
        <p:nvSpPr>
          <p:cNvPr id="18437"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18438"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19460"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smtClean="0"/>
              <a:t>Module 06: Synonyms			Page A-1: Intro</a:t>
            </a:r>
          </a:p>
        </p:txBody>
      </p:sp>
      <p:sp>
        <p:nvSpPr>
          <p:cNvPr id="3076"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this module we introduce yet another non-standard feature: synonyms.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Webster’s defines synonym as: “one of two or more words or expressions of the same language that have the same or nearly the same meaning in some or all senses” (Merriam-Webster: http://www.merriam-webster.com)</a:t>
            </a:r>
            <a:br>
              <a:rPr lang="en-US" altLang="en-US" smtClean="0">
                <a:latin typeface="Verdana" panose="020B0604030504040204" pitchFamily="34" charset="0"/>
              </a:rPr>
            </a:br>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think of synonyms as simply words that mean the same thing.  In geek-speak I’d say that we have two words, ie. pointers that reference the same object (concept).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the world of Oracle databases, synonyms allow us to refer to database objects by more than one name.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let’s get started, …</a:t>
            </a:r>
          </a:p>
        </p:txBody>
      </p:sp>
      <p:sp>
        <p:nvSpPr>
          <p:cNvPr id="3077" name="Rectangle 12"/>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2"/>
          <p:cNvSpPr>
            <a:spLocks noGrp="1" noChangeArrowheads="1"/>
          </p:cNvSpPr>
          <p:nvPr>
            <p:ph type="title"/>
          </p:nvPr>
        </p:nvSpPr>
        <p:spPr/>
        <p:txBody>
          <a:bodyPr/>
          <a:lstStyle/>
          <a:p>
            <a:pPr algn="l" eaLnBrk="1" hangingPunct="1"/>
            <a:r>
              <a:rPr lang="en-US" altLang="en-US" sz="1600" smtClean="0"/>
              <a:t>Module 06: Synonyms			Page B-1: Column Aliases</a:t>
            </a:r>
          </a:p>
        </p:txBody>
      </p:sp>
      <p:sp>
        <p:nvSpPr>
          <p:cNvPr id="41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We’ve used aliases in the SELECT statement to rename columns in the result table.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feature came in handy when we were performing calculations and we wanted a more descriptive name for the result column.  For example:</a:t>
            </a:r>
          </a:p>
          <a:p>
            <a:pPr marL="0" indent="0" eaLnBrk="1" hangingPunct="1"/>
            <a:r>
              <a:rPr lang="en-US" altLang="en-US" smtClean="0">
                <a:latin typeface="Verdana" panose="020B0604030504040204" pitchFamily="34" charset="0"/>
              </a:rPr>
              <a:t>   SELECT price, price *.07 AS tax</a:t>
            </a:r>
          </a:p>
          <a:p>
            <a:pPr marL="0" indent="0" eaLnBrk="1" hangingPunct="1"/>
            <a:r>
              <a:rPr lang="en-US" altLang="en-US" smtClean="0">
                <a:latin typeface="Verdana" panose="020B0604030504040204" pitchFamily="34" charset="0"/>
              </a:rPr>
              <a:t>   FROM    products;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 other occasions we used column aliases to rename result columns whose base column names were somewhat cryptic.</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SELECT majr AS “Major Code”</a:t>
            </a:r>
          </a:p>
          <a:p>
            <a:pPr marL="0" indent="0" eaLnBrk="1" hangingPunct="1"/>
            <a:r>
              <a:rPr lang="en-US" altLang="en-US" smtClean="0">
                <a:latin typeface="Verdana" panose="020B0604030504040204" pitchFamily="34" charset="0"/>
              </a:rPr>
              <a:t>   FROM    students;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t>
            </a:r>
          </a:p>
        </p:txBody>
      </p:sp>
      <p:sp>
        <p:nvSpPr>
          <p:cNvPr id="410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l" eaLnBrk="1" hangingPunct="1"/>
            <a:r>
              <a:rPr lang="en-US" altLang="en-US" sz="1600" smtClean="0"/>
              <a:t>Module 06: Synonyms			Page B-2: Table Aliases</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We’ll also see in a future module how to use table aliases in the FROM clause to provide an abbreviation for our table names, so that our SQL code doesn’t become too ‘bulky’.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Without table aliases:</a:t>
            </a:r>
          </a:p>
          <a:p>
            <a:pPr marL="0" indent="0" eaLnBrk="1" hangingPunct="1"/>
            <a:r>
              <a:rPr lang="en-US" altLang="en-US" smtClean="0">
                <a:latin typeface="Verdana" panose="020B0604030504040204" pitchFamily="34" charset="0"/>
              </a:rPr>
              <a:t>   SELECT l_employees.employee_id,</a:t>
            </a:r>
          </a:p>
          <a:p>
            <a:pPr marL="0" indent="0" eaLnBrk="1" hangingPunct="1"/>
            <a:r>
              <a:rPr lang="en-US" altLang="en-US" smtClean="0">
                <a:latin typeface="Verdana" panose="020B0604030504040204" pitchFamily="34" charset="0"/>
              </a:rPr>
              <a:t>	l_employees.dept,</a:t>
            </a:r>
          </a:p>
          <a:p>
            <a:pPr marL="0" indent="0" eaLnBrk="1" hangingPunct="1"/>
            <a:r>
              <a:rPr lang="en-US" altLang="en-US" smtClean="0">
                <a:latin typeface="Verdana" panose="020B0604030504040204" pitchFamily="34" charset="0"/>
              </a:rPr>
              <a:t>	l_employees.yr,</a:t>
            </a:r>
          </a:p>
          <a:p>
            <a:pPr marL="0" indent="0" eaLnBrk="1" hangingPunct="1"/>
            <a:r>
              <a:rPr lang="en-US" altLang="en-US" smtClean="0">
                <a:latin typeface="Verdana" panose="020B0604030504040204" pitchFamily="34" charset="0"/>
              </a:rPr>
              <a:t>	l_employees.dob</a:t>
            </a:r>
          </a:p>
          <a:p>
            <a:pPr marL="0" indent="0" eaLnBrk="1" hangingPunct="1"/>
            <a:r>
              <a:rPr lang="en-US" altLang="en-US" smtClean="0">
                <a:latin typeface="Verdana" panose="020B0604030504040204" pitchFamily="34" charset="0"/>
              </a:rPr>
              <a:t>   FROM    l_employees, l_managers</a:t>
            </a:r>
          </a:p>
          <a:p>
            <a:pPr marL="0" indent="0" eaLnBrk="1" hangingPunct="1"/>
            <a:r>
              <a:rPr lang="en-US" altLang="en-US" smtClean="0">
                <a:latin typeface="Verdana" panose="020B0604030504040204" pitchFamily="34" charset="0"/>
              </a:rPr>
              <a:t>   WHERE  l_employees.dob &lt;</a:t>
            </a:r>
          </a:p>
          <a:p>
            <a:pPr marL="0" indent="0" eaLnBrk="1" hangingPunct="1"/>
            <a:r>
              <a:rPr lang="en-US" altLang="en-US" smtClean="0">
                <a:latin typeface="Verdana" panose="020B0604030504040204" pitchFamily="34" charset="0"/>
              </a:rPr>
              <a:t>		l_managers.dob</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With table aliases:</a:t>
            </a:r>
          </a:p>
          <a:p>
            <a:pPr marL="0" indent="0" eaLnBrk="1" hangingPunct="1"/>
            <a:r>
              <a:rPr lang="en-US" altLang="en-US" smtClean="0">
                <a:latin typeface="Verdana" panose="020B0604030504040204" pitchFamily="34" charset="0"/>
              </a:rPr>
              <a:t>SELECT   emp.employee_id, emp.dept,</a:t>
            </a:r>
          </a:p>
          <a:p>
            <a:pPr marL="0" indent="0" eaLnBrk="1" hangingPunct="1"/>
            <a:r>
              <a:rPr lang="en-US" altLang="en-US" smtClean="0">
                <a:latin typeface="Verdana" panose="020B0604030504040204" pitchFamily="34" charset="0"/>
              </a:rPr>
              <a:t>              emp.yr, emp.dob</a:t>
            </a:r>
          </a:p>
          <a:p>
            <a:pPr marL="0" indent="0" eaLnBrk="1" hangingPunct="1"/>
            <a:r>
              <a:rPr lang="en-US" altLang="en-US" smtClean="0">
                <a:latin typeface="Verdana" panose="020B0604030504040204" pitchFamily="34" charset="0"/>
              </a:rPr>
              <a:t>FROM     l_employees emp, l_managers mgr</a:t>
            </a:r>
          </a:p>
          <a:p>
            <a:pPr marL="0" indent="0" eaLnBrk="1" hangingPunct="1"/>
            <a:r>
              <a:rPr lang="en-US" altLang="en-US" smtClean="0">
                <a:latin typeface="Verdana" panose="020B0604030504040204" pitchFamily="34" charset="0"/>
              </a:rPr>
              <a:t>WHERE  emp.dob &lt;	mgr.dob    </a:t>
            </a:r>
          </a:p>
        </p:txBody>
      </p:sp>
      <p:sp>
        <p:nvSpPr>
          <p:cNvPr id="512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l" eaLnBrk="1" hangingPunct="1"/>
            <a:r>
              <a:rPr lang="en-US" altLang="en-US" sz="1600" smtClean="0"/>
              <a:t>Module 06: Synonyms			Page B-3: Aliases Justified</a:t>
            </a:r>
          </a:p>
        </p:txBody>
      </p:sp>
      <p:sp>
        <p:nvSpPr>
          <p:cNvPr id="61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And if you were confronted with this question on an exam:</a:t>
            </a:r>
          </a:p>
          <a:p>
            <a:pPr marL="463550" lvl="1" indent="-6350" eaLnBrk="1" hangingPunct="1">
              <a:buFontTx/>
              <a:buNone/>
            </a:pPr>
            <a:r>
              <a:rPr lang="en-US" altLang="en-US" sz="1400" i="1" smtClean="0">
                <a:latin typeface="Verdana" panose="020B0604030504040204" pitchFamily="34" charset="0"/>
              </a:rPr>
              <a:t>What are some of the benefits for using column and table aliases?</a:t>
            </a:r>
          </a:p>
          <a:p>
            <a:pPr marL="463550" lvl="1" indent="-6350" eaLnBrk="1" hangingPunct="1">
              <a:buFontTx/>
              <a:buNone/>
            </a:pPr>
            <a:r>
              <a:rPr lang="en-US" altLang="en-US" sz="1400" i="1" smtClean="0">
                <a:latin typeface="Verdana" panose="020B0604030504040204" pitchFamily="34" charset="0"/>
              </a:rPr>
              <a:t> </a:t>
            </a:r>
          </a:p>
          <a:p>
            <a:pPr marL="0" indent="0" eaLnBrk="1" hangingPunct="1"/>
            <a:r>
              <a:rPr lang="en-US" altLang="en-US" smtClean="0">
                <a:latin typeface="Verdana" panose="020B0604030504040204" pitchFamily="34" charset="0"/>
              </a:rPr>
              <a:t>I’m sure you could come up with a few more reasons to use aliases in addition to the few we just identified.</a:t>
            </a:r>
          </a:p>
          <a:p>
            <a:pPr marL="0" indent="0" eaLnBrk="1" hangingPunct="1"/>
            <a:endParaRPr lang="en-US" altLang="en-US" smtClean="0">
              <a:latin typeface="Verdana" panose="020B0604030504040204" pitchFamily="34" charset="0"/>
            </a:endParaRPr>
          </a:p>
        </p:txBody>
      </p:sp>
      <p:sp>
        <p:nvSpPr>
          <p:cNvPr id="614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l" eaLnBrk="1" hangingPunct="1"/>
            <a:r>
              <a:rPr lang="en-US" altLang="en-US" sz="1600" smtClean="0"/>
              <a:t>Module 06: Synonyms			Page C-1: Standards</a:t>
            </a:r>
          </a:p>
        </p:txBody>
      </p:sp>
      <p:sp>
        <p:nvSpPr>
          <p:cNvPr id="7172" name="Rectangle 3"/>
          <p:cNvSpPr>
            <a:spLocks noGrp="1" noChangeArrowheads="1"/>
          </p:cNvSpPr>
          <p:nvPr>
            <p:ph type="body" sz="half" idx="2"/>
          </p:nvPr>
        </p:nvSpPr>
        <p:spPr/>
        <p:txBody>
          <a:bodyPr/>
          <a:lstStyle/>
          <a:p>
            <a:pPr marL="0" indent="0" eaLnBrk="1" hangingPunct="1">
              <a:lnSpc>
                <a:spcPct val="90000"/>
              </a:lnSpc>
            </a:pPr>
            <a:r>
              <a:rPr lang="en-US" altLang="en-US" smtClean="0">
                <a:latin typeface="Verdana" panose="020B0604030504040204" pitchFamily="34" charset="0"/>
              </a:rPr>
              <a:t>Let’s change gears for a minute and think back on some comments I made earlier in the course about </a:t>
            </a:r>
            <a:r>
              <a:rPr lang="en-US" altLang="en-US" i="1" smtClean="0">
                <a:latin typeface="Verdana" panose="020B0604030504040204" pitchFamily="34" charset="0"/>
              </a:rPr>
              <a:t>standards</a:t>
            </a:r>
            <a:r>
              <a:rPr lang="en-US" altLang="en-US" smtClean="0">
                <a:latin typeface="Verdana" panose="020B0604030504040204" pitchFamily="34" charset="0"/>
              </a:rPr>
              <a:t>.</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Way back in Module 01 for the Level 2 class I made this obscure comment: </a:t>
            </a:r>
            <a:r>
              <a:rPr lang="en-US" altLang="en-US" i="1" smtClean="0">
                <a:latin typeface="Verdana" panose="020B0604030504040204" pitchFamily="34" charset="0"/>
              </a:rPr>
              <a:t>My preference when designing database systems is to define a set of standards for the application.  One of the standards would be to define, for each table, a unique 3- or 4-character alias.  Whenever a table alias is needed in an application, the programmer must (according to our standards) use the predefined abbreviation (alias).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The only point I want to make at this juncture is this: </a:t>
            </a:r>
            <a:r>
              <a:rPr lang="en-US" altLang="en-US" b="1" i="1" smtClean="0">
                <a:latin typeface="Verdana" panose="020B0604030504040204" pitchFamily="34" charset="0"/>
              </a:rPr>
              <a:t>Standards help to ‘standardize’ processes.  They provide a systematic way for doing things, and once a system is in place it can be measured, and improved.</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Without standards, things are done in a haphazard fashion. Too many questions get asked during the project that could have been addressed with a set of standards.</a:t>
            </a:r>
          </a:p>
        </p:txBody>
      </p:sp>
      <p:sp>
        <p:nvSpPr>
          <p:cNvPr id="7173" name="Rectangle 4"/>
          <p:cNvSpPr>
            <a:spLocks noGrp="1" noChangeArrowheads="1"/>
          </p:cNvSpPr>
          <p:nvPr>
            <p:ph sz="half" idx="1"/>
          </p:nvPr>
        </p:nvSpPr>
        <p:spPr/>
        <p:txBody>
          <a:bodyPr/>
          <a:lstStyle/>
          <a:p>
            <a:pPr marL="0" indent="0" eaLnBrk="1" hangingPunct="1">
              <a:lnSpc>
                <a:spcPct val="90000"/>
              </a:lnSpc>
            </a:pPr>
            <a:endParaRPr lang="en-US" altLang="en-US" sz="12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z="1600" smtClean="0"/>
              <a:t>Module 06: Synonyms			Page C-2: Standards</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 if we accept the premise that standards are good.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we decide that one of our project standards should be to define a set of table aliases that can be used throughout the application,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Then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Shouldn’t there be some way to record these ‘aliases’ in the database so that we don’t have to define them in each SQL program that we write?</a:t>
            </a:r>
          </a:p>
        </p:txBody>
      </p:sp>
      <p:sp>
        <p:nvSpPr>
          <p:cNvPr id="819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z="1600" smtClean="0"/>
              <a:t>Module 06: Synonyms			Page C-3: Standards</a:t>
            </a:r>
          </a:p>
        </p:txBody>
      </p:sp>
      <p:sp>
        <p:nvSpPr>
          <p:cNvPr id="92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 if we accept the premise that standards are good.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we decide that one of our project standards should be to define a set of table aliases that can be used throughout the application….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Shouldn’t there be some way to record these ‘aliases’ in the database so that we don’t have to define them in each SQL program that we write?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would think, …</a:t>
            </a:r>
          </a:p>
          <a:p>
            <a:pPr marL="0" indent="0" eaLnBrk="1" hangingPunct="1"/>
            <a:r>
              <a:rPr lang="en-US" altLang="en-US" smtClean="0">
                <a:latin typeface="Verdana" panose="020B0604030504040204" pitchFamily="34" charset="0"/>
              </a:rPr>
              <a:t>But the SQL standard does not provide a means for us to do so.</a:t>
            </a:r>
          </a:p>
        </p:txBody>
      </p:sp>
      <p:sp>
        <p:nvSpPr>
          <p:cNvPr id="922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smtClean="0"/>
              <a:t>Module 06: Synonyms			Page C-4: Standards</a:t>
            </a:r>
          </a:p>
        </p:txBody>
      </p:sp>
      <p:sp>
        <p:nvSpPr>
          <p:cNvPr id="102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 if we accept the premise that standards are good.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we decide that one of our project standards should be to define a set of table aliases that can be used throughout the application….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Shouldn’t there be some way to record these ‘aliases’ in the database so that we don’t have to define them in each SQL program that we write?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would think, …</a:t>
            </a:r>
          </a:p>
          <a:p>
            <a:pPr marL="0" indent="0" eaLnBrk="1" hangingPunct="1"/>
            <a:r>
              <a:rPr lang="en-US" altLang="en-US" smtClean="0">
                <a:latin typeface="Verdana" panose="020B0604030504040204" pitchFamily="34" charset="0"/>
              </a:rPr>
              <a:t>But the SQL standard does not provide a means for us to do so.</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good news is that most vendor implementations of SQL do provide some means for ‘defining aliases’.</a:t>
            </a:r>
          </a:p>
          <a:p>
            <a:pPr marL="0" indent="0" eaLnBrk="1" hangingPunct="1"/>
            <a:endParaRPr lang="en-US" altLang="en-US" smtClean="0">
              <a:latin typeface="Verdana" panose="020B0604030504040204" pitchFamily="34" charset="0"/>
            </a:endParaRPr>
          </a:p>
        </p:txBody>
      </p:sp>
      <p:sp>
        <p:nvSpPr>
          <p:cNvPr id="1024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10577</TotalTime>
  <Words>1255</Words>
  <Application>Microsoft Office PowerPoint</Application>
  <PresentationFormat>On-screen Show (4:3)</PresentationFormat>
  <Paragraphs>184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 New Roman</vt:lpstr>
      <vt:lpstr>Arial</vt:lpstr>
      <vt:lpstr>Verdana</vt:lpstr>
      <vt:lpstr>Albertus</vt:lpstr>
      <vt:lpstr>Wingdings</vt:lpstr>
      <vt:lpstr>Default Design</vt:lpstr>
      <vt:lpstr>SQL Programming</vt:lpstr>
      <vt:lpstr>Module 06: Synonyms   Page A-1: Intro</vt:lpstr>
      <vt:lpstr>Module 06: Synonyms   Page B-1: Column Aliases</vt:lpstr>
      <vt:lpstr>Module 06: Synonyms   Page B-2: Table Aliases</vt:lpstr>
      <vt:lpstr>Module 06: Synonyms   Page B-3: Aliases Justified</vt:lpstr>
      <vt:lpstr>Module 06: Synonyms   Page C-1: Standards</vt:lpstr>
      <vt:lpstr>Module 06: Synonyms   Page C-2: Standards</vt:lpstr>
      <vt:lpstr>Module 06: Synonyms   Page C-3: Standards</vt:lpstr>
      <vt:lpstr>Module 06: Synonyms   Page C-4: Standards</vt:lpstr>
      <vt:lpstr>Module 06: Synonyms   Page D-1: Synonyms</vt:lpstr>
      <vt:lpstr>Module 06: Synonyms   Page D-2: Synonyms</vt:lpstr>
      <vt:lpstr>Module 06: Synonyms   Page D-3: Synonyms</vt:lpstr>
      <vt:lpstr>Module 06: Synonyms   Page D-4: Synonyms</vt:lpstr>
      <vt:lpstr>Module 06: Synonyms   Page D-5: Public Synonyms</vt:lpstr>
      <vt:lpstr>Module 06: Synonyms   Page D-6: Public Synonyms</vt:lpstr>
      <vt:lpstr>Module 06: Synonyms   Page T-1: Terminology</vt:lpstr>
      <vt:lpstr>Module 06: Synonyms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130</cp:revision>
  <dcterms:created xsi:type="dcterms:W3CDTF">2003-08-19T14:48:46Z</dcterms:created>
  <dcterms:modified xsi:type="dcterms:W3CDTF">2018-02-24T21:35:46Z</dcterms:modified>
</cp:coreProperties>
</file>