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1" r:id="rId3"/>
    <p:sldId id="518" r:id="rId4"/>
    <p:sldId id="532" r:id="rId5"/>
    <p:sldId id="534" r:id="rId6"/>
    <p:sldId id="535" r:id="rId7"/>
    <p:sldId id="536" r:id="rId8"/>
    <p:sldId id="537" r:id="rId9"/>
    <p:sldId id="539" r:id="rId10"/>
    <p:sldId id="540" r:id="rId11"/>
    <p:sldId id="541" r:id="rId12"/>
    <p:sldId id="542" r:id="rId13"/>
    <p:sldId id="543" r:id="rId14"/>
    <p:sldId id="526" r:id="rId15"/>
    <p:sldId id="545" r:id="rId16"/>
    <p:sldId id="528" r:id="rId17"/>
    <p:sldId id="544" r:id="rId18"/>
    <p:sldId id="548" r:id="rId19"/>
    <p:sldId id="436" r:id="rId20"/>
    <p:sldId id="547" r:id="rId21"/>
    <p:sldId id="546" r:id="rId22"/>
    <p:sldId id="268" r:id="rId23"/>
    <p:sldId id="263" r:id="rId24"/>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22" autoAdjust="0"/>
    <p:restoredTop sz="92967" autoAdjust="0"/>
  </p:normalViewPr>
  <p:slideViewPr>
    <p:cSldViewPr>
      <p:cViewPr varScale="1">
        <p:scale>
          <a:sx n="84" d="100"/>
          <a:sy n="84" d="100"/>
        </p:scale>
        <p:origin x="10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918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49187"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9188"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49189"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6DEE8A-2C84-458F-BFCE-3A7FFF9688B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08218C3-6046-417F-97DC-BCBE5C8466E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3967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17316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761376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945383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58272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6195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4919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4261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9124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98739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3796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2763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5653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45933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89725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dirty="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Indexes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C-5: Example of an Index </a:t>
            </a:r>
          </a:p>
        </p:txBody>
      </p:sp>
      <p:sp>
        <p:nvSpPr>
          <p:cNvPr id="11268"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Perhaps the simplest searching strategy is the binary search.  It works by ‘halving’ the search space until it finds the value it’s looking for, or recognizes the value isn’t there.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sym typeface="Wingdings" panose="05000000000000000000" pitchFamily="2" charset="2"/>
              </a:rPr>
              <a:t>  </a:t>
            </a:r>
            <a:r>
              <a:rPr lang="en-US" altLang="en-US" smtClean="0">
                <a:latin typeface="Verdana" panose="020B0604030504040204" pitchFamily="34" charset="0"/>
              </a:rPr>
              <a:t>Here is my index.</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contains two values for each record. One value is the primary key value, the other is the physical location in the database where the record with that value resides.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say I’m looking for the record whose primary key is 1042.</a:t>
            </a:r>
          </a:p>
          <a:p>
            <a:pPr marL="0" indent="0" eaLnBrk="1" hangingPunct="1"/>
            <a:r>
              <a:rPr lang="en-US" altLang="en-US" smtClean="0">
                <a:latin typeface="Verdana" panose="020B0604030504040204" pitchFamily="34" charset="0"/>
              </a:rPr>
              <a:t>Cut the index space in half.  (We’re looking at the 6</a:t>
            </a:r>
            <a:r>
              <a:rPr lang="en-US" altLang="en-US" baseline="30000" smtClean="0">
                <a:latin typeface="Verdana" panose="020B0604030504040204" pitchFamily="34" charset="0"/>
              </a:rPr>
              <a:t>th</a:t>
            </a:r>
            <a:r>
              <a:rPr lang="en-US" altLang="en-US" smtClean="0">
                <a:latin typeface="Verdana" panose="020B0604030504040204" pitchFamily="34" charset="0"/>
              </a:rPr>
              <a:t> element in the list)  Is 1042 in the top half or bottom half?  Top half.</a:t>
            </a:r>
          </a:p>
          <a:p>
            <a:pPr marL="0" indent="0" eaLnBrk="1" hangingPunct="1"/>
            <a:r>
              <a:rPr lang="en-US" altLang="en-US" smtClean="0">
                <a:latin typeface="Verdana" panose="020B0604030504040204" pitchFamily="34" charset="0"/>
              </a:rPr>
              <a:t>Cut the remaining space in half.  (We’re looking at 8</a:t>
            </a:r>
            <a:r>
              <a:rPr lang="en-US" altLang="en-US" baseline="30000" smtClean="0">
                <a:latin typeface="Verdana" panose="020B0604030504040204" pitchFamily="34" charset="0"/>
              </a:rPr>
              <a:t>th</a:t>
            </a:r>
            <a:r>
              <a:rPr lang="en-US" altLang="en-US" smtClean="0">
                <a:latin typeface="Verdana" panose="020B0604030504040204" pitchFamily="34" charset="0"/>
              </a:rPr>
              <a:t> element in the list)  Is 1042 in the top half or bottom half?  Top half.</a:t>
            </a:r>
          </a:p>
          <a:p>
            <a:pPr marL="0" indent="0" eaLnBrk="1" hangingPunct="1"/>
            <a:r>
              <a:rPr lang="en-US" altLang="en-US" smtClean="0">
                <a:latin typeface="Verdana" panose="020B0604030504040204" pitchFamily="34" charset="0"/>
              </a:rPr>
              <a:t>Cut the remaining space in half,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356498" name="Group 146"/>
          <p:cNvGraphicFramePr>
            <a:graphicFrameLocks noGrp="1"/>
          </p:cNvGraphicFramePr>
          <p:nvPr>
            <p:ph sz="quarter" idx="2"/>
          </p:nvPr>
        </p:nvGraphicFramePr>
        <p:xfrm>
          <a:off x="609600" y="1371600"/>
          <a:ext cx="2667000" cy="3567116"/>
        </p:xfrm>
        <a:graphic>
          <a:graphicData uri="http://schemas.openxmlformats.org/drawingml/2006/table">
            <a:tbl>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Key Value</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Location</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76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C-6: Example of an Index </a:t>
            </a:r>
          </a:p>
        </p:txBody>
      </p:sp>
      <p:sp>
        <p:nvSpPr>
          <p:cNvPr id="12292"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With a binary search we can find any record in about Log</a:t>
            </a:r>
            <a:r>
              <a:rPr lang="en-US" altLang="en-US" baseline="-25000" smtClean="0">
                <a:latin typeface="Verdana" panose="020B0604030504040204" pitchFamily="34" charset="0"/>
              </a:rPr>
              <a:t>2</a:t>
            </a:r>
            <a:r>
              <a:rPr lang="en-US" altLang="en-US" smtClean="0">
                <a:latin typeface="Verdana" panose="020B0604030504040204" pitchFamily="34" charset="0"/>
              </a:rPr>
              <a:t>N hits.  Or something like that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I’ve got 32 entries in my list, I can find any value in about 5 hits (ie, 2</a:t>
            </a:r>
            <a:r>
              <a:rPr lang="en-US" altLang="en-US" baseline="30000" smtClean="0">
                <a:latin typeface="Verdana" panose="020B0604030504040204" pitchFamily="34" charset="0"/>
              </a:rPr>
              <a:t>5</a:t>
            </a:r>
            <a:r>
              <a:rPr lang="en-US" altLang="en-US" smtClean="0">
                <a:latin typeface="Verdana" panose="020B0604030504040204" pitchFamily="34" charset="0"/>
              </a:rPr>
              <a:t>=32)</a:t>
            </a:r>
          </a:p>
          <a:p>
            <a:pPr marL="0" indent="0" eaLnBrk="1" hangingPunct="1"/>
            <a:r>
              <a:rPr lang="en-US" altLang="en-US" smtClean="0">
                <a:latin typeface="Verdana" panose="020B0604030504040204" pitchFamily="34" charset="0"/>
              </a:rPr>
              <a:t>If I’ve got 64 entries in my list, I can find any value in about 6 hits (ie. 2</a:t>
            </a:r>
            <a:r>
              <a:rPr lang="en-US" altLang="en-US" baseline="30000" smtClean="0">
                <a:latin typeface="Verdana" panose="020B0604030504040204" pitchFamily="34" charset="0"/>
              </a:rPr>
              <a:t>6</a:t>
            </a:r>
            <a:r>
              <a:rPr lang="en-US" altLang="en-US" smtClean="0">
                <a:latin typeface="Verdana" panose="020B0604030504040204" pitchFamily="34" charset="0"/>
              </a:rPr>
              <a:t>=64)</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a table having 10,000 rows, I can find any entry in about 14 hits (2</a:t>
            </a:r>
            <a:r>
              <a:rPr lang="en-US" altLang="en-US" baseline="30000" smtClean="0">
                <a:latin typeface="Verdana" panose="020B0604030504040204" pitchFamily="34" charset="0"/>
              </a:rPr>
              <a:t>13</a:t>
            </a:r>
            <a:r>
              <a:rPr lang="en-US" altLang="en-US" smtClean="0">
                <a:latin typeface="Verdana" panose="020B0604030504040204" pitchFamily="34" charset="0"/>
              </a:rPr>
              <a:t> = 8,192 , 2</a:t>
            </a:r>
            <a:r>
              <a:rPr lang="en-US" altLang="en-US" baseline="30000" smtClean="0">
                <a:latin typeface="Verdana" panose="020B0604030504040204" pitchFamily="34" charset="0"/>
              </a:rPr>
              <a:t>14</a:t>
            </a:r>
            <a:r>
              <a:rPr lang="en-US" altLang="en-US" smtClean="0">
                <a:latin typeface="Verdana" panose="020B0604030504040204" pitchFamily="34" charset="0"/>
              </a:rPr>
              <a:t>=16,384 ).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I’m sure you can appreciate that 14 hits (or reads) is a whole lot better than 5,000 hits (or reads).  And that’s the only point of this discussion.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Indexes improve the performance of a database by speeding up the time it takes to retrieve a record.</a:t>
            </a:r>
          </a:p>
          <a:p>
            <a:pPr marL="0" indent="0" eaLnBrk="1" hangingPunct="1"/>
            <a:endParaRPr lang="en-US" altLang="en-US" smtClean="0">
              <a:latin typeface="Verdana" panose="020B0604030504040204" pitchFamily="34" charset="0"/>
            </a:endParaRPr>
          </a:p>
        </p:txBody>
      </p:sp>
      <p:graphicFrame>
        <p:nvGraphicFramePr>
          <p:cNvPr id="357380" name="Group 4"/>
          <p:cNvGraphicFramePr>
            <a:graphicFrameLocks noGrp="1"/>
          </p:cNvGraphicFramePr>
          <p:nvPr>
            <p:ph sz="quarter" idx="2"/>
          </p:nvPr>
        </p:nvGraphicFramePr>
        <p:xfrm>
          <a:off x="609600" y="1371600"/>
          <a:ext cx="2667000" cy="3567116"/>
        </p:xfrm>
        <a:graphic>
          <a:graphicData uri="http://schemas.openxmlformats.org/drawingml/2006/table">
            <a:tbl>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Key Value</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Location</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76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C-7: Downside of Indexes</a:t>
            </a:r>
          </a:p>
        </p:txBody>
      </p:sp>
      <p:sp>
        <p:nvSpPr>
          <p:cNvPr id="13316"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Indexes sound perfect, don’t they?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what’s the downside?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Is there a cost?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bet.  The index must be maintained, and although most databases perform that maintenance for you, there’s overhead involved.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There’s the overheard in creating new entries in an index for new values as they’re added to the table, there’s overhead in deleting index entries when rows are removed from the table, and there’s overhead involved when values are changed in the database, and the index must be updated accordingly.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358404" name="Group 4"/>
          <p:cNvGraphicFramePr>
            <a:graphicFrameLocks noGrp="1"/>
          </p:cNvGraphicFramePr>
          <p:nvPr>
            <p:ph sz="quarter" idx="2"/>
          </p:nvPr>
        </p:nvGraphicFramePr>
        <p:xfrm>
          <a:off x="609600" y="1371600"/>
          <a:ext cx="2667000" cy="3567116"/>
        </p:xfrm>
        <a:graphic>
          <a:graphicData uri="http://schemas.openxmlformats.org/drawingml/2006/table">
            <a:tbl>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Key Value</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Location</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76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C-8: Index </a:t>
            </a:r>
          </a:p>
        </p:txBody>
      </p:sp>
      <p:sp>
        <p:nvSpPr>
          <p:cNvPr id="14340"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That’s it for the theory behind indexes.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yes, there’s a lot more about indexes that you can investigate and study, but those endeavors are beyond the scope of this class.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build a couple of indexes so you can see the mechanics involved.</a:t>
            </a:r>
          </a:p>
        </p:txBody>
      </p:sp>
      <p:graphicFrame>
        <p:nvGraphicFramePr>
          <p:cNvPr id="359428" name="Group 4"/>
          <p:cNvGraphicFramePr>
            <a:graphicFrameLocks noGrp="1"/>
          </p:cNvGraphicFramePr>
          <p:nvPr>
            <p:ph sz="quarter" idx="2"/>
          </p:nvPr>
        </p:nvGraphicFramePr>
        <p:xfrm>
          <a:off x="609600" y="1371600"/>
          <a:ext cx="2667000" cy="3567116"/>
        </p:xfrm>
        <a:graphic>
          <a:graphicData uri="http://schemas.openxmlformats.org/drawingml/2006/table">
            <a:tbl>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Key Value</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Location</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76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30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D-1: Indexes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Indexes are schema objects.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Objects in the database are created with the CREATE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general form of the CREATE command is:</a:t>
            </a:r>
          </a:p>
          <a:p>
            <a:pPr marL="0" indent="0" eaLnBrk="1" hangingPunct="1"/>
            <a:r>
              <a:rPr lang="en-US" altLang="en-US" smtClean="0">
                <a:latin typeface="Verdana" panose="020B0604030504040204" pitchFamily="34" charset="0"/>
              </a:rPr>
              <a:t>	CREATE </a:t>
            </a:r>
            <a:r>
              <a:rPr lang="en-US" altLang="en-US" i="1" smtClean="0">
                <a:latin typeface="Verdana" panose="020B0604030504040204" pitchFamily="34" charset="0"/>
              </a:rPr>
              <a:t>object_type object_name</a:t>
            </a: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For indexes that would be:</a:t>
            </a:r>
          </a:p>
          <a:p>
            <a:pPr marL="0" indent="0" eaLnBrk="1" hangingPunct="1"/>
            <a:r>
              <a:rPr lang="en-US" altLang="en-US" smtClean="0">
                <a:latin typeface="Verdana" panose="020B0604030504040204" pitchFamily="34" charset="0"/>
              </a:rPr>
              <a:t>	CREATE INDEX  </a:t>
            </a:r>
            <a:r>
              <a:rPr lang="en-US" altLang="en-US" i="1" smtClean="0">
                <a:latin typeface="Verdana" panose="020B0604030504040204" pitchFamily="34" charset="0"/>
              </a:rPr>
              <a:t>index_name;</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i="1" smtClean="0">
              <a:latin typeface="Verdana" panose="020B0604030504040204" pitchFamily="34" charset="0"/>
            </a:endParaRPr>
          </a:p>
        </p:txBody>
      </p:sp>
      <p:pic>
        <p:nvPicPr>
          <p:cNvPr id="15365"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D-2: CREATE INDEX</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can create an index on the title column of the movies table by issuing the following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CREATE INDEX  movi_title</a:t>
            </a:r>
          </a:p>
          <a:p>
            <a:pPr marL="0" indent="0" eaLnBrk="1" hangingPunct="1"/>
            <a:r>
              <a:rPr lang="en-US" altLang="en-US" smtClean="0">
                <a:latin typeface="Verdana" panose="020B0604030504040204" pitchFamily="34" charset="0"/>
              </a:rPr>
              <a:t>	       ON movies(title);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6389"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D-3: Dropping Indexes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index can be removed by using the DROP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	DROP INDEX  movi_title;</a:t>
            </a:r>
          </a:p>
        </p:txBody>
      </p:sp>
      <p:pic>
        <p:nvPicPr>
          <p:cNvPr id="17413"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D-3: Implicit / Explicit</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Oracle database systems, an index is implicitly created for you whenever you define a primary key, or unique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All other indexes in the database must be explicitly created manually by the programmer via the CREATE INDEX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Implicitly created indexes are named as the constraint was named.</a:t>
            </a:r>
          </a:p>
        </p:txBody>
      </p:sp>
      <p:sp>
        <p:nvSpPr>
          <p:cNvPr id="1843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D-4: Implicit / Explicit</a:t>
            </a:r>
          </a:p>
        </p:txBody>
      </p:sp>
      <p:sp>
        <p:nvSpPr>
          <p:cNvPr id="19460" name="Rectangle 3"/>
          <p:cNvSpPr>
            <a:spLocks noGrp="1" noChangeArrowheads="1"/>
          </p:cNvSpPr>
          <p:nvPr>
            <p:ph type="body" sz="half" idx="1"/>
          </p:nvPr>
        </p:nvSpPr>
        <p:spPr/>
        <p:txBody>
          <a:bodyPr/>
          <a:lstStyle/>
          <a:p>
            <a:pPr marL="0" indent="0" eaLnBrk="1" hangingPunct="1">
              <a:lnSpc>
                <a:spcPct val="90000"/>
              </a:lnSpc>
            </a:pPr>
            <a:r>
              <a:rPr lang="en-US" altLang="en-US" smtClean="0">
                <a:latin typeface="Verdana" panose="020B0604030504040204" pitchFamily="34" charset="0"/>
              </a:rPr>
              <a:t>The syntax for index creation in MySQL is as follows: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CREATE [UNIQUE|FULLTEXT|SPATIAL] INDEX index_name [index_type] </a:t>
            </a:r>
          </a:p>
          <a:p>
            <a:pPr marL="0" indent="0" eaLnBrk="1" hangingPunct="1">
              <a:lnSpc>
                <a:spcPct val="90000"/>
              </a:lnSpc>
            </a:pPr>
            <a:r>
              <a:rPr lang="en-US" altLang="en-US" smtClean="0">
                <a:latin typeface="Verdana" panose="020B0604030504040204" pitchFamily="34" charset="0"/>
              </a:rPr>
              <a:t>ON tbl_name (index_col_name,...)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index_col_name: </a:t>
            </a:r>
          </a:p>
          <a:p>
            <a:pPr marL="0" indent="0" eaLnBrk="1" hangingPunct="1">
              <a:lnSpc>
                <a:spcPct val="90000"/>
              </a:lnSpc>
            </a:pPr>
            <a:r>
              <a:rPr lang="en-US" altLang="en-US" smtClean="0">
                <a:latin typeface="Verdana" panose="020B0604030504040204" pitchFamily="34" charset="0"/>
              </a:rPr>
              <a:t>col_name [(length)] [ASC | DESC]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Note here that the column name for the index can be specified along with a length value. This permits the programmer to build an index on something smaller than the full length of the column. In some environments, for some applications, this might be more efficient than defining an index on the entire length of the column.</a:t>
            </a:r>
          </a:p>
        </p:txBody>
      </p:sp>
      <p:sp>
        <p:nvSpPr>
          <p:cNvPr id="19461" name="Rectangle 5"/>
          <p:cNvSpPr>
            <a:spLocks noGrp="1" noChangeArrowheads="1"/>
          </p:cNvSpPr>
          <p:nvPr>
            <p:ph sz="half" idx="2"/>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E-1: More Miscellany</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Indexes can be built on multiple columns.  </a:t>
            </a:r>
          </a:p>
          <a:p>
            <a:pPr marL="0" indent="0" eaLnBrk="1" hangingPunct="1"/>
            <a:r>
              <a:rPr lang="en-US" altLang="en-US" smtClean="0">
                <a:latin typeface="Verdana" panose="020B0604030504040204" pitchFamily="34" charset="0"/>
              </a:rPr>
              <a:t>(This should be ‘intuitive’ if you recall that a primary key can be defined on a collection of columns – ie a composite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There are different index types that may be available in your database system.  Each index type is optimized for a particular usage, that depends on the nature of the data, whether duplicate values are allowed, the distribution of values, and the nature of inquiries and updates.</a:t>
            </a:r>
          </a:p>
        </p:txBody>
      </p:sp>
      <p:sp>
        <p:nvSpPr>
          <p:cNvPr id="204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dirty="0" smtClean="0"/>
              <a:t>Module </a:t>
            </a:r>
            <a:r>
              <a:rPr lang="en-US" altLang="en-US" sz="1600" dirty="0" smtClean="0"/>
              <a:t>06: </a:t>
            </a:r>
            <a:r>
              <a:rPr lang="en-US" altLang="en-US" sz="1600" dirty="0" smtClean="0"/>
              <a:t>Indexes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 consider yet another ‘common’  database object – the index.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Indexes don’t appear to be part of the SQL:1999 standard, rather they are provided as vendor extensions to the standard.  But every programmer is terribly concerned about the performance of her programs, and indexes are one of the most common techniques/tools used to improve database performance.</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E-2: General Use</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Columns that contain a wide range of values are good candidates for indexes.</a:t>
            </a:r>
          </a:p>
          <a:p>
            <a:pPr marL="0" indent="0" eaLnBrk="1" hangingPunct="1"/>
            <a:r>
              <a:rPr lang="en-US" altLang="en-US" smtClean="0">
                <a:latin typeface="Verdana" panose="020B0604030504040204" pitchFamily="34" charset="0"/>
              </a:rPr>
              <a:t>Indexes are also useful when the table is large and the typical inquiry (SELECT) retrieves only a small portion of the table (&lt; 10%)</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Indexes are not very useful when the table is small, or on columns that are frequently updated.</a:t>
            </a:r>
          </a:p>
        </p:txBody>
      </p:sp>
      <p:sp>
        <p:nvSpPr>
          <p:cNvPr id="2150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T-1: Terminology</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Index</a:t>
            </a:r>
          </a:p>
          <a:p>
            <a:pPr marL="0" indent="0" eaLnBrk="1" hangingPunct="1"/>
            <a:r>
              <a:rPr lang="en-US" altLang="en-US" smtClean="0">
                <a:latin typeface="Verdana" panose="020B0604030504040204" pitchFamily="34" charset="0"/>
              </a:rPr>
              <a:t>Heap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Binary search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Implicitly created</a:t>
            </a:r>
          </a:p>
          <a:p>
            <a:pPr marL="0" indent="0" eaLnBrk="1" hangingPunct="1"/>
            <a:r>
              <a:rPr lang="en-US" altLang="en-US" smtClean="0">
                <a:latin typeface="Verdana" panose="020B0604030504040204" pitchFamily="34" charset="0"/>
              </a:rPr>
              <a:t>Explicitly created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2533" name="Rectangle 4"/>
          <p:cNvSpPr>
            <a:spLocks noGrp="1" noChangeArrowheads="1"/>
          </p:cNvSpPr>
          <p:nvPr>
            <p:ph sz="half" idx="1"/>
          </p:nvPr>
        </p:nvSpPr>
        <p:spPr/>
        <p:txBody>
          <a:bodyPr/>
          <a:lstStyle/>
          <a:p>
            <a:pPr marL="0" indent="0" eaLnBrk="1" hangingPunct="1"/>
            <a:endParaRPr lang="en-US" altLang="en-US" sz="1200" smtClean="0"/>
          </a:p>
        </p:txBody>
      </p:sp>
      <p:pic>
        <p:nvPicPr>
          <p:cNvPr id="22534" name="Picture 5"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Z-1: End Notes</a:t>
            </a:r>
          </a:p>
        </p:txBody>
      </p:sp>
      <p:sp>
        <p:nvSpPr>
          <p:cNvPr id="23556" name="Rectangle 3"/>
          <p:cNvSpPr>
            <a:spLocks noGrp="1" noChangeArrowheads="1" noTextEdit="1"/>
          </p:cNvSpPr>
          <p:nvPr>
            <p:ph sz="half" idx="1"/>
          </p:nvPr>
        </p:nvSpPr>
        <p:spPr/>
      </p:sp>
      <p:sp>
        <p:nvSpPr>
          <p:cNvPr id="23557"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3558"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24580"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dirty="0" smtClean="0"/>
              <a:t>Module </a:t>
            </a:r>
            <a:r>
              <a:rPr lang="en-US" altLang="en-US" sz="1600" dirty="0" smtClean="0"/>
              <a:t>06: </a:t>
            </a:r>
            <a:r>
              <a:rPr lang="en-US" altLang="en-US" sz="1600" dirty="0" smtClean="0"/>
              <a:t>Indexes			Page B-1: Index</a:t>
            </a:r>
          </a:p>
        </p:txBody>
      </p:sp>
      <p:sp>
        <p:nvSpPr>
          <p:cNvPr id="4100"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 purpose of an index is to facilitate the retrieval of information.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About 100 years ago, when I was learning how to write COBOL programs, the instructor used an example of a dictionary to illustrate the concept of indexes.  You see, back in the day, dictionaries had finger grooves/indexes for each letter of the alphabet.  If you were looking for a word whose spelling started with the letter ‘J’, you would place your finger in the J groove, and flip the dictionary open to that spot, and start your word search from that point 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index grooves gave the user a ‘jump start’ on finding the word in the dictionary.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those days, most students had a shared experience of having used a dictionary at some point in their lives.  But as I think about that example today, I wonder how many of y’all have ever used a printed/bound dictionary?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101" name="Picture 10" descr="a2uegavr[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rot="20953480">
            <a:off x="1371600" y="2590800"/>
            <a:ext cx="2079625" cy="1012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dirty="0" smtClean="0"/>
              <a:t>Module </a:t>
            </a:r>
            <a:r>
              <a:rPr lang="en-US" altLang="en-US" sz="1600" dirty="0" smtClean="0"/>
              <a:t>06: </a:t>
            </a:r>
            <a:r>
              <a:rPr lang="en-US" altLang="en-US" sz="1600" dirty="0" smtClean="0"/>
              <a:t>Indexes			Page B-2: Index vs Primary Key</a:t>
            </a:r>
          </a:p>
        </p:txBody>
      </p:sp>
      <p:sp>
        <p:nvSpPr>
          <p:cNvPr id="5124"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How does an index differ from a primary key?</a:t>
            </a:r>
          </a:p>
        </p:txBody>
      </p:sp>
      <p:pic>
        <p:nvPicPr>
          <p:cNvPr id="5125" name="Picture 8" descr="a2uegavr[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rot="21224750">
            <a:off x="1362075" y="2197100"/>
            <a:ext cx="2003425" cy="976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B-3: Index vs Primary key</a:t>
            </a:r>
          </a:p>
        </p:txBody>
      </p:sp>
      <p:sp>
        <p:nvSpPr>
          <p:cNvPr id="6148"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How does an index differ from a primary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primary key is sometimes referred to as a ‘unique identifier’, and serves to distinguish one record from another.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 index facilitates the locating and retrieval of a record by specifying where it physically is situated.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Whereas a primary key identifies a record, an index helps to locate a record.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6149" name="Picture 4" descr="a2uegavr[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rot="21224750">
            <a:off x="1362075" y="2197100"/>
            <a:ext cx="2003425" cy="976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C-1: Example of an Index </a:t>
            </a:r>
          </a:p>
        </p:txBody>
      </p:sp>
      <p:sp>
        <p:nvSpPr>
          <p:cNvPr id="7172"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Let’s work thru an example.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suppose that we have yet another movie database, and in this scenario we have a single table with 10,000 rows, each record/row is 1,000 characters big.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Our task is to display some information about the record whose primary key value is 1003.  The good news is that since we’re looking for a primary key value, there can be 1, and only 1, record in the database that satisfies our query.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now, how does the database process this request?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7173" name="Rectangle 5"/>
          <p:cNvSpPr>
            <a:spLocks noGrp="1" noChangeArrowheads="1"/>
          </p:cNvSpPr>
          <p:nvPr>
            <p:ph sz="quarter" idx="1"/>
          </p:nvPr>
        </p:nvSpPr>
        <p:spPr>
          <a:xfrm>
            <a:off x="304800" y="685800"/>
            <a:ext cx="4191000" cy="5638800"/>
          </a:xfrm>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C-2: Example of an Index </a:t>
            </a:r>
          </a:p>
        </p:txBody>
      </p:sp>
      <p:sp>
        <p:nvSpPr>
          <p:cNvPr id="8196" name="Rectangle 3"/>
          <p:cNvSpPr>
            <a:spLocks noGrp="1" noChangeArrowheads="1"/>
          </p:cNvSpPr>
          <p:nvPr>
            <p:ph type="body" sz="half" idx="3"/>
          </p:nvPr>
        </p:nvSpPr>
        <p:spPr/>
        <p:txBody>
          <a:bodyPr/>
          <a:lstStyle/>
          <a:p>
            <a:pPr marL="0" indent="0" eaLnBrk="1" hangingPunct="1">
              <a:lnSpc>
                <a:spcPct val="90000"/>
              </a:lnSpc>
            </a:pPr>
            <a:r>
              <a:rPr lang="en-US" altLang="en-US" smtClean="0">
                <a:latin typeface="Verdana" panose="020B0604030504040204" pitchFamily="34" charset="0"/>
              </a:rPr>
              <a:t>Let’s work thru an example.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Let’s suppose that we have yet another movie database, and in this scenario we have a single table with 10,000 rows, each record/row is 1,000 characters big.</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Our task is to display some information about the record whose primary key value is 1003.  The good news is that since we’re looking for a primary key value, that there can be 1 and only 1 record in the database that satisfies our query.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So now, how does the database process this request?</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To find this unique record, each row in the table must be read and examined until the DB finds the appropriate record.  On average, these kinds of searches require the DB to examine half the records.  With a table containing 10,000 rows, each search will, on average, read and process 5,000 rows.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p:txBody>
      </p:sp>
      <p:sp>
        <p:nvSpPr>
          <p:cNvPr id="8197" name="Rectangle 5"/>
          <p:cNvSpPr>
            <a:spLocks noGrp="1" noChangeArrowheads="1"/>
          </p:cNvSpPr>
          <p:nvPr>
            <p:ph sz="quarter" idx="1"/>
          </p:nvPr>
        </p:nvSpPr>
        <p:spPr>
          <a:xfrm>
            <a:off x="304800" y="685800"/>
            <a:ext cx="4191000" cy="5638800"/>
          </a:xfrm>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C-3: Example of an Index </a:t>
            </a:r>
          </a:p>
        </p:txBody>
      </p:sp>
      <p:sp>
        <p:nvSpPr>
          <p:cNvPr id="9220"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Why 5,000?</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have to remember that there is no inherent ordering of records in the database.  The rows aren’t sorted or alphabetized.  They’re all just sitting in that table in a giant heap.  And to locate any record in that heap, you start at the top and work your way to the bottom.</a:t>
            </a:r>
          </a:p>
          <a:p>
            <a:pPr marL="0" indent="0" eaLnBrk="1" hangingPunct="1"/>
            <a:r>
              <a:rPr lang="en-US" altLang="en-US" smtClean="0">
                <a:latin typeface="Verdana" panose="020B0604030504040204" pitchFamily="34" charset="0"/>
              </a:rPr>
              <a:t>And generally, on average, you process half the records in a heap before you find the single one you’re looking for.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how does an index help?</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9221" name="Rectangle 5"/>
          <p:cNvSpPr>
            <a:spLocks noGrp="1" noChangeArrowheads="1"/>
          </p:cNvSpPr>
          <p:nvPr>
            <p:ph sz="quarter" idx="1"/>
          </p:nvPr>
        </p:nvSpPr>
        <p:spPr>
          <a:xfrm>
            <a:off x="304800" y="685800"/>
            <a:ext cx="4191000" cy="5638800"/>
          </a:xfrm>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dirty="0" smtClean="0"/>
              <a:t>Module 06: </a:t>
            </a:r>
            <a:r>
              <a:rPr lang="en-US" altLang="en-US" sz="1600" dirty="0" smtClean="0"/>
              <a:t>Indexes			Page C-4: Example of an Index </a:t>
            </a:r>
          </a:p>
        </p:txBody>
      </p:sp>
      <p:sp>
        <p:nvSpPr>
          <p:cNvPr id="10244"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Why 5,000?</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have to remember that there is no inherent ordering of records in the database.  The rows aren’t sorted or alphabetized.  They’re just all in that table in a giant heap.  And to locate any record in that heap, you start at the top and work your way to the bottom.</a:t>
            </a:r>
          </a:p>
          <a:p>
            <a:pPr marL="0" indent="0" eaLnBrk="1" hangingPunct="1"/>
            <a:r>
              <a:rPr lang="en-US" altLang="en-US" smtClean="0">
                <a:latin typeface="Verdana" panose="020B0604030504040204" pitchFamily="34" charset="0"/>
              </a:rPr>
              <a:t>And generally, on average, you process half the records in a heap before you find the single one you’re looking for.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how does an index help?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First off, think of an index as an ordered list.  Every entry on that list is arranged in order.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we impose some order on the list, then we can use various searching strategies to optimize the time it takes to locate a record.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355442" name="Group 114"/>
          <p:cNvGraphicFramePr>
            <a:graphicFrameLocks noGrp="1"/>
          </p:cNvGraphicFramePr>
          <p:nvPr>
            <p:ph sz="quarter" idx="1"/>
          </p:nvPr>
        </p:nvGraphicFramePr>
        <p:xfrm>
          <a:off x="838200" y="1676400"/>
          <a:ext cx="2286000" cy="3962401"/>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Key Value</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Location</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1009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1016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7</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1020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1031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1043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3</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143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charset="0"/>
                          <a:cs typeface="Arial"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1050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Slot 2</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15356</TotalTime>
  <Words>2088</Words>
  <Application>Microsoft Office PowerPoint</Application>
  <PresentationFormat>On-screen Show (4:3)</PresentationFormat>
  <Paragraphs>375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Albertus</vt:lpstr>
      <vt:lpstr>Arial</vt:lpstr>
      <vt:lpstr>Times New Roman</vt:lpstr>
      <vt:lpstr>Verdana</vt:lpstr>
      <vt:lpstr>Wingdings</vt:lpstr>
      <vt:lpstr>Default Design</vt:lpstr>
      <vt:lpstr>SQL Programming</vt:lpstr>
      <vt:lpstr>Module 06: Indexes   Page A-1: Intro</vt:lpstr>
      <vt:lpstr>Module 06: Indexes   Page B-1: Index</vt:lpstr>
      <vt:lpstr>Module 06: Indexes   Page B-2: Index vs Primary Key</vt:lpstr>
      <vt:lpstr>Module 06: Indexes   Page B-3: Index vs Primary key</vt:lpstr>
      <vt:lpstr>Module 06: Indexes   Page C-1: Example of an Index </vt:lpstr>
      <vt:lpstr>Module 06: Indexes   Page C-2: Example of an Index </vt:lpstr>
      <vt:lpstr>Module 06: Indexes   Page C-3: Example of an Index </vt:lpstr>
      <vt:lpstr>Module 06: Indexes   Page C-4: Example of an Index </vt:lpstr>
      <vt:lpstr>Module 06: Indexes   Page C-5: Example of an Index </vt:lpstr>
      <vt:lpstr>Module 06: Indexes   Page C-6: Example of an Index </vt:lpstr>
      <vt:lpstr>Module 06: Indexes   Page C-7: Downside of Indexes</vt:lpstr>
      <vt:lpstr>Module 06: Indexes   Page C-8: Index </vt:lpstr>
      <vt:lpstr>Module 06: Indexes   Page D-1: Indexes</vt:lpstr>
      <vt:lpstr>Module 06: Indexes   Page D-2: CREATE INDEX</vt:lpstr>
      <vt:lpstr>Module 06: Indexes   Page D-3: Dropping Indexes</vt:lpstr>
      <vt:lpstr>Module 06: Indexes   Page D-3: Implicit / Explicit</vt:lpstr>
      <vt:lpstr>Module 06: Indexes   Page D-4: Implicit / Explicit</vt:lpstr>
      <vt:lpstr>Module 06: Indexes   Page E-1: More Miscellany</vt:lpstr>
      <vt:lpstr>Module 06: Indexes   Page E-2: General Use</vt:lpstr>
      <vt:lpstr>Module 06: Indexes   Page T-1: Terminology</vt:lpstr>
      <vt:lpstr>Module 06: Indexes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143</cp:revision>
  <dcterms:created xsi:type="dcterms:W3CDTF">2003-08-19T14:48:46Z</dcterms:created>
  <dcterms:modified xsi:type="dcterms:W3CDTF">2018-03-25T20:57:36Z</dcterms:modified>
</cp:coreProperties>
</file>