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256" r:id="rId2"/>
    <p:sldId id="271" r:id="rId3"/>
    <p:sldId id="438" r:id="rId4"/>
    <p:sldId id="489" r:id="rId5"/>
    <p:sldId id="490" r:id="rId6"/>
    <p:sldId id="491" r:id="rId7"/>
    <p:sldId id="520" r:id="rId8"/>
    <p:sldId id="521" r:id="rId9"/>
    <p:sldId id="522" r:id="rId10"/>
    <p:sldId id="492" r:id="rId11"/>
    <p:sldId id="523" r:id="rId12"/>
    <p:sldId id="532" r:id="rId13"/>
    <p:sldId id="493" r:id="rId14"/>
    <p:sldId id="525" r:id="rId15"/>
    <p:sldId id="526" r:id="rId16"/>
    <p:sldId id="527" r:id="rId17"/>
    <p:sldId id="528" r:id="rId18"/>
    <p:sldId id="529" r:id="rId19"/>
    <p:sldId id="530" r:id="rId20"/>
    <p:sldId id="524" r:id="rId21"/>
    <p:sldId id="495" r:id="rId22"/>
    <p:sldId id="496" r:id="rId23"/>
    <p:sldId id="494" r:id="rId24"/>
    <p:sldId id="486" r:id="rId25"/>
    <p:sldId id="497" r:id="rId26"/>
    <p:sldId id="498" r:id="rId27"/>
    <p:sldId id="499" r:id="rId28"/>
    <p:sldId id="500" r:id="rId29"/>
    <p:sldId id="501" r:id="rId30"/>
    <p:sldId id="502" r:id="rId31"/>
    <p:sldId id="503" r:id="rId32"/>
    <p:sldId id="487" r:id="rId33"/>
    <p:sldId id="504" r:id="rId34"/>
    <p:sldId id="505" r:id="rId35"/>
    <p:sldId id="506" r:id="rId36"/>
    <p:sldId id="507" r:id="rId37"/>
    <p:sldId id="508" r:id="rId38"/>
    <p:sldId id="509" r:id="rId39"/>
    <p:sldId id="510" r:id="rId40"/>
    <p:sldId id="516" r:id="rId41"/>
    <p:sldId id="511" r:id="rId42"/>
    <p:sldId id="512" r:id="rId43"/>
    <p:sldId id="513" r:id="rId44"/>
    <p:sldId id="514" r:id="rId45"/>
    <p:sldId id="515" r:id="rId46"/>
    <p:sldId id="517" r:id="rId47"/>
    <p:sldId id="518" r:id="rId48"/>
    <p:sldId id="519" r:id="rId49"/>
    <p:sldId id="531" r:id="rId50"/>
    <p:sldId id="533" r:id="rId51"/>
    <p:sldId id="534" r:id="rId52"/>
    <p:sldId id="535" r:id="rId53"/>
    <p:sldId id="536" r:id="rId54"/>
    <p:sldId id="537" r:id="rId55"/>
    <p:sldId id="538" r:id="rId56"/>
    <p:sldId id="539" r:id="rId57"/>
    <p:sldId id="540" r:id="rId58"/>
    <p:sldId id="541" r:id="rId59"/>
    <p:sldId id="436" r:id="rId60"/>
    <p:sldId id="268" r:id="rId61"/>
    <p:sldId id="263" r:id="rId62"/>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9999"/>
    <a:srgbClr val="FF7C80"/>
    <a:srgbClr val="FF5050"/>
    <a:srgbClr val="FFFF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4672" autoAdjust="0"/>
  </p:normalViewPr>
  <p:slideViewPr>
    <p:cSldViewPr>
      <p:cViewPr varScale="1">
        <p:scale>
          <a:sx n="55" d="100"/>
          <a:sy n="55" d="100"/>
        </p:scale>
        <p:origin x="96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36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2802"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32803" name="Rectangle 3"/>
          <p:cNvSpPr>
            <a:spLocks noGrp="1" noChangeArrowheads="1"/>
          </p:cNvSpPr>
          <p:nvPr>
            <p:ph type="dt" sz="quarter"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32804" name="Rectangle 4"/>
          <p:cNvSpPr>
            <a:spLocks noGrp="1" noChangeArrowheads="1"/>
          </p:cNvSpPr>
          <p:nvPr>
            <p:ph type="ftr" sz="quarter" idx="2"/>
          </p:nvPr>
        </p:nvSpPr>
        <p:spPr bwMode="auto">
          <a:xfrm>
            <a:off x="0"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32805" name="Rectangle 5"/>
          <p:cNvSpPr>
            <a:spLocks noGrp="1" noChangeArrowheads="1"/>
          </p:cNvSpPr>
          <p:nvPr>
            <p:ph type="sldNum" sz="quarter" idx="3"/>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F3E0541-9367-40DF-B140-55D03F46FE29}"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88067" name="Rectangle 3"/>
          <p:cNvSpPr>
            <a:spLocks noGrp="1" noChangeArrowheads="1"/>
          </p:cNvSpPr>
          <p:nvPr>
            <p:ph type="dt" idx="1"/>
          </p:nvPr>
        </p:nvSpPr>
        <p:spPr bwMode="auto">
          <a:xfrm>
            <a:off x="388620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4516" name="Rectangle 4"/>
          <p:cNvSpPr>
            <a:spLocks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9" name="Rectangle 5"/>
          <p:cNvSpPr>
            <a:spLocks noGrp="1" noChangeArrowheads="1"/>
          </p:cNvSpPr>
          <p:nvPr>
            <p:ph type="body" sz="quarter" idx="3"/>
          </p:nvPr>
        </p:nvSpPr>
        <p:spPr bwMode="auto">
          <a:xfrm>
            <a:off x="914400" y="4416425"/>
            <a:ext cx="50292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8070" name="Rectangle 6"/>
          <p:cNvSpPr>
            <a:spLocks noGrp="1" noChangeArrowheads="1"/>
          </p:cNvSpPr>
          <p:nvPr>
            <p:ph type="ftr" sz="quarter" idx="4"/>
          </p:nvPr>
        </p:nvSpPr>
        <p:spPr bwMode="auto">
          <a:xfrm>
            <a:off x="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88071" name="Rectangle 7"/>
          <p:cNvSpPr>
            <a:spLocks noGrp="1" noChangeArrowheads="1"/>
          </p:cNvSpPr>
          <p:nvPr>
            <p:ph type="sldNum" sz="quarter" idx="5"/>
          </p:nvPr>
        </p:nvSpPr>
        <p:spPr bwMode="auto">
          <a:xfrm>
            <a:off x="3886200" y="8831263"/>
            <a:ext cx="29718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5B49598-AD64-403D-A46F-B08450DCF75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661837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77621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8600"/>
            <a:ext cx="21336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8600"/>
            <a:ext cx="62484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962462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381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200104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381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685800"/>
            <a:ext cx="85344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4800" y="3619500"/>
            <a:ext cx="85344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610640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381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04800" y="685800"/>
            <a:ext cx="41910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04800" y="3619500"/>
            <a:ext cx="4191000" cy="2781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648200" y="685800"/>
            <a:ext cx="4191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500017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082414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176031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685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685800"/>
            <a:ext cx="4191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1139489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2424718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71002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640040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754115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smtClean="0"/>
              <a:t>©1998-2018 / Bergin-Mann</a:t>
            </a:r>
            <a:endParaRPr lang="en-US"/>
          </a:p>
        </p:txBody>
      </p:sp>
    </p:spTree>
    <p:extLst>
      <p:ext uri="{BB962C8B-B14F-4D97-AF65-F5344CB8AC3E}">
        <p14:creationId xmlns:p14="http://schemas.microsoft.com/office/powerpoint/2010/main" val="3297717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28600"/>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04800" y="685800"/>
            <a:ext cx="8534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p:txBody>
      </p:sp>
      <p:sp>
        <p:nvSpPr>
          <p:cNvPr id="1031" name="Rectangle 7"/>
          <p:cNvSpPr>
            <a:spLocks noGrp="1" noChangeArrowheads="1"/>
          </p:cNvSpPr>
          <p:nvPr>
            <p:ph type="dt" sz="half" idx="2"/>
          </p:nvPr>
        </p:nvSpPr>
        <p:spPr bwMode="auto">
          <a:xfrm>
            <a:off x="304800" y="6477000"/>
            <a:ext cx="2286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i="1" dirty="0" smtClean="0">
                <a:latin typeface="Albertus" pitchFamily="34" charset="0"/>
              </a:defRPr>
            </a:lvl1pPr>
          </a:lstStyle>
          <a:p>
            <a:pPr>
              <a:defRPr/>
            </a:pPr>
            <a:r>
              <a:rPr lang="en-US" smtClean="0"/>
              <a:t>©1998-2018 / Bergin-Mann</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p:txStyles>
    <p:titleStyle>
      <a:lvl1pPr algn="ctr" rtl="0" eaLnBrk="0" fontAlgn="base" hangingPunct="0">
        <a:spcBef>
          <a:spcPct val="0"/>
        </a:spcBef>
        <a:spcAft>
          <a:spcPct val="0"/>
        </a:spcAft>
        <a:defRPr sz="1400" b="1">
          <a:solidFill>
            <a:schemeClr val="tx2"/>
          </a:solidFill>
          <a:latin typeface="+mj-lt"/>
          <a:ea typeface="+mj-ea"/>
          <a:cs typeface="+mj-cs"/>
        </a:defRPr>
      </a:lvl1pPr>
      <a:lvl2pPr algn="ctr" rtl="0" eaLnBrk="0" fontAlgn="base" hangingPunct="0">
        <a:spcBef>
          <a:spcPct val="0"/>
        </a:spcBef>
        <a:spcAft>
          <a:spcPct val="0"/>
        </a:spcAft>
        <a:defRPr sz="1400" b="1">
          <a:solidFill>
            <a:schemeClr val="tx2"/>
          </a:solidFill>
          <a:latin typeface="Verdana" pitchFamily="34" charset="0"/>
        </a:defRPr>
      </a:lvl2pPr>
      <a:lvl3pPr algn="ctr" rtl="0" eaLnBrk="0" fontAlgn="base" hangingPunct="0">
        <a:spcBef>
          <a:spcPct val="0"/>
        </a:spcBef>
        <a:spcAft>
          <a:spcPct val="0"/>
        </a:spcAft>
        <a:defRPr sz="1400" b="1">
          <a:solidFill>
            <a:schemeClr val="tx2"/>
          </a:solidFill>
          <a:latin typeface="Verdana" pitchFamily="34" charset="0"/>
        </a:defRPr>
      </a:lvl3pPr>
      <a:lvl4pPr algn="ctr" rtl="0" eaLnBrk="0" fontAlgn="base" hangingPunct="0">
        <a:spcBef>
          <a:spcPct val="0"/>
        </a:spcBef>
        <a:spcAft>
          <a:spcPct val="0"/>
        </a:spcAft>
        <a:defRPr sz="1400" b="1">
          <a:solidFill>
            <a:schemeClr val="tx2"/>
          </a:solidFill>
          <a:latin typeface="Verdana" pitchFamily="34" charset="0"/>
        </a:defRPr>
      </a:lvl4pPr>
      <a:lvl5pPr algn="ctr" rtl="0" eaLnBrk="0" fontAlgn="base" hangingPunct="0">
        <a:spcBef>
          <a:spcPct val="0"/>
        </a:spcBef>
        <a:spcAft>
          <a:spcPct val="0"/>
        </a:spcAft>
        <a:defRPr sz="1400" b="1">
          <a:solidFill>
            <a:schemeClr val="tx2"/>
          </a:solidFill>
          <a:latin typeface="Verdana" pitchFamily="34" charset="0"/>
        </a:defRPr>
      </a:lvl5pPr>
      <a:lvl6pPr marL="457200" algn="ctr" rtl="0" fontAlgn="base">
        <a:spcBef>
          <a:spcPct val="0"/>
        </a:spcBef>
        <a:spcAft>
          <a:spcPct val="0"/>
        </a:spcAft>
        <a:defRPr sz="1400" b="1">
          <a:solidFill>
            <a:schemeClr val="tx2"/>
          </a:solidFill>
          <a:latin typeface="Verdana" pitchFamily="34" charset="0"/>
        </a:defRPr>
      </a:lvl6pPr>
      <a:lvl7pPr marL="914400" algn="ctr" rtl="0" fontAlgn="base">
        <a:spcBef>
          <a:spcPct val="0"/>
        </a:spcBef>
        <a:spcAft>
          <a:spcPct val="0"/>
        </a:spcAft>
        <a:defRPr sz="1400" b="1">
          <a:solidFill>
            <a:schemeClr val="tx2"/>
          </a:solidFill>
          <a:latin typeface="Verdana" pitchFamily="34" charset="0"/>
        </a:defRPr>
      </a:lvl7pPr>
      <a:lvl8pPr marL="1371600" algn="ctr" rtl="0" fontAlgn="base">
        <a:spcBef>
          <a:spcPct val="0"/>
        </a:spcBef>
        <a:spcAft>
          <a:spcPct val="0"/>
        </a:spcAft>
        <a:defRPr sz="1400" b="1">
          <a:solidFill>
            <a:schemeClr val="tx2"/>
          </a:solidFill>
          <a:latin typeface="Verdana" pitchFamily="34" charset="0"/>
        </a:defRPr>
      </a:lvl8pPr>
      <a:lvl9pPr marL="1828800" algn="ctr" rtl="0" fontAlgn="base">
        <a:spcBef>
          <a:spcPct val="0"/>
        </a:spcBef>
        <a:spcAft>
          <a:spcPct val="0"/>
        </a:spcAft>
        <a:defRPr sz="1400" b="1">
          <a:solidFill>
            <a:schemeClr val="tx2"/>
          </a:solidFill>
          <a:latin typeface="Verdana" pitchFamily="34" charset="0"/>
        </a:defRPr>
      </a:lvl9pPr>
    </p:titleStyle>
    <p:bodyStyle>
      <a:lvl1pPr marL="342900" indent="-342900" algn="l" rtl="0" eaLnBrk="0" fontAlgn="base" hangingPunct="0">
        <a:spcBef>
          <a:spcPct val="20000"/>
        </a:spcBef>
        <a:spcAft>
          <a:spcPct val="0"/>
        </a:spcAft>
        <a:defRPr sz="1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051" name="Rectangle 2"/>
          <p:cNvSpPr>
            <a:spLocks noGrp="1" noChangeArrowheads="1"/>
          </p:cNvSpPr>
          <p:nvPr>
            <p:ph type="ctrTitle"/>
          </p:nvPr>
        </p:nvSpPr>
        <p:spPr>
          <a:xfrm>
            <a:off x="685800" y="2286000"/>
            <a:ext cx="7772400" cy="1143000"/>
          </a:xfrm>
        </p:spPr>
        <p:txBody>
          <a:bodyPr/>
          <a:lstStyle/>
          <a:p>
            <a:pPr eaLnBrk="1" hangingPunct="1"/>
            <a:r>
              <a:rPr lang="en-US" altLang="en-US" smtClean="0"/>
              <a:t>SQL Programming</a:t>
            </a:r>
          </a:p>
        </p:txBody>
      </p:sp>
      <p:sp>
        <p:nvSpPr>
          <p:cNvPr id="2052" name="Rectangle 3"/>
          <p:cNvSpPr>
            <a:spLocks noGrp="1" noChangeArrowheads="1"/>
          </p:cNvSpPr>
          <p:nvPr>
            <p:ph type="subTitle" idx="1"/>
          </p:nvPr>
        </p:nvSpPr>
        <p:spPr/>
        <p:txBody>
          <a:bodyPr/>
          <a:lstStyle/>
          <a:p>
            <a:pPr eaLnBrk="1" hangingPunct="1"/>
            <a:r>
              <a:rPr lang="en-US" altLang="en-US" smtClean="0"/>
              <a:t>DDL Summary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1267" name="Rectangle 2"/>
          <p:cNvSpPr>
            <a:spLocks noGrp="1" noChangeArrowheads="1"/>
          </p:cNvSpPr>
          <p:nvPr>
            <p:ph type="title"/>
          </p:nvPr>
        </p:nvSpPr>
        <p:spPr/>
        <p:txBody>
          <a:bodyPr/>
          <a:lstStyle/>
          <a:p>
            <a:pPr algn="l" eaLnBrk="1" hangingPunct="1"/>
            <a:r>
              <a:rPr lang="en-US" altLang="en-US" sz="1600" smtClean="0"/>
              <a:t>Module 07: DDL Summary		Page B-8: ALTER</a:t>
            </a:r>
          </a:p>
        </p:txBody>
      </p:sp>
      <p:sp>
        <p:nvSpPr>
          <p:cNvPr id="1126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Our goal as database administrators, designers, and programmers is to keep the system/database up at all times and available to our user community.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As you can see, the ALTER statement is a great tool for the programmer to keep in her ‘bag of tricks’.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as good as it is, you should note that the ALTER command does not apply to views.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If you think about it though, this does make sense.  A view is a virtual table, it’s a ‘canned’ SQL statement that is executed each time it is called.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It doesn’t make sense then to try to update a piece of a SQL statement, better to replace the whole thing in its entirety.</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11269"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1229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2291" name="Rectangle 2"/>
          <p:cNvSpPr>
            <a:spLocks noGrp="1" noChangeArrowheads="1"/>
          </p:cNvSpPr>
          <p:nvPr>
            <p:ph type="title"/>
          </p:nvPr>
        </p:nvSpPr>
        <p:spPr/>
        <p:txBody>
          <a:bodyPr/>
          <a:lstStyle/>
          <a:p>
            <a:pPr algn="l" eaLnBrk="1" hangingPunct="1"/>
            <a:r>
              <a:rPr lang="en-US" altLang="en-US" sz="1600" smtClean="0"/>
              <a:t>Module 07: DDL Summary		Page B-9: RENAME</a:t>
            </a:r>
          </a:p>
        </p:txBody>
      </p:sp>
      <p:sp>
        <p:nvSpPr>
          <p:cNvPr id="1229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While we’re on the subject of altering, or changing the characteristics of schema objects, it should be noted that Oracle provides another handy command for the database designer.</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RENAME can be used to rename tables.</a:t>
            </a:r>
          </a:p>
        </p:txBody>
      </p:sp>
      <p:pic>
        <p:nvPicPr>
          <p:cNvPr id="12293"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1331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3315" name="Rectangle 2"/>
          <p:cNvSpPr>
            <a:spLocks noGrp="1" noChangeArrowheads="1"/>
          </p:cNvSpPr>
          <p:nvPr>
            <p:ph type="title"/>
          </p:nvPr>
        </p:nvSpPr>
        <p:spPr/>
        <p:txBody>
          <a:bodyPr/>
          <a:lstStyle/>
          <a:p>
            <a:pPr algn="l" eaLnBrk="1" hangingPunct="1"/>
            <a:r>
              <a:rPr lang="en-US" altLang="en-US" sz="1600" smtClean="0"/>
              <a:t>Module 07: DDL Summary		Page B-10: RENAME</a:t>
            </a:r>
          </a:p>
        </p:txBody>
      </p:sp>
      <p:sp>
        <p:nvSpPr>
          <p:cNvPr id="13316" name="Rectangle 3"/>
          <p:cNvSpPr>
            <a:spLocks noGrp="1" noChangeArrowheads="1"/>
          </p:cNvSpPr>
          <p:nvPr>
            <p:ph type="body" sz="half" idx="1"/>
          </p:nvPr>
        </p:nvSpPr>
        <p:spPr/>
        <p:txBody>
          <a:bodyPr/>
          <a:lstStyle/>
          <a:p>
            <a:pPr marL="0" indent="0" eaLnBrk="1" hangingPunct="1"/>
            <a:r>
              <a:rPr lang="en-US" altLang="en-US" smtClean="0">
                <a:latin typeface="Verdana" panose="020B0604030504040204" pitchFamily="34" charset="0"/>
              </a:rPr>
              <a:t>MySQL also has a RENAME statement for renaming tables.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syntax is something like this:</a:t>
            </a:r>
          </a:p>
          <a:p>
            <a:pPr marL="0" indent="0" eaLnBrk="1" hangingPunct="1"/>
            <a:endParaRPr lang="en-US" altLang="en-US" sz="1200" smtClean="0"/>
          </a:p>
          <a:p>
            <a:pPr marL="0" indent="0" eaLnBrk="1" hangingPunct="1"/>
            <a:r>
              <a:rPr lang="en-US" altLang="en-US" sz="1200" smtClean="0"/>
              <a:t>RENAME TABLE </a:t>
            </a:r>
            <a:r>
              <a:rPr lang="en-US" altLang="en-US" sz="1200" i="1" smtClean="0"/>
              <a:t>tbl_name</a:t>
            </a:r>
            <a:r>
              <a:rPr lang="en-US" altLang="en-US" sz="1200" smtClean="0"/>
              <a:t> TO </a:t>
            </a:r>
            <a:r>
              <a:rPr lang="en-US" altLang="en-US" sz="1200" i="1" smtClean="0"/>
              <a:t>new_tbl_name</a:t>
            </a:r>
            <a:r>
              <a:rPr lang="en-US" altLang="en-US" sz="1200" smtClean="0"/>
              <a:t> </a:t>
            </a:r>
          </a:p>
          <a:p>
            <a:pPr marL="0" indent="0" eaLnBrk="1" hangingPunct="1"/>
            <a:r>
              <a:rPr lang="en-US" altLang="en-US" sz="1200" smtClean="0"/>
              <a:t>	[, </a:t>
            </a:r>
            <a:r>
              <a:rPr lang="en-US" altLang="en-US" sz="1200" i="1" smtClean="0"/>
              <a:t>tbl_name2</a:t>
            </a:r>
            <a:r>
              <a:rPr lang="en-US" altLang="en-US" sz="1200" smtClean="0"/>
              <a:t> TO </a:t>
            </a:r>
            <a:r>
              <a:rPr lang="en-US" altLang="en-US" sz="1200" i="1" smtClean="0"/>
              <a:t>new_tbl_name2</a:t>
            </a:r>
            <a:r>
              <a:rPr lang="en-US" altLang="en-US" sz="1200" smtClean="0"/>
              <a:t>] ... </a:t>
            </a:r>
          </a:p>
          <a:p>
            <a:pPr marL="0" indent="0" eaLnBrk="1" hangingPunct="1"/>
            <a:endParaRPr lang="en-US" altLang="en-US" sz="1200" smtClean="0"/>
          </a:p>
          <a:p>
            <a:pPr marL="0" indent="0" eaLnBrk="1" hangingPunct="1"/>
            <a:r>
              <a:rPr lang="en-US" altLang="en-US" smtClean="0">
                <a:latin typeface="Verdana" panose="020B0604030504040204" pitchFamily="34" charset="0"/>
              </a:rPr>
              <a:t>Notice that you can rename multiple tables with a single command.</a:t>
            </a:r>
          </a:p>
        </p:txBody>
      </p:sp>
      <p:pic>
        <p:nvPicPr>
          <p:cNvPr id="13317" name="Picture 4"/>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81000" y="3352800"/>
            <a:ext cx="4189413" cy="2781300"/>
          </a:xfrm>
        </p:spPr>
      </p:pic>
      <p:pic>
        <p:nvPicPr>
          <p:cNvPr id="1331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352800"/>
            <a:ext cx="3886200" cy="277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9" name="Line 6"/>
          <p:cNvSpPr>
            <a:spLocks noChangeShapeType="1"/>
          </p:cNvSpPr>
          <p:nvPr/>
        </p:nvSpPr>
        <p:spPr bwMode="auto">
          <a:xfrm flipH="1">
            <a:off x="4114800" y="4800600"/>
            <a:ext cx="3429000" cy="0"/>
          </a:xfrm>
          <a:prstGeom prst="line">
            <a:avLst/>
          </a:prstGeom>
          <a:noFill/>
          <a:ln w="28575">
            <a:solidFill>
              <a:srgbClr val="FF505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4339" name="Rectangle 2"/>
          <p:cNvSpPr>
            <a:spLocks noGrp="1" noChangeArrowheads="1"/>
          </p:cNvSpPr>
          <p:nvPr>
            <p:ph type="title"/>
          </p:nvPr>
        </p:nvSpPr>
        <p:spPr/>
        <p:txBody>
          <a:bodyPr/>
          <a:lstStyle/>
          <a:p>
            <a:pPr algn="l" eaLnBrk="1" hangingPunct="1"/>
            <a:r>
              <a:rPr lang="en-US" altLang="en-US" sz="1600" smtClean="0"/>
              <a:t>Module 07: DDL Summary	Page C-1: Short Cuts and Miscellany</a:t>
            </a:r>
          </a:p>
        </p:txBody>
      </p:sp>
      <p:sp>
        <p:nvSpPr>
          <p:cNvPr id="1434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 need to say a few more words about dropping tables, before we leave this subject.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general form for removing an object from the database is:</a:t>
            </a:r>
          </a:p>
          <a:p>
            <a:pPr marL="0" indent="0" eaLnBrk="1" hangingPunct="1"/>
            <a:r>
              <a:rPr lang="en-US" altLang="en-US" smtClean="0">
                <a:latin typeface="Verdana" panose="020B0604030504040204" pitchFamily="34" charset="0"/>
              </a:rPr>
              <a:t>	DROP  </a:t>
            </a:r>
            <a:r>
              <a:rPr lang="en-US" altLang="en-US" i="1" smtClean="0">
                <a:latin typeface="Verdana" panose="020B0604030504040204" pitchFamily="34" charset="0"/>
              </a:rPr>
              <a:t>object_type, object_name</a:t>
            </a:r>
          </a:p>
          <a:p>
            <a:pPr marL="0" indent="0" eaLnBrk="1" hangingPunct="1"/>
            <a:endParaRPr lang="en-US" altLang="en-US" i="1" smtClean="0">
              <a:latin typeface="Verdana" panose="020B0604030504040204" pitchFamily="34" charset="0"/>
            </a:endParaRPr>
          </a:p>
          <a:p>
            <a:pPr marL="0" indent="0" eaLnBrk="1" hangingPunct="1"/>
            <a:endParaRPr lang="en-US" altLang="en-US" i="1" smtClean="0">
              <a:latin typeface="Verdana" panose="020B0604030504040204" pitchFamily="34" charset="0"/>
            </a:endParaRPr>
          </a:p>
          <a:p>
            <a:pPr marL="0" indent="0" eaLnBrk="1" hangingPunct="1"/>
            <a:endParaRPr lang="en-US" altLang="en-US" i="1" smtClean="0">
              <a:latin typeface="Verdana" panose="020B0604030504040204" pitchFamily="34" charset="0"/>
            </a:endParaRPr>
          </a:p>
          <a:p>
            <a:pPr marL="0" indent="0" eaLnBrk="1" hangingPunct="1"/>
            <a:r>
              <a:rPr lang="en-US" altLang="en-US" smtClean="0">
                <a:latin typeface="Verdana" panose="020B0604030504040204" pitchFamily="34" charset="0"/>
              </a:rPr>
              <a:t>But what happens if you drop a table whose rows participate in a foreign key relationship?</a:t>
            </a:r>
          </a:p>
        </p:txBody>
      </p:sp>
      <p:sp>
        <p:nvSpPr>
          <p:cNvPr id="14341" name="Rectangle 7"/>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5363" name="Rectangle 2"/>
          <p:cNvSpPr>
            <a:spLocks noGrp="1" noChangeArrowheads="1"/>
          </p:cNvSpPr>
          <p:nvPr>
            <p:ph type="title"/>
          </p:nvPr>
        </p:nvSpPr>
        <p:spPr/>
        <p:txBody>
          <a:bodyPr/>
          <a:lstStyle/>
          <a:p>
            <a:pPr algn="l" eaLnBrk="1" hangingPunct="1"/>
            <a:r>
              <a:rPr lang="en-US" altLang="en-US" sz="1600" smtClean="0"/>
              <a:t>Module 07: DDL Summary	Page C-2: Short Cuts and Miscellany</a:t>
            </a:r>
          </a:p>
        </p:txBody>
      </p:sp>
      <p:sp>
        <p:nvSpPr>
          <p:cNvPr id="1536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 need to say a few more words about dropping tables, before we leave this subject.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general form for removing an object from the database is:</a:t>
            </a:r>
          </a:p>
          <a:p>
            <a:pPr marL="0" indent="0" eaLnBrk="1" hangingPunct="1"/>
            <a:r>
              <a:rPr lang="en-US" altLang="en-US" smtClean="0">
                <a:latin typeface="Verdana" panose="020B0604030504040204" pitchFamily="34" charset="0"/>
              </a:rPr>
              <a:t>	DROP  </a:t>
            </a:r>
            <a:r>
              <a:rPr lang="en-US" altLang="en-US" i="1" smtClean="0">
                <a:latin typeface="Verdana" panose="020B0604030504040204" pitchFamily="34" charset="0"/>
              </a:rPr>
              <a:t>object_type, object_name</a:t>
            </a:r>
          </a:p>
          <a:p>
            <a:pPr marL="0" indent="0" eaLnBrk="1" hangingPunct="1"/>
            <a:endParaRPr lang="en-US" altLang="en-US" i="1" smtClean="0">
              <a:latin typeface="Verdana" panose="020B0604030504040204" pitchFamily="34" charset="0"/>
            </a:endParaRPr>
          </a:p>
          <a:p>
            <a:pPr marL="0" indent="0" eaLnBrk="1" hangingPunct="1"/>
            <a:endParaRPr lang="en-US" altLang="en-US" i="1" smtClean="0">
              <a:latin typeface="Verdana" panose="020B0604030504040204" pitchFamily="34" charset="0"/>
            </a:endParaRPr>
          </a:p>
          <a:p>
            <a:pPr marL="0" indent="0" eaLnBrk="1" hangingPunct="1"/>
            <a:endParaRPr lang="en-US" altLang="en-US" i="1" smtClean="0">
              <a:latin typeface="Verdana" panose="020B0604030504040204" pitchFamily="34" charset="0"/>
            </a:endParaRPr>
          </a:p>
          <a:p>
            <a:pPr marL="0" indent="0" eaLnBrk="1" hangingPunct="1"/>
            <a:r>
              <a:rPr lang="en-US" altLang="en-US" smtClean="0">
                <a:latin typeface="Verdana" panose="020B0604030504040204" pitchFamily="34" charset="0"/>
              </a:rPr>
              <a:t>But what happens if you drop a table whose rows participate in a foreign key relationship?</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the section on constraints, we saw that there were various options that could be specified ON DELETE and ON UPDATE conditions.  Actions like CASCADE, or SET NULL could be predefined to anticipate the deletion of related records.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15365"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6387" name="Rectangle 2"/>
          <p:cNvSpPr>
            <a:spLocks noGrp="1" noChangeArrowheads="1"/>
          </p:cNvSpPr>
          <p:nvPr>
            <p:ph type="title"/>
          </p:nvPr>
        </p:nvSpPr>
        <p:spPr/>
        <p:txBody>
          <a:bodyPr/>
          <a:lstStyle/>
          <a:p>
            <a:pPr algn="l" eaLnBrk="1" hangingPunct="1"/>
            <a:r>
              <a:rPr lang="en-US" altLang="en-US" sz="1600" smtClean="0"/>
              <a:t>Module 07: DDL Summary	Page C-3: Short Cuts and Miscellany</a:t>
            </a:r>
          </a:p>
        </p:txBody>
      </p:sp>
      <p:sp>
        <p:nvSpPr>
          <p:cNvPr id="1638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SQL:1999 standard specifies two relevant actions in this regard: RESTRICT and CASCADE.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CASCADE has the effect of ‘cascading’ the effect thru the database, and will first remove any constraints that reference this table, before deleting the table.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RESTRICT option will restrict any action on the database that violates a referential integrity rule, with the result that if there are rows in the referenced table that relate to rows in the referencing table, the DROP action will not be permitted.</a:t>
            </a:r>
          </a:p>
          <a:p>
            <a:pPr marL="0" indent="0" eaLnBrk="1" hangingPunct="1"/>
            <a:endParaRPr lang="en-US" altLang="en-US" smtClean="0">
              <a:latin typeface="Verdana" panose="020B0604030504040204" pitchFamily="34" charset="0"/>
            </a:endParaRPr>
          </a:p>
        </p:txBody>
      </p:sp>
      <p:sp>
        <p:nvSpPr>
          <p:cNvPr id="16389"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7411" name="Rectangle 2"/>
          <p:cNvSpPr>
            <a:spLocks noGrp="1" noChangeArrowheads="1"/>
          </p:cNvSpPr>
          <p:nvPr>
            <p:ph type="title"/>
          </p:nvPr>
        </p:nvSpPr>
        <p:spPr/>
        <p:txBody>
          <a:bodyPr/>
          <a:lstStyle/>
          <a:p>
            <a:pPr algn="l" eaLnBrk="1" hangingPunct="1"/>
            <a:r>
              <a:rPr lang="en-US" altLang="en-US" sz="1600" smtClean="0"/>
              <a:t>Module 07: DDL Summary	Page C-4: Short Cuts and Miscellany</a:t>
            </a:r>
          </a:p>
        </p:txBody>
      </p:sp>
      <p:sp>
        <p:nvSpPr>
          <p:cNvPr id="1741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Oracle presumes a ‘restricted’ operation whenever dropping tables (do note that the syntax for Oracle SQL does not allow the programmer to overtly specify RESTRICT).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Since the table </a:t>
            </a:r>
            <a:r>
              <a:rPr lang="en-US" altLang="en-US" i="1" smtClean="0">
                <a:latin typeface="Verdana" panose="020B0604030504040204" pitchFamily="34" charset="0"/>
              </a:rPr>
              <a:t>book</a:t>
            </a:r>
            <a:r>
              <a:rPr lang="en-US" altLang="en-US" smtClean="0">
                <a:latin typeface="Verdana" panose="020B0604030504040204" pitchFamily="34" charset="0"/>
              </a:rPr>
              <a:t> is referenced by rows in other tables, this object cannot be dropped without the CASCADE CONSTRAINTS clause.</a:t>
            </a:r>
          </a:p>
          <a:p>
            <a:pPr marL="0" indent="0" eaLnBrk="1" hangingPunct="1"/>
            <a:endParaRPr lang="en-US" altLang="en-US" smtClean="0">
              <a:latin typeface="Verdana" panose="020B0604030504040204" pitchFamily="34" charset="0"/>
            </a:endParaRPr>
          </a:p>
        </p:txBody>
      </p:sp>
      <p:pic>
        <p:nvPicPr>
          <p:cNvPr id="17413"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8435" name="Rectangle 2"/>
          <p:cNvSpPr>
            <a:spLocks noGrp="1" noChangeArrowheads="1"/>
          </p:cNvSpPr>
          <p:nvPr>
            <p:ph type="title"/>
          </p:nvPr>
        </p:nvSpPr>
        <p:spPr/>
        <p:txBody>
          <a:bodyPr/>
          <a:lstStyle/>
          <a:p>
            <a:pPr algn="l" eaLnBrk="1" hangingPunct="1"/>
            <a:r>
              <a:rPr lang="en-US" altLang="en-US" sz="1600" smtClean="0"/>
              <a:t>Module 07: DDL Summary		Page C-5: Truncate</a:t>
            </a:r>
          </a:p>
        </p:txBody>
      </p:sp>
      <p:sp>
        <p:nvSpPr>
          <p:cNvPr id="18436" name="Rectangle 3"/>
          <p:cNvSpPr>
            <a:spLocks noGrp="1" noChangeArrowheads="1"/>
          </p:cNvSpPr>
          <p:nvPr>
            <p:ph type="body" sz="half" idx="2"/>
          </p:nvPr>
        </p:nvSpPr>
        <p:spPr/>
        <p:txBody>
          <a:bodyPr/>
          <a:lstStyle/>
          <a:p>
            <a:pPr marL="0" indent="0" eaLnBrk="1" hangingPunct="1">
              <a:lnSpc>
                <a:spcPct val="90000"/>
              </a:lnSpc>
            </a:pPr>
            <a:r>
              <a:rPr lang="en-US" altLang="en-US" smtClean="0">
                <a:latin typeface="Verdana" panose="020B0604030504040204" pitchFamily="34" charset="0"/>
              </a:rPr>
              <a:t>If the programmer is interested in getting a ‘fresh start’ with a table, dropping the table is probably the easiest way to go.</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But in a production environment, this might not be the most effective way to proceed.</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It could be the case that various permissions have been assigned to the table, so that if the table is to be immediately recreated, those permissions would have to be reinstated.</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It could also be the case that some stored code has been written that references the table in question.  If the table is deleted, it’s often the case that all stored code that referenced that table would be flagged as ‘invalid’ .</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So, more often than not, a fresh start is accommodated by deleting all of the data from the table while preserving the structure of the table.</a:t>
            </a:r>
          </a:p>
        </p:txBody>
      </p:sp>
      <p:sp>
        <p:nvSpPr>
          <p:cNvPr id="18437" name="Rectangle 5"/>
          <p:cNvSpPr>
            <a:spLocks noGrp="1" noChangeArrowheads="1"/>
          </p:cNvSpPr>
          <p:nvPr>
            <p:ph sz="half" idx="1"/>
          </p:nvPr>
        </p:nvSpPr>
        <p:spPr/>
        <p:txBody>
          <a:bodyPr/>
          <a:lstStyle/>
          <a:p>
            <a:pPr marL="0" indent="0" eaLnBrk="1" hangingPunct="1">
              <a:lnSpc>
                <a:spcPct val="90000"/>
              </a:lnSpc>
            </a:pPr>
            <a:endParaRPr lang="en-US" altLang="en-US" sz="12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9459" name="Rectangle 2"/>
          <p:cNvSpPr>
            <a:spLocks noGrp="1" noChangeArrowheads="1"/>
          </p:cNvSpPr>
          <p:nvPr>
            <p:ph type="title"/>
          </p:nvPr>
        </p:nvSpPr>
        <p:spPr/>
        <p:txBody>
          <a:bodyPr/>
          <a:lstStyle/>
          <a:p>
            <a:pPr algn="l" eaLnBrk="1" hangingPunct="1"/>
            <a:r>
              <a:rPr lang="en-US" altLang="en-US" sz="1600" smtClean="0"/>
              <a:t>Module 07: DDL Summary		Page C-6: Truncate</a:t>
            </a:r>
          </a:p>
        </p:txBody>
      </p:sp>
      <p:sp>
        <p:nvSpPr>
          <p:cNvPr id="1946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And, a command like this: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	DELETE</a:t>
            </a:r>
          </a:p>
          <a:p>
            <a:pPr marL="0" indent="0" eaLnBrk="1" hangingPunct="1"/>
            <a:r>
              <a:rPr lang="en-US" altLang="en-US" smtClean="0">
                <a:latin typeface="Verdana" panose="020B0604030504040204" pitchFamily="34" charset="0"/>
              </a:rPr>
              <a:t>	FROM     movies;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would do the trick.</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this leads to possible performance issues.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You see, Oracle gives programmers and users a ‘second chance’.  If you accidentally delete a row from the table, you  might be able to undo that action.  If you make a change to some of the rows in a table, you might be able to undo that action.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in order to support this undo feature, Oracle creates before- and after-images of EVERY change to the database.</a:t>
            </a:r>
          </a:p>
          <a:p>
            <a:pPr marL="0" indent="0" eaLnBrk="1" hangingPunct="1"/>
            <a:endParaRPr lang="en-US" altLang="en-US" smtClean="0">
              <a:latin typeface="Verdana" panose="020B0604030504040204" pitchFamily="34" charset="0"/>
            </a:endParaRPr>
          </a:p>
        </p:txBody>
      </p:sp>
      <p:sp>
        <p:nvSpPr>
          <p:cNvPr id="19461"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0483" name="Rectangle 2"/>
          <p:cNvSpPr>
            <a:spLocks noGrp="1" noChangeArrowheads="1"/>
          </p:cNvSpPr>
          <p:nvPr>
            <p:ph type="title"/>
          </p:nvPr>
        </p:nvSpPr>
        <p:spPr/>
        <p:txBody>
          <a:bodyPr/>
          <a:lstStyle/>
          <a:p>
            <a:pPr algn="l" eaLnBrk="1" hangingPunct="1"/>
            <a:r>
              <a:rPr lang="en-US" altLang="en-US" sz="1600" smtClean="0"/>
              <a:t>Module 07: DDL Summary		Page C-7: Truncate</a:t>
            </a:r>
          </a:p>
        </p:txBody>
      </p:sp>
      <p:sp>
        <p:nvSpPr>
          <p:cNvPr id="2048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Creating all of these before- and after- images is pretty expensive, in terms of database overhead, especially if you’re already sure you want to delete all of the rows.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So, Oracle provides the TRUNCATE command, to mitigate this overhead processing.</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Just be warned.  A truncated table cannot be recovered by the user.</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syntax for the TRUNCATE command is:</a:t>
            </a:r>
          </a:p>
          <a:p>
            <a:pPr marL="0" indent="0" eaLnBrk="1" hangingPunct="1"/>
            <a:r>
              <a:rPr lang="en-US" altLang="en-US" smtClean="0">
                <a:latin typeface="Verdana" panose="020B0604030504040204" pitchFamily="34" charset="0"/>
              </a:rPr>
              <a:t>	TRUNCATE TABLE  </a:t>
            </a:r>
            <a:r>
              <a:rPr lang="en-US" altLang="en-US" i="1" smtClean="0">
                <a:latin typeface="Verdana" panose="020B0604030504040204" pitchFamily="34" charset="0"/>
              </a:rPr>
              <a:t>table-name</a:t>
            </a:r>
          </a:p>
          <a:p>
            <a:pPr marL="0" indent="0" eaLnBrk="1" hangingPunct="1"/>
            <a:endParaRPr lang="en-US" altLang="en-US" i="1" smtClean="0">
              <a:latin typeface="Verdana" panose="020B0604030504040204" pitchFamily="34" charset="0"/>
            </a:endParaRPr>
          </a:p>
          <a:p>
            <a:pPr marL="0" indent="0" eaLnBrk="1" hangingPunct="1"/>
            <a:r>
              <a:rPr lang="en-US" altLang="en-US" smtClean="0">
                <a:latin typeface="Verdana" panose="020B0604030504040204" pitchFamily="34" charset="0"/>
              </a:rPr>
              <a:t>MySQL also provides a TRUNCATE command that behaves in a similar fashion.</a:t>
            </a:r>
          </a:p>
        </p:txBody>
      </p:sp>
      <p:sp>
        <p:nvSpPr>
          <p:cNvPr id="20485"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075" name="Rectangle 2"/>
          <p:cNvSpPr>
            <a:spLocks noGrp="1" noChangeArrowheads="1"/>
          </p:cNvSpPr>
          <p:nvPr>
            <p:ph type="title"/>
          </p:nvPr>
        </p:nvSpPr>
        <p:spPr/>
        <p:txBody>
          <a:bodyPr/>
          <a:lstStyle/>
          <a:p>
            <a:pPr algn="l" eaLnBrk="1" hangingPunct="1"/>
            <a:r>
              <a:rPr lang="en-US" altLang="en-US" sz="1600" smtClean="0"/>
              <a:t>Module 07: DDL Summary		Page A-1: Intro</a:t>
            </a:r>
          </a:p>
        </p:txBody>
      </p:sp>
      <p:sp>
        <p:nvSpPr>
          <p:cNvPr id="3076" name="Rectangle 4"/>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We’ve pretty much covered the data definition language (DDL) statements, and this would be a good time for a quick review.</a:t>
            </a:r>
          </a:p>
        </p:txBody>
      </p:sp>
      <p:sp>
        <p:nvSpPr>
          <p:cNvPr id="3077" name="Rectangle 12"/>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1507" name="Rectangle 2"/>
          <p:cNvSpPr>
            <a:spLocks noGrp="1" noChangeArrowheads="1"/>
          </p:cNvSpPr>
          <p:nvPr>
            <p:ph type="title"/>
          </p:nvPr>
        </p:nvSpPr>
        <p:spPr/>
        <p:txBody>
          <a:bodyPr/>
          <a:lstStyle/>
          <a:p>
            <a:pPr algn="l" eaLnBrk="1" hangingPunct="1"/>
            <a:r>
              <a:rPr lang="en-US" altLang="en-US" sz="1600" smtClean="0"/>
              <a:t>Module 07: DDL Summary		Page D-1: Script Files</a:t>
            </a:r>
          </a:p>
        </p:txBody>
      </p:sp>
      <p:sp>
        <p:nvSpPr>
          <p:cNvPr id="2150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Long before a database makes it to production, it goes thru a rigorous design phase, which is followed by an initial build phase, which is in turn, followed by testing.</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Once all of that is completed, then the full build occurs (all of the production data is loaded into the system), and the system is turned over to operations.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To build that initial database, it’s common for programmers to write a script file that contains all of the DDL statements for the different pieces/sections of the database.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script file saves us the trouble of typing these commands over and over and over (and over) again as we resolve syntax errors and fine tune our design.  The movies database script file is a good example of this kind of script file.</a:t>
            </a:r>
          </a:p>
        </p:txBody>
      </p:sp>
      <p:pic>
        <p:nvPicPr>
          <p:cNvPr id="21509"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703388"/>
            <a:ext cx="4191000" cy="3679825"/>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2531" name="Rectangle 2"/>
          <p:cNvSpPr>
            <a:spLocks noGrp="1" noChangeArrowheads="1"/>
          </p:cNvSpPr>
          <p:nvPr>
            <p:ph type="title"/>
          </p:nvPr>
        </p:nvSpPr>
        <p:spPr/>
        <p:txBody>
          <a:bodyPr/>
          <a:lstStyle/>
          <a:p>
            <a:pPr algn="l" eaLnBrk="1" hangingPunct="1"/>
            <a:r>
              <a:rPr lang="en-US" altLang="en-US" sz="1600" smtClean="0"/>
              <a:t>Module 07: DDL Summary		Page D-2: Script Files</a:t>
            </a:r>
          </a:p>
        </p:txBody>
      </p:sp>
      <p:sp>
        <p:nvSpPr>
          <p:cNvPr id="2253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You’ll see that the first command is the DROP TABLE statement.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is a preventive measure on my part.  If the table already exists, and I were to issue another CREATE TABLE command, SQL would throw an error, and the new CREATE TABLE statement would not be processed.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By issuing a DROP command first, I’m essentially clearing things out, and paving the way for the work that is about to follow.</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When I’m working on a new database design, my script file is usually arranged in this fashion:</a:t>
            </a:r>
          </a:p>
          <a:p>
            <a:pPr marL="0" indent="0" eaLnBrk="1" hangingPunct="1"/>
            <a:r>
              <a:rPr lang="en-US" altLang="en-US" smtClean="0">
                <a:latin typeface="Verdana" panose="020B0604030504040204" pitchFamily="34" charset="0"/>
              </a:rPr>
              <a:t>  DROPs – all tables/structure get removed</a:t>
            </a:r>
          </a:p>
          <a:p>
            <a:pPr marL="0" indent="0" eaLnBrk="1" hangingPunct="1"/>
            <a:r>
              <a:rPr lang="en-US" altLang="en-US" smtClean="0">
                <a:latin typeface="Verdana" panose="020B0604030504040204" pitchFamily="34" charset="0"/>
              </a:rPr>
              <a:t>  CREATES – tables are recreated,</a:t>
            </a:r>
          </a:p>
          <a:p>
            <a:pPr marL="0" indent="0" eaLnBrk="1" hangingPunct="1"/>
            <a:r>
              <a:rPr lang="en-US" altLang="en-US" smtClean="0">
                <a:latin typeface="Verdana" panose="020B0604030504040204" pitchFamily="34" charset="0"/>
              </a:rPr>
              <a:t>	constraints are added</a:t>
            </a:r>
          </a:p>
          <a:p>
            <a:pPr marL="0" indent="0" eaLnBrk="1" hangingPunct="1"/>
            <a:r>
              <a:rPr lang="en-US" altLang="en-US" smtClean="0">
                <a:latin typeface="Verdana" panose="020B0604030504040204" pitchFamily="34" charset="0"/>
              </a:rPr>
              <a:t>	stored procedures are ‘stored’</a:t>
            </a:r>
          </a:p>
          <a:p>
            <a:pPr marL="0" indent="0" eaLnBrk="1" hangingPunct="1"/>
            <a:r>
              <a:rPr lang="en-US" altLang="en-US" smtClean="0">
                <a:latin typeface="Verdana" panose="020B0604030504040204" pitchFamily="34" charset="0"/>
              </a:rPr>
              <a:t>  INSERTS – initial data / test data is loaded</a:t>
            </a:r>
          </a:p>
        </p:txBody>
      </p:sp>
      <p:pic>
        <p:nvPicPr>
          <p:cNvPr id="22533" name="Picture 7"/>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703388"/>
            <a:ext cx="4191000" cy="3679825"/>
          </a:xfrm>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3555" name="Rectangle 2"/>
          <p:cNvSpPr>
            <a:spLocks noGrp="1" noChangeArrowheads="1"/>
          </p:cNvSpPr>
          <p:nvPr>
            <p:ph type="title"/>
          </p:nvPr>
        </p:nvSpPr>
        <p:spPr/>
        <p:txBody>
          <a:bodyPr/>
          <a:lstStyle/>
          <a:p>
            <a:pPr algn="l" eaLnBrk="1" hangingPunct="1"/>
            <a:r>
              <a:rPr lang="en-US" altLang="en-US" sz="1600" smtClean="0"/>
              <a:t>Module 07: DDL Summary		Page D-3: Script Files</a:t>
            </a:r>
          </a:p>
        </p:txBody>
      </p:sp>
      <p:sp>
        <p:nvSpPr>
          <p:cNvPr id="2355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I’ve provided some supplemental material that provides a pretty good example of a script file for a more ‘substantial’ database (ie. Lunches).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Please check our course site, download the material, and study it.</a:t>
            </a:r>
          </a:p>
        </p:txBody>
      </p:sp>
      <p:pic>
        <p:nvPicPr>
          <p:cNvPr id="23557"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685800"/>
            <a:ext cx="4191000" cy="4648200"/>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2457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4579" name="Rectangle 2"/>
          <p:cNvSpPr>
            <a:spLocks noGrp="1" noChangeArrowheads="1"/>
          </p:cNvSpPr>
          <p:nvPr>
            <p:ph type="title"/>
          </p:nvPr>
        </p:nvSpPr>
        <p:spPr/>
        <p:txBody>
          <a:bodyPr/>
          <a:lstStyle/>
          <a:p>
            <a:pPr algn="l" eaLnBrk="1" hangingPunct="1"/>
            <a:r>
              <a:rPr lang="en-US" altLang="en-US" sz="1600" smtClean="0"/>
              <a:t>Module 07: DDL Summary		Page E-1: CREATE or REPLACE</a:t>
            </a:r>
          </a:p>
        </p:txBody>
      </p:sp>
      <p:sp>
        <p:nvSpPr>
          <p:cNvPr id="2458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Oracle provides a nice extension to the SQL language in regard to building views.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Since views cannot be ALTERed, the only way they can be updated, according to the standard, is with a DROP / CREATE pairing of statements.  This could create quite a bit of work for the db designer/programmer, and Oracle provides a useful solution.</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When creating a view, the programmer can issue this statement:</a:t>
            </a:r>
            <a:br>
              <a:rPr lang="en-US" altLang="en-US" smtClean="0">
                <a:latin typeface="Verdana" panose="020B0604030504040204" pitchFamily="34" charset="0"/>
              </a:rPr>
            </a:br>
            <a:r>
              <a:rPr lang="en-US" altLang="en-US" smtClean="0">
                <a:latin typeface="Verdana" panose="020B0604030504040204" pitchFamily="34" charset="0"/>
              </a:rPr>
              <a:t>  CREATE or REPLACE VIEW view_name </a:t>
            </a:r>
          </a:p>
          <a:p>
            <a:pPr marL="0" indent="0" eaLnBrk="1" hangingPunct="1"/>
            <a:r>
              <a:rPr lang="en-US" altLang="en-US" smtClean="0">
                <a:latin typeface="Verdana" panose="020B0604030504040204" pitchFamily="34" charset="0"/>
              </a:rPr>
              <a:t>       [</a:t>
            </a:r>
            <a:r>
              <a:rPr lang="en-US" altLang="en-US" i="1" smtClean="0">
                <a:latin typeface="Verdana" panose="020B0604030504040204" pitchFamily="34" charset="0"/>
              </a:rPr>
              <a:t>further details</a:t>
            </a:r>
            <a:r>
              <a:rPr lang="en-US" altLang="en-US" smtClean="0">
                <a:latin typeface="Verdana" panose="020B0604030504040204" pitchFamily="34" charset="0"/>
              </a:rPr>
              <a: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use of the keyword REPLACE effectively allows the programmer to update a view.  This has some benefits, that I’ll discuss in a future module.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24581"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5603" name="Rectangle 2"/>
          <p:cNvSpPr>
            <a:spLocks noGrp="1" noChangeArrowheads="1"/>
          </p:cNvSpPr>
          <p:nvPr>
            <p:ph type="title"/>
          </p:nvPr>
        </p:nvSpPr>
        <p:spPr/>
        <p:txBody>
          <a:bodyPr/>
          <a:lstStyle/>
          <a:p>
            <a:pPr algn="l" eaLnBrk="1" hangingPunct="1"/>
            <a:r>
              <a:rPr lang="en-US" altLang="en-US" sz="1600" smtClean="0"/>
              <a:t>Module 07: DDL Summary		Page F-1: Schema Objects</a:t>
            </a:r>
          </a:p>
        </p:txBody>
      </p:sp>
      <p:sp>
        <p:nvSpPr>
          <p:cNvPr id="2560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CREATE, DROP, and ALTER are used to manipulate the structural elements of a database.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INSERT, DELETE, and UPDATE are used to manipulate the contents of these data-bearing objects.</a:t>
            </a:r>
          </a:p>
          <a:p>
            <a:pPr marL="0" indent="0" eaLnBrk="1" hangingPunct="1"/>
            <a:r>
              <a:rPr lang="en-US" altLang="en-US" smtClean="0">
                <a:latin typeface="Verdana" panose="020B0604030504040204" pitchFamily="34" charset="0"/>
              </a:rPr>
              <a: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Or to put it another way, CREATE, DROP, and ALTER are used to update the internal structures and features of the database.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INSERT, DELETE, and UPDATE are used to modify the application/business objects in the database.</a:t>
            </a:r>
          </a:p>
        </p:txBody>
      </p:sp>
      <p:sp>
        <p:nvSpPr>
          <p:cNvPr id="25605" name="Rectangle 5"/>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6627" name="Rectangle 2"/>
          <p:cNvSpPr>
            <a:spLocks noGrp="1" noChangeArrowheads="1"/>
          </p:cNvSpPr>
          <p:nvPr>
            <p:ph type="title"/>
          </p:nvPr>
        </p:nvSpPr>
        <p:spPr/>
        <p:txBody>
          <a:bodyPr/>
          <a:lstStyle/>
          <a:p>
            <a:pPr algn="l" eaLnBrk="1" hangingPunct="1"/>
            <a:r>
              <a:rPr lang="en-US" altLang="en-US" sz="1600" smtClean="0"/>
              <a:t>Module 07: DDL Summary		Page F-2: Schema Objects</a:t>
            </a:r>
          </a:p>
        </p:txBody>
      </p:sp>
      <p:sp>
        <p:nvSpPr>
          <p:cNvPr id="2662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structural elements of a database are often referred to as the </a:t>
            </a:r>
            <a:r>
              <a:rPr lang="en-US" altLang="en-US" i="1" smtClean="0">
                <a:latin typeface="Verdana" panose="020B0604030504040204" pitchFamily="34" charset="0"/>
              </a:rPr>
              <a:t>schema</a:t>
            </a:r>
            <a:r>
              <a:rPr lang="en-US" altLang="en-US" smtClean="0">
                <a:latin typeface="Verdana" panose="020B0604030504040204" pitchFamily="34" charset="0"/>
              </a:rPr>
              <a:t> objects, and some of the more ‘common’ schema objects are:</a:t>
            </a:r>
          </a:p>
          <a:p>
            <a:pPr marL="0" indent="0" eaLnBrk="1" hangingPunct="1"/>
            <a:r>
              <a:rPr lang="en-US" altLang="en-US" smtClean="0">
                <a:latin typeface="Verdana" panose="020B0604030504040204" pitchFamily="34" charset="0"/>
              </a:rPr>
              <a:t>	tables</a:t>
            </a:r>
          </a:p>
          <a:p>
            <a:pPr marL="0" indent="0" eaLnBrk="1" hangingPunct="1"/>
            <a:r>
              <a:rPr lang="en-US" altLang="en-US" smtClean="0">
                <a:latin typeface="Verdana" panose="020B0604030504040204" pitchFamily="34" charset="0"/>
              </a:rPr>
              <a:t>	views</a:t>
            </a:r>
          </a:p>
          <a:p>
            <a:pPr marL="0" indent="0" eaLnBrk="1" hangingPunct="1"/>
            <a:r>
              <a:rPr lang="en-US" altLang="en-US" smtClean="0">
                <a:latin typeface="Verdana" panose="020B0604030504040204" pitchFamily="34" charset="0"/>
              </a:rPr>
              <a:t>	domains</a:t>
            </a:r>
          </a:p>
          <a:p>
            <a:pPr marL="0" indent="0" eaLnBrk="1" hangingPunct="1"/>
            <a:r>
              <a:rPr lang="en-US" altLang="en-US" smtClean="0">
                <a:latin typeface="Verdana" panose="020B0604030504040204" pitchFamily="34" charset="0"/>
              </a:rPr>
              <a:t>	character sets</a:t>
            </a:r>
          </a:p>
          <a:p>
            <a:pPr marL="0" indent="0" eaLnBrk="1" hangingPunct="1"/>
            <a:r>
              <a:rPr lang="en-US" altLang="en-US" smtClean="0">
                <a:latin typeface="Verdana" panose="020B0604030504040204" pitchFamily="34" charset="0"/>
              </a:rPr>
              <a:t>	collations</a:t>
            </a:r>
          </a:p>
          <a:p>
            <a:pPr marL="0" indent="0" eaLnBrk="1" hangingPunct="1"/>
            <a:r>
              <a:rPr lang="en-US" altLang="en-US" smtClean="0">
                <a:latin typeface="Verdana" panose="020B0604030504040204" pitchFamily="34" charset="0"/>
              </a:rPr>
              <a:t>	triggers</a:t>
            </a:r>
          </a:p>
          <a:p>
            <a:pPr marL="0" indent="0" eaLnBrk="1" hangingPunct="1"/>
            <a:r>
              <a:rPr lang="en-US" altLang="en-US" smtClean="0">
                <a:latin typeface="Verdana" panose="020B0604030504040204" pitchFamily="34" charset="0"/>
              </a:rPr>
              <a:t>	</a:t>
            </a:r>
          </a:p>
          <a:p>
            <a:pPr marL="0" indent="0" eaLnBrk="1" hangingPunct="1"/>
            <a:r>
              <a:rPr lang="en-US" altLang="en-US" smtClean="0">
                <a:latin typeface="Verdana" panose="020B0604030504040204" pitchFamily="34" charset="0"/>
              </a:rPr>
              <a:t>	</a:t>
            </a:r>
          </a:p>
        </p:txBody>
      </p:sp>
      <p:sp>
        <p:nvSpPr>
          <p:cNvPr id="26629"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7651" name="Rectangle 2"/>
          <p:cNvSpPr>
            <a:spLocks noGrp="1" noChangeArrowheads="1"/>
          </p:cNvSpPr>
          <p:nvPr>
            <p:ph type="title"/>
          </p:nvPr>
        </p:nvSpPr>
        <p:spPr/>
        <p:txBody>
          <a:bodyPr/>
          <a:lstStyle/>
          <a:p>
            <a:pPr algn="l" eaLnBrk="1" hangingPunct="1"/>
            <a:r>
              <a:rPr lang="en-US" altLang="en-US" sz="1600" smtClean="0"/>
              <a:t>Module 07: DDL Summary		Page F-3: Tables</a:t>
            </a:r>
          </a:p>
        </p:txBody>
      </p:sp>
      <p:sp>
        <p:nvSpPr>
          <p:cNvPr id="2765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Tables are the primary data bearing objects in a database.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Tables are named structures that describe columns.</a:t>
            </a:r>
          </a:p>
          <a:p>
            <a:pPr marL="0" indent="0" eaLnBrk="1" hangingPunct="1"/>
            <a:endParaRPr lang="en-US" altLang="en-US" smtClean="0">
              <a:latin typeface="Verdana" panose="020B0604030504040204" pitchFamily="34" charset="0"/>
            </a:endParaRPr>
          </a:p>
        </p:txBody>
      </p:sp>
      <p:sp>
        <p:nvSpPr>
          <p:cNvPr id="27653"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8675" name="Rectangle 2"/>
          <p:cNvSpPr>
            <a:spLocks noGrp="1" noChangeArrowheads="1"/>
          </p:cNvSpPr>
          <p:nvPr>
            <p:ph type="title"/>
          </p:nvPr>
        </p:nvSpPr>
        <p:spPr/>
        <p:txBody>
          <a:bodyPr/>
          <a:lstStyle/>
          <a:p>
            <a:pPr algn="l" eaLnBrk="1" hangingPunct="1"/>
            <a:r>
              <a:rPr lang="en-US" altLang="en-US" sz="1600" smtClean="0"/>
              <a:t>Module 07: DDL Summary		Page F-4: Views</a:t>
            </a:r>
          </a:p>
        </p:txBody>
      </p:sp>
      <p:sp>
        <p:nvSpPr>
          <p:cNvPr id="2867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 view is a virtual table.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Views do not contain data.</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Views are simply a ‘packaged’ SELECT statement that is executed when the named view is referenced.</a:t>
            </a:r>
          </a:p>
        </p:txBody>
      </p:sp>
      <p:sp>
        <p:nvSpPr>
          <p:cNvPr id="28677"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29699" name="Rectangle 2"/>
          <p:cNvSpPr>
            <a:spLocks noGrp="1" noChangeArrowheads="1"/>
          </p:cNvSpPr>
          <p:nvPr>
            <p:ph type="title"/>
          </p:nvPr>
        </p:nvSpPr>
        <p:spPr/>
        <p:txBody>
          <a:bodyPr/>
          <a:lstStyle/>
          <a:p>
            <a:pPr algn="l" eaLnBrk="1" hangingPunct="1"/>
            <a:r>
              <a:rPr lang="en-US" altLang="en-US" sz="1600" smtClean="0"/>
              <a:t>Module 07: DDL Summary		Page F-5: Domains</a:t>
            </a:r>
          </a:p>
        </p:txBody>
      </p:sp>
      <p:sp>
        <p:nvSpPr>
          <p:cNvPr id="2970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Domains are essentially a user-defined data type.</a:t>
            </a:r>
          </a:p>
        </p:txBody>
      </p:sp>
      <p:sp>
        <p:nvSpPr>
          <p:cNvPr id="29701"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0723" name="Rectangle 2"/>
          <p:cNvSpPr>
            <a:spLocks noGrp="1" noChangeArrowheads="1"/>
          </p:cNvSpPr>
          <p:nvPr>
            <p:ph type="title"/>
          </p:nvPr>
        </p:nvSpPr>
        <p:spPr/>
        <p:txBody>
          <a:bodyPr/>
          <a:lstStyle/>
          <a:p>
            <a:pPr algn="l" eaLnBrk="1" hangingPunct="1"/>
            <a:r>
              <a:rPr lang="en-US" altLang="en-US" sz="1600" smtClean="0"/>
              <a:t>Module 07: DDL Summary		Page F-6: Character Sets</a:t>
            </a:r>
          </a:p>
        </p:txBody>
      </p:sp>
      <p:sp>
        <p:nvSpPr>
          <p:cNvPr id="3072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database designer is allowed to specify/create a character set for the database to use.</a:t>
            </a:r>
          </a:p>
        </p:txBody>
      </p:sp>
      <p:sp>
        <p:nvSpPr>
          <p:cNvPr id="30725"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099" name="Rectangle 2"/>
          <p:cNvSpPr>
            <a:spLocks noGrp="1" noChangeArrowheads="1"/>
          </p:cNvSpPr>
          <p:nvPr>
            <p:ph type="title"/>
          </p:nvPr>
        </p:nvSpPr>
        <p:spPr/>
        <p:txBody>
          <a:bodyPr/>
          <a:lstStyle/>
          <a:p>
            <a:pPr algn="l" eaLnBrk="1" hangingPunct="1"/>
            <a:r>
              <a:rPr lang="en-US" altLang="en-US" sz="1600" smtClean="0"/>
              <a:t>Module 07: DDL Summary		Page B-1: CREATE</a:t>
            </a:r>
          </a:p>
        </p:txBody>
      </p:sp>
      <p:sp>
        <p:nvSpPr>
          <p:cNvPr id="410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Database objects are created in the database with the CREATE command.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general form of the CREATE statement is: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CREATE </a:t>
            </a:r>
            <a:r>
              <a:rPr lang="en-US" altLang="en-US" i="1" smtClean="0">
                <a:latin typeface="Verdana" panose="020B0604030504040204" pitchFamily="34" charset="0"/>
              </a:rPr>
              <a:t>object_type, object_name</a:t>
            </a:r>
          </a:p>
          <a:p>
            <a:pPr marL="0" indent="0" eaLnBrk="1" hangingPunct="1"/>
            <a:r>
              <a:rPr lang="en-US" altLang="en-US" smtClean="0">
                <a:latin typeface="Verdana" panose="020B0604030504040204" pitchFamily="34" charset="0"/>
              </a:rPr>
              <a:t>           [</a:t>
            </a:r>
            <a:r>
              <a:rPr lang="en-US" altLang="en-US" i="1" smtClean="0">
                <a:latin typeface="Verdana" panose="020B0604030504040204" pitchFamily="34" charset="0"/>
              </a:rPr>
              <a:t>additional details</a:t>
            </a:r>
            <a:r>
              <a:rPr lang="en-US" altLang="en-US" smtClean="0">
                <a:latin typeface="Verdana" panose="020B0604030504040204" pitchFamily="34" charset="0"/>
              </a:rPr>
              <a: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Where object_type specifies the kind of object we want to create (TABLE, VIEW,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a:t>
            </a:r>
            <a:r>
              <a:rPr lang="en-US" altLang="en-US" i="1" smtClean="0">
                <a:latin typeface="Verdana" panose="020B0604030504040204" pitchFamily="34" charset="0"/>
              </a:rPr>
              <a:t>object_name </a:t>
            </a:r>
            <a:r>
              <a:rPr lang="en-US" altLang="en-US" smtClean="0">
                <a:latin typeface="Verdana" panose="020B0604030504040204" pitchFamily="34" charset="0"/>
              </a:rPr>
              <a:t>specifies the name we choose to assign to this object.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For example:</a:t>
            </a:r>
          </a:p>
          <a:p>
            <a:pPr marL="0" indent="0" eaLnBrk="1" hangingPunct="1"/>
            <a:r>
              <a:rPr lang="en-US" altLang="en-US" smtClean="0">
                <a:latin typeface="Verdana" panose="020B0604030504040204" pitchFamily="34" charset="0"/>
              </a:rPr>
              <a:t>CREATE TABLE  students …</a:t>
            </a:r>
          </a:p>
          <a:p>
            <a:pPr marL="0" indent="0" eaLnBrk="1" hangingPunct="1"/>
            <a:r>
              <a:rPr lang="en-US" altLang="en-US" smtClean="0">
                <a:latin typeface="Verdana" panose="020B0604030504040204" pitchFamily="34" charset="0"/>
              </a:rPr>
              <a:t>CREATE VIEW   scifi …</a:t>
            </a:r>
          </a:p>
        </p:txBody>
      </p:sp>
      <p:pic>
        <p:nvPicPr>
          <p:cNvPr id="4101" name="Picture 5" descr="1aoa2qzh[1]"/>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2825750"/>
            <a:ext cx="3200400" cy="20780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1747" name="Rectangle 2"/>
          <p:cNvSpPr>
            <a:spLocks noGrp="1" noChangeArrowheads="1"/>
          </p:cNvSpPr>
          <p:nvPr>
            <p:ph type="title"/>
          </p:nvPr>
        </p:nvSpPr>
        <p:spPr/>
        <p:txBody>
          <a:bodyPr/>
          <a:lstStyle/>
          <a:p>
            <a:pPr algn="l" eaLnBrk="1" hangingPunct="1"/>
            <a:r>
              <a:rPr lang="en-US" altLang="en-US" sz="1600" smtClean="0"/>
              <a:t>Module 07: DDL Summary		Page F-7: Collations</a:t>
            </a:r>
          </a:p>
        </p:txBody>
      </p:sp>
      <p:sp>
        <p:nvSpPr>
          <p:cNvPr id="3174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Character sets usually define their own sorting pattern, or collation.</a:t>
            </a:r>
          </a:p>
        </p:txBody>
      </p:sp>
      <p:sp>
        <p:nvSpPr>
          <p:cNvPr id="31749"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2771" name="Rectangle 2"/>
          <p:cNvSpPr>
            <a:spLocks noGrp="1" noChangeArrowheads="1"/>
          </p:cNvSpPr>
          <p:nvPr>
            <p:ph type="title"/>
          </p:nvPr>
        </p:nvSpPr>
        <p:spPr/>
        <p:txBody>
          <a:bodyPr/>
          <a:lstStyle/>
          <a:p>
            <a:pPr algn="l" eaLnBrk="1" hangingPunct="1"/>
            <a:r>
              <a:rPr lang="en-US" altLang="en-US" sz="1600" smtClean="0"/>
              <a:t>Module 07: DDL Summary		Page F-8: Triggers</a:t>
            </a:r>
          </a:p>
        </p:txBody>
      </p:sp>
      <p:sp>
        <p:nvSpPr>
          <p:cNvPr id="3277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 trigger is a stored procedure that is executed when a triggering event occurs in the database.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most common triggering events are those that are associated with the DML commands: INSERT, UPDATE, and DELETE.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For example, a programmer could write a trigger that prevents users from updating a table during off-hours.</a:t>
            </a:r>
          </a:p>
        </p:txBody>
      </p:sp>
      <p:sp>
        <p:nvSpPr>
          <p:cNvPr id="32773"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3795" name="Rectangle 2"/>
          <p:cNvSpPr>
            <a:spLocks noGrp="1" noChangeArrowheads="1"/>
          </p:cNvSpPr>
          <p:nvPr>
            <p:ph type="title"/>
          </p:nvPr>
        </p:nvSpPr>
        <p:spPr/>
        <p:txBody>
          <a:bodyPr/>
          <a:lstStyle/>
          <a:p>
            <a:pPr algn="l" eaLnBrk="1" hangingPunct="1"/>
            <a:r>
              <a:rPr lang="en-US" altLang="en-US" sz="1600" smtClean="0"/>
              <a:t>Module 07: DDL Summary		Page G-1: Data Dictionary</a:t>
            </a:r>
          </a:p>
        </p:txBody>
      </p:sp>
      <p:sp>
        <p:nvSpPr>
          <p:cNvPr id="33796" name="Rectangle 3"/>
          <p:cNvSpPr>
            <a:spLocks noGrp="1" noChangeArrowheads="1"/>
          </p:cNvSpPr>
          <p:nvPr>
            <p:ph type="body" sz="half" idx="2"/>
          </p:nvPr>
        </p:nvSpPr>
        <p:spPr/>
        <p:txBody>
          <a:bodyPr/>
          <a:lstStyle/>
          <a:p>
            <a:pPr marL="0" indent="0" eaLnBrk="1" hangingPunct="1">
              <a:lnSpc>
                <a:spcPct val="90000"/>
              </a:lnSpc>
            </a:pPr>
            <a:r>
              <a:rPr lang="en-US" altLang="en-US" smtClean="0">
                <a:latin typeface="Verdana" panose="020B0604030504040204" pitchFamily="34" charset="0"/>
              </a:rPr>
              <a:t>How can we find out what schema objects exist in the database?</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Let’s ask the database.</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Early on we accepted this statement as our working definition of a database:</a:t>
            </a:r>
          </a:p>
          <a:p>
            <a:pPr marL="0" indent="0" eaLnBrk="1" hangingPunct="1">
              <a:lnSpc>
                <a:spcPct val="90000"/>
              </a:lnSpc>
            </a:pPr>
            <a:endParaRPr lang="en-US" altLang="en-US" smtClean="0">
              <a:latin typeface="Verdana" panose="020B0604030504040204" pitchFamily="34" charset="0"/>
            </a:endParaRPr>
          </a:p>
          <a:p>
            <a:pPr marL="463550" lvl="1" indent="-6350" eaLnBrk="1" hangingPunct="1">
              <a:lnSpc>
                <a:spcPct val="90000"/>
              </a:lnSpc>
              <a:buFontTx/>
              <a:buNone/>
            </a:pPr>
            <a:r>
              <a:rPr lang="en-US" altLang="en-US" sz="1400" i="1" smtClean="0">
                <a:latin typeface="Verdana" panose="020B0604030504040204" pitchFamily="34" charset="0"/>
              </a:rPr>
              <a:t>A database is a self-describing collection of integrated records</a:t>
            </a:r>
            <a:r>
              <a:rPr lang="en-US" altLang="en-US" sz="1400" smtClean="0">
                <a:latin typeface="Verdana" panose="020B0604030504040204" pitchFamily="34" charset="0"/>
              </a:rPr>
              <a:t> (Kroenke, 2003).</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One of the key features of this definition is the notion of a database being self-describing.  In this regard we say that a database contains the application data, as well as metadata.  </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Metadata is data, or information, about the data that is maintained in the database.</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Thus far the only command that we’ve used to exploit the metadata features of the database has been the DESCRIBE command.</a:t>
            </a:r>
          </a:p>
          <a:p>
            <a:pPr marL="0" indent="0" eaLnBrk="1" hangingPunct="1">
              <a:lnSpc>
                <a:spcPct val="90000"/>
              </a:lnSpc>
            </a:pPr>
            <a:endParaRPr lang="en-US" altLang="en-US" smtClean="0">
              <a:latin typeface="Verdana" panose="020B0604030504040204" pitchFamily="34" charset="0"/>
            </a:endParaRPr>
          </a:p>
        </p:txBody>
      </p:sp>
      <p:sp>
        <p:nvSpPr>
          <p:cNvPr id="33797" name="Rectangle 4"/>
          <p:cNvSpPr>
            <a:spLocks noGrp="1" noChangeArrowheads="1"/>
          </p:cNvSpPr>
          <p:nvPr>
            <p:ph sz="half" idx="1"/>
          </p:nvPr>
        </p:nvSpPr>
        <p:spPr/>
        <p:txBody>
          <a:bodyPr/>
          <a:lstStyle/>
          <a:p>
            <a:pPr marL="0" indent="0" eaLnBrk="1" hangingPunct="1">
              <a:lnSpc>
                <a:spcPct val="90000"/>
              </a:lnSpc>
            </a:pPr>
            <a:endParaRPr lang="en-US" altLang="en-US" sz="12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3481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4819" name="Rectangle 2"/>
          <p:cNvSpPr>
            <a:spLocks noGrp="1" noChangeArrowheads="1"/>
          </p:cNvSpPr>
          <p:nvPr>
            <p:ph type="title"/>
          </p:nvPr>
        </p:nvSpPr>
        <p:spPr/>
        <p:txBody>
          <a:bodyPr/>
          <a:lstStyle/>
          <a:p>
            <a:pPr algn="l" eaLnBrk="1" hangingPunct="1"/>
            <a:r>
              <a:rPr lang="en-US" altLang="en-US" sz="1600" smtClean="0"/>
              <a:t>Module 07: DDL Summary		Page G-2: Data Dictionary</a:t>
            </a:r>
          </a:p>
        </p:txBody>
      </p:sp>
      <p:sp>
        <p:nvSpPr>
          <p:cNvPr id="3482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And now we’re going to look into some Oracle-specific commands that we can use to interrogate the database’s data dictionary.</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data dictionary contains all of the structural  information about the data structures in the database.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the Oracle data dictionary provide three views for us to use in looking at the database structures.</a:t>
            </a:r>
          </a:p>
          <a:p>
            <a:pPr marL="0" indent="0" eaLnBrk="1" hangingPunct="1"/>
            <a:endParaRPr lang="en-US" altLang="en-US" smtClean="0">
              <a:latin typeface="Verdana" panose="020B0604030504040204" pitchFamily="34" charset="0"/>
            </a:endParaRPr>
          </a:p>
        </p:txBody>
      </p:sp>
      <p:sp>
        <p:nvSpPr>
          <p:cNvPr id="34821"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3584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5843" name="Rectangle 2"/>
          <p:cNvSpPr>
            <a:spLocks noGrp="1" noChangeArrowheads="1"/>
          </p:cNvSpPr>
          <p:nvPr>
            <p:ph type="title"/>
          </p:nvPr>
        </p:nvSpPr>
        <p:spPr/>
        <p:txBody>
          <a:bodyPr/>
          <a:lstStyle/>
          <a:p>
            <a:pPr algn="l" eaLnBrk="1" hangingPunct="1"/>
            <a:r>
              <a:rPr lang="en-US" altLang="en-US" sz="1600" smtClean="0"/>
              <a:t>Module 07: DDL Summary		Page G-3: Data Dictionary</a:t>
            </a:r>
          </a:p>
        </p:txBody>
      </p:sp>
      <p:sp>
        <p:nvSpPr>
          <p:cNvPr id="35844" name="Rectangle 3"/>
          <p:cNvSpPr>
            <a:spLocks noGrp="1" noChangeArrowheads="1"/>
          </p:cNvSpPr>
          <p:nvPr>
            <p:ph type="body" sz="half" idx="2"/>
          </p:nvPr>
        </p:nvSpPr>
        <p:spPr/>
        <p:txBody>
          <a:bodyPr/>
          <a:lstStyle/>
          <a:p>
            <a:pPr marL="228600" indent="-228600" eaLnBrk="1" hangingPunct="1"/>
            <a:r>
              <a:rPr lang="en-US" altLang="en-US" smtClean="0">
                <a:latin typeface="Verdana" panose="020B0604030504040204" pitchFamily="34" charset="0"/>
              </a:rPr>
              <a:t>Each of these categories of views carries one of these three prefixes:</a:t>
            </a:r>
          </a:p>
          <a:p>
            <a:pPr marL="228600" indent="-228600" eaLnBrk="1" hangingPunct="1"/>
            <a:r>
              <a:rPr lang="en-US" altLang="en-US" smtClean="0">
                <a:latin typeface="Verdana" panose="020B0604030504040204" pitchFamily="34" charset="0"/>
              </a:rPr>
              <a:t>	</a:t>
            </a:r>
            <a:r>
              <a:rPr lang="en-US" altLang="en-US" b="1" smtClean="0">
                <a:latin typeface="Verdana" panose="020B0604030504040204" pitchFamily="34" charset="0"/>
              </a:rPr>
              <a:t>user</a:t>
            </a:r>
            <a:r>
              <a:rPr lang="en-US" altLang="en-US" smtClean="0">
                <a:latin typeface="Verdana" panose="020B0604030504040204" pitchFamily="34" charset="0"/>
              </a:rPr>
              <a:t>_</a:t>
            </a:r>
            <a:r>
              <a:rPr lang="en-US" altLang="en-US" i="1" smtClean="0">
                <a:latin typeface="Verdana" panose="020B0604030504040204" pitchFamily="34" charset="0"/>
              </a:rPr>
              <a:t>view</a:t>
            </a:r>
          </a:p>
          <a:p>
            <a:pPr marL="228600" indent="-228600" eaLnBrk="1" hangingPunct="1"/>
            <a:r>
              <a:rPr lang="en-US" altLang="en-US" smtClean="0">
                <a:latin typeface="Verdana" panose="020B0604030504040204" pitchFamily="34" charset="0"/>
              </a:rPr>
              <a:t>	</a:t>
            </a:r>
            <a:r>
              <a:rPr lang="en-US" altLang="en-US" b="1" smtClean="0">
                <a:latin typeface="Verdana" panose="020B0604030504040204" pitchFamily="34" charset="0"/>
              </a:rPr>
              <a:t>all</a:t>
            </a:r>
            <a:r>
              <a:rPr lang="en-US" altLang="en-US" smtClean="0">
                <a:latin typeface="Verdana" panose="020B0604030504040204" pitchFamily="34" charset="0"/>
              </a:rPr>
              <a:t>_</a:t>
            </a:r>
            <a:r>
              <a:rPr lang="en-US" altLang="en-US" i="1" smtClean="0">
                <a:latin typeface="Verdana" panose="020B0604030504040204" pitchFamily="34" charset="0"/>
              </a:rPr>
              <a:t>view</a:t>
            </a:r>
          </a:p>
          <a:p>
            <a:pPr marL="228600" indent="-228600" eaLnBrk="1" hangingPunct="1"/>
            <a:r>
              <a:rPr lang="en-US" altLang="en-US" smtClean="0">
                <a:latin typeface="Verdana" panose="020B0604030504040204" pitchFamily="34" charset="0"/>
              </a:rPr>
              <a:t>	</a:t>
            </a:r>
            <a:r>
              <a:rPr lang="en-US" altLang="en-US" b="1" smtClean="0">
                <a:latin typeface="Verdana" panose="020B0604030504040204" pitchFamily="34" charset="0"/>
              </a:rPr>
              <a:t>dba</a:t>
            </a:r>
            <a:r>
              <a:rPr lang="en-US" altLang="en-US" smtClean="0">
                <a:latin typeface="Verdana" panose="020B0604030504040204" pitchFamily="34" charset="0"/>
              </a:rPr>
              <a:t>_</a:t>
            </a:r>
            <a:r>
              <a:rPr lang="en-US" altLang="en-US" i="1" smtClean="0">
                <a:latin typeface="Verdana" panose="020B0604030504040204" pitchFamily="34" charset="0"/>
              </a:rPr>
              <a:t>view</a:t>
            </a:r>
          </a:p>
          <a:p>
            <a:pPr marL="228600" indent="-228600" eaLnBrk="1" hangingPunct="1"/>
            <a:endParaRPr lang="en-US" altLang="en-US" i="1" smtClean="0">
              <a:latin typeface="Verdana" panose="020B0604030504040204" pitchFamily="34" charset="0"/>
            </a:endParaRPr>
          </a:p>
          <a:p>
            <a:pPr marL="228600" indent="-228600" eaLnBrk="1" hangingPunct="1"/>
            <a:r>
              <a:rPr lang="en-US" altLang="en-US" smtClean="0">
                <a:latin typeface="Verdana" panose="020B0604030504040204" pitchFamily="34" charset="0"/>
              </a:rPr>
              <a:t>And the </a:t>
            </a:r>
            <a:r>
              <a:rPr lang="en-US" altLang="en-US" i="1" smtClean="0">
                <a:latin typeface="Verdana" panose="020B0604030504040204" pitchFamily="34" charset="0"/>
              </a:rPr>
              <a:t>_view </a:t>
            </a:r>
            <a:r>
              <a:rPr lang="en-US" altLang="en-US" smtClean="0">
                <a:latin typeface="Verdana" panose="020B0604030504040204" pitchFamily="34" charset="0"/>
              </a:rPr>
              <a:t>part of it, is usually related to the object type you're interested in.</a:t>
            </a:r>
          </a:p>
          <a:p>
            <a:pPr marL="228600" indent="-228600" eaLnBrk="1" hangingPunct="1"/>
            <a:endParaRPr lang="en-US" altLang="en-US" smtClean="0">
              <a:latin typeface="Verdana" panose="020B0604030504040204" pitchFamily="34" charset="0"/>
            </a:endParaRPr>
          </a:p>
          <a:p>
            <a:pPr marL="228600" indent="-228600" eaLnBrk="1" hangingPunct="1"/>
            <a:endParaRPr lang="en-US" altLang="en-US" i="1" smtClean="0">
              <a:latin typeface="Verdana" panose="020B0604030504040204" pitchFamily="34" charset="0"/>
            </a:endParaRPr>
          </a:p>
          <a:p>
            <a:pPr marL="228600" indent="-228600" eaLnBrk="1" hangingPunct="1"/>
            <a:r>
              <a:rPr lang="en-US" altLang="en-US" smtClean="0">
                <a:latin typeface="Verdana" panose="020B0604030504040204" pitchFamily="34" charset="0"/>
              </a:rPr>
              <a:t>For example, if we were interested in finding out about the structure of a table, we could use the </a:t>
            </a:r>
            <a:r>
              <a:rPr lang="en-US" altLang="en-US" i="1" smtClean="0">
                <a:latin typeface="Verdana" panose="020B0604030504040204" pitchFamily="34" charset="0"/>
              </a:rPr>
              <a:t>_tables</a:t>
            </a:r>
            <a:r>
              <a:rPr lang="en-US" altLang="en-US" smtClean="0">
                <a:latin typeface="Verdana" panose="020B0604030504040204" pitchFamily="34" charset="0"/>
              </a:rPr>
              <a:t> view.  That’s half of the equation, now we have to figure out which aspect would best provide the information we need.</a:t>
            </a:r>
          </a:p>
          <a:p>
            <a:pPr marL="228600" indent="-228600" eaLnBrk="1" hangingPunct="1"/>
            <a:endParaRPr lang="en-US" altLang="en-US" smtClean="0">
              <a:latin typeface="Verdana" panose="020B0604030504040204" pitchFamily="34" charset="0"/>
            </a:endParaRPr>
          </a:p>
          <a:p>
            <a:pPr marL="228600" indent="-228600" eaLnBrk="1" hangingPunct="1">
              <a:buFontTx/>
              <a:buAutoNum type="arabicPeriod"/>
            </a:pPr>
            <a:r>
              <a:rPr lang="en-US" altLang="en-US" smtClean="0">
                <a:latin typeface="Verdana" panose="020B0604030504040204" pitchFamily="34" charset="0"/>
              </a:rPr>
              <a:t>User aspect:	user_tables</a:t>
            </a:r>
          </a:p>
          <a:p>
            <a:pPr marL="228600" indent="-228600" eaLnBrk="1" hangingPunct="1">
              <a:buFontTx/>
              <a:buAutoNum type="arabicPeriod"/>
            </a:pPr>
            <a:r>
              <a:rPr lang="en-US" altLang="en-US" smtClean="0">
                <a:latin typeface="Verdana" panose="020B0604030504040204" pitchFamily="34" charset="0"/>
              </a:rPr>
              <a:t>All aspect:	all_tables</a:t>
            </a:r>
          </a:p>
          <a:p>
            <a:pPr marL="228600" indent="-228600" eaLnBrk="1" hangingPunct="1">
              <a:buFontTx/>
              <a:buAutoNum type="arabicPeriod"/>
            </a:pPr>
            <a:r>
              <a:rPr lang="en-US" altLang="en-US" smtClean="0">
                <a:latin typeface="Verdana" panose="020B0604030504040204" pitchFamily="34" charset="0"/>
              </a:rPr>
              <a:t>DBA aspect	dba_tables</a:t>
            </a:r>
          </a:p>
        </p:txBody>
      </p:sp>
      <p:pic>
        <p:nvPicPr>
          <p:cNvPr id="35845"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676400"/>
            <a:ext cx="4191000" cy="4724400"/>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3686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6867" name="Rectangle 2"/>
          <p:cNvSpPr>
            <a:spLocks noGrp="1" noChangeArrowheads="1"/>
          </p:cNvSpPr>
          <p:nvPr>
            <p:ph type="title"/>
          </p:nvPr>
        </p:nvSpPr>
        <p:spPr/>
        <p:txBody>
          <a:bodyPr/>
          <a:lstStyle/>
          <a:p>
            <a:pPr algn="l" eaLnBrk="1" hangingPunct="1"/>
            <a:r>
              <a:rPr lang="en-US" altLang="en-US" sz="1600" smtClean="0"/>
              <a:t>Module 07: DDL Summary		Page G-4: User Aspect</a:t>
            </a:r>
          </a:p>
        </p:txBody>
      </p:sp>
      <p:sp>
        <p:nvSpPr>
          <p:cNvPr id="3686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a:t>
            </a:r>
            <a:r>
              <a:rPr lang="en-US" altLang="en-US" b="1" i="1" smtClean="0">
                <a:latin typeface="Verdana" panose="020B0604030504040204" pitchFamily="34" charset="0"/>
              </a:rPr>
              <a:t>user</a:t>
            </a:r>
            <a:r>
              <a:rPr lang="en-US" altLang="en-US" smtClean="0">
                <a:latin typeface="Verdana" panose="020B0604030504040204" pitchFamily="34" charset="0"/>
              </a:rPr>
              <a:t> aspect provides the user with information about tables (objects) that they own.</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36869"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447800"/>
            <a:ext cx="4191000" cy="4953000"/>
          </a:xfr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3789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7891" name="Rectangle 2"/>
          <p:cNvSpPr>
            <a:spLocks noGrp="1" noChangeArrowheads="1"/>
          </p:cNvSpPr>
          <p:nvPr>
            <p:ph type="title"/>
          </p:nvPr>
        </p:nvSpPr>
        <p:spPr/>
        <p:txBody>
          <a:bodyPr/>
          <a:lstStyle/>
          <a:p>
            <a:pPr algn="l" eaLnBrk="1" hangingPunct="1"/>
            <a:r>
              <a:rPr lang="en-US" altLang="en-US" sz="1600" smtClean="0"/>
              <a:t>Module 07: DDL Summary		Page G-5: All Aspect</a:t>
            </a:r>
          </a:p>
        </p:txBody>
      </p:sp>
      <p:sp>
        <p:nvSpPr>
          <p:cNvPr id="3789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a:t>
            </a:r>
            <a:r>
              <a:rPr lang="en-US" altLang="en-US" b="1" i="1" smtClean="0">
                <a:latin typeface="Verdana" panose="020B0604030504040204" pitchFamily="34" charset="0"/>
              </a:rPr>
              <a:t>all</a:t>
            </a:r>
            <a:r>
              <a:rPr lang="en-US" altLang="en-US" smtClean="0">
                <a:latin typeface="Verdana" panose="020B0604030504040204" pitchFamily="34" charset="0"/>
              </a:rPr>
              <a:t> aspect gives the user information about objects that they own, as well as objects that have been permitted to them.</a:t>
            </a:r>
          </a:p>
        </p:txBody>
      </p:sp>
      <p:pic>
        <p:nvPicPr>
          <p:cNvPr id="37893"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371600"/>
            <a:ext cx="4191000" cy="5029200"/>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3891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8915" name="Rectangle 2"/>
          <p:cNvSpPr>
            <a:spLocks noGrp="1" noChangeArrowheads="1"/>
          </p:cNvSpPr>
          <p:nvPr>
            <p:ph type="title"/>
          </p:nvPr>
        </p:nvSpPr>
        <p:spPr/>
        <p:txBody>
          <a:bodyPr/>
          <a:lstStyle/>
          <a:p>
            <a:pPr algn="l" eaLnBrk="1" hangingPunct="1"/>
            <a:r>
              <a:rPr lang="en-US" altLang="en-US" sz="1600" smtClean="0"/>
              <a:t>Module 07: DDL Summary		Page G-6: DBA Aspect</a:t>
            </a:r>
          </a:p>
        </p:txBody>
      </p:sp>
      <p:sp>
        <p:nvSpPr>
          <p:cNvPr id="3891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dba aspect is available only to a special class of database user, and provides information about any and all structures in the database.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Mere mortals cannot use these dba_views </a:t>
            </a:r>
            <a:r>
              <a:rPr lang="en-US" altLang="en-US" smtClean="0">
                <a:latin typeface="Verdana" panose="020B0604030504040204" pitchFamily="34" charset="0"/>
                <a:sym typeface="Wingdings" panose="05000000000000000000" pitchFamily="2" charset="2"/>
              </a:rPr>
              <a:t></a:t>
            </a:r>
            <a:endParaRPr lang="en-US" altLang="en-US" smtClean="0">
              <a:latin typeface="Verdana" panose="020B0604030504040204" pitchFamily="34" charset="0"/>
            </a:endParaRPr>
          </a:p>
        </p:txBody>
      </p:sp>
      <p:pic>
        <p:nvPicPr>
          <p:cNvPr id="38917"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295400"/>
            <a:ext cx="4191000" cy="5105400"/>
          </a:xfr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3993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39939" name="Rectangle 2"/>
          <p:cNvSpPr>
            <a:spLocks noGrp="1" noChangeArrowheads="1"/>
          </p:cNvSpPr>
          <p:nvPr>
            <p:ph type="title"/>
          </p:nvPr>
        </p:nvSpPr>
        <p:spPr/>
        <p:txBody>
          <a:bodyPr/>
          <a:lstStyle/>
          <a:p>
            <a:pPr algn="l" eaLnBrk="1" hangingPunct="1"/>
            <a:r>
              <a:rPr lang="en-US" altLang="en-US" sz="1600" smtClean="0"/>
              <a:t>Module 07: DDL Summary	Page H-1: Commonly Used Views</a:t>
            </a:r>
          </a:p>
        </p:txBody>
      </p:sp>
      <p:sp>
        <p:nvSpPr>
          <p:cNvPr id="3994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Here are some views that you should be familiar with:</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User_tables</a:t>
            </a:r>
          </a:p>
          <a:p>
            <a:pPr marL="0" indent="0" eaLnBrk="1" hangingPunct="1"/>
            <a:r>
              <a:rPr lang="en-US" altLang="en-US" smtClean="0">
                <a:latin typeface="Verdana" panose="020B0604030504040204" pitchFamily="34" charset="0"/>
              </a:rPr>
              <a:t>User_tab_columns</a:t>
            </a:r>
          </a:p>
          <a:p>
            <a:pPr marL="0" indent="0" eaLnBrk="1" hangingPunct="1"/>
            <a:r>
              <a:rPr lang="en-US" altLang="en-US" smtClean="0">
                <a:latin typeface="Verdana" panose="020B0604030504040204" pitchFamily="34" charset="0"/>
              </a:rPr>
              <a:t>User_views</a:t>
            </a:r>
          </a:p>
          <a:p>
            <a:pPr marL="0" indent="0" eaLnBrk="1" hangingPunct="1"/>
            <a:r>
              <a:rPr lang="en-US" altLang="en-US" smtClean="0">
                <a:latin typeface="Verdana" panose="020B0604030504040204" pitchFamily="34" charset="0"/>
              </a:rPr>
              <a:t>User_constraints</a:t>
            </a:r>
          </a:p>
          <a:p>
            <a:pPr marL="0" indent="0" eaLnBrk="1" hangingPunct="1"/>
            <a:r>
              <a:rPr lang="en-US" altLang="en-US" smtClean="0">
                <a:latin typeface="Verdana" panose="020B0604030504040204" pitchFamily="34" charset="0"/>
              </a:rPr>
              <a:t>User_objects</a:t>
            </a:r>
          </a:p>
          <a:p>
            <a:pPr marL="0" indent="0" eaLnBrk="1" hangingPunct="1"/>
            <a:r>
              <a:rPr lang="en-US" altLang="en-US" smtClean="0">
                <a:latin typeface="Verdana" panose="020B0604030504040204" pitchFamily="34" charset="0"/>
              </a:rPr>
              <a:t>User_sequences</a:t>
            </a:r>
          </a:p>
          <a:p>
            <a:pPr marL="0" indent="0" eaLnBrk="1" hangingPunct="1"/>
            <a:r>
              <a:rPr lang="en-US" altLang="en-US" smtClean="0">
                <a:latin typeface="Verdana" panose="020B0604030504040204" pitchFamily="34" charset="0"/>
              </a:rPr>
              <a:t>User_synonyms</a:t>
            </a:r>
          </a:p>
          <a:p>
            <a:pPr marL="0" indent="0" eaLnBrk="1" hangingPunct="1"/>
            <a:r>
              <a:rPr lang="en-US" altLang="en-US" smtClean="0">
                <a:latin typeface="Verdana" panose="020B0604030504040204" pitchFamily="34" charset="0"/>
              </a:rPr>
              <a:t>User_indexes</a:t>
            </a:r>
          </a:p>
          <a:p>
            <a:pPr marL="0" indent="0" eaLnBrk="1" hangingPunct="1"/>
            <a:endParaRPr lang="en-US" altLang="en-US" smtClean="0">
              <a:latin typeface="Verdana" panose="020B0604030504040204" pitchFamily="34" charset="0"/>
            </a:endParaRPr>
          </a:p>
        </p:txBody>
      </p:sp>
      <p:sp>
        <p:nvSpPr>
          <p:cNvPr id="39941" name="Rectangle 5"/>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4096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0963" name="Rectangle 2"/>
          <p:cNvSpPr>
            <a:spLocks noGrp="1" noChangeArrowheads="1"/>
          </p:cNvSpPr>
          <p:nvPr>
            <p:ph type="title"/>
          </p:nvPr>
        </p:nvSpPr>
        <p:spPr/>
        <p:txBody>
          <a:bodyPr/>
          <a:lstStyle/>
          <a:p>
            <a:pPr algn="l" eaLnBrk="1" hangingPunct="1"/>
            <a:r>
              <a:rPr lang="en-US" altLang="en-US" sz="1600" smtClean="0"/>
              <a:t>Module 07: DDL Summary		Page H-2: user_tables</a:t>
            </a:r>
          </a:p>
        </p:txBody>
      </p:sp>
      <p:pic>
        <p:nvPicPr>
          <p:cNvPr id="40964" name="Picture 3"/>
          <p:cNvPicPr>
            <a:picLocks noChangeAspect="1" noChangeArrowheads="1"/>
          </p:cNvPicPr>
          <p:nvPr>
            <p:ph type="body" sz="half" idx="2"/>
          </p:nvPr>
        </p:nvPicPr>
        <p:blipFill>
          <a:blip r:embed="rId2">
            <a:extLst>
              <a:ext uri="{28A0092B-C50C-407E-A947-70E740481C1C}">
                <a14:useLocalDpi xmlns:a14="http://schemas.microsoft.com/office/drawing/2010/main" val="0"/>
              </a:ext>
            </a:extLst>
          </a:blip>
          <a:srcRect/>
          <a:stretch>
            <a:fillRect/>
          </a:stretch>
        </p:blipFill>
        <p:spPr>
          <a:xfrm>
            <a:off x="4648200" y="1905000"/>
            <a:ext cx="4191000" cy="4495800"/>
          </a:xfrm>
        </p:spPr>
      </p:pic>
      <p:pic>
        <p:nvPicPr>
          <p:cNvPr id="40965" name="Picture 4"/>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304800" y="1905000"/>
            <a:ext cx="4191000" cy="44958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123" name="Rectangle 2"/>
          <p:cNvSpPr>
            <a:spLocks noGrp="1" noChangeArrowheads="1"/>
          </p:cNvSpPr>
          <p:nvPr>
            <p:ph type="title"/>
          </p:nvPr>
        </p:nvSpPr>
        <p:spPr/>
        <p:txBody>
          <a:bodyPr/>
          <a:lstStyle/>
          <a:p>
            <a:pPr algn="l" eaLnBrk="1" hangingPunct="1"/>
            <a:r>
              <a:rPr lang="en-US" altLang="en-US" sz="1600" smtClean="0"/>
              <a:t>Module 07: DDL Summary		Page B-2: DROP</a:t>
            </a:r>
          </a:p>
        </p:txBody>
      </p:sp>
      <p:sp>
        <p:nvSpPr>
          <p:cNvPr id="512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Database objects are removed from the database with the DROP command.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general form of the DROP statement is: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DROP </a:t>
            </a:r>
            <a:r>
              <a:rPr lang="en-US" altLang="en-US" i="1" smtClean="0">
                <a:latin typeface="Verdana" panose="020B0604030504040204" pitchFamily="34" charset="0"/>
              </a:rPr>
              <a:t>object_type, object_name;</a:t>
            </a:r>
          </a:p>
          <a:p>
            <a:pPr marL="0" indent="0" eaLnBrk="1" hangingPunct="1"/>
            <a:r>
              <a:rPr lang="en-US" altLang="en-US" smtClean="0">
                <a:latin typeface="Verdana" panose="020B0604030504040204" pitchFamily="34" charset="0"/>
              </a:rPr>
              <a:t>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Where object_type specifies the kind of object we want to remove (TABLE, VIEW,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and </a:t>
            </a:r>
            <a:r>
              <a:rPr lang="en-US" altLang="en-US" i="1" smtClean="0">
                <a:latin typeface="Verdana" panose="020B0604030504040204" pitchFamily="34" charset="0"/>
              </a:rPr>
              <a:t>object_name </a:t>
            </a:r>
            <a:r>
              <a:rPr lang="en-US" altLang="en-US" smtClean="0">
                <a:latin typeface="Verdana" panose="020B0604030504040204" pitchFamily="34" charset="0"/>
              </a:rPr>
              <a:t>specifies the name we previously assigned to this object.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For example:</a:t>
            </a:r>
          </a:p>
          <a:p>
            <a:pPr marL="0" indent="0" eaLnBrk="1" hangingPunct="1"/>
            <a:r>
              <a:rPr lang="en-US" altLang="en-US" smtClean="0">
                <a:latin typeface="Verdana" panose="020B0604030504040204" pitchFamily="34" charset="0"/>
              </a:rPr>
              <a:t>DROP TABLE  students;</a:t>
            </a:r>
          </a:p>
          <a:p>
            <a:pPr marL="0" indent="0" eaLnBrk="1" hangingPunct="1"/>
            <a:r>
              <a:rPr lang="en-US" altLang="en-US" smtClean="0">
                <a:latin typeface="Verdana" panose="020B0604030504040204" pitchFamily="34" charset="0"/>
              </a:rPr>
              <a:t>DROP VIEW   scifi;</a:t>
            </a:r>
          </a:p>
        </p:txBody>
      </p:sp>
      <p:sp>
        <p:nvSpPr>
          <p:cNvPr id="5125" name="Rectangle 4"/>
          <p:cNvSpPr>
            <a:spLocks noGrp="1" noChangeArrowheads="1"/>
          </p:cNvSpPr>
          <p:nvPr>
            <p:ph sz="half" idx="1"/>
          </p:nvPr>
        </p:nvSpPr>
        <p:spPr/>
        <p:txBody>
          <a:bodyPr/>
          <a:lstStyle/>
          <a:p>
            <a:pPr marL="0" indent="0" eaLnBrk="1" hangingPunct="1"/>
            <a:endParaRPr lang="en-US" altLang="en-US" sz="1200" smtClean="0"/>
          </a:p>
        </p:txBody>
      </p:sp>
      <p:pic>
        <p:nvPicPr>
          <p:cNvPr id="5126" name="Picture 5" descr="jrz4smq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438400"/>
            <a:ext cx="2938463"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4198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1987" name="Rectangle 2"/>
          <p:cNvSpPr>
            <a:spLocks noGrp="1" noChangeArrowheads="1"/>
          </p:cNvSpPr>
          <p:nvPr>
            <p:ph type="title"/>
          </p:nvPr>
        </p:nvSpPr>
        <p:spPr/>
        <p:txBody>
          <a:bodyPr/>
          <a:lstStyle/>
          <a:p>
            <a:pPr algn="l" eaLnBrk="1" hangingPunct="1"/>
            <a:r>
              <a:rPr lang="en-US" altLang="en-US" sz="1600" smtClean="0"/>
              <a:t>Module 07: DDL Summary		Page H-3: user_tab_columns</a:t>
            </a:r>
          </a:p>
        </p:txBody>
      </p:sp>
      <p:pic>
        <p:nvPicPr>
          <p:cNvPr id="41988"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905000"/>
            <a:ext cx="4191000" cy="4495800"/>
          </a:xfrm>
        </p:spPr>
      </p:pic>
      <p:pic>
        <p:nvPicPr>
          <p:cNvPr id="41989" name="Picture 6"/>
          <p:cNvPicPr>
            <a:picLocks noChangeAspect="1" noChangeArrowheads="1"/>
          </p:cNvPicPr>
          <p:nvPr>
            <p:ph type="body" sz="half" idx="2"/>
          </p:nvPr>
        </p:nvPicPr>
        <p:blipFill>
          <a:blip r:embed="rId3">
            <a:extLst>
              <a:ext uri="{28A0092B-C50C-407E-A947-70E740481C1C}">
                <a14:useLocalDpi xmlns:a14="http://schemas.microsoft.com/office/drawing/2010/main" val="0"/>
              </a:ext>
            </a:extLst>
          </a:blip>
          <a:srcRect/>
          <a:stretch>
            <a:fillRect/>
          </a:stretch>
        </p:blipFill>
        <p:spPr>
          <a:xfrm>
            <a:off x="4648200" y="1905000"/>
            <a:ext cx="4191000" cy="4495800"/>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7C80"/>
        </a:solidFill>
        <a:effectLst/>
      </p:bgPr>
    </p:bg>
    <p:spTree>
      <p:nvGrpSpPr>
        <p:cNvPr id="1" name=""/>
        <p:cNvGrpSpPr/>
        <p:nvPr/>
      </p:nvGrpSpPr>
      <p:grpSpPr>
        <a:xfrm>
          <a:off x="0" y="0"/>
          <a:ext cx="0" cy="0"/>
          <a:chOff x="0" y="0"/>
          <a:chExt cx="0" cy="0"/>
        </a:xfrm>
      </p:grpSpPr>
      <p:sp>
        <p:nvSpPr>
          <p:cNvPr id="4301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3011" name="Rectangle 2"/>
          <p:cNvSpPr>
            <a:spLocks noGrp="1" noChangeArrowheads="1"/>
          </p:cNvSpPr>
          <p:nvPr>
            <p:ph type="title"/>
          </p:nvPr>
        </p:nvSpPr>
        <p:spPr/>
        <p:txBody>
          <a:bodyPr/>
          <a:lstStyle/>
          <a:p>
            <a:pPr algn="l" eaLnBrk="1" hangingPunct="1"/>
            <a:r>
              <a:rPr lang="en-US" altLang="en-US" sz="1600" smtClean="0"/>
              <a:t>Module 07: DDL Summary		Page H-4: user_views</a:t>
            </a:r>
          </a:p>
        </p:txBody>
      </p:sp>
      <p:pic>
        <p:nvPicPr>
          <p:cNvPr id="43012"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752600"/>
            <a:ext cx="4191000" cy="4648200"/>
          </a:xfrm>
        </p:spPr>
      </p:pic>
      <p:pic>
        <p:nvPicPr>
          <p:cNvPr id="43013" name="Picture 6"/>
          <p:cNvPicPr>
            <a:picLocks noChangeAspect="1" noChangeArrowheads="1"/>
          </p:cNvPicPr>
          <p:nvPr>
            <p:ph type="body" sz="half" idx="2"/>
          </p:nvPr>
        </p:nvPicPr>
        <p:blipFill>
          <a:blip r:embed="rId3">
            <a:extLst>
              <a:ext uri="{28A0092B-C50C-407E-A947-70E740481C1C}">
                <a14:useLocalDpi xmlns:a14="http://schemas.microsoft.com/office/drawing/2010/main" val="0"/>
              </a:ext>
            </a:extLst>
          </a:blip>
          <a:srcRect/>
          <a:stretch>
            <a:fillRect/>
          </a:stretch>
        </p:blipFill>
        <p:spPr>
          <a:xfrm>
            <a:off x="4648200" y="1752600"/>
            <a:ext cx="4191000" cy="4648200"/>
          </a:xfr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7C80"/>
        </a:solidFill>
        <a:effectLst/>
      </p:bgPr>
    </p:bg>
    <p:spTree>
      <p:nvGrpSpPr>
        <p:cNvPr id="1" name=""/>
        <p:cNvGrpSpPr/>
        <p:nvPr/>
      </p:nvGrpSpPr>
      <p:grpSpPr>
        <a:xfrm>
          <a:off x="0" y="0"/>
          <a:ext cx="0" cy="0"/>
          <a:chOff x="0" y="0"/>
          <a:chExt cx="0" cy="0"/>
        </a:xfrm>
      </p:grpSpPr>
      <p:sp>
        <p:nvSpPr>
          <p:cNvPr id="4403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4035" name="Rectangle 2"/>
          <p:cNvSpPr>
            <a:spLocks noGrp="1" noChangeArrowheads="1"/>
          </p:cNvSpPr>
          <p:nvPr>
            <p:ph type="title"/>
          </p:nvPr>
        </p:nvSpPr>
        <p:spPr/>
        <p:txBody>
          <a:bodyPr/>
          <a:lstStyle/>
          <a:p>
            <a:pPr algn="l" eaLnBrk="1" hangingPunct="1"/>
            <a:r>
              <a:rPr lang="en-US" altLang="en-US" sz="1600" smtClean="0"/>
              <a:t>Module 07: DDL Summary		Page H-5: user_constraints</a:t>
            </a:r>
          </a:p>
        </p:txBody>
      </p:sp>
      <p:pic>
        <p:nvPicPr>
          <p:cNvPr id="44036"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828800"/>
            <a:ext cx="4191000" cy="4572000"/>
          </a:xfrm>
        </p:spPr>
      </p:pic>
      <p:pic>
        <p:nvPicPr>
          <p:cNvPr id="44037" name="Picture 6"/>
          <p:cNvPicPr>
            <a:picLocks noChangeAspect="1" noChangeArrowheads="1"/>
          </p:cNvPicPr>
          <p:nvPr>
            <p:ph type="body" sz="half" idx="2"/>
          </p:nvPr>
        </p:nvPicPr>
        <p:blipFill>
          <a:blip r:embed="rId3">
            <a:extLst>
              <a:ext uri="{28A0092B-C50C-407E-A947-70E740481C1C}">
                <a14:useLocalDpi xmlns:a14="http://schemas.microsoft.com/office/drawing/2010/main" val="0"/>
              </a:ext>
            </a:extLst>
          </a:blip>
          <a:srcRect/>
          <a:stretch>
            <a:fillRect/>
          </a:stretch>
        </p:blipFill>
        <p:spPr>
          <a:xfrm>
            <a:off x="4648200" y="1828800"/>
            <a:ext cx="4191000" cy="4572000"/>
          </a:xfr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7C80"/>
        </a:solidFill>
        <a:effectLst/>
      </p:bgPr>
    </p:bg>
    <p:spTree>
      <p:nvGrpSpPr>
        <p:cNvPr id="1" name=""/>
        <p:cNvGrpSpPr/>
        <p:nvPr/>
      </p:nvGrpSpPr>
      <p:grpSpPr>
        <a:xfrm>
          <a:off x="0" y="0"/>
          <a:ext cx="0" cy="0"/>
          <a:chOff x="0" y="0"/>
          <a:chExt cx="0" cy="0"/>
        </a:xfrm>
      </p:grpSpPr>
      <p:sp>
        <p:nvSpPr>
          <p:cNvPr id="4505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5059" name="Rectangle 2"/>
          <p:cNvSpPr>
            <a:spLocks noGrp="1" noChangeArrowheads="1"/>
          </p:cNvSpPr>
          <p:nvPr>
            <p:ph type="title"/>
          </p:nvPr>
        </p:nvSpPr>
        <p:spPr/>
        <p:txBody>
          <a:bodyPr/>
          <a:lstStyle/>
          <a:p>
            <a:pPr algn="l" eaLnBrk="1" hangingPunct="1"/>
            <a:r>
              <a:rPr lang="en-US" altLang="en-US" sz="1600" smtClean="0"/>
              <a:t>Module 07: DDL Summary		Page H-6: user_constraints</a:t>
            </a:r>
          </a:p>
        </p:txBody>
      </p:sp>
      <p:sp>
        <p:nvSpPr>
          <p:cNvPr id="45060" name="Rectangle 6"/>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Those constraints that have the strange looking names, are mostly NOT NULL constraints that were defined at the same time as the table was created.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Since those constraints were not explicitly named, Oracle conjured up its own name to use.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What do you think the values in the “C” column represent?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45061" name="Picture 7"/>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371600"/>
            <a:ext cx="4191000" cy="4343400"/>
          </a:xfr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7C80"/>
        </a:solidFill>
        <a:effectLst/>
      </p:bgPr>
    </p:bg>
    <p:spTree>
      <p:nvGrpSpPr>
        <p:cNvPr id="1" name=""/>
        <p:cNvGrpSpPr/>
        <p:nvPr/>
      </p:nvGrpSpPr>
      <p:grpSpPr>
        <a:xfrm>
          <a:off x="0" y="0"/>
          <a:ext cx="0" cy="0"/>
          <a:chOff x="0" y="0"/>
          <a:chExt cx="0" cy="0"/>
        </a:xfrm>
      </p:grpSpPr>
      <p:sp>
        <p:nvSpPr>
          <p:cNvPr id="4608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6083" name="Rectangle 2"/>
          <p:cNvSpPr>
            <a:spLocks noGrp="1" noChangeArrowheads="1"/>
          </p:cNvSpPr>
          <p:nvPr>
            <p:ph type="title"/>
          </p:nvPr>
        </p:nvSpPr>
        <p:spPr/>
        <p:txBody>
          <a:bodyPr/>
          <a:lstStyle/>
          <a:p>
            <a:pPr algn="l" eaLnBrk="1" hangingPunct="1"/>
            <a:r>
              <a:rPr lang="en-US" altLang="en-US" sz="1600" smtClean="0"/>
              <a:t>Module 07: DDL Summary		Page H-7: user_constraints</a:t>
            </a:r>
          </a:p>
        </p:txBody>
      </p:sp>
      <p:sp>
        <p:nvSpPr>
          <p:cNvPr id="4608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This is a handy way to see the ‘contents’ of  any constraint.</a:t>
            </a:r>
          </a:p>
          <a:p>
            <a:pPr marL="0" indent="0" eaLnBrk="1" hangingPunct="1"/>
            <a:endParaRPr lang="en-US" altLang="en-US" smtClean="0">
              <a:latin typeface="Verdana" panose="020B0604030504040204" pitchFamily="34" charset="0"/>
            </a:endParaRPr>
          </a:p>
        </p:txBody>
      </p:sp>
      <p:pic>
        <p:nvPicPr>
          <p:cNvPr id="46085"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81000" y="1676400"/>
            <a:ext cx="4191000" cy="4648200"/>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7C80"/>
        </a:solidFill>
        <a:effectLst/>
      </p:bgPr>
    </p:bg>
    <p:spTree>
      <p:nvGrpSpPr>
        <p:cNvPr id="1" name=""/>
        <p:cNvGrpSpPr/>
        <p:nvPr/>
      </p:nvGrpSpPr>
      <p:grpSpPr>
        <a:xfrm>
          <a:off x="0" y="0"/>
          <a:ext cx="0" cy="0"/>
          <a:chOff x="0" y="0"/>
          <a:chExt cx="0" cy="0"/>
        </a:xfrm>
      </p:grpSpPr>
      <p:sp>
        <p:nvSpPr>
          <p:cNvPr id="4710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7107" name="Rectangle 2"/>
          <p:cNvSpPr>
            <a:spLocks noGrp="1" noChangeArrowheads="1"/>
          </p:cNvSpPr>
          <p:nvPr>
            <p:ph type="title"/>
          </p:nvPr>
        </p:nvSpPr>
        <p:spPr/>
        <p:txBody>
          <a:bodyPr/>
          <a:lstStyle/>
          <a:p>
            <a:pPr algn="l" eaLnBrk="1" hangingPunct="1"/>
            <a:r>
              <a:rPr lang="en-US" altLang="en-US" sz="1600" smtClean="0"/>
              <a:t>Module 07: DDL Summary		Page H-8: user_objects</a:t>
            </a:r>
          </a:p>
        </p:txBody>
      </p:sp>
      <p:sp>
        <p:nvSpPr>
          <p:cNvPr id="47108" name="Rectangle 3"/>
          <p:cNvSpPr>
            <a:spLocks noGrp="1" noChangeArrowheads="1"/>
          </p:cNvSpPr>
          <p:nvPr>
            <p:ph type="body" sz="half" idx="2"/>
          </p:nvPr>
        </p:nvSpPr>
        <p:spPr/>
        <p:txBody>
          <a:bodyPr/>
          <a:lstStyle/>
          <a:p>
            <a:pPr marL="0" indent="0" eaLnBrk="1" hangingPunct="1"/>
            <a:endParaRPr lang="en-US" altLang="en-US" smtClean="0">
              <a:latin typeface="Verdana" panose="020B0604030504040204" pitchFamily="34" charset="0"/>
            </a:endParaRPr>
          </a:p>
        </p:txBody>
      </p:sp>
      <p:pic>
        <p:nvPicPr>
          <p:cNvPr id="47109"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676400"/>
            <a:ext cx="4191000" cy="4724400"/>
          </a:xfr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7C80"/>
        </a:solidFill>
        <a:effectLst/>
      </p:bgPr>
    </p:bg>
    <p:spTree>
      <p:nvGrpSpPr>
        <p:cNvPr id="1" name=""/>
        <p:cNvGrpSpPr/>
        <p:nvPr/>
      </p:nvGrpSpPr>
      <p:grpSpPr>
        <a:xfrm>
          <a:off x="0" y="0"/>
          <a:ext cx="0" cy="0"/>
          <a:chOff x="0" y="0"/>
          <a:chExt cx="0" cy="0"/>
        </a:xfrm>
      </p:grpSpPr>
      <p:sp>
        <p:nvSpPr>
          <p:cNvPr id="4813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8131" name="Rectangle 2"/>
          <p:cNvSpPr>
            <a:spLocks noGrp="1" noChangeArrowheads="1"/>
          </p:cNvSpPr>
          <p:nvPr>
            <p:ph type="title"/>
          </p:nvPr>
        </p:nvSpPr>
        <p:spPr/>
        <p:txBody>
          <a:bodyPr/>
          <a:lstStyle/>
          <a:p>
            <a:pPr algn="l" eaLnBrk="1" hangingPunct="1"/>
            <a:r>
              <a:rPr lang="en-US" altLang="en-US" sz="1600" smtClean="0"/>
              <a:t>Module 07: DDL Summary		Page H-9: user_sequences</a:t>
            </a:r>
          </a:p>
        </p:txBody>
      </p:sp>
      <p:sp>
        <p:nvSpPr>
          <p:cNvPr id="48132"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These are the columns that are available to the user_sequences view.</a:t>
            </a:r>
          </a:p>
        </p:txBody>
      </p:sp>
      <p:pic>
        <p:nvPicPr>
          <p:cNvPr id="48133"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4915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49155" name="Rectangle 2"/>
          <p:cNvSpPr>
            <a:spLocks noGrp="1" noChangeArrowheads="1"/>
          </p:cNvSpPr>
          <p:nvPr>
            <p:ph type="title"/>
          </p:nvPr>
        </p:nvSpPr>
        <p:spPr/>
        <p:txBody>
          <a:bodyPr/>
          <a:lstStyle/>
          <a:p>
            <a:pPr algn="l" eaLnBrk="1" hangingPunct="1"/>
            <a:r>
              <a:rPr lang="en-US" altLang="en-US" sz="1600" smtClean="0"/>
              <a:t>Module 07: DDL Summary		Page H-9: user_sequences</a:t>
            </a:r>
          </a:p>
        </p:txBody>
      </p:sp>
      <p:sp>
        <p:nvSpPr>
          <p:cNvPr id="4915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These are the columns that are available to the user_sequences view.</a:t>
            </a:r>
          </a:p>
        </p:txBody>
      </p:sp>
      <p:pic>
        <p:nvPicPr>
          <p:cNvPr id="49157" name="Picture 4"/>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50178"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0179" name="Rectangle 2"/>
          <p:cNvSpPr>
            <a:spLocks noGrp="1" noChangeArrowheads="1"/>
          </p:cNvSpPr>
          <p:nvPr>
            <p:ph type="title"/>
          </p:nvPr>
        </p:nvSpPr>
        <p:spPr/>
        <p:txBody>
          <a:bodyPr/>
          <a:lstStyle/>
          <a:p>
            <a:pPr algn="l" eaLnBrk="1" hangingPunct="1"/>
            <a:r>
              <a:rPr lang="en-US" altLang="en-US" sz="1600" smtClean="0"/>
              <a:t>Module 07: DDL Summary		Page H-10: user_synonyms</a:t>
            </a:r>
          </a:p>
        </p:txBody>
      </p:sp>
      <p:pic>
        <p:nvPicPr>
          <p:cNvPr id="50180" name="Picture 5"/>
          <p:cNvPicPr>
            <a:picLocks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609600" y="1295400"/>
            <a:ext cx="3495675" cy="5029200"/>
          </a:xfrm>
        </p:spPr>
      </p:pic>
      <p:sp>
        <p:nvSpPr>
          <p:cNvPr id="50181" name="Rectangle 3"/>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These are the columns that are available to the user_sequences view.</a:t>
            </a:r>
          </a:p>
        </p:txBody>
      </p:sp>
      <p:pic>
        <p:nvPicPr>
          <p:cNvPr id="50182" name="Picture 6"/>
          <p:cNvPicPr>
            <a:picLocks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800600" y="1295400"/>
            <a:ext cx="3443288" cy="4953000"/>
          </a:xfrm>
          <a:noFill/>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sp>
        <p:nvSpPr>
          <p:cNvPr id="51202" name="Date Placeholder 5"/>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1203" name="Rectangle 2"/>
          <p:cNvSpPr>
            <a:spLocks noGrp="1" noChangeArrowheads="1"/>
          </p:cNvSpPr>
          <p:nvPr>
            <p:ph type="title"/>
          </p:nvPr>
        </p:nvSpPr>
        <p:spPr/>
        <p:txBody>
          <a:bodyPr/>
          <a:lstStyle/>
          <a:p>
            <a:pPr algn="l" eaLnBrk="1" hangingPunct="1"/>
            <a:r>
              <a:rPr lang="en-US" altLang="en-US" sz="1600" smtClean="0"/>
              <a:t>Module 07: DDL Summary		Page H-11: user_indexes</a:t>
            </a:r>
          </a:p>
        </p:txBody>
      </p:sp>
      <p:sp>
        <p:nvSpPr>
          <p:cNvPr id="51204" name="Rectangle 4"/>
          <p:cNvSpPr>
            <a:spLocks noGrp="1" noChangeArrowheads="1"/>
          </p:cNvSpPr>
          <p:nvPr>
            <p:ph type="body" sz="half" idx="3"/>
          </p:nvPr>
        </p:nvSpPr>
        <p:spPr/>
        <p:txBody>
          <a:bodyPr/>
          <a:lstStyle/>
          <a:p>
            <a:pPr marL="0" indent="0" eaLnBrk="1" hangingPunct="1"/>
            <a:r>
              <a:rPr lang="en-US" altLang="en-US" smtClean="0">
                <a:latin typeface="Verdana" panose="020B0604030504040204" pitchFamily="34" charset="0"/>
              </a:rPr>
              <a:t>Remember that implicitly created indexes are named as the constraint was named. </a:t>
            </a:r>
          </a:p>
        </p:txBody>
      </p:sp>
      <p:pic>
        <p:nvPicPr>
          <p:cNvPr id="51205" name="Picture 5"/>
          <p:cNvPicPr>
            <a:picLocks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4800600" y="1295400"/>
            <a:ext cx="3443288" cy="4953000"/>
          </a:xfrm>
          <a:noFill/>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pic>
        <p:nvPicPr>
          <p:cNvPr id="51206" name="Picture 6"/>
          <p:cNvPicPr>
            <a:picLocks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228600" y="1295400"/>
            <a:ext cx="4191000" cy="49530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6147" name="Rectangle 2"/>
          <p:cNvSpPr>
            <a:spLocks noGrp="1" noChangeArrowheads="1"/>
          </p:cNvSpPr>
          <p:nvPr>
            <p:ph type="title"/>
          </p:nvPr>
        </p:nvSpPr>
        <p:spPr/>
        <p:txBody>
          <a:bodyPr/>
          <a:lstStyle/>
          <a:p>
            <a:pPr algn="l" eaLnBrk="1" hangingPunct="1"/>
            <a:r>
              <a:rPr lang="en-US" altLang="en-US" sz="1600" smtClean="0"/>
              <a:t>Module 07: DDL Summary		Page B-3: ADD / DROP</a:t>
            </a:r>
          </a:p>
        </p:txBody>
      </p:sp>
      <p:sp>
        <p:nvSpPr>
          <p:cNvPr id="6148"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With just these two commands we’re able to do everything we need to manage any of the database objects.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But, to make things easy (easier) for the programmer, SQL provides us with a few more DDL statements.</a:t>
            </a:r>
          </a:p>
        </p:txBody>
      </p:sp>
      <p:sp>
        <p:nvSpPr>
          <p:cNvPr id="6149" name="Rectangle 4"/>
          <p:cNvSpPr>
            <a:spLocks noGrp="1" noChangeArrowheads="1"/>
          </p:cNvSpPr>
          <p:nvPr>
            <p:ph sz="half" idx="1"/>
          </p:nvPr>
        </p:nvSpPr>
        <p:spPr/>
        <p:txBody>
          <a:bodyPr/>
          <a:lstStyle/>
          <a:p>
            <a:pPr marL="0" indent="0" eaLnBrk="1" hangingPunct="1"/>
            <a:endParaRPr lang="en-US" altLang="en-US" sz="120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5222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2227" name="Rectangle 2"/>
          <p:cNvSpPr>
            <a:spLocks noGrp="1" noChangeArrowheads="1"/>
          </p:cNvSpPr>
          <p:nvPr>
            <p:ph type="title"/>
          </p:nvPr>
        </p:nvSpPr>
        <p:spPr/>
        <p:txBody>
          <a:bodyPr/>
          <a:lstStyle/>
          <a:p>
            <a:pPr algn="l" eaLnBrk="1" hangingPunct="1"/>
            <a:r>
              <a:rPr lang="en-US" altLang="en-US" smtClean="0"/>
              <a:t>Module 07: DDL Summary		Page H-12: INFORMATION_SCHEMA</a:t>
            </a:r>
          </a:p>
        </p:txBody>
      </p:sp>
      <p:sp>
        <p:nvSpPr>
          <p:cNvPr id="52228" name="Rectangle 10"/>
          <p:cNvSpPr>
            <a:spLocks noGrp="1" noChangeArrowheads="1"/>
          </p:cNvSpPr>
          <p:nvPr>
            <p:ph sz="half" idx="1"/>
          </p:nvPr>
        </p:nvSpPr>
        <p:spPr/>
        <p:txBody>
          <a:bodyPr/>
          <a:lstStyle/>
          <a:p>
            <a:pPr marL="0" indent="0" eaLnBrk="1" hangingPunct="1"/>
            <a:endParaRPr lang="en-US" altLang="en-US" sz="1200" smtClean="0"/>
          </a:p>
        </p:txBody>
      </p:sp>
      <p:sp>
        <p:nvSpPr>
          <p:cNvPr id="52229"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MySQL has all of its data dictionary information stored in INFORMATION_SCHEMA.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This approach is more in line with the way the standard recommends the data dictionary be set up and accessed, so we’ll spend a few moments and work thru this implementation.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5325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3251" name="Rectangle 2"/>
          <p:cNvSpPr>
            <a:spLocks noGrp="1" noChangeArrowheads="1"/>
          </p:cNvSpPr>
          <p:nvPr>
            <p:ph type="title"/>
          </p:nvPr>
        </p:nvSpPr>
        <p:spPr/>
        <p:txBody>
          <a:bodyPr/>
          <a:lstStyle/>
          <a:p>
            <a:pPr algn="l" eaLnBrk="1" hangingPunct="1"/>
            <a:r>
              <a:rPr lang="en-US" altLang="en-US" smtClean="0"/>
              <a:t>Module 07: DDL Summary		Page H-13: INFORMATION_SCHEMA</a:t>
            </a:r>
          </a:p>
        </p:txBody>
      </p:sp>
      <p:sp>
        <p:nvSpPr>
          <p:cNvPr id="53252" name="Rectangle 4"/>
          <p:cNvSpPr>
            <a:spLocks noGrp="1" noChangeArrowheads="1"/>
          </p:cNvSpPr>
          <p:nvPr>
            <p:ph type="body" sz="half" idx="1"/>
          </p:nvPr>
        </p:nvSpPr>
        <p:spPr>
          <a:xfrm>
            <a:off x="304800" y="685800"/>
            <a:ext cx="8534400" cy="1600200"/>
          </a:xfrm>
        </p:spPr>
        <p:txBody>
          <a:bodyPr/>
          <a:lstStyle/>
          <a:p>
            <a:pPr marL="0" indent="0" eaLnBrk="1" hangingPunct="1"/>
            <a:r>
              <a:rPr lang="en-US" altLang="en-US" smtClean="0">
                <a:latin typeface="Verdana" panose="020B0604030504040204" pitchFamily="34" charset="0"/>
              </a:rPr>
              <a:t>So, what does the INFORMATION_SCHEMA keep track of?</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Let’s ask it:</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sp>
        <p:nvSpPr>
          <p:cNvPr id="53253" name="Rectangle 5"/>
          <p:cNvSpPr>
            <a:spLocks noGrp="1" noChangeArrowheads="1"/>
          </p:cNvSpPr>
          <p:nvPr>
            <p:ph sz="half" idx="2"/>
          </p:nvPr>
        </p:nvSpPr>
        <p:spPr/>
        <p:txBody>
          <a:bodyPr/>
          <a:lstStyle/>
          <a:p>
            <a:pPr marL="0" indent="0" eaLnBrk="1" hangingPunct="1"/>
            <a:endParaRPr lang="en-US" altLang="en-US" sz="1200" smtClean="0"/>
          </a:p>
        </p:txBody>
      </p:sp>
      <p:pic>
        <p:nvPicPr>
          <p:cNvPr id="532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6115050"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5427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4275" name="Rectangle 2"/>
          <p:cNvSpPr>
            <a:spLocks noGrp="1" noChangeArrowheads="1"/>
          </p:cNvSpPr>
          <p:nvPr>
            <p:ph type="title"/>
          </p:nvPr>
        </p:nvSpPr>
        <p:spPr/>
        <p:txBody>
          <a:bodyPr/>
          <a:lstStyle/>
          <a:p>
            <a:pPr algn="l" eaLnBrk="1" hangingPunct="1"/>
            <a:r>
              <a:rPr lang="en-US" altLang="en-US" smtClean="0"/>
              <a:t>Module 07: DDL Summary		Page H-14: INFORMATION_SCHEMA</a:t>
            </a:r>
          </a:p>
        </p:txBody>
      </p:sp>
      <p:sp>
        <p:nvSpPr>
          <p:cNvPr id="54276" name="Rectangle 6"/>
          <p:cNvSpPr>
            <a:spLocks noGrp="1" noChangeArrowheads="1"/>
          </p:cNvSpPr>
          <p:nvPr>
            <p:ph sz="half" idx="1"/>
          </p:nvPr>
        </p:nvSpPr>
        <p:spPr/>
        <p:txBody>
          <a:bodyPr/>
          <a:lstStyle/>
          <a:p>
            <a:pPr marL="0" indent="0" eaLnBrk="1" hangingPunct="1"/>
            <a:endParaRPr lang="en-US" altLang="en-US" sz="1200" smtClean="0"/>
          </a:p>
        </p:txBody>
      </p:sp>
      <p:sp>
        <p:nvSpPr>
          <p:cNvPr id="54277" name="Rectangle 3"/>
          <p:cNvSpPr>
            <a:spLocks noGrp="1" noChangeArrowheads="1"/>
          </p:cNvSpPr>
          <p:nvPr>
            <p:ph type="body" sz="half" idx="2"/>
          </p:nvPr>
        </p:nvSpPr>
        <p:spPr>
          <a:xfrm>
            <a:off x="5562600" y="685800"/>
            <a:ext cx="3276600" cy="5715000"/>
          </a:xfrm>
        </p:spPr>
        <p:txBody>
          <a:bodyPr/>
          <a:lstStyle/>
          <a:p>
            <a:pPr marL="0" indent="0" eaLnBrk="1" hangingPunct="1"/>
            <a:r>
              <a:rPr lang="en-US" altLang="en-US" smtClean="0">
                <a:latin typeface="Verdana" panose="020B0604030504040204" pitchFamily="34" charset="0"/>
              </a:rPr>
              <a:t>On the face of it, it appears that the INFORMATION_SCHEMA keeps track of information about each of the:</a:t>
            </a:r>
          </a:p>
          <a:p>
            <a:pPr marL="0" indent="0" eaLnBrk="1" hangingPunct="1"/>
            <a:r>
              <a:rPr lang="en-US" altLang="en-US" smtClean="0">
                <a:latin typeface="Verdana" panose="020B0604030504040204" pitchFamily="34" charset="0"/>
              </a:rPr>
              <a:t>Character sets</a:t>
            </a:r>
          </a:p>
          <a:p>
            <a:pPr marL="0" indent="0" eaLnBrk="1" hangingPunct="1"/>
            <a:r>
              <a:rPr lang="en-US" altLang="en-US" smtClean="0">
                <a:latin typeface="Verdana" panose="020B0604030504040204" pitchFamily="34" charset="0"/>
              </a:rPr>
              <a:t>Collations</a:t>
            </a:r>
          </a:p>
          <a:p>
            <a:pPr marL="0" indent="0" eaLnBrk="1" hangingPunct="1"/>
            <a:r>
              <a:rPr lang="en-US" altLang="en-US" smtClean="0">
                <a:latin typeface="Verdana" panose="020B0604030504040204" pitchFamily="34" charset="0"/>
              </a:rPr>
              <a:t>Columns</a:t>
            </a:r>
          </a:p>
          <a:p>
            <a:pPr marL="0" indent="0" eaLnBrk="1" hangingPunct="1"/>
            <a:r>
              <a:rPr lang="en-US" altLang="en-US" smtClean="0">
                <a:latin typeface="Verdana" panose="020B0604030504040204" pitchFamily="34" charset="0"/>
              </a:rPr>
              <a:t>Column privileges</a:t>
            </a:r>
          </a:p>
          <a:p>
            <a:pPr marL="0" indent="0" eaLnBrk="1" hangingPunct="1"/>
            <a:r>
              <a:rPr lang="en-US" altLang="en-US" smtClean="0">
                <a:latin typeface="Verdana" panose="020B0604030504040204" pitchFamily="34" charset="0"/>
              </a:rPr>
              <a:t>Tables</a:t>
            </a:r>
          </a:p>
          <a:p>
            <a:pPr marL="0" indent="0" eaLnBrk="1" hangingPunct="1"/>
            <a:r>
              <a:rPr lang="en-US" altLang="en-US" smtClean="0">
                <a:latin typeface="Verdana" panose="020B0604030504040204" pitchFamily="34" charset="0"/>
              </a:rPr>
              <a:t>Table constraints</a:t>
            </a:r>
          </a:p>
          <a:p>
            <a:pPr marL="0" indent="0" eaLnBrk="1" hangingPunct="1"/>
            <a:r>
              <a:rPr lang="en-US" altLang="en-US" smtClean="0">
                <a:latin typeface="Verdana" panose="020B0604030504040204" pitchFamily="34" charset="0"/>
              </a:rPr>
              <a:t>Table privileges</a:t>
            </a:r>
          </a:p>
          <a:p>
            <a:pPr marL="0" indent="0" eaLnBrk="1" hangingPunct="1"/>
            <a:r>
              <a:rPr lang="en-US" altLang="en-US" smtClean="0">
                <a:latin typeface="Verdana" panose="020B0604030504040204" pitchFamily="34" charset="0"/>
              </a:rPr>
              <a:t>User privileges</a:t>
            </a:r>
          </a:p>
          <a:p>
            <a:pPr marL="0" indent="0" eaLnBrk="1" hangingPunct="1"/>
            <a:r>
              <a:rPr lang="en-US" altLang="en-US" smtClean="0">
                <a:latin typeface="Verdana" panose="020B0604030504040204" pitchFamily="34" charset="0"/>
              </a:rPr>
              <a:t>Views </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As well as information about each of the objects themselves:</a:t>
            </a:r>
          </a:p>
          <a:p>
            <a:pPr marL="0" indent="0" eaLnBrk="1" hangingPunct="1"/>
            <a:r>
              <a:rPr lang="en-US" altLang="en-US" smtClean="0">
                <a:latin typeface="Verdana" panose="020B0604030504040204" pitchFamily="34" charset="0"/>
              </a:rPr>
              <a:t>For example:</a:t>
            </a:r>
          </a:p>
          <a:p>
            <a:pPr marL="0" indent="0" eaLnBrk="1" hangingPunct="1"/>
            <a:r>
              <a:rPr lang="en-US" altLang="en-US" smtClean="0">
                <a:latin typeface="Verdana" panose="020B0604030504040204" pitchFamily="34" charset="0"/>
              </a:rPr>
              <a:t>author</a:t>
            </a:r>
          </a:p>
          <a:p>
            <a:pPr marL="0" indent="0" eaLnBrk="1" hangingPunct="1"/>
            <a:r>
              <a:rPr lang="en-US" altLang="en-US" smtClean="0">
                <a:latin typeface="Verdana" panose="020B0604030504040204" pitchFamily="34" charset="0"/>
              </a:rPr>
              <a:t>book</a:t>
            </a:r>
          </a:p>
          <a:p>
            <a:pPr marL="0" indent="0" eaLnBrk="1" hangingPunct="1"/>
            <a:r>
              <a:rPr lang="en-US" altLang="en-US" smtClean="0">
                <a:latin typeface="Verdana" panose="020B0604030504040204" pitchFamily="34" charset="0"/>
              </a:rPr>
              <a:t>publisher</a:t>
            </a:r>
          </a:p>
        </p:txBody>
      </p:sp>
      <p:pic>
        <p:nvPicPr>
          <p:cNvPr id="5427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700338"/>
            <a:ext cx="5029200" cy="368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5529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5299" name="Rectangle 2"/>
          <p:cNvSpPr>
            <a:spLocks noGrp="1" noChangeArrowheads="1"/>
          </p:cNvSpPr>
          <p:nvPr>
            <p:ph type="title"/>
          </p:nvPr>
        </p:nvSpPr>
        <p:spPr/>
        <p:txBody>
          <a:bodyPr/>
          <a:lstStyle/>
          <a:p>
            <a:pPr algn="l" eaLnBrk="1" hangingPunct="1"/>
            <a:r>
              <a:rPr lang="en-US" altLang="en-US" smtClean="0"/>
              <a:t>Module 07: DDL Summary		Page H-14: INFORMATION_SCHEMA</a:t>
            </a:r>
          </a:p>
        </p:txBody>
      </p:sp>
      <p:sp>
        <p:nvSpPr>
          <p:cNvPr id="55300" name="Rectangle 3"/>
          <p:cNvSpPr>
            <a:spLocks noGrp="1" noChangeArrowheads="1"/>
          </p:cNvSpPr>
          <p:nvPr>
            <p:ph sz="half" idx="1"/>
          </p:nvPr>
        </p:nvSpPr>
        <p:spPr/>
        <p:txBody>
          <a:bodyPr/>
          <a:lstStyle/>
          <a:p>
            <a:pPr marL="0" indent="0" eaLnBrk="1" hangingPunct="1"/>
            <a:endParaRPr lang="en-US" altLang="en-US" sz="1200" smtClean="0"/>
          </a:p>
        </p:txBody>
      </p:sp>
      <p:sp>
        <p:nvSpPr>
          <p:cNvPr id="55301" name="Rectangle 4"/>
          <p:cNvSpPr>
            <a:spLocks noGrp="1" noChangeArrowheads="1"/>
          </p:cNvSpPr>
          <p:nvPr>
            <p:ph type="body" sz="half" idx="2"/>
          </p:nvPr>
        </p:nvSpPr>
        <p:spPr>
          <a:xfrm>
            <a:off x="5562600" y="685800"/>
            <a:ext cx="3276600" cy="5715000"/>
          </a:xfrm>
        </p:spPr>
        <p:txBody>
          <a:bodyPr/>
          <a:lstStyle/>
          <a:p>
            <a:pPr marL="0" indent="0" eaLnBrk="1" hangingPunct="1"/>
            <a:r>
              <a:rPr lang="en-US" altLang="en-US" smtClean="0">
                <a:latin typeface="Verdana" panose="020B0604030504040204" pitchFamily="34" charset="0"/>
              </a:rPr>
              <a:t>Let’s just focus on the meta information for now.</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I’ll rewrite my query accordingly – I just want the ‘big picture’ </a:t>
            </a:r>
            <a:r>
              <a:rPr lang="en-US" altLang="en-US" smtClean="0">
                <a:latin typeface="Verdana" panose="020B0604030504040204" pitchFamily="34" charset="0"/>
                <a:sym typeface="Wingdings" panose="05000000000000000000" pitchFamily="2" charset="2"/>
              </a:rPr>
              <a:t></a:t>
            </a:r>
          </a:p>
          <a:p>
            <a:pPr marL="0" indent="0" eaLnBrk="1" hangingPunct="1"/>
            <a:r>
              <a:rPr lang="en-US" altLang="en-US" i="1" smtClean="0">
                <a:latin typeface="Verdana" panose="020B0604030504040204" pitchFamily="34" charset="0"/>
                <a:sym typeface="Wingdings" panose="05000000000000000000" pitchFamily="2" charset="2"/>
              </a:rPr>
              <a:t>(you should notice the WHERE clause)</a:t>
            </a: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endParaRPr lang="en-US" altLang="en-US" smtClean="0">
              <a:latin typeface="Verdana" panose="020B0604030504040204" pitchFamily="34" charset="0"/>
            </a:endParaRPr>
          </a:p>
        </p:txBody>
      </p:sp>
      <p:pic>
        <p:nvPicPr>
          <p:cNvPr id="553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362200"/>
            <a:ext cx="5562600"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5632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6323" name="Rectangle 2"/>
          <p:cNvSpPr>
            <a:spLocks noGrp="1" noChangeArrowheads="1"/>
          </p:cNvSpPr>
          <p:nvPr>
            <p:ph type="title"/>
          </p:nvPr>
        </p:nvSpPr>
        <p:spPr/>
        <p:txBody>
          <a:bodyPr/>
          <a:lstStyle/>
          <a:p>
            <a:pPr algn="l" eaLnBrk="1" hangingPunct="1"/>
            <a:r>
              <a:rPr lang="en-US" altLang="en-US" smtClean="0"/>
              <a:t>Module 07: DDL Summary		Page H-15: INFORMATION_SCHEMA</a:t>
            </a:r>
          </a:p>
        </p:txBody>
      </p:sp>
      <p:sp>
        <p:nvSpPr>
          <p:cNvPr id="56324" name="Rectangle 3"/>
          <p:cNvSpPr>
            <a:spLocks noGrp="1" noChangeArrowheads="1"/>
          </p:cNvSpPr>
          <p:nvPr>
            <p:ph sz="half" idx="1"/>
          </p:nvPr>
        </p:nvSpPr>
        <p:spPr/>
        <p:txBody>
          <a:bodyPr/>
          <a:lstStyle/>
          <a:p>
            <a:pPr marL="0" indent="0" eaLnBrk="1" hangingPunct="1"/>
            <a:endParaRPr lang="en-US" altLang="en-US" sz="1200" smtClean="0"/>
          </a:p>
        </p:txBody>
      </p:sp>
      <p:sp>
        <p:nvSpPr>
          <p:cNvPr id="56325" name="Rectangle 4"/>
          <p:cNvSpPr>
            <a:spLocks noGrp="1" noChangeArrowheads="1"/>
          </p:cNvSpPr>
          <p:nvPr>
            <p:ph type="body" sz="half" idx="2"/>
          </p:nvPr>
        </p:nvSpPr>
        <p:spPr>
          <a:xfrm>
            <a:off x="5562600" y="685800"/>
            <a:ext cx="3276600" cy="5715000"/>
          </a:xfrm>
        </p:spPr>
        <p:txBody>
          <a:bodyPr/>
          <a:lstStyle/>
          <a:p>
            <a:pPr marL="0" indent="0" eaLnBrk="1" hangingPunct="1"/>
            <a:r>
              <a:rPr lang="en-US" altLang="en-US" smtClean="0">
                <a:latin typeface="Verdana" panose="020B0604030504040204" pitchFamily="34" charset="0"/>
              </a:rPr>
              <a:t>As you examine the SCHEMATA window in the accompanying diagram you should notice that my listing of schemata includes more entries than you’re used to seeing.</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That’s because my user account is one of the authorized database administrator accounts on the system, and I get to see ‘everything’ that this MySQL instance is associated with.</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endParaRPr lang="en-US" altLang="en-US" smtClean="0">
              <a:latin typeface="Verdana" panose="020B0604030504040204" pitchFamily="34" charset="0"/>
            </a:endParaRPr>
          </a:p>
        </p:txBody>
      </p:sp>
      <p:pic>
        <p:nvPicPr>
          <p:cNvPr id="5632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586038"/>
            <a:ext cx="5257800" cy="385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5734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7347" name="Rectangle 2"/>
          <p:cNvSpPr>
            <a:spLocks noGrp="1" noChangeArrowheads="1"/>
          </p:cNvSpPr>
          <p:nvPr>
            <p:ph type="title"/>
          </p:nvPr>
        </p:nvSpPr>
        <p:spPr/>
        <p:txBody>
          <a:bodyPr/>
          <a:lstStyle/>
          <a:p>
            <a:pPr algn="l" eaLnBrk="1" hangingPunct="1"/>
            <a:r>
              <a:rPr lang="en-US" altLang="en-US" smtClean="0"/>
              <a:t>Module 07: DDL Summary		Page H-16: INFORMATION_SCHEMA</a:t>
            </a:r>
          </a:p>
        </p:txBody>
      </p:sp>
      <p:sp>
        <p:nvSpPr>
          <p:cNvPr id="57348" name="Rectangle 3"/>
          <p:cNvSpPr>
            <a:spLocks noGrp="1" noChangeArrowheads="1"/>
          </p:cNvSpPr>
          <p:nvPr>
            <p:ph sz="half" idx="1"/>
          </p:nvPr>
        </p:nvSpPr>
        <p:spPr/>
        <p:txBody>
          <a:bodyPr/>
          <a:lstStyle/>
          <a:p>
            <a:pPr marL="0" indent="0" eaLnBrk="1" hangingPunct="1"/>
            <a:endParaRPr lang="en-US" altLang="en-US" sz="1200" smtClean="0"/>
          </a:p>
        </p:txBody>
      </p:sp>
      <p:sp>
        <p:nvSpPr>
          <p:cNvPr id="57349" name="Rectangle 4"/>
          <p:cNvSpPr>
            <a:spLocks noGrp="1" noChangeArrowheads="1"/>
          </p:cNvSpPr>
          <p:nvPr>
            <p:ph type="body" sz="half" idx="2"/>
          </p:nvPr>
        </p:nvSpPr>
        <p:spPr>
          <a:xfrm>
            <a:off x="5562600" y="685800"/>
            <a:ext cx="3276600" cy="5715000"/>
          </a:xfrm>
        </p:spPr>
        <p:txBody>
          <a:bodyPr/>
          <a:lstStyle/>
          <a:p>
            <a:pPr marL="0" indent="0" eaLnBrk="1" hangingPunct="1"/>
            <a:r>
              <a:rPr lang="en-US" altLang="en-US" smtClean="0">
                <a:latin typeface="Verdana" panose="020B0604030504040204" pitchFamily="34" charset="0"/>
              </a:rPr>
              <a:t>Here is a description of the information_schema table:</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endParaRPr lang="en-US" altLang="en-US" smtClean="0">
              <a:latin typeface="Verdana" panose="020B0604030504040204" pitchFamily="34" charset="0"/>
            </a:endParaRPr>
          </a:p>
        </p:txBody>
      </p:sp>
      <p:pic>
        <p:nvPicPr>
          <p:cNvPr id="573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586038"/>
            <a:ext cx="5257800" cy="385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5837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58371" name="Rectangle 2"/>
          <p:cNvSpPr>
            <a:spLocks noGrp="1" noChangeArrowheads="1"/>
          </p:cNvSpPr>
          <p:nvPr>
            <p:ph type="title"/>
          </p:nvPr>
        </p:nvSpPr>
        <p:spPr/>
        <p:txBody>
          <a:bodyPr/>
          <a:lstStyle/>
          <a:p>
            <a:pPr algn="l" eaLnBrk="1" hangingPunct="1"/>
            <a:r>
              <a:rPr lang="en-US" altLang="en-US" smtClean="0"/>
              <a:t>Module 07: DDL Summary		Page H-17: INFORMATION_SCHEMA</a:t>
            </a:r>
          </a:p>
        </p:txBody>
      </p:sp>
      <p:sp>
        <p:nvSpPr>
          <p:cNvPr id="58372" name="Rectangle 3"/>
          <p:cNvSpPr>
            <a:spLocks noGrp="1" noChangeArrowheads="1"/>
          </p:cNvSpPr>
          <p:nvPr>
            <p:ph sz="half" idx="1"/>
          </p:nvPr>
        </p:nvSpPr>
        <p:spPr/>
        <p:txBody>
          <a:bodyPr/>
          <a:lstStyle/>
          <a:p>
            <a:pPr marL="0" indent="0" eaLnBrk="1" hangingPunct="1"/>
            <a:endParaRPr lang="en-US" altLang="en-US" sz="1200" smtClean="0"/>
          </a:p>
        </p:txBody>
      </p:sp>
      <p:sp>
        <p:nvSpPr>
          <p:cNvPr id="58373" name="Rectangle 4"/>
          <p:cNvSpPr>
            <a:spLocks noGrp="1" noChangeArrowheads="1"/>
          </p:cNvSpPr>
          <p:nvPr>
            <p:ph type="body" sz="half" idx="2"/>
          </p:nvPr>
        </p:nvSpPr>
        <p:spPr>
          <a:xfrm>
            <a:off x="5562600" y="685800"/>
            <a:ext cx="3276600" cy="5715000"/>
          </a:xfrm>
        </p:spPr>
        <p:txBody>
          <a:bodyPr/>
          <a:lstStyle/>
          <a:p>
            <a:pPr marL="0" indent="0" eaLnBrk="1" hangingPunct="1"/>
            <a:r>
              <a:rPr lang="en-US" altLang="en-US" smtClean="0">
                <a:latin typeface="Verdana" panose="020B0604030504040204" pitchFamily="34" charset="0"/>
              </a:rPr>
              <a:t>If I want to know about ALL of the tables on this system I could issue this command:</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endParaRPr lang="en-US" altLang="en-US" smtClean="0">
              <a:latin typeface="Verdana" panose="020B0604030504040204" pitchFamily="34" charset="0"/>
            </a:endParaRPr>
          </a:p>
        </p:txBody>
      </p:sp>
      <p:pic>
        <p:nvPicPr>
          <p:cNvPr id="5837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22425"/>
            <a:ext cx="6629400" cy="474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5939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pic>
        <p:nvPicPr>
          <p:cNvPr id="5939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93963"/>
            <a:ext cx="5410200" cy="386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396" name="Rectangle 2"/>
          <p:cNvSpPr>
            <a:spLocks noGrp="1" noChangeArrowheads="1"/>
          </p:cNvSpPr>
          <p:nvPr>
            <p:ph type="title"/>
          </p:nvPr>
        </p:nvSpPr>
        <p:spPr/>
        <p:txBody>
          <a:bodyPr/>
          <a:lstStyle/>
          <a:p>
            <a:pPr algn="l" eaLnBrk="1" hangingPunct="1"/>
            <a:r>
              <a:rPr lang="en-US" altLang="en-US" smtClean="0"/>
              <a:t>Module 07: DDL Summary		Page H-18: INFORMATION_SCHEMA</a:t>
            </a:r>
          </a:p>
        </p:txBody>
      </p:sp>
      <p:sp>
        <p:nvSpPr>
          <p:cNvPr id="59397" name="Rectangle 3"/>
          <p:cNvSpPr>
            <a:spLocks noGrp="1" noChangeArrowheads="1"/>
          </p:cNvSpPr>
          <p:nvPr>
            <p:ph sz="half" idx="1"/>
          </p:nvPr>
        </p:nvSpPr>
        <p:spPr/>
        <p:txBody>
          <a:bodyPr/>
          <a:lstStyle/>
          <a:p>
            <a:pPr marL="0" indent="0" eaLnBrk="1" hangingPunct="1"/>
            <a:endParaRPr lang="en-US" altLang="en-US" sz="1200" smtClean="0"/>
          </a:p>
        </p:txBody>
      </p:sp>
      <p:sp>
        <p:nvSpPr>
          <p:cNvPr id="59398" name="Rectangle 4"/>
          <p:cNvSpPr>
            <a:spLocks noGrp="1" noChangeArrowheads="1"/>
          </p:cNvSpPr>
          <p:nvPr>
            <p:ph type="body" sz="half" idx="2"/>
          </p:nvPr>
        </p:nvSpPr>
        <p:spPr>
          <a:xfrm>
            <a:off x="5562600" y="685800"/>
            <a:ext cx="3276600" cy="5715000"/>
          </a:xfrm>
        </p:spPr>
        <p:txBody>
          <a:bodyPr/>
          <a:lstStyle/>
          <a:p>
            <a:pPr marL="0" indent="0" eaLnBrk="1" hangingPunct="1"/>
            <a:r>
              <a:rPr lang="en-US" altLang="en-US" smtClean="0">
                <a:latin typeface="Verdana" panose="020B0604030504040204" pitchFamily="34" charset="0"/>
              </a:rPr>
              <a:t>If I want to know about just a single schemata I could issue a command like this.</a:t>
            </a:r>
          </a:p>
          <a:p>
            <a:pPr marL="0" indent="0" eaLnBrk="1" hangingPunct="1"/>
            <a:r>
              <a:rPr lang="en-US" altLang="en-US" smtClean="0">
                <a:latin typeface="Verdana" panose="020B0604030504040204" pitchFamily="34" charset="0"/>
              </a:rPr>
              <a:t>Note: schemata are ‘analogous’ to users in the Oracle database system. If you think of them that way, that’ll be good enough for your ‘intuitions’ at this level.</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endParaRPr lang="en-US" altLang="en-US" smtClean="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6041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60419" name="Rectangle 3"/>
          <p:cNvSpPr>
            <a:spLocks noGrp="1" noChangeArrowheads="1"/>
          </p:cNvSpPr>
          <p:nvPr>
            <p:ph type="title"/>
          </p:nvPr>
        </p:nvSpPr>
        <p:spPr/>
        <p:txBody>
          <a:bodyPr/>
          <a:lstStyle/>
          <a:p>
            <a:pPr algn="l" eaLnBrk="1" hangingPunct="1"/>
            <a:r>
              <a:rPr lang="en-US" altLang="en-US" sz="1600" smtClean="0"/>
              <a:t>Module 07: DDL Summary			Page H-19: Challenge</a:t>
            </a:r>
          </a:p>
        </p:txBody>
      </p:sp>
      <p:sp>
        <p:nvSpPr>
          <p:cNvPr id="60420" name="Rectangle 4"/>
          <p:cNvSpPr>
            <a:spLocks noGrp="1" noChangeArrowheads="1"/>
          </p:cNvSpPr>
          <p:nvPr>
            <p:ph sz="half" idx="1"/>
          </p:nvPr>
        </p:nvSpPr>
        <p:spPr/>
        <p:txBody>
          <a:bodyPr/>
          <a:lstStyle/>
          <a:p>
            <a:pPr marL="0" indent="0" eaLnBrk="1" hangingPunct="1"/>
            <a:endParaRPr lang="en-US" altLang="en-US" sz="1200" smtClean="0"/>
          </a:p>
        </p:txBody>
      </p:sp>
      <p:sp>
        <p:nvSpPr>
          <p:cNvPr id="60421" name="Rectangle 5"/>
          <p:cNvSpPr>
            <a:spLocks noGrp="1" noChangeArrowheads="1"/>
          </p:cNvSpPr>
          <p:nvPr>
            <p:ph type="body" sz="half" idx="2"/>
          </p:nvPr>
        </p:nvSpPr>
        <p:spPr>
          <a:xfrm>
            <a:off x="5562600" y="685800"/>
            <a:ext cx="3276600" cy="5715000"/>
          </a:xfrm>
        </p:spPr>
        <p:txBody>
          <a:bodyPr/>
          <a:lstStyle/>
          <a:p>
            <a:pPr marL="0" indent="0" eaLnBrk="1" hangingPunct="1"/>
            <a:r>
              <a:rPr lang="en-US" altLang="en-US" smtClean="0">
                <a:latin typeface="Verdana" panose="020B0604030504040204" pitchFamily="34" charset="0"/>
              </a:rPr>
              <a:t>Given what you’ve seen of the INFORMATION_SCHEMA, can you figure out how to get information about the tables in your ‘account’?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How about the constraints you’ve created?</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How about the views?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sym typeface="Wingdings" panose="05000000000000000000" pitchFamily="2" charset="2"/>
            </a:endParaRPr>
          </a:p>
          <a:p>
            <a:pPr marL="0" indent="0" eaLnBrk="1" hangingPunct="1"/>
            <a:endParaRPr lang="en-US" altLang="en-US" smtClean="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61443" name="Rectangle 2"/>
          <p:cNvSpPr>
            <a:spLocks noGrp="1" noChangeArrowheads="1"/>
          </p:cNvSpPr>
          <p:nvPr>
            <p:ph type="title"/>
          </p:nvPr>
        </p:nvSpPr>
        <p:spPr/>
        <p:txBody>
          <a:bodyPr/>
          <a:lstStyle/>
          <a:p>
            <a:pPr algn="l" eaLnBrk="1" hangingPunct="1"/>
            <a:r>
              <a:rPr lang="en-US" altLang="en-US" sz="1600" smtClean="0"/>
              <a:t>Module 07: DDL Summary		Page T-1: Terminology</a:t>
            </a:r>
          </a:p>
        </p:txBody>
      </p:sp>
      <p:sp>
        <p:nvSpPr>
          <p:cNvPr id="61444"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CREATE, CREATE OR REPLACE</a:t>
            </a:r>
          </a:p>
          <a:p>
            <a:pPr marL="0" indent="0" eaLnBrk="1" hangingPunct="1"/>
            <a:r>
              <a:rPr lang="en-US" altLang="en-US" smtClean="0">
                <a:latin typeface="Verdana" panose="020B0604030504040204" pitchFamily="34" charset="0"/>
              </a:rPr>
              <a:t>DROP</a:t>
            </a:r>
          </a:p>
          <a:p>
            <a:pPr marL="0" indent="0" eaLnBrk="1" hangingPunct="1"/>
            <a:r>
              <a:rPr lang="en-US" altLang="en-US" smtClean="0">
                <a:latin typeface="Verdana" panose="020B0604030504040204" pitchFamily="34" charset="0"/>
              </a:rPr>
              <a:t>ALTER</a:t>
            </a:r>
          </a:p>
          <a:p>
            <a:pPr marL="0" indent="0" eaLnBrk="1" hangingPunct="1"/>
            <a:r>
              <a:rPr lang="en-US" altLang="en-US" smtClean="0">
                <a:latin typeface="Verdana" panose="020B0604030504040204" pitchFamily="34" charset="0"/>
              </a:rPr>
              <a:t>TRUNCATE</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cascade, restrict</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Schema object</a:t>
            </a:r>
          </a:p>
          <a:p>
            <a:pPr marL="0" indent="0" eaLnBrk="1" hangingPunct="1"/>
            <a:r>
              <a:rPr lang="en-US" altLang="en-US" smtClean="0">
                <a:latin typeface="Verdana" panose="020B0604030504040204" pitchFamily="34" charset="0"/>
              </a:rPr>
              <a:t>Table</a:t>
            </a:r>
          </a:p>
          <a:p>
            <a:pPr marL="0" indent="0" eaLnBrk="1" hangingPunct="1"/>
            <a:r>
              <a:rPr lang="en-US" altLang="en-US" smtClean="0">
                <a:latin typeface="Verdana" panose="020B0604030504040204" pitchFamily="34" charset="0"/>
              </a:rPr>
              <a:t>Views</a:t>
            </a:r>
          </a:p>
          <a:p>
            <a:pPr marL="0" indent="0" eaLnBrk="1" hangingPunct="1"/>
            <a:r>
              <a:rPr lang="en-US" altLang="en-US" smtClean="0">
                <a:latin typeface="Verdana" panose="020B0604030504040204" pitchFamily="34" charset="0"/>
              </a:rPr>
              <a:t>Domains</a:t>
            </a:r>
          </a:p>
          <a:p>
            <a:pPr marL="0" indent="0" eaLnBrk="1" hangingPunct="1"/>
            <a:r>
              <a:rPr lang="en-US" altLang="en-US" smtClean="0">
                <a:latin typeface="Verdana" panose="020B0604030504040204" pitchFamily="34" charset="0"/>
              </a:rPr>
              <a:t>Character sets</a:t>
            </a:r>
          </a:p>
          <a:p>
            <a:pPr marL="0" indent="0" eaLnBrk="1" hangingPunct="1"/>
            <a:r>
              <a:rPr lang="en-US" altLang="en-US" smtClean="0">
                <a:latin typeface="Verdana" panose="020B0604030504040204" pitchFamily="34" charset="0"/>
              </a:rPr>
              <a:t>Collations</a:t>
            </a:r>
          </a:p>
          <a:p>
            <a:pPr marL="0" indent="0" eaLnBrk="1" hangingPunct="1"/>
            <a:r>
              <a:rPr lang="en-US" altLang="en-US" smtClean="0">
                <a:latin typeface="Verdana" panose="020B0604030504040204" pitchFamily="34" charset="0"/>
              </a:rPr>
              <a:t>Triggers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INFORMATION_SCHEMA</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User_</a:t>
            </a:r>
            <a:r>
              <a:rPr lang="en-US" altLang="en-US" i="1" smtClean="0">
                <a:latin typeface="Verdana" panose="020B0604030504040204" pitchFamily="34" charset="0"/>
              </a:rPr>
              <a:t>views</a:t>
            </a:r>
          </a:p>
          <a:p>
            <a:pPr marL="0" indent="0" eaLnBrk="1" hangingPunct="1"/>
            <a:r>
              <a:rPr lang="en-US" altLang="en-US" smtClean="0">
                <a:latin typeface="Verdana" panose="020B0604030504040204" pitchFamily="34" charset="0"/>
              </a:rPr>
              <a:t>All_</a:t>
            </a:r>
            <a:r>
              <a:rPr lang="en-US" altLang="en-US" i="1" smtClean="0">
                <a:latin typeface="Verdana" panose="020B0604030504040204" pitchFamily="34" charset="0"/>
              </a:rPr>
              <a:t>views</a:t>
            </a:r>
          </a:p>
          <a:p>
            <a:pPr marL="0" indent="0" eaLnBrk="1" hangingPunct="1"/>
            <a:r>
              <a:rPr lang="en-US" altLang="en-US" smtClean="0">
                <a:latin typeface="Verdana" panose="020B0604030504040204" pitchFamily="34" charset="0"/>
              </a:rPr>
              <a:t>Dba_</a:t>
            </a:r>
            <a:r>
              <a:rPr lang="en-US" altLang="en-US" i="1" smtClean="0">
                <a:latin typeface="Verdana" panose="020B0604030504040204" pitchFamily="34" charset="0"/>
              </a:rPr>
              <a:t>views</a:t>
            </a:r>
          </a:p>
          <a:p>
            <a:pPr marL="0" indent="0" eaLnBrk="1" hangingPunct="1"/>
            <a:r>
              <a:rPr lang="en-US" altLang="en-US" i="1" smtClean="0">
                <a:latin typeface="Verdana" panose="020B0604030504040204" pitchFamily="34" charset="0"/>
              </a:rPr>
              <a:t>_tables, _views, _constraints,</a:t>
            </a:r>
          </a:p>
          <a:p>
            <a:pPr marL="0" indent="0" eaLnBrk="1" hangingPunct="1"/>
            <a:r>
              <a:rPr lang="en-US" altLang="en-US" i="1" smtClean="0">
                <a:latin typeface="Verdana" panose="020B0604030504040204" pitchFamily="34" charset="0"/>
              </a:rPr>
              <a:t>_objects, _sequences, _indexes</a:t>
            </a:r>
          </a:p>
        </p:txBody>
      </p:sp>
      <p:sp>
        <p:nvSpPr>
          <p:cNvPr id="61445" name="Rectangle 4"/>
          <p:cNvSpPr>
            <a:spLocks noGrp="1" noChangeArrowheads="1"/>
          </p:cNvSpPr>
          <p:nvPr>
            <p:ph sz="half" idx="1"/>
          </p:nvPr>
        </p:nvSpPr>
        <p:spPr/>
        <p:txBody>
          <a:bodyPr/>
          <a:lstStyle/>
          <a:p>
            <a:pPr marL="0" indent="0" eaLnBrk="1" hangingPunct="1"/>
            <a:endParaRPr lang="en-US" altLang="en-US" sz="1200" smtClean="0"/>
          </a:p>
        </p:txBody>
      </p:sp>
      <p:pic>
        <p:nvPicPr>
          <p:cNvPr id="61446" name="Picture 6" descr="rycjvrr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733800"/>
            <a:ext cx="2971800"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7171" name="Rectangle 2"/>
          <p:cNvSpPr>
            <a:spLocks noGrp="1" noChangeArrowheads="1"/>
          </p:cNvSpPr>
          <p:nvPr>
            <p:ph type="title"/>
          </p:nvPr>
        </p:nvSpPr>
        <p:spPr/>
        <p:txBody>
          <a:bodyPr/>
          <a:lstStyle/>
          <a:p>
            <a:pPr algn="l" eaLnBrk="1" hangingPunct="1"/>
            <a:r>
              <a:rPr lang="en-US" altLang="en-US" sz="1600" smtClean="0"/>
              <a:t>Module 07: DDL Summary		Page B-4: ALTER</a:t>
            </a:r>
          </a:p>
        </p:txBody>
      </p:sp>
      <p:sp>
        <p:nvSpPr>
          <p:cNvPr id="7172" name="Rectangle 3"/>
          <p:cNvSpPr>
            <a:spLocks noGrp="1" noChangeArrowheads="1"/>
          </p:cNvSpPr>
          <p:nvPr>
            <p:ph type="body" sz="half" idx="2"/>
          </p:nvPr>
        </p:nvSpPr>
        <p:spPr/>
        <p:txBody>
          <a:bodyPr/>
          <a:lstStyle/>
          <a:p>
            <a:pPr marL="0" indent="0" eaLnBrk="1" hangingPunct="1">
              <a:lnSpc>
                <a:spcPct val="90000"/>
              </a:lnSpc>
            </a:pPr>
            <a:r>
              <a:rPr lang="en-US" altLang="en-US" smtClean="0">
                <a:latin typeface="Verdana" panose="020B0604030504040204" pitchFamily="34" charset="0"/>
              </a:rPr>
              <a:t>The ALTER command allows us to modify an existing database structure.  </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Common uses of the ALTER statement include: adding and removing columns from an existing table, and adding constraints to a table.  </a:t>
            </a:r>
          </a:p>
          <a:p>
            <a:pPr marL="0" indent="0" eaLnBrk="1" hangingPunct="1">
              <a:lnSpc>
                <a:spcPct val="90000"/>
              </a:lnSpc>
            </a:pPr>
            <a:r>
              <a:rPr lang="en-US" altLang="en-US" smtClean="0">
                <a:latin typeface="Verdana" panose="020B0604030504040204" pitchFamily="34" charset="0"/>
              </a:rPr>
              <a:t>The primary benefit of the ALTER statement is that the structure stays intact – we don’t have to remove it and then rebuild it with a DROP/ADD pairing of statements.</a:t>
            </a:r>
          </a:p>
          <a:p>
            <a:pPr marL="0" indent="0" eaLnBrk="1" hangingPunct="1">
              <a:lnSpc>
                <a:spcPct val="90000"/>
              </a:lnSpc>
            </a:pPr>
            <a:endParaRPr lang="en-US" altLang="en-US" smtClean="0">
              <a:latin typeface="Verdana" panose="020B0604030504040204" pitchFamily="34" charset="0"/>
            </a:endParaRPr>
          </a:p>
          <a:p>
            <a:pPr marL="0" indent="0" eaLnBrk="1" hangingPunct="1">
              <a:lnSpc>
                <a:spcPct val="90000"/>
              </a:lnSpc>
            </a:pPr>
            <a:r>
              <a:rPr lang="en-US" altLang="en-US" smtClean="0">
                <a:latin typeface="Verdana" panose="020B0604030504040204" pitchFamily="34" charset="0"/>
              </a:rPr>
              <a:t>This can be a critical feature in some environments.  </a:t>
            </a:r>
          </a:p>
          <a:p>
            <a:pPr marL="0" indent="0" eaLnBrk="1" hangingPunct="1">
              <a:lnSpc>
                <a:spcPct val="90000"/>
              </a:lnSpc>
            </a:pPr>
            <a:r>
              <a:rPr lang="en-US" altLang="en-US" smtClean="0">
                <a:latin typeface="Verdana" panose="020B0604030504040204" pitchFamily="34" charset="0"/>
              </a:rPr>
              <a:t>Imagine an application that uses tables that contain millions of rows.  Adding another column, or adding another constraint to one of those tables would require the programmer to DROP the table (thereby making it unavailable to the entire user community), reCREATE the table with the new feature, and then rebuild the table along with all of its data.  How long would it take to add millions of rows of data to a table?  How long would the table remain unavailable to the users?</a:t>
            </a:r>
          </a:p>
        </p:txBody>
      </p:sp>
      <p:sp>
        <p:nvSpPr>
          <p:cNvPr id="7173" name="Rectangle 4"/>
          <p:cNvSpPr>
            <a:spLocks noGrp="1" noChangeArrowheads="1"/>
          </p:cNvSpPr>
          <p:nvPr>
            <p:ph sz="half" idx="1"/>
          </p:nvPr>
        </p:nvSpPr>
        <p:spPr/>
        <p:txBody>
          <a:bodyPr/>
          <a:lstStyle/>
          <a:p>
            <a:pPr marL="0" indent="0" eaLnBrk="1" hangingPunct="1">
              <a:lnSpc>
                <a:spcPct val="90000"/>
              </a:lnSpc>
            </a:pPr>
            <a:endParaRPr lang="en-US" altLang="en-US" sz="120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62467" name="Rectangle 2"/>
          <p:cNvSpPr>
            <a:spLocks noGrp="1" noChangeArrowheads="1"/>
          </p:cNvSpPr>
          <p:nvPr>
            <p:ph type="title"/>
          </p:nvPr>
        </p:nvSpPr>
        <p:spPr/>
        <p:txBody>
          <a:bodyPr/>
          <a:lstStyle/>
          <a:p>
            <a:pPr algn="l" eaLnBrk="1" hangingPunct="1"/>
            <a:r>
              <a:rPr lang="en-US" altLang="en-US" sz="1600" smtClean="0"/>
              <a:t>Module 07: DDL Summary		Page Z-1: End Notes</a:t>
            </a:r>
          </a:p>
        </p:txBody>
      </p:sp>
      <p:sp>
        <p:nvSpPr>
          <p:cNvPr id="62468" name="Rectangle 3"/>
          <p:cNvSpPr>
            <a:spLocks noGrp="1" noChangeArrowheads="1" noTextEdit="1"/>
          </p:cNvSpPr>
          <p:nvPr>
            <p:ph sz="half" idx="1"/>
          </p:nvPr>
        </p:nvSpPr>
        <p:spPr/>
      </p:sp>
      <p:sp>
        <p:nvSpPr>
          <p:cNvPr id="62469" name="Rectangle 4"/>
          <p:cNvSpPr>
            <a:spLocks noGrp="1" noChangeArrowheads="1"/>
          </p:cNvSpPr>
          <p:nvPr>
            <p:ph type="body" sz="half" idx="2"/>
          </p:nvPr>
        </p:nvSpPr>
        <p:spPr/>
        <p:txBody>
          <a:bodyPr/>
          <a:lstStyle/>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Please drop me an email if you noticed any errors in this module.  I’d also appreciate reading your comments, criticisms, and or suggestions as to how this module could be improved.  </a:t>
            </a:r>
          </a:p>
          <a:p>
            <a:pPr marL="0" indent="0" eaLnBrk="1" hangingPunct="1"/>
            <a:r>
              <a:rPr lang="en-US" altLang="en-US" smtClean="0">
                <a:latin typeface="Verdana" panose="020B0604030504040204" pitchFamily="34" charset="0"/>
              </a:rPr>
              <a:t>Were there any gaps in the information that was presented (ie. ‘leaps of faith’)?  </a:t>
            </a:r>
          </a:p>
          <a:p>
            <a:pPr marL="0" indent="0" eaLnBrk="1" hangingPunct="1"/>
            <a:r>
              <a:rPr lang="en-US" altLang="en-US" smtClean="0">
                <a:latin typeface="Verdana" panose="020B0604030504040204" pitchFamily="34" charset="0"/>
              </a:rPr>
              <a:t>Was any section unclear?</a:t>
            </a:r>
          </a:p>
          <a:p>
            <a:pPr marL="0" indent="0" eaLnBrk="1" hangingPunct="1"/>
            <a:r>
              <a:rPr lang="en-US" altLang="en-US" smtClean="0">
                <a:latin typeface="Verdana" panose="020B0604030504040204" pitchFamily="34" charset="0"/>
              </a:rPr>
              <a:t>Did I happen to do a good job? </a:t>
            </a:r>
            <a:r>
              <a:rPr lang="en-US" altLang="en-US" smtClean="0">
                <a:latin typeface="Verdana" panose="020B0604030504040204" pitchFamily="34" charset="0"/>
                <a:sym typeface="Wingdings" panose="05000000000000000000" pitchFamily="2" charset="2"/>
              </a:rPr>
              <a:t></a:t>
            </a:r>
            <a:r>
              <a:rPr lang="en-US" altLang="en-US" smtClean="0">
                <a:latin typeface="Verdana" panose="020B0604030504040204" pitchFamily="34" charset="0"/>
              </a:rPr>
              <a:t> </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Thanks,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bil</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p:txBody>
      </p:sp>
      <p:pic>
        <p:nvPicPr>
          <p:cNvPr id="62470" name="Picture 5" descr="z1yrfvv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90800"/>
            <a:ext cx="17653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63491" name="Rectangle 2"/>
          <p:cNvSpPr>
            <a:spLocks noGrp="1" noChangeArrowheads="1"/>
          </p:cNvSpPr>
          <p:nvPr>
            <p:ph type="ctrTitle"/>
          </p:nvPr>
        </p:nvSpPr>
        <p:spPr>
          <a:xfrm>
            <a:off x="685800" y="2286000"/>
            <a:ext cx="7772400" cy="1143000"/>
          </a:xfrm>
        </p:spPr>
        <p:txBody>
          <a:bodyPr/>
          <a:lstStyle/>
          <a:p>
            <a:pPr eaLnBrk="1" hangingPunct="1"/>
            <a:r>
              <a:rPr lang="en-US" altLang="en-US" smtClean="0"/>
              <a:t>That’s All</a:t>
            </a:r>
          </a:p>
        </p:txBody>
      </p:sp>
      <p:sp>
        <p:nvSpPr>
          <p:cNvPr id="63492" name="Rectangle 3"/>
          <p:cNvSpPr>
            <a:spLocks noGrp="1" noChangeArrowheads="1"/>
          </p:cNvSpPr>
          <p:nvPr>
            <p:ph type="subTitle" idx="1"/>
          </p:nvPr>
        </p:nvSpPr>
        <p:spPr/>
        <p:txBody>
          <a:bodyPr/>
          <a:lstStyle/>
          <a:p>
            <a:pPr algn="r" eaLnBrk="1" hangingPunct="1"/>
            <a:endParaRPr lang="en-US" altLang="en-US" smtClean="0"/>
          </a:p>
          <a:p>
            <a:pPr algn="r" eaLnBrk="1" hangingPunct="1"/>
            <a:endParaRPr lang="en-US" altLang="en-US" smtClean="0"/>
          </a:p>
          <a:p>
            <a:pPr algn="r" eaLnBrk="1" hangingPunct="1"/>
            <a:endParaRPr lang="en-US" altLang="en-US" smtClean="0"/>
          </a:p>
          <a:p>
            <a:pPr algn="r" eaLnBrk="1" hangingPunct="1"/>
            <a:endParaRPr lang="en-US" alt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8195" name="Rectangle 2"/>
          <p:cNvSpPr>
            <a:spLocks noGrp="1" noChangeArrowheads="1"/>
          </p:cNvSpPr>
          <p:nvPr>
            <p:ph type="title"/>
          </p:nvPr>
        </p:nvSpPr>
        <p:spPr/>
        <p:txBody>
          <a:bodyPr/>
          <a:lstStyle/>
          <a:p>
            <a:pPr algn="l" eaLnBrk="1" hangingPunct="1"/>
            <a:r>
              <a:rPr lang="en-US" altLang="en-US" sz="1600" smtClean="0"/>
              <a:t>Module 07: DDL Summary		Page B-5: ALTER</a:t>
            </a:r>
          </a:p>
        </p:txBody>
      </p:sp>
      <p:sp>
        <p:nvSpPr>
          <p:cNvPr id="8196"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Consider the table: newMovies.</a:t>
            </a: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In the example over the next few pages, I’ll be using this table for my demos.</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r>
              <a:rPr lang="en-US" altLang="en-US" smtClean="0">
                <a:latin typeface="Verdana" panose="020B0604030504040204" pitchFamily="34" charset="0"/>
              </a:rPr>
              <a:t>The plan is to:</a:t>
            </a:r>
          </a:p>
          <a:p>
            <a:pPr marL="0" indent="0" eaLnBrk="1" hangingPunct="1"/>
            <a:r>
              <a:rPr lang="en-US" altLang="en-US" smtClean="0">
                <a:latin typeface="Verdana" panose="020B0604030504040204" pitchFamily="34" charset="0"/>
              </a:rPr>
              <a:t>Add a new column, named </a:t>
            </a:r>
            <a:r>
              <a:rPr lang="en-US" altLang="en-US" i="1" smtClean="0">
                <a:latin typeface="Verdana" panose="020B0604030504040204" pitchFamily="34" charset="0"/>
              </a:rPr>
              <a:t>director</a:t>
            </a:r>
            <a:r>
              <a:rPr lang="en-US" altLang="en-US" smtClean="0">
                <a:latin typeface="Verdana" panose="020B0604030504040204" pitchFamily="34" charset="0"/>
              </a:rPr>
              <a:t>, with a VARCHAR2(32) datatype;</a:t>
            </a:r>
          </a:p>
          <a:p>
            <a:pPr marL="0" indent="0" eaLnBrk="1" hangingPunct="1"/>
            <a:r>
              <a:rPr lang="en-US" altLang="en-US" smtClean="0">
                <a:latin typeface="Verdana" panose="020B0604030504040204" pitchFamily="34" charset="0"/>
              </a:rPr>
              <a:t>Remove the column </a:t>
            </a:r>
            <a:r>
              <a:rPr lang="en-US" altLang="en-US" i="1" smtClean="0">
                <a:latin typeface="Verdana" panose="020B0604030504040204" pitchFamily="34" charset="0"/>
              </a:rPr>
              <a:t>purch_date; </a:t>
            </a:r>
            <a:r>
              <a:rPr lang="en-US" altLang="en-US" smtClean="0">
                <a:latin typeface="Verdana" panose="020B0604030504040204" pitchFamily="34" charset="0"/>
              </a:rPr>
              <a:t>and</a:t>
            </a:r>
          </a:p>
          <a:p>
            <a:pPr marL="0" indent="0" eaLnBrk="1" hangingPunct="1"/>
            <a:r>
              <a:rPr lang="en-US" altLang="en-US" smtClean="0">
                <a:latin typeface="Verdana" panose="020B0604030504040204" pitchFamily="34" charset="0"/>
              </a:rPr>
              <a:t>Change the </a:t>
            </a:r>
            <a:r>
              <a:rPr lang="en-US" altLang="en-US" i="1" smtClean="0">
                <a:latin typeface="Verdana" panose="020B0604030504040204" pitchFamily="34" charset="0"/>
              </a:rPr>
              <a:t>title</a:t>
            </a:r>
            <a:r>
              <a:rPr lang="en-US" altLang="en-US" smtClean="0">
                <a:latin typeface="Verdana" panose="020B0604030504040204" pitchFamily="34" charset="0"/>
              </a:rPr>
              <a:t> column from a 64 character column to an 80 character column.</a:t>
            </a:r>
          </a:p>
        </p:txBody>
      </p:sp>
      <p:pic>
        <p:nvPicPr>
          <p:cNvPr id="8197"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9219" name="Rectangle 2"/>
          <p:cNvSpPr>
            <a:spLocks noGrp="1" noChangeArrowheads="1"/>
          </p:cNvSpPr>
          <p:nvPr>
            <p:ph type="title"/>
          </p:nvPr>
        </p:nvSpPr>
        <p:spPr/>
        <p:txBody>
          <a:bodyPr/>
          <a:lstStyle/>
          <a:p>
            <a:pPr algn="l" eaLnBrk="1" hangingPunct="1"/>
            <a:r>
              <a:rPr lang="en-US" altLang="en-US" sz="1600" smtClean="0"/>
              <a:t>Module 07: DDL Summary		Page B-6: ALTER</a:t>
            </a:r>
          </a:p>
        </p:txBody>
      </p:sp>
      <p:sp>
        <p:nvSpPr>
          <p:cNvPr id="9220" name="Rectangle 3"/>
          <p:cNvSpPr>
            <a:spLocks noGrp="1" noChangeArrowheads="1"/>
          </p:cNvSpPr>
          <p:nvPr>
            <p:ph type="body" sz="half" idx="2"/>
          </p:nvPr>
        </p:nvSpPr>
        <p:spPr/>
        <p:txBody>
          <a:bodyPr/>
          <a:lstStyle/>
          <a:p>
            <a:pPr marL="0" indent="0" eaLnBrk="1" hangingPunct="1"/>
            <a:r>
              <a:rPr lang="en-US" altLang="en-US" smtClean="0">
                <a:latin typeface="Verdana" panose="020B0604030504040204" pitchFamily="34" charset="0"/>
              </a:rPr>
              <a:t>The plan is to:</a:t>
            </a:r>
          </a:p>
          <a:p>
            <a:pPr marL="0" indent="0" eaLnBrk="1" hangingPunct="1"/>
            <a:r>
              <a:rPr lang="en-US" altLang="en-US" smtClean="0">
                <a:latin typeface="Verdana" panose="020B0604030504040204" pitchFamily="34" charset="0"/>
              </a:rPr>
              <a:t>Add a new column, named </a:t>
            </a:r>
            <a:r>
              <a:rPr lang="en-US" altLang="en-US" i="1" smtClean="0">
                <a:latin typeface="Verdana" panose="020B0604030504040204" pitchFamily="34" charset="0"/>
              </a:rPr>
              <a:t>director</a:t>
            </a:r>
            <a:r>
              <a:rPr lang="en-US" altLang="en-US" smtClean="0">
                <a:latin typeface="Verdana" panose="020B0604030504040204" pitchFamily="34" charset="0"/>
              </a:rPr>
              <a:t>, with a VARCHAR2(80) datatype;</a:t>
            </a:r>
          </a:p>
          <a:p>
            <a:pPr marL="0" indent="0" eaLnBrk="1" hangingPunct="1"/>
            <a:r>
              <a:rPr lang="en-US" altLang="en-US" smtClean="0">
                <a:latin typeface="Verdana" panose="020B0604030504040204" pitchFamily="34" charset="0"/>
              </a:rPr>
              <a:t>Remove the column </a:t>
            </a:r>
            <a:r>
              <a:rPr lang="en-US" altLang="en-US" i="1" smtClean="0">
                <a:latin typeface="Verdana" panose="020B0604030504040204" pitchFamily="34" charset="0"/>
              </a:rPr>
              <a:t>purch_date; </a:t>
            </a:r>
            <a:r>
              <a:rPr lang="en-US" altLang="en-US" smtClean="0">
                <a:latin typeface="Verdana" panose="020B0604030504040204" pitchFamily="34" charset="0"/>
              </a:rPr>
              <a:t>and</a:t>
            </a:r>
          </a:p>
          <a:p>
            <a:pPr marL="0" indent="0" eaLnBrk="1" hangingPunct="1"/>
            <a:r>
              <a:rPr lang="en-US" altLang="en-US" smtClean="0">
                <a:latin typeface="Verdana" panose="020B0604030504040204" pitchFamily="34" charset="0"/>
              </a:rPr>
              <a:t>Change the title column from a 64 character column to an 80 character column.</a:t>
            </a: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endParaRPr lang="en-US" altLang="en-US" smtClean="0">
              <a:latin typeface="Verdana" panose="020B0604030504040204" pitchFamily="34" charset="0"/>
            </a:endParaRPr>
          </a:p>
          <a:p>
            <a:pPr marL="0" indent="0" eaLnBrk="1" hangingPunct="1">
              <a:buFont typeface="Wingdings" panose="05000000000000000000" pitchFamily="2" charset="2"/>
              <a:buChar char="ß"/>
            </a:pPr>
            <a:r>
              <a:rPr lang="en-US" altLang="en-US" smtClean="0">
                <a:latin typeface="Verdana" panose="020B0604030504040204" pitchFamily="34" charset="0"/>
              </a:rPr>
              <a:t>Here is the code</a:t>
            </a:r>
          </a:p>
          <a:p>
            <a:pPr marL="0" indent="0" eaLnBrk="1" hangingPunct="1">
              <a:buFont typeface="Wingdings" panose="05000000000000000000" pitchFamily="2" charset="2"/>
              <a:buNone/>
            </a:pPr>
            <a:endParaRPr lang="en-US" altLang="en-US" smtClean="0">
              <a:latin typeface="Verdana" panose="020B0604030504040204" pitchFamily="34" charset="0"/>
            </a:endParaRPr>
          </a:p>
          <a:p>
            <a:pPr marL="0" indent="0" eaLnBrk="1" hangingPunct="1">
              <a:buFont typeface="Wingdings" panose="05000000000000000000" pitchFamily="2" charset="2"/>
              <a:buNone/>
            </a:pPr>
            <a:endParaRPr lang="en-US" altLang="en-US" smtClean="0">
              <a:latin typeface="Verdana" panose="020B0604030504040204" pitchFamily="34" charset="0"/>
            </a:endParaRPr>
          </a:p>
          <a:p>
            <a:pPr marL="0" indent="0" eaLnBrk="1" hangingPunct="1">
              <a:buFont typeface="Wingdings" panose="05000000000000000000" pitchFamily="2" charset="2"/>
              <a:buNone/>
            </a:pPr>
            <a:endParaRPr lang="en-US" altLang="en-US" smtClean="0">
              <a:latin typeface="Verdana" panose="020B0604030504040204" pitchFamily="34" charset="0"/>
            </a:endParaRPr>
          </a:p>
          <a:p>
            <a:pPr marL="0" indent="0" eaLnBrk="1" hangingPunct="1">
              <a:buFont typeface="Wingdings" panose="05000000000000000000" pitchFamily="2" charset="2"/>
              <a:buNone/>
            </a:pPr>
            <a:endParaRPr lang="en-US" altLang="en-US" smtClean="0">
              <a:latin typeface="Verdana" panose="020B0604030504040204" pitchFamily="34" charset="0"/>
            </a:endParaRPr>
          </a:p>
          <a:p>
            <a:pPr marL="0" indent="0" eaLnBrk="1" hangingPunct="1">
              <a:buFont typeface="Wingdings" panose="05000000000000000000" pitchFamily="2" charset="2"/>
              <a:buNone/>
            </a:pPr>
            <a:endParaRPr lang="en-US" altLang="en-US" smtClean="0">
              <a:latin typeface="Verdana" panose="020B0604030504040204" pitchFamily="34" charset="0"/>
            </a:endParaRPr>
          </a:p>
          <a:p>
            <a:pPr marL="0" indent="0" eaLnBrk="1" hangingPunct="1">
              <a:buFont typeface="Wingdings" panose="05000000000000000000" pitchFamily="2" charset="2"/>
              <a:buNone/>
            </a:pPr>
            <a:endParaRPr lang="en-US" altLang="en-US" smtClean="0">
              <a:latin typeface="Verdana" panose="020B0604030504040204" pitchFamily="34" charset="0"/>
            </a:endParaRPr>
          </a:p>
          <a:p>
            <a:pPr marL="0" indent="0" eaLnBrk="1" hangingPunct="1">
              <a:buFont typeface="Wingdings" panose="05000000000000000000" pitchFamily="2" charset="2"/>
              <a:buNone/>
            </a:pPr>
            <a:endParaRPr lang="en-US" altLang="en-US" smtClean="0">
              <a:latin typeface="Verdana" panose="020B0604030504040204" pitchFamily="34" charset="0"/>
            </a:endParaRPr>
          </a:p>
          <a:p>
            <a:pPr marL="0" indent="0" eaLnBrk="1" hangingPunct="1">
              <a:buFont typeface="Wingdings" panose="05000000000000000000" pitchFamily="2" charset="2"/>
              <a:buNone/>
            </a:pPr>
            <a:r>
              <a:rPr lang="en-US" altLang="en-US" smtClean="0">
                <a:latin typeface="Verdana" panose="020B0604030504040204" pitchFamily="34" charset="0"/>
              </a:rPr>
              <a:t>And the next slide shows the ‘before’ and ‘after’ images of that table.</a:t>
            </a:r>
          </a:p>
        </p:txBody>
      </p:sp>
      <p:pic>
        <p:nvPicPr>
          <p:cNvPr id="9221" name="Picture 5"/>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685800"/>
            <a:ext cx="4191000" cy="37338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4"/>
          <p:cNvSpPr>
            <a:spLocks noGrp="1"/>
          </p:cNvSpPr>
          <p:nvPr>
            <p:ph type="dt"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000" smtClean="0">
                <a:latin typeface="Albertus" pitchFamily="34" charset="0"/>
              </a:rPr>
              <a:t>©1998-2018 / Bergin-Mann</a:t>
            </a:r>
            <a:endParaRPr lang="en-US" altLang="en-US" sz="1000">
              <a:latin typeface="Albertus" pitchFamily="34" charset="0"/>
            </a:endParaRPr>
          </a:p>
        </p:txBody>
      </p:sp>
      <p:sp>
        <p:nvSpPr>
          <p:cNvPr id="10243" name="Rectangle 2"/>
          <p:cNvSpPr>
            <a:spLocks noGrp="1" noChangeArrowheads="1"/>
          </p:cNvSpPr>
          <p:nvPr>
            <p:ph type="title"/>
          </p:nvPr>
        </p:nvSpPr>
        <p:spPr/>
        <p:txBody>
          <a:bodyPr/>
          <a:lstStyle/>
          <a:p>
            <a:pPr algn="l" eaLnBrk="1" hangingPunct="1"/>
            <a:r>
              <a:rPr lang="en-US" altLang="en-US" sz="1600" smtClean="0"/>
              <a:t>Module 07: DDL Summary		Page B-7: ALTER</a:t>
            </a:r>
          </a:p>
        </p:txBody>
      </p:sp>
      <p:pic>
        <p:nvPicPr>
          <p:cNvPr id="10244" name="Picture 3"/>
          <p:cNvPicPr>
            <a:picLocks noChangeAspect="1" noChangeArrowheads="1"/>
          </p:cNvPicPr>
          <p:nvPr>
            <p:ph type="body" sz="half" idx="2"/>
          </p:nvPr>
        </p:nvPicPr>
        <p:blipFill>
          <a:blip r:embed="rId2">
            <a:extLst>
              <a:ext uri="{28A0092B-C50C-407E-A947-70E740481C1C}">
                <a14:useLocalDpi xmlns:a14="http://schemas.microsoft.com/office/drawing/2010/main" val="0"/>
              </a:ext>
            </a:extLst>
          </a:blip>
          <a:srcRect/>
          <a:stretch>
            <a:fillRect/>
          </a:stretch>
        </p:blipFill>
        <p:spPr/>
      </p:pic>
      <p:pic>
        <p:nvPicPr>
          <p:cNvPr id="10245" name="Picture 4"/>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304800" y="685800"/>
            <a:ext cx="4191000" cy="373380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Verdan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10567</TotalTime>
  <Words>3133</Words>
  <Application>Microsoft Office PowerPoint</Application>
  <PresentationFormat>On-screen Show (4:3)</PresentationFormat>
  <Paragraphs>481</Paragraphs>
  <Slides>61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Times New Roman</vt:lpstr>
      <vt:lpstr>Arial</vt:lpstr>
      <vt:lpstr>Verdana</vt:lpstr>
      <vt:lpstr>Albertus</vt:lpstr>
      <vt:lpstr>Wingdings</vt:lpstr>
      <vt:lpstr>Default Design</vt:lpstr>
      <vt:lpstr>SQL Programming</vt:lpstr>
      <vt:lpstr>Module 07: DDL Summary  Page A-1: Intro</vt:lpstr>
      <vt:lpstr>Module 07: DDL Summary  Page B-1: CREATE</vt:lpstr>
      <vt:lpstr>Module 07: DDL Summary  Page B-2: DROP</vt:lpstr>
      <vt:lpstr>Module 07: DDL Summary  Page B-3: ADD / DROP</vt:lpstr>
      <vt:lpstr>Module 07: DDL Summary  Page B-4: ALTER</vt:lpstr>
      <vt:lpstr>Module 07: DDL Summary  Page B-5: ALTER</vt:lpstr>
      <vt:lpstr>Module 07: DDL Summary  Page B-6: ALTER</vt:lpstr>
      <vt:lpstr>Module 07: DDL Summary  Page B-7: ALTER</vt:lpstr>
      <vt:lpstr>Module 07: DDL Summary  Page B-8: ALTER</vt:lpstr>
      <vt:lpstr>Module 07: DDL Summary  Page B-9: RENAME</vt:lpstr>
      <vt:lpstr>Module 07: DDL Summary  Page B-10: RENAME</vt:lpstr>
      <vt:lpstr>Module 07: DDL Summary Page C-1: Short Cuts and Miscellany</vt:lpstr>
      <vt:lpstr>Module 07: DDL Summary Page C-2: Short Cuts and Miscellany</vt:lpstr>
      <vt:lpstr>Module 07: DDL Summary Page C-3: Short Cuts and Miscellany</vt:lpstr>
      <vt:lpstr>Module 07: DDL Summary Page C-4: Short Cuts and Miscellany</vt:lpstr>
      <vt:lpstr>Module 07: DDL Summary  Page C-5: Truncate</vt:lpstr>
      <vt:lpstr>Module 07: DDL Summary  Page C-6: Truncate</vt:lpstr>
      <vt:lpstr>Module 07: DDL Summary  Page C-7: Truncate</vt:lpstr>
      <vt:lpstr>Module 07: DDL Summary  Page D-1: Script Files</vt:lpstr>
      <vt:lpstr>Module 07: DDL Summary  Page D-2: Script Files</vt:lpstr>
      <vt:lpstr>Module 07: DDL Summary  Page D-3: Script Files</vt:lpstr>
      <vt:lpstr>Module 07: DDL Summary  Page E-1: CREATE or REPLACE</vt:lpstr>
      <vt:lpstr>Module 07: DDL Summary  Page F-1: Schema Objects</vt:lpstr>
      <vt:lpstr>Module 07: DDL Summary  Page F-2: Schema Objects</vt:lpstr>
      <vt:lpstr>Module 07: DDL Summary  Page F-3: Tables</vt:lpstr>
      <vt:lpstr>Module 07: DDL Summary  Page F-4: Views</vt:lpstr>
      <vt:lpstr>Module 07: DDL Summary  Page F-5: Domains</vt:lpstr>
      <vt:lpstr>Module 07: DDL Summary  Page F-6: Character Sets</vt:lpstr>
      <vt:lpstr>Module 07: DDL Summary  Page F-7: Collations</vt:lpstr>
      <vt:lpstr>Module 07: DDL Summary  Page F-8: Triggers</vt:lpstr>
      <vt:lpstr>Module 07: DDL Summary  Page G-1: Data Dictionary</vt:lpstr>
      <vt:lpstr>Module 07: DDL Summary  Page G-2: Data Dictionary</vt:lpstr>
      <vt:lpstr>Module 07: DDL Summary  Page G-3: Data Dictionary</vt:lpstr>
      <vt:lpstr>Module 07: DDL Summary  Page G-4: User Aspect</vt:lpstr>
      <vt:lpstr>Module 07: DDL Summary  Page G-5: All Aspect</vt:lpstr>
      <vt:lpstr>Module 07: DDL Summary  Page G-6: DBA Aspect</vt:lpstr>
      <vt:lpstr>Module 07: DDL Summary Page H-1: Commonly Used Views</vt:lpstr>
      <vt:lpstr>Module 07: DDL Summary  Page H-2: user_tables</vt:lpstr>
      <vt:lpstr>Module 07: DDL Summary  Page H-3: user_tab_columns</vt:lpstr>
      <vt:lpstr>Module 07: DDL Summary  Page H-4: user_views</vt:lpstr>
      <vt:lpstr>Module 07: DDL Summary  Page H-5: user_constraints</vt:lpstr>
      <vt:lpstr>Module 07: DDL Summary  Page H-6: user_constraints</vt:lpstr>
      <vt:lpstr>Module 07: DDL Summary  Page H-7: user_constraints</vt:lpstr>
      <vt:lpstr>Module 07: DDL Summary  Page H-8: user_objects</vt:lpstr>
      <vt:lpstr>Module 07: DDL Summary  Page H-9: user_sequences</vt:lpstr>
      <vt:lpstr>Module 07: DDL Summary  Page H-9: user_sequences</vt:lpstr>
      <vt:lpstr>Module 07: DDL Summary  Page H-10: user_synonyms</vt:lpstr>
      <vt:lpstr>Module 07: DDL Summary  Page H-11: user_indexes</vt:lpstr>
      <vt:lpstr>Module 07: DDL Summary  Page H-12: INFORMATION_SCHEMA</vt:lpstr>
      <vt:lpstr>Module 07: DDL Summary  Page H-13: INFORMATION_SCHEMA</vt:lpstr>
      <vt:lpstr>Module 07: DDL Summary  Page H-14: INFORMATION_SCHEMA</vt:lpstr>
      <vt:lpstr>Module 07: DDL Summary  Page H-14: INFORMATION_SCHEMA</vt:lpstr>
      <vt:lpstr>Module 07: DDL Summary  Page H-15: INFORMATION_SCHEMA</vt:lpstr>
      <vt:lpstr>Module 07: DDL Summary  Page H-16: INFORMATION_SCHEMA</vt:lpstr>
      <vt:lpstr>Module 07: DDL Summary  Page H-17: INFORMATION_SCHEMA</vt:lpstr>
      <vt:lpstr>Module 07: DDL Summary  Page H-18: INFORMATION_SCHEMA</vt:lpstr>
      <vt:lpstr>Module 07: DDL Summary   Page H-19: Challenge</vt:lpstr>
      <vt:lpstr>Module 07: DDL Summary  Page T-1: Terminology</vt:lpstr>
      <vt:lpstr>Module 07: DDL Summary  Page Z-1: End Notes</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Bergin: SQL Programming - Level 1 / Module 0</dc:title>
  <dc:creator>John Drake</dc:creator>
  <cp:lastModifiedBy>Mann, Lynnette</cp:lastModifiedBy>
  <cp:revision>136</cp:revision>
  <dcterms:created xsi:type="dcterms:W3CDTF">2003-08-19T14:48:46Z</dcterms:created>
  <dcterms:modified xsi:type="dcterms:W3CDTF">2018-02-24T21:50:39Z</dcterms:modified>
</cp:coreProperties>
</file>