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45"/>
  </p:notesMasterIdLst>
  <p:handoutMasterIdLst>
    <p:handoutMasterId r:id="rId46"/>
  </p:handoutMasterIdLst>
  <p:sldIdLst>
    <p:sldId id="256" r:id="rId2"/>
    <p:sldId id="282" r:id="rId3"/>
    <p:sldId id="260" r:id="rId4"/>
    <p:sldId id="277" r:id="rId5"/>
    <p:sldId id="278" r:id="rId6"/>
    <p:sldId id="279" r:id="rId7"/>
    <p:sldId id="280" r:id="rId8"/>
    <p:sldId id="281" r:id="rId9"/>
    <p:sldId id="262" r:id="rId10"/>
    <p:sldId id="301" r:id="rId11"/>
    <p:sldId id="302" r:id="rId12"/>
    <p:sldId id="303" r:id="rId13"/>
    <p:sldId id="283" r:id="rId14"/>
    <p:sldId id="263" r:id="rId15"/>
    <p:sldId id="284" r:id="rId16"/>
    <p:sldId id="273" r:id="rId17"/>
    <p:sldId id="274" r:id="rId18"/>
    <p:sldId id="264" r:id="rId19"/>
    <p:sldId id="261" r:id="rId20"/>
    <p:sldId id="258" r:id="rId21"/>
    <p:sldId id="266" r:id="rId22"/>
    <p:sldId id="267" r:id="rId23"/>
    <p:sldId id="268" r:id="rId24"/>
    <p:sldId id="294" r:id="rId25"/>
    <p:sldId id="304" r:id="rId26"/>
    <p:sldId id="305" r:id="rId27"/>
    <p:sldId id="295" r:id="rId28"/>
    <p:sldId id="306" r:id="rId29"/>
    <p:sldId id="269" r:id="rId30"/>
    <p:sldId id="270" r:id="rId31"/>
    <p:sldId id="288" r:id="rId32"/>
    <p:sldId id="298" r:id="rId33"/>
    <p:sldId id="289" r:id="rId34"/>
    <p:sldId id="307" r:id="rId35"/>
    <p:sldId id="271" r:id="rId36"/>
    <p:sldId id="299" r:id="rId37"/>
    <p:sldId id="296" r:id="rId38"/>
    <p:sldId id="308" r:id="rId39"/>
    <p:sldId id="272" r:id="rId40"/>
    <p:sldId id="300" r:id="rId41"/>
    <p:sldId id="297" r:id="rId42"/>
    <p:sldId id="276" r:id="rId43"/>
    <p:sldId id="25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56" autoAdjust="0"/>
    <p:restoredTop sz="90969" autoAdjust="0"/>
  </p:normalViewPr>
  <p:slideViewPr>
    <p:cSldViewPr>
      <p:cViewPr varScale="1">
        <p:scale>
          <a:sx n="83" d="100"/>
          <a:sy n="83" d="100"/>
        </p:scale>
        <p:origin x="10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59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1597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59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62FC0A7D-6053-4F8B-BBB7-B43703F41A17}" type="slidenum">
              <a:rPr lang="en-US"/>
              <a:pPr>
                <a:defRPr/>
              </a:pPr>
              <a:t>‹#›</a:t>
            </a:fld>
            <a:endParaRPr lang="en-US"/>
          </a:p>
        </p:txBody>
      </p:sp>
    </p:spTree>
    <p:extLst>
      <p:ext uri="{BB962C8B-B14F-4D97-AF65-F5344CB8AC3E}">
        <p14:creationId xmlns:p14="http://schemas.microsoft.com/office/powerpoint/2010/main" val="289940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C15AC56-28C7-4120-9D04-BF0235BF7DD1}" type="slidenum">
              <a:rPr lang="en-US"/>
              <a:pPr>
                <a:defRPr/>
              </a:pPr>
              <a:t>‹#›</a:t>
            </a:fld>
            <a:endParaRPr lang="en-US"/>
          </a:p>
        </p:txBody>
      </p:sp>
    </p:spTree>
    <p:extLst>
      <p:ext uri="{BB962C8B-B14F-4D97-AF65-F5344CB8AC3E}">
        <p14:creationId xmlns:p14="http://schemas.microsoft.com/office/powerpoint/2010/main" val="171292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r>
              <a:rPr lang="en-US" smtClean="0"/>
              <a:t>© 1998 - 2018</a:t>
            </a: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Bergin-Mann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D2478A80-9AF1-4004-AC68-31E2D30857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5A6B4F4-B764-403E-9916-B2B4D92BBDF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BC9B784D-55CA-4A0F-96E4-6A0D2DD291D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7468C30-92D1-4113-AD71-2A896DEF6D09}"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568AEAD-ACF7-41E1-B6C7-0472470E0384}"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US" smtClean="0"/>
              <a:t>© 1998 - 2018</a:t>
            </a:r>
            <a:endParaRPr lang="en-US" dirty="0"/>
          </a:p>
        </p:txBody>
      </p:sp>
      <p:sp>
        <p:nvSpPr>
          <p:cNvPr id="6" name="Footer Placeholder 5"/>
          <p:cNvSpPr>
            <a:spLocks noGrp="1"/>
          </p:cNvSpPr>
          <p:nvPr>
            <p:ph type="ftr" sz="quarter" idx="11"/>
          </p:nvPr>
        </p:nvSpPr>
        <p:spPr/>
        <p:txBody>
          <a:bodyPr/>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p>
            <a:pPr>
              <a:defRPr/>
            </a:pPr>
            <a:fld id="{219920D7-ACB3-484E-949C-3BC14CE21FB0}" type="slidenum">
              <a:rPr lang="en-US" smtClean="0"/>
              <a:pPr>
                <a:defRPr/>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US" smtClean="0"/>
              <a:t>© 1998 - 2018</a:t>
            </a:r>
            <a:endParaRPr lang="en-US" dirty="0"/>
          </a:p>
        </p:txBody>
      </p:sp>
      <p:sp>
        <p:nvSpPr>
          <p:cNvPr id="8" name="Footer Placeholder 7"/>
          <p:cNvSpPr>
            <a:spLocks noGrp="1"/>
          </p:cNvSpPr>
          <p:nvPr>
            <p:ph type="ftr" sz="quarter" idx="11"/>
          </p:nvPr>
        </p:nvSpPr>
        <p:spPr/>
        <p:txBody>
          <a:bodyPr/>
          <a:lstStyle/>
          <a:p>
            <a:pPr>
              <a:defRPr/>
            </a:pPr>
            <a:r>
              <a:rPr lang="en-US" smtClean="0"/>
              <a:t>Bergin-Mann</a:t>
            </a:r>
            <a:endParaRPr lang="en-US"/>
          </a:p>
        </p:txBody>
      </p:sp>
      <p:sp>
        <p:nvSpPr>
          <p:cNvPr id="9" name="Slide Number Placeholder 8"/>
          <p:cNvSpPr>
            <a:spLocks noGrp="1"/>
          </p:cNvSpPr>
          <p:nvPr>
            <p:ph type="sldNum" sz="quarter" idx="12"/>
          </p:nvPr>
        </p:nvSpPr>
        <p:spPr/>
        <p:txBody>
          <a:bodyPr/>
          <a:lstStyle/>
          <a:p>
            <a:pPr>
              <a:defRPr/>
            </a:pPr>
            <a:fld id="{500DA520-5059-48A5-92CD-BFBC3FA40A4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 1998 - 2018</a:t>
            </a:r>
            <a:endParaRPr lang="en-US" dirty="0"/>
          </a:p>
        </p:txBody>
      </p:sp>
      <p:sp>
        <p:nvSpPr>
          <p:cNvPr id="4" name="Footer Placeholder 3"/>
          <p:cNvSpPr>
            <a:spLocks noGrp="1"/>
          </p:cNvSpPr>
          <p:nvPr>
            <p:ph type="ftr" sz="quarter" idx="11"/>
          </p:nvPr>
        </p:nvSpPr>
        <p:spPr/>
        <p:txBody>
          <a:bodyPr/>
          <a:lstStyle/>
          <a:p>
            <a:pPr>
              <a:defRPr/>
            </a:pPr>
            <a:r>
              <a:rPr lang="en-US" smtClean="0"/>
              <a:t>Bergin-Mann</a:t>
            </a:r>
            <a:endParaRPr lang="en-US"/>
          </a:p>
        </p:txBody>
      </p:sp>
      <p:sp>
        <p:nvSpPr>
          <p:cNvPr id="5" name="Slide Number Placeholder 4"/>
          <p:cNvSpPr>
            <a:spLocks noGrp="1"/>
          </p:cNvSpPr>
          <p:nvPr>
            <p:ph type="sldNum" sz="quarter" idx="12"/>
          </p:nvPr>
        </p:nvSpPr>
        <p:spPr/>
        <p:txBody>
          <a:bodyPr/>
          <a:lstStyle/>
          <a:p>
            <a:pPr>
              <a:defRPr/>
            </a:pPr>
            <a:fld id="{11FC5B3B-6B1A-4DE0-B311-562B3CCE1F16}" type="slidenum">
              <a:rPr lang="en-US" smtClean="0"/>
              <a:pPr>
                <a:defRPr/>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1998 - 2018</a:t>
            </a:r>
            <a:endParaRPr lang="en-US" dirty="0"/>
          </a:p>
        </p:txBody>
      </p:sp>
      <p:sp>
        <p:nvSpPr>
          <p:cNvPr id="3" name="Footer Placeholder 2"/>
          <p:cNvSpPr>
            <a:spLocks noGrp="1"/>
          </p:cNvSpPr>
          <p:nvPr>
            <p:ph type="ftr" sz="quarter" idx="11"/>
          </p:nvPr>
        </p:nvSpPr>
        <p:spPr/>
        <p:txBody>
          <a:bodyPr/>
          <a:lstStyle/>
          <a:p>
            <a:pPr>
              <a:defRPr/>
            </a:pPr>
            <a:r>
              <a:rPr lang="en-US" smtClean="0"/>
              <a:t>Bergin-Mann</a:t>
            </a:r>
            <a:endParaRPr lang="en-US"/>
          </a:p>
        </p:txBody>
      </p:sp>
      <p:sp>
        <p:nvSpPr>
          <p:cNvPr id="4" name="Slide Number Placeholder 3"/>
          <p:cNvSpPr>
            <a:spLocks noGrp="1"/>
          </p:cNvSpPr>
          <p:nvPr>
            <p:ph type="sldNum" sz="quarter" idx="12"/>
          </p:nvPr>
        </p:nvSpPr>
        <p:spPr/>
        <p:txBody>
          <a:bodyPr/>
          <a:lstStyle/>
          <a:p>
            <a:pPr>
              <a:defRPr/>
            </a:pPr>
            <a:fld id="{8A066C64-693A-4D71-8913-BFB93354829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r>
              <a:rPr lang="en-US" smtClean="0"/>
              <a:t>© 1998 - 2018</a:t>
            </a:r>
            <a:endParaRPr lang="en-US" dirty="0"/>
          </a:p>
        </p:txBody>
      </p:sp>
      <p:sp>
        <p:nvSpPr>
          <p:cNvPr id="6" name="Footer Placeholder 5"/>
          <p:cNvSpPr>
            <a:spLocks noGrp="1"/>
          </p:cNvSpPr>
          <p:nvPr>
            <p:ph type="ftr" sz="quarter" idx="11"/>
          </p:nvPr>
        </p:nvSpPr>
        <p:spPr/>
        <p:txBody>
          <a:bodyPr/>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p>
            <a:pPr>
              <a:defRPr/>
            </a:pPr>
            <a:fld id="{C0319577-3A36-4A4B-8282-3BB7869A0E6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r>
              <a:rPr lang="en-US" smtClean="0"/>
              <a:t>© 1998 - 2018</a:t>
            </a: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A22E0325-F08B-45F6-AA2D-0BC65D4D83BF}"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smtClean="0"/>
              <a:t>© 1998 - 2018</a:t>
            </a: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Bergin-Mann</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80CDF8F-0417-429A-BCC4-27E433FDF8E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Joins</a:t>
            </a:r>
          </a:p>
        </p:txBody>
      </p:sp>
      <p:sp>
        <p:nvSpPr>
          <p:cNvPr id="2051" name="Rectangle 3"/>
          <p:cNvSpPr>
            <a:spLocks noGrp="1" noChangeArrowheads="1"/>
          </p:cNvSpPr>
          <p:nvPr>
            <p:ph type="subTitle" idx="1"/>
          </p:nvPr>
        </p:nvSpPr>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9B694969-78D5-4683-A7FC-7EB9F3868FDD}" type="slidenum">
              <a:rPr lang="en-US"/>
              <a:pPr>
                <a:defRPr/>
              </a:pPr>
              <a:t>10</a:t>
            </a:fld>
            <a:endParaRPr lang="en-US"/>
          </a:p>
        </p:txBody>
      </p:sp>
      <p:sp>
        <p:nvSpPr>
          <p:cNvPr id="128002" name="Rectangle 2"/>
          <p:cNvSpPr>
            <a:spLocks noGrp="1" noChangeArrowheads="1"/>
          </p:cNvSpPr>
          <p:nvPr>
            <p:ph type="title"/>
          </p:nvPr>
        </p:nvSpPr>
        <p:spPr/>
        <p:txBody>
          <a:bodyPr/>
          <a:lstStyle/>
          <a:p>
            <a:pPr eaLnBrk="1" hangingPunct="1">
              <a:defRPr/>
            </a:pPr>
            <a:r>
              <a:rPr lang="en-US" smtClean="0"/>
              <a:t>Sample Tables</a:t>
            </a:r>
          </a:p>
        </p:txBody>
      </p:sp>
      <p:pic>
        <p:nvPicPr>
          <p:cNvPr id="12294"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2117725"/>
            <a:ext cx="3324225" cy="3495675"/>
          </a:xfrm>
          <a:noFill/>
          <a:extLst>
            <a:ext uri="{909E8E84-426E-40DD-AFC4-6F175D3DCCD1}">
              <a14:hiddenFill xmlns:a14="http://schemas.microsoft.com/office/drawing/2010/main">
                <a:solidFill>
                  <a:srgbClr val="FFFFFF"/>
                </a:solidFill>
              </a14:hiddenFill>
            </a:ext>
          </a:extLst>
        </p:spPr>
      </p:pic>
      <p:pic>
        <p:nvPicPr>
          <p:cNvPr id="12295" name="Picture 6"/>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134100" y="1295400"/>
            <a:ext cx="3009900" cy="45307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pPr>
              <a:defRPr/>
            </a:pPr>
            <a:r>
              <a:rPr lang="en-US" smtClean="0"/>
              <a:t>© 1998 - 2018</a:t>
            </a:r>
            <a:endParaRPr lang="en-US" dirty="0"/>
          </a:p>
        </p:txBody>
      </p:sp>
      <p:sp>
        <p:nvSpPr>
          <p:cNvPr id="5" name="Footer Placeholder 3"/>
          <p:cNvSpPr>
            <a:spLocks noGrp="1"/>
          </p:cNvSpPr>
          <p:nvPr>
            <p:ph type="ftr" sz="quarter" idx="11"/>
          </p:nvPr>
        </p:nvSpPr>
        <p:spPr/>
        <p:txBody>
          <a:bodyPr/>
          <a:lstStyle/>
          <a:p>
            <a:pPr>
              <a:defRPr/>
            </a:pPr>
            <a:r>
              <a:rPr lang="en-US" smtClean="0"/>
              <a:t>Bergin-Mann</a:t>
            </a:r>
            <a:endParaRPr lang="en-US"/>
          </a:p>
        </p:txBody>
      </p:sp>
      <p:sp>
        <p:nvSpPr>
          <p:cNvPr id="6" name="Slide Number Placeholder 4"/>
          <p:cNvSpPr>
            <a:spLocks noGrp="1"/>
          </p:cNvSpPr>
          <p:nvPr>
            <p:ph type="sldNum" sz="quarter" idx="12"/>
          </p:nvPr>
        </p:nvSpPr>
        <p:spPr/>
        <p:txBody>
          <a:bodyPr/>
          <a:lstStyle/>
          <a:p>
            <a:pPr>
              <a:defRPr/>
            </a:pPr>
            <a:fld id="{9998E091-1D92-4C06-AA43-30B2BC125454}" type="slidenum">
              <a:rPr lang="en-US"/>
              <a:pPr>
                <a:defRPr/>
              </a:pPr>
              <a:t>11</a:t>
            </a:fld>
            <a:endParaRPr lang="en-US"/>
          </a:p>
        </p:txBody>
      </p:sp>
      <p:sp>
        <p:nvSpPr>
          <p:cNvPr id="131074" name="Rectangle 2"/>
          <p:cNvSpPr>
            <a:spLocks noGrp="1" noChangeArrowheads="1"/>
          </p:cNvSpPr>
          <p:nvPr>
            <p:ph type="title"/>
          </p:nvPr>
        </p:nvSpPr>
        <p:spPr/>
        <p:txBody>
          <a:bodyPr/>
          <a:lstStyle/>
          <a:p>
            <a:pPr eaLnBrk="1" hangingPunct="1">
              <a:defRPr/>
            </a:pPr>
            <a:r>
              <a:rPr lang="en-US" smtClean="0"/>
              <a:t>Simple Cartesian Join</a:t>
            </a:r>
          </a:p>
        </p:txBody>
      </p:sp>
      <p:pic>
        <p:nvPicPr>
          <p:cNvPr id="1331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600200"/>
            <a:ext cx="3333750" cy="45307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pPr>
              <a:defRPr/>
            </a:pPr>
            <a:r>
              <a:rPr lang="en-US" smtClean="0"/>
              <a:t>© 1998 - 2018</a:t>
            </a:r>
            <a:endParaRPr lang="en-US" dirty="0"/>
          </a:p>
        </p:txBody>
      </p:sp>
      <p:sp>
        <p:nvSpPr>
          <p:cNvPr id="5" name="Footer Placeholder 3"/>
          <p:cNvSpPr>
            <a:spLocks noGrp="1"/>
          </p:cNvSpPr>
          <p:nvPr>
            <p:ph type="ftr" sz="quarter" idx="11"/>
          </p:nvPr>
        </p:nvSpPr>
        <p:spPr/>
        <p:txBody>
          <a:bodyPr/>
          <a:lstStyle/>
          <a:p>
            <a:pPr>
              <a:defRPr/>
            </a:pPr>
            <a:r>
              <a:rPr lang="en-US" smtClean="0"/>
              <a:t>Bergin-Mann</a:t>
            </a:r>
            <a:endParaRPr lang="en-US"/>
          </a:p>
        </p:txBody>
      </p:sp>
      <p:sp>
        <p:nvSpPr>
          <p:cNvPr id="6" name="Slide Number Placeholder 4"/>
          <p:cNvSpPr>
            <a:spLocks noGrp="1"/>
          </p:cNvSpPr>
          <p:nvPr>
            <p:ph type="sldNum" sz="quarter" idx="12"/>
          </p:nvPr>
        </p:nvSpPr>
        <p:spPr/>
        <p:txBody>
          <a:bodyPr/>
          <a:lstStyle/>
          <a:p>
            <a:pPr>
              <a:defRPr/>
            </a:pPr>
            <a:fld id="{99595D79-0036-47BF-87E4-79B1530606B5}" type="slidenum">
              <a:rPr lang="en-US"/>
              <a:pPr>
                <a:defRPr/>
              </a:pPr>
              <a:t>12</a:t>
            </a:fld>
            <a:endParaRPr lang="en-US"/>
          </a:p>
        </p:txBody>
      </p:sp>
      <p:sp>
        <p:nvSpPr>
          <p:cNvPr id="133125" name="Rectangle 5"/>
          <p:cNvSpPr>
            <a:spLocks noGrp="1" noChangeArrowheads="1"/>
          </p:cNvSpPr>
          <p:nvPr>
            <p:ph type="title"/>
          </p:nvPr>
        </p:nvSpPr>
        <p:spPr/>
        <p:txBody>
          <a:bodyPr/>
          <a:lstStyle/>
          <a:p>
            <a:pPr eaLnBrk="1" hangingPunct="1">
              <a:defRPr/>
            </a:pPr>
            <a:r>
              <a:rPr lang="en-US" smtClean="0"/>
              <a:t>Cartesian Join Example</a:t>
            </a:r>
          </a:p>
        </p:txBody>
      </p:sp>
      <p:pic>
        <p:nvPicPr>
          <p:cNvPr id="14342"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524000"/>
            <a:ext cx="3368675" cy="45307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pPr>
              <a:defRPr/>
            </a:pPr>
            <a:r>
              <a:rPr lang="en-US" smtClean="0"/>
              <a:t>© 1998 - 2018</a:t>
            </a:r>
            <a:endParaRPr lang="en-US" dirty="0"/>
          </a:p>
        </p:txBody>
      </p:sp>
      <p:sp>
        <p:nvSpPr>
          <p:cNvPr id="5" name="Footer Placeholder 3"/>
          <p:cNvSpPr>
            <a:spLocks noGrp="1"/>
          </p:cNvSpPr>
          <p:nvPr>
            <p:ph type="ftr" sz="quarter" idx="11"/>
          </p:nvPr>
        </p:nvSpPr>
        <p:spPr/>
        <p:txBody>
          <a:bodyPr/>
          <a:lstStyle/>
          <a:p>
            <a:pPr>
              <a:defRPr/>
            </a:pPr>
            <a:r>
              <a:rPr lang="en-US" smtClean="0"/>
              <a:t>Bergin-Mann</a:t>
            </a:r>
            <a:endParaRPr lang="en-US"/>
          </a:p>
        </p:txBody>
      </p:sp>
      <p:sp>
        <p:nvSpPr>
          <p:cNvPr id="6" name="Slide Number Placeholder 4"/>
          <p:cNvSpPr>
            <a:spLocks noGrp="1"/>
          </p:cNvSpPr>
          <p:nvPr>
            <p:ph type="sldNum" sz="quarter" idx="12"/>
          </p:nvPr>
        </p:nvSpPr>
        <p:spPr/>
        <p:txBody>
          <a:bodyPr/>
          <a:lstStyle/>
          <a:p>
            <a:pPr>
              <a:defRPr/>
            </a:pPr>
            <a:fld id="{62CEFDF9-B055-484B-8DCF-DC242AB1A34C}" type="slidenum">
              <a:rPr lang="en-US"/>
              <a:pPr>
                <a:defRPr/>
              </a:pPr>
              <a:t>13</a:t>
            </a:fld>
            <a:endParaRPr lang="en-US"/>
          </a:p>
        </p:txBody>
      </p:sp>
      <p:sp>
        <p:nvSpPr>
          <p:cNvPr id="51202" name="Rectangle 2"/>
          <p:cNvSpPr>
            <a:spLocks noGrp="1" noChangeArrowheads="1"/>
          </p:cNvSpPr>
          <p:nvPr>
            <p:ph type="title"/>
          </p:nvPr>
        </p:nvSpPr>
        <p:spPr/>
        <p:txBody>
          <a:bodyPr/>
          <a:lstStyle/>
          <a:p>
            <a:pPr eaLnBrk="1" hangingPunct="1">
              <a:defRPr/>
            </a:pPr>
            <a:r>
              <a:rPr lang="en-US" smtClean="0"/>
              <a:t>Cartesian Product</a:t>
            </a:r>
            <a:r>
              <a:rPr lang="en-US" baseline="-25000" smtClean="0"/>
              <a:t>1 </a:t>
            </a:r>
            <a:r>
              <a:rPr lang="en-US" smtClean="0"/>
              <a:t>- Example</a:t>
            </a:r>
          </a:p>
        </p:txBody>
      </p:sp>
      <p:pic>
        <p:nvPicPr>
          <p:cNvPr id="15366" name="Picture 4" descr="join erd 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76400"/>
            <a:ext cx="551497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lnSpc>
                <a:spcPct val="90000"/>
              </a:lnSpc>
              <a:defRPr/>
            </a:pPr>
            <a:r>
              <a:rPr lang="en-US" smtClean="0"/>
              <a:t>See handout</a:t>
            </a:r>
            <a:br>
              <a:rPr lang="en-US" smtClean="0"/>
            </a:br>
            <a:endParaRPr lang="en-US" smtClean="0"/>
          </a:p>
          <a:p>
            <a:pPr eaLnBrk="1" hangingPunct="1">
              <a:lnSpc>
                <a:spcPct val="90000"/>
              </a:lnSpc>
              <a:defRPr/>
            </a:pPr>
            <a:r>
              <a:rPr lang="en-US" smtClean="0"/>
              <a:t>How many rows will there be in the result table that joins table a and table b if there are 6 rows in each table?</a:t>
            </a:r>
          </a:p>
          <a:p>
            <a:pPr eaLnBrk="1" hangingPunct="1">
              <a:lnSpc>
                <a:spcPct val="90000"/>
              </a:lnSpc>
              <a:defRPr/>
            </a:pPr>
            <a:r>
              <a:rPr lang="en-US" smtClean="0"/>
              <a:t>5 and 4</a:t>
            </a:r>
          </a:p>
          <a:p>
            <a:pPr eaLnBrk="1" hangingPunct="1">
              <a:lnSpc>
                <a:spcPct val="90000"/>
              </a:lnSpc>
              <a:defRPr/>
            </a:pPr>
            <a:r>
              <a:rPr lang="en-US" smtClean="0"/>
              <a:t>12 and 5</a:t>
            </a:r>
          </a:p>
          <a:p>
            <a:pPr eaLnBrk="1" hangingPunct="1">
              <a:lnSpc>
                <a:spcPct val="90000"/>
              </a:lnSpc>
              <a:defRPr/>
            </a:pPr>
            <a:r>
              <a:rPr lang="en-US" smtClean="0"/>
              <a:t>10000 (student rows) 100 (major codes)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1E9E6FC7-E5CE-40EA-810F-30EAE3BBD737}" type="slidenum">
              <a:rPr lang="en-US"/>
              <a:pPr>
                <a:defRPr/>
              </a:pPr>
              <a:t>14</a:t>
            </a:fld>
            <a:endParaRPr lang="en-US"/>
          </a:p>
        </p:txBody>
      </p:sp>
      <p:sp>
        <p:nvSpPr>
          <p:cNvPr id="12290" name="Rectangle 2"/>
          <p:cNvSpPr>
            <a:spLocks noGrp="1" noChangeArrowheads="1"/>
          </p:cNvSpPr>
          <p:nvPr>
            <p:ph type="title"/>
          </p:nvPr>
        </p:nvSpPr>
        <p:spPr/>
        <p:txBody>
          <a:bodyPr/>
          <a:lstStyle/>
          <a:p>
            <a:pPr eaLnBrk="1" hangingPunct="1">
              <a:defRPr/>
            </a:pPr>
            <a:r>
              <a:rPr lang="en-US" smtClean="0"/>
              <a:t>Cartesian Product</a:t>
            </a:r>
            <a:r>
              <a:rPr lang="en-US" baseline="-25000" smtClean="0"/>
              <a:t>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eaLnBrk="1" hangingPunct="1">
              <a:defRPr/>
            </a:pPr>
            <a:r>
              <a:rPr lang="en-US" sz="2800" smtClean="0"/>
              <a:t>The WHERE Clause then selects which rows are to be maintained in the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F1D1AB24-9B76-48C1-AE86-D594B53F5731}" type="slidenum">
              <a:rPr lang="en-US"/>
              <a:pPr>
                <a:defRPr/>
              </a:pPr>
              <a:t>15</a:t>
            </a:fld>
            <a:endParaRPr lang="en-US"/>
          </a:p>
        </p:txBody>
      </p:sp>
      <p:sp>
        <p:nvSpPr>
          <p:cNvPr id="54274" name="Rectangle 2"/>
          <p:cNvSpPr>
            <a:spLocks noGrp="1" noChangeArrowheads="1"/>
          </p:cNvSpPr>
          <p:nvPr>
            <p:ph type="title"/>
          </p:nvPr>
        </p:nvSpPr>
        <p:spPr/>
        <p:txBody>
          <a:bodyPr/>
          <a:lstStyle/>
          <a:p>
            <a:pPr eaLnBrk="1" hangingPunct="1">
              <a:defRPr/>
            </a:pPr>
            <a:r>
              <a:rPr lang="en-US" smtClean="0"/>
              <a:t>Cartesian Product</a:t>
            </a:r>
            <a:r>
              <a:rPr lang="en-US" baseline="-25000" smtClean="0"/>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defRPr/>
            </a:pPr>
            <a:endParaRPr lang="en-US" smtClean="0"/>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A57AE79-3C88-4062-B423-261FB61B6685}" type="slidenum">
              <a:rPr lang="en-US"/>
              <a:pPr>
                <a:defRPr/>
              </a:pPr>
              <a:t>16</a:t>
            </a:fld>
            <a:endParaRPr lang="en-US"/>
          </a:p>
        </p:txBody>
      </p:sp>
      <p:sp>
        <p:nvSpPr>
          <p:cNvPr id="22530" name="Rectangle 2"/>
          <p:cNvSpPr>
            <a:spLocks noGrp="1" noChangeArrowheads="1"/>
          </p:cNvSpPr>
          <p:nvPr>
            <p:ph type="title"/>
          </p:nvPr>
        </p:nvSpPr>
        <p:spPr/>
        <p:txBody>
          <a:bodyPr/>
          <a:lstStyle/>
          <a:p>
            <a:pPr eaLnBrk="1" hangingPunct="1">
              <a:defRPr/>
            </a:pPr>
            <a:r>
              <a:rPr lang="en-US" smtClean="0"/>
              <a:t>Diagram – Conceptual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lnSpc>
                <a:spcPct val="90000"/>
              </a:lnSpc>
              <a:defRPr/>
            </a:pPr>
            <a:r>
              <a:rPr lang="en-US" smtClean="0"/>
              <a:t>As the diagram / model suggests, joining tables does not effect base tables.  </a:t>
            </a:r>
            <a:br>
              <a:rPr lang="en-US" smtClean="0"/>
            </a:br>
            <a:endParaRPr lang="en-US" smtClean="0"/>
          </a:p>
          <a:p>
            <a:pPr eaLnBrk="1" hangingPunct="1">
              <a:lnSpc>
                <a:spcPct val="90000"/>
              </a:lnSpc>
              <a:defRPr/>
            </a:pPr>
            <a:r>
              <a:rPr lang="en-US" smtClean="0"/>
              <a:t>Joining tables does not create base tables.</a:t>
            </a:r>
            <a:br>
              <a:rPr lang="en-US" smtClean="0"/>
            </a:br>
            <a:endParaRPr lang="en-US" smtClean="0"/>
          </a:p>
          <a:p>
            <a:pPr eaLnBrk="1" hangingPunct="1">
              <a:lnSpc>
                <a:spcPct val="90000"/>
              </a:lnSpc>
              <a:defRPr/>
            </a:pPr>
            <a:r>
              <a:rPr lang="en-US" smtClean="0"/>
              <a:t>Joining tables creates working tables or virtual tables that exist only for the duration of the inquiry.</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6C4EB12-12F7-4ED6-827A-9E29308A5FA7}" type="slidenum">
              <a:rPr lang="en-US"/>
              <a:pPr>
                <a:defRPr/>
              </a:pPr>
              <a:t>17</a:t>
            </a:fld>
            <a:endParaRPr lang="en-US"/>
          </a:p>
        </p:txBody>
      </p:sp>
      <p:sp>
        <p:nvSpPr>
          <p:cNvPr id="23554" name="Rectangle 2"/>
          <p:cNvSpPr>
            <a:spLocks noGrp="1" noChangeArrowheads="1"/>
          </p:cNvSpPr>
          <p:nvPr>
            <p:ph type="title"/>
          </p:nvPr>
        </p:nvSpPr>
        <p:spPr/>
        <p:txBody>
          <a:bodyPr/>
          <a:lstStyle/>
          <a:p>
            <a:pPr eaLnBrk="1" hangingPunct="1">
              <a:defRPr/>
            </a:pPr>
            <a:r>
              <a:rPr lang="en-US" smtClean="0"/>
              <a:t>Note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defRPr/>
            </a:pPr>
            <a:r>
              <a:rPr lang="en-US" smtClean="0"/>
              <a:t>Another name for the cross product or Cartesian product of two tables.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FCA046AE-010A-4D9A-8601-65FB1959684B}" type="slidenum">
              <a:rPr lang="en-US"/>
              <a:pPr>
                <a:defRPr/>
              </a:pPr>
              <a:t>18</a:t>
            </a:fld>
            <a:endParaRPr lang="en-US"/>
          </a:p>
        </p:txBody>
      </p:sp>
      <p:sp>
        <p:nvSpPr>
          <p:cNvPr id="13314" name="Rectangle 2"/>
          <p:cNvSpPr>
            <a:spLocks noGrp="1" noChangeArrowheads="1"/>
          </p:cNvSpPr>
          <p:nvPr>
            <p:ph type="title"/>
          </p:nvPr>
        </p:nvSpPr>
        <p:spPr/>
        <p:txBody>
          <a:bodyPr/>
          <a:lstStyle/>
          <a:p>
            <a:pPr eaLnBrk="1" hangingPunct="1">
              <a:defRPr/>
            </a:pPr>
            <a:r>
              <a:rPr lang="en-US" smtClean="0"/>
              <a:t>Cross Join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defRPr/>
            </a:pPr>
            <a:r>
              <a:rPr lang="en-US" smtClean="0"/>
              <a:t>Is a join based on equality, uses the equality operator (=).</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05A2FB73-3CC2-4A74-907D-837568B4C053}" type="slidenum">
              <a:rPr lang="en-US"/>
              <a:pPr>
                <a:defRPr/>
              </a:pPr>
              <a:t>19</a:t>
            </a:fld>
            <a:endParaRPr lang="en-US"/>
          </a:p>
        </p:txBody>
      </p:sp>
      <p:sp>
        <p:nvSpPr>
          <p:cNvPr id="10242" name="Rectangle 2"/>
          <p:cNvSpPr>
            <a:spLocks noGrp="1" noChangeArrowheads="1"/>
          </p:cNvSpPr>
          <p:nvPr>
            <p:ph type="title"/>
          </p:nvPr>
        </p:nvSpPr>
        <p:spPr/>
        <p:txBody>
          <a:bodyPr/>
          <a:lstStyle/>
          <a:p>
            <a:pPr eaLnBrk="1" hangingPunct="1">
              <a:defRPr/>
            </a:pPr>
            <a:r>
              <a:rPr lang="en-US" smtClean="0"/>
              <a:t>Equi Join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eaLnBrk="1" hangingPunct="1">
              <a:defRPr/>
            </a:pPr>
            <a:r>
              <a:rPr lang="en-US" smtClean="0"/>
              <a:t>Overview</a:t>
            </a:r>
          </a:p>
          <a:p>
            <a:pPr eaLnBrk="1" hangingPunct="1">
              <a:defRPr/>
            </a:pPr>
            <a:r>
              <a:rPr lang="en-US" smtClean="0"/>
              <a:t>Natural Joins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1459F9FE-459F-488E-AC12-D4D32E916AD8}" type="slidenum">
              <a:rPr lang="en-US"/>
              <a:pPr>
                <a:defRPr/>
              </a:pPr>
              <a:t>2</a:t>
            </a:fld>
            <a:endParaRPr lang="en-US"/>
          </a:p>
        </p:txBody>
      </p:sp>
      <p:sp>
        <p:nvSpPr>
          <p:cNvPr id="47106" name="Rectangle 2"/>
          <p:cNvSpPr>
            <a:spLocks noGrp="1" noChangeArrowheads="1"/>
          </p:cNvSpPr>
          <p:nvPr>
            <p:ph type="title"/>
          </p:nvPr>
        </p:nvSpPr>
        <p:spPr/>
        <p:txBody>
          <a:bodyPr/>
          <a:lstStyle/>
          <a:p>
            <a:pPr eaLnBrk="1" hangingPunct="1">
              <a:defRPr/>
            </a:pPr>
            <a:r>
              <a:rPr lang="en-US" smtClean="0"/>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defRPr/>
            </a:pPr>
            <a:r>
              <a:rPr lang="en-US" smtClean="0"/>
              <a:t>A form of the equi join, wherein the duplicated column is not displayed in the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012178BB-1D62-4590-A1DF-7215A7833E12}" type="slidenum">
              <a:rPr lang="en-US"/>
              <a:pPr>
                <a:defRPr/>
              </a:pPr>
              <a:t>20</a:t>
            </a:fld>
            <a:endParaRPr lang="en-US"/>
          </a:p>
        </p:txBody>
      </p:sp>
      <p:sp>
        <p:nvSpPr>
          <p:cNvPr id="4098" name="Rectangle 2"/>
          <p:cNvSpPr>
            <a:spLocks noGrp="1" noChangeArrowheads="1"/>
          </p:cNvSpPr>
          <p:nvPr>
            <p:ph type="title"/>
          </p:nvPr>
        </p:nvSpPr>
        <p:spPr/>
        <p:txBody>
          <a:bodyPr/>
          <a:lstStyle/>
          <a:p>
            <a:pPr eaLnBrk="1" hangingPunct="1">
              <a:defRPr/>
            </a:pPr>
            <a:r>
              <a:rPr lang="en-US" smtClean="0"/>
              <a:t>Natural Join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7"/>
          <p:cNvSpPr>
            <a:spLocks noGrp="1" noChangeArrowheads="1"/>
          </p:cNvSpPr>
          <p:nvPr>
            <p:ph idx="1"/>
          </p:nvPr>
        </p:nvSpPr>
        <p:spPr/>
        <p:txBody>
          <a:bodyPr/>
          <a:lstStyle/>
          <a:p>
            <a:pPr eaLnBrk="1" hangingPunct="1">
              <a:defRPr/>
            </a:pPr>
            <a:r>
              <a:rPr lang="en-US" smtClean="0"/>
              <a:t>Is a join based on any comparison operator, other than the equality operator.</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7C8667A2-217D-413A-AB04-FC57FC496FD2}" type="slidenum">
              <a:rPr lang="en-US"/>
              <a:pPr>
                <a:defRPr/>
              </a:pPr>
              <a:t>21</a:t>
            </a:fld>
            <a:endParaRPr lang="en-US"/>
          </a:p>
        </p:txBody>
      </p:sp>
      <p:sp>
        <p:nvSpPr>
          <p:cNvPr id="15362" name="Rectangle 1026"/>
          <p:cNvSpPr>
            <a:spLocks noGrp="1" noChangeArrowheads="1"/>
          </p:cNvSpPr>
          <p:nvPr>
            <p:ph type="title"/>
          </p:nvPr>
        </p:nvSpPr>
        <p:spPr/>
        <p:txBody>
          <a:bodyPr/>
          <a:lstStyle/>
          <a:p>
            <a:pPr eaLnBrk="1" hangingPunct="1">
              <a:defRPr/>
            </a:pPr>
            <a:r>
              <a:rPr lang="en-US" smtClean="0"/>
              <a:t>Non-Equi Join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defRPr/>
            </a:pPr>
            <a:r>
              <a:rPr lang="en-US" smtClean="0"/>
              <a:t>Any kind of join based on any of the  comparison operators.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BA19106-9CC7-4127-8585-EDEC342905B1}" type="slidenum">
              <a:rPr lang="en-US"/>
              <a:pPr>
                <a:defRPr/>
              </a:pPr>
              <a:t>22</a:t>
            </a:fld>
            <a:endParaRPr lang="en-US"/>
          </a:p>
        </p:txBody>
      </p:sp>
      <p:sp>
        <p:nvSpPr>
          <p:cNvPr id="16386" name="Rectangle 2"/>
          <p:cNvSpPr>
            <a:spLocks noGrp="1" noChangeArrowheads="1"/>
          </p:cNvSpPr>
          <p:nvPr>
            <p:ph type="title"/>
          </p:nvPr>
        </p:nvSpPr>
        <p:spPr/>
        <p:txBody>
          <a:bodyPr/>
          <a:lstStyle/>
          <a:p>
            <a:pPr eaLnBrk="1" hangingPunct="1">
              <a:defRPr/>
            </a:pPr>
            <a:r>
              <a:rPr lang="en-US" smtClean="0"/>
              <a:t>Theta Join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defRPr/>
            </a:pPr>
            <a:r>
              <a:rPr lang="en-US" smtClean="0"/>
              <a:t>These examples have all been </a:t>
            </a:r>
            <a:r>
              <a:rPr lang="en-US" i="1" smtClean="0"/>
              <a:t>inner joins</a:t>
            </a:r>
            <a:r>
              <a:rPr lang="en-US" smtClean="0"/>
              <a:t>.  An inner join is bound by a search expression, and disregards any rows where the search condition is not met.</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B0FF6398-FD63-402C-97DB-394E4C7615F7}" type="slidenum">
              <a:rPr lang="en-US"/>
              <a:pPr>
                <a:defRPr/>
              </a:pPr>
              <a:t>23</a:t>
            </a:fld>
            <a:endParaRPr lang="en-US"/>
          </a:p>
        </p:txBody>
      </p:sp>
      <p:sp>
        <p:nvSpPr>
          <p:cNvPr id="17410" name="Rectangle 2"/>
          <p:cNvSpPr>
            <a:spLocks noGrp="1" noChangeArrowheads="1"/>
          </p:cNvSpPr>
          <p:nvPr>
            <p:ph type="title"/>
          </p:nvPr>
        </p:nvSpPr>
        <p:spPr/>
        <p:txBody>
          <a:bodyPr/>
          <a:lstStyle/>
          <a:p>
            <a:pPr eaLnBrk="1" hangingPunct="1">
              <a:defRPr/>
            </a:pPr>
            <a:r>
              <a:rPr lang="en-US" smtClean="0"/>
              <a:t>Inner Join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a:t>
            </a:r>
            <a:r>
              <a:rPr lang="en-US" i="1" smtClean="0"/>
              <a:t>table_1</a:t>
            </a:r>
            <a:r>
              <a:rPr lang="en-US" smtClean="0"/>
              <a:t> CROSS JOIN </a:t>
            </a:r>
            <a:r>
              <a:rPr lang="en-US" i="1" smtClean="0"/>
              <a:t>table_2</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080C4EE-3ADA-4BD6-B9CD-6B784BA3777B}" type="slidenum">
              <a:rPr lang="en-US"/>
              <a:pPr>
                <a:defRPr/>
              </a:pPr>
              <a:t>24</a:t>
            </a:fld>
            <a:endParaRPr lang="en-US"/>
          </a:p>
        </p:txBody>
      </p:sp>
      <p:sp>
        <p:nvSpPr>
          <p:cNvPr id="69634" name="Rectangle 2"/>
          <p:cNvSpPr>
            <a:spLocks noGrp="1" noChangeArrowheads="1"/>
          </p:cNvSpPr>
          <p:nvPr>
            <p:ph type="title"/>
          </p:nvPr>
        </p:nvSpPr>
        <p:spPr/>
        <p:txBody>
          <a:bodyPr/>
          <a:lstStyle/>
          <a:p>
            <a:pPr eaLnBrk="1" hangingPunct="1">
              <a:defRPr/>
            </a:pPr>
            <a:r>
              <a:rPr lang="en-US" smtClean="0"/>
              <a:t>SQL-92 Cross Join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4B64E9D2-B9E3-4A51-8DF1-E6B7B87D7BCE}" type="slidenum">
              <a:rPr lang="en-US"/>
              <a:pPr>
                <a:defRPr/>
              </a:pPr>
              <a:t>25</a:t>
            </a:fld>
            <a:endParaRPr lang="en-US"/>
          </a:p>
        </p:txBody>
      </p:sp>
      <p:sp>
        <p:nvSpPr>
          <p:cNvPr id="135176" name="Rectangle 8"/>
          <p:cNvSpPr>
            <a:spLocks noGrp="1" noChangeArrowheads="1"/>
          </p:cNvSpPr>
          <p:nvPr>
            <p:ph type="title"/>
          </p:nvPr>
        </p:nvSpPr>
        <p:spPr/>
        <p:txBody>
          <a:bodyPr/>
          <a:lstStyle/>
          <a:p>
            <a:pPr eaLnBrk="1" hangingPunct="1">
              <a:defRPr/>
            </a:pPr>
            <a:r>
              <a:rPr lang="en-US" smtClean="0"/>
              <a:t>CROSS JOIN</a:t>
            </a:r>
          </a:p>
        </p:txBody>
      </p:sp>
      <p:pic>
        <p:nvPicPr>
          <p:cNvPr id="27654"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1600200"/>
            <a:ext cx="3368675" cy="4530725"/>
          </a:xfrm>
          <a:noFill/>
          <a:extLst>
            <a:ext uri="{909E8E84-426E-40DD-AFC4-6F175D3DCCD1}">
              <a14:hiddenFill xmlns:a14="http://schemas.microsoft.com/office/drawing/2010/main">
                <a:solidFill>
                  <a:srgbClr val="FFFFFF"/>
                </a:solidFill>
              </a14:hiddenFill>
            </a:ext>
          </a:extLst>
        </p:spPr>
      </p:pic>
      <p:pic>
        <p:nvPicPr>
          <p:cNvPr id="27655"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848350" y="1600200"/>
            <a:ext cx="3295650" cy="453072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E20B822D-60D4-4016-B077-65EA9F35447A}" type="slidenum">
              <a:rPr lang="en-US"/>
              <a:pPr>
                <a:defRPr/>
              </a:pPr>
              <a:t>26</a:t>
            </a:fld>
            <a:endParaRPr lang="en-US"/>
          </a:p>
        </p:txBody>
      </p:sp>
      <p:sp>
        <p:nvSpPr>
          <p:cNvPr id="136202" name="Rectangle 10"/>
          <p:cNvSpPr>
            <a:spLocks noGrp="1" noChangeArrowheads="1"/>
          </p:cNvSpPr>
          <p:nvPr>
            <p:ph type="title"/>
          </p:nvPr>
        </p:nvSpPr>
        <p:spPr/>
        <p:txBody>
          <a:bodyPr/>
          <a:lstStyle/>
          <a:p>
            <a:pPr eaLnBrk="1" hangingPunct="1">
              <a:defRPr/>
            </a:pPr>
            <a:endParaRPr lang="en-US" smtClean="0"/>
          </a:p>
        </p:txBody>
      </p:sp>
      <p:pic>
        <p:nvPicPr>
          <p:cNvPr id="28678"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457200"/>
            <a:ext cx="3236913" cy="5749925"/>
          </a:xfrm>
          <a:noFill/>
          <a:extLst>
            <a:ext uri="{909E8E84-426E-40DD-AFC4-6F175D3DCCD1}">
              <a14:hiddenFill xmlns:a14="http://schemas.microsoft.com/office/drawing/2010/main">
                <a:solidFill>
                  <a:srgbClr val="FFFFFF"/>
                </a:solidFill>
              </a14:hiddenFill>
            </a:ext>
          </a:extLst>
        </p:spPr>
      </p:pic>
      <p:pic>
        <p:nvPicPr>
          <p:cNvPr id="28679"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026150" y="457200"/>
            <a:ext cx="3117850" cy="57499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a:t>
            </a:r>
            <a:r>
              <a:rPr lang="en-US" i="1" smtClean="0"/>
              <a:t>table_1</a:t>
            </a:r>
            <a:r>
              <a:rPr lang="en-US" smtClean="0"/>
              <a:t> NATURAL JOIN </a:t>
            </a:r>
            <a:r>
              <a:rPr lang="en-US" i="1" smtClean="0"/>
              <a:t>table_2</a:t>
            </a:r>
            <a:endParaRPr lang="en-US" smtClean="0"/>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E4E4A90-71D5-4FD7-9249-D73911A69093}" type="slidenum">
              <a:rPr lang="en-US"/>
              <a:pPr>
                <a:defRPr/>
              </a:pPr>
              <a:t>27</a:t>
            </a:fld>
            <a:endParaRPr lang="en-US"/>
          </a:p>
        </p:txBody>
      </p:sp>
      <p:sp>
        <p:nvSpPr>
          <p:cNvPr id="71682" name="Rectangle 2"/>
          <p:cNvSpPr>
            <a:spLocks noGrp="1" noChangeArrowheads="1"/>
          </p:cNvSpPr>
          <p:nvPr>
            <p:ph type="title"/>
          </p:nvPr>
        </p:nvSpPr>
        <p:spPr/>
        <p:txBody>
          <a:bodyPr/>
          <a:lstStyle/>
          <a:p>
            <a:pPr eaLnBrk="1" hangingPunct="1">
              <a:defRPr/>
            </a:pPr>
            <a:r>
              <a:rPr lang="en-US" smtClean="0"/>
              <a:t>SQL-92  Natural Join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B9029F22-3B29-49C6-BCE9-935C12B2990B}" type="slidenum">
              <a:rPr lang="en-US"/>
              <a:pPr>
                <a:defRPr/>
              </a:pPr>
              <a:t>28</a:t>
            </a:fld>
            <a:endParaRPr lang="en-US"/>
          </a:p>
        </p:txBody>
      </p:sp>
      <p:sp>
        <p:nvSpPr>
          <p:cNvPr id="141322" name="Rectangle 10"/>
          <p:cNvSpPr>
            <a:spLocks noGrp="1" noChangeArrowheads="1"/>
          </p:cNvSpPr>
          <p:nvPr>
            <p:ph type="title"/>
          </p:nvPr>
        </p:nvSpPr>
        <p:spPr/>
        <p:txBody>
          <a:bodyPr/>
          <a:lstStyle/>
          <a:p>
            <a:pPr eaLnBrk="1" hangingPunct="1">
              <a:defRPr/>
            </a:pPr>
            <a:endParaRPr lang="en-US" smtClean="0"/>
          </a:p>
        </p:txBody>
      </p:sp>
      <p:pic>
        <p:nvPicPr>
          <p:cNvPr id="30726"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1600200"/>
            <a:ext cx="3646488" cy="4530725"/>
          </a:xfrm>
          <a:noFill/>
          <a:extLst>
            <a:ext uri="{909E8E84-426E-40DD-AFC4-6F175D3DCCD1}">
              <a14:hiddenFill xmlns:a14="http://schemas.microsoft.com/office/drawing/2010/main">
                <a:solidFill>
                  <a:srgbClr val="FFFFFF"/>
                </a:solidFill>
              </a14:hiddenFill>
            </a:ext>
          </a:extLst>
        </p:spPr>
      </p:pic>
      <p:pic>
        <p:nvPicPr>
          <p:cNvPr id="30727"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497513" y="1600200"/>
            <a:ext cx="3646487" cy="45307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defRPr/>
            </a:pPr>
            <a:r>
              <a:rPr lang="en-US" smtClean="0"/>
              <a:t>An outer join insures that rows from either one, or both tables are presented in the final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38A4F650-E625-40C8-8B45-D1BCA5A4FC33}" type="slidenum">
              <a:rPr lang="en-US"/>
              <a:pPr>
                <a:defRPr/>
              </a:pPr>
              <a:t>29</a:t>
            </a:fld>
            <a:endParaRPr lang="en-US"/>
          </a:p>
        </p:txBody>
      </p:sp>
      <p:sp>
        <p:nvSpPr>
          <p:cNvPr id="18434" name="Rectangle 2"/>
          <p:cNvSpPr>
            <a:spLocks noGrp="1" noChangeArrowheads="1"/>
          </p:cNvSpPr>
          <p:nvPr>
            <p:ph type="title"/>
          </p:nvPr>
        </p:nvSpPr>
        <p:spPr/>
        <p:txBody>
          <a:bodyPr/>
          <a:lstStyle/>
          <a:p>
            <a:pPr eaLnBrk="1" hangingPunct="1">
              <a:defRPr/>
            </a:pPr>
            <a:r>
              <a:rPr lang="en-US" smtClean="0"/>
              <a:t>Outer Join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lnSpc>
                <a:spcPct val="90000"/>
              </a:lnSpc>
              <a:defRPr/>
            </a:pPr>
            <a:r>
              <a:rPr lang="en-US" smtClean="0"/>
              <a:t>Joins are a technique for accessing information across tables.</a:t>
            </a:r>
          </a:p>
          <a:p>
            <a:pPr eaLnBrk="1" hangingPunct="1">
              <a:lnSpc>
                <a:spcPct val="90000"/>
              </a:lnSpc>
              <a:defRPr/>
            </a:pPr>
            <a:r>
              <a:rPr lang="en-US" smtClean="0"/>
              <a:t>Conceptually, a </a:t>
            </a:r>
            <a:r>
              <a:rPr lang="en-US" b="1" i="1" smtClean="0"/>
              <a:t>join </a:t>
            </a:r>
            <a:r>
              <a:rPr lang="en-US" smtClean="0"/>
              <a:t>takes the columns from two tables and creates a new virtual table with all of the columns.</a:t>
            </a:r>
          </a:p>
          <a:p>
            <a:pPr eaLnBrk="1" hangingPunct="1">
              <a:lnSpc>
                <a:spcPct val="90000"/>
              </a:lnSpc>
              <a:defRPr/>
            </a:pPr>
            <a:r>
              <a:rPr lang="en-US" smtClean="0"/>
              <a:t>This is in contrast to a </a:t>
            </a:r>
            <a:r>
              <a:rPr lang="en-US" b="1" i="1" smtClean="0"/>
              <a:t>union</a:t>
            </a:r>
            <a:r>
              <a:rPr lang="en-US" smtClean="0"/>
              <a:t>, which takes the rows from two tables and forms a new table with all of the rows.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B8AF20B-38DB-41DD-AD8C-95B8FA6D9A4B}" type="slidenum">
              <a:rPr lang="en-US"/>
              <a:pPr>
                <a:defRPr/>
              </a:pPr>
              <a:t>3</a:t>
            </a:fld>
            <a:endParaRPr lang="en-US"/>
          </a:p>
        </p:txBody>
      </p:sp>
      <p:sp>
        <p:nvSpPr>
          <p:cNvPr id="8194" name="Rectangle 2"/>
          <p:cNvSpPr>
            <a:spLocks noGrp="1" noChangeArrowheads="1"/>
          </p:cNvSpPr>
          <p:nvPr>
            <p:ph type="title"/>
          </p:nvPr>
        </p:nvSpPr>
        <p:spPr/>
        <p:txBody>
          <a:bodyPr/>
          <a:lstStyle/>
          <a:p>
            <a:pPr eaLnBrk="1" hangingPunct="1">
              <a:defRPr/>
            </a:pPr>
            <a:r>
              <a:rPr lang="en-US" smtClean="0"/>
              <a:t>Intro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defRPr/>
            </a:pPr>
            <a:r>
              <a:rPr lang="en-US" smtClean="0"/>
              <a:t>Specifies that each row in the first table (as listed in the from clause) will be included in the final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F7AF97C-455C-41EE-91E6-7D29E103CFA9}" type="slidenum">
              <a:rPr lang="en-US"/>
              <a:pPr>
                <a:defRPr/>
              </a:pPr>
              <a:t>30</a:t>
            </a:fld>
            <a:endParaRPr lang="en-US"/>
          </a:p>
        </p:txBody>
      </p:sp>
      <p:sp>
        <p:nvSpPr>
          <p:cNvPr id="19458" name="Rectangle 2"/>
          <p:cNvSpPr>
            <a:spLocks noGrp="1" noChangeArrowheads="1"/>
          </p:cNvSpPr>
          <p:nvPr>
            <p:ph type="title"/>
          </p:nvPr>
        </p:nvSpPr>
        <p:spPr/>
        <p:txBody>
          <a:bodyPr/>
          <a:lstStyle/>
          <a:p>
            <a:pPr eaLnBrk="1" hangingPunct="1">
              <a:defRPr/>
            </a:pPr>
            <a:r>
              <a:rPr lang="en-US" smtClean="0"/>
              <a:t>Left Outer Join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table_1 AS t1, table_2 AS t2</a:t>
            </a:r>
          </a:p>
          <a:p>
            <a:pPr eaLnBrk="1" hangingPunct="1">
              <a:defRPr/>
            </a:pPr>
            <a:r>
              <a:rPr lang="en-US" smtClean="0"/>
              <a:t>WHERE t1.column = t2.column</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06E7818-9313-466B-95AC-0ECCD0F2F997}" type="slidenum">
              <a:rPr lang="en-US"/>
              <a:pPr>
                <a:defRPr/>
              </a:pPr>
              <a:t>31</a:t>
            </a:fld>
            <a:endParaRPr lang="en-US"/>
          </a:p>
        </p:txBody>
      </p:sp>
      <p:sp>
        <p:nvSpPr>
          <p:cNvPr id="62466" name="Rectangle 2"/>
          <p:cNvSpPr>
            <a:spLocks noGrp="1" noChangeArrowheads="1"/>
          </p:cNvSpPr>
          <p:nvPr>
            <p:ph type="title"/>
          </p:nvPr>
        </p:nvSpPr>
        <p:spPr/>
        <p:txBody>
          <a:bodyPr/>
          <a:lstStyle/>
          <a:p>
            <a:pPr eaLnBrk="1" hangingPunct="1">
              <a:defRPr/>
            </a:pPr>
            <a:r>
              <a:rPr lang="en-US" smtClean="0"/>
              <a:t>ORACLE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table_1 AS t1, table_2 AS t2</a:t>
            </a:r>
          </a:p>
          <a:p>
            <a:pPr eaLnBrk="1" hangingPunct="1">
              <a:defRPr/>
            </a:pPr>
            <a:r>
              <a:rPr lang="en-US" smtClean="0"/>
              <a:t>WHERE t1.column = t2.column(+)</a:t>
            </a:r>
            <a:br>
              <a:rPr lang="en-US" smtClean="0"/>
            </a:br>
            <a:endParaRPr lang="en-US" smtClean="0"/>
          </a:p>
          <a:p>
            <a:pPr eaLnBrk="1" hangingPunct="1">
              <a:defRPr/>
            </a:pPr>
            <a:r>
              <a:rPr lang="en-US" smtClean="0"/>
              <a:t>Note the plus sign goes with the table for which null values should be generated</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06FB966-79D3-4D00-A828-E72C24238B13}" type="slidenum">
              <a:rPr lang="en-US"/>
              <a:pPr>
                <a:defRPr/>
              </a:pPr>
              <a:t>32</a:t>
            </a:fld>
            <a:endParaRPr lang="en-US"/>
          </a:p>
        </p:txBody>
      </p:sp>
      <p:sp>
        <p:nvSpPr>
          <p:cNvPr id="77826" name="Rectangle 2"/>
          <p:cNvSpPr>
            <a:spLocks noGrp="1" noChangeArrowheads="1"/>
          </p:cNvSpPr>
          <p:nvPr>
            <p:ph type="title"/>
          </p:nvPr>
        </p:nvSpPr>
        <p:spPr/>
        <p:txBody>
          <a:bodyPr/>
          <a:lstStyle/>
          <a:p>
            <a:pPr eaLnBrk="1" hangingPunct="1">
              <a:defRPr/>
            </a:pPr>
            <a:r>
              <a:rPr lang="en-US" smtClean="0"/>
              <a:t>ORACLE  Left Outer Join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pPr eaLnBrk="1" hangingPunct="1">
              <a:defRPr/>
            </a:pPr>
            <a:r>
              <a:rPr lang="en-US" sz="2800" smtClean="0"/>
              <a:t>SELECT  column_list</a:t>
            </a:r>
          </a:p>
          <a:p>
            <a:pPr eaLnBrk="1" hangingPunct="1">
              <a:defRPr/>
            </a:pPr>
            <a:r>
              <a:rPr lang="en-US" sz="2800" smtClean="0"/>
              <a:t>FROM </a:t>
            </a:r>
            <a:r>
              <a:rPr lang="en-US" sz="2800" i="1" smtClean="0"/>
              <a:t>table_1</a:t>
            </a:r>
            <a:r>
              <a:rPr lang="en-US" sz="2800" smtClean="0"/>
              <a:t> LEFT OUTER JOIN </a:t>
            </a:r>
            <a:r>
              <a:rPr lang="en-US" sz="2800" i="1" smtClean="0"/>
              <a:t>table_2</a:t>
            </a:r>
            <a:endParaRPr lang="en-US" sz="2800" smtClean="0"/>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DA6AFE2B-A0A4-43B5-B7F2-BE0102948B81}" type="slidenum">
              <a:rPr lang="en-US"/>
              <a:pPr>
                <a:defRPr/>
              </a:pPr>
              <a:t>33</a:t>
            </a:fld>
            <a:endParaRPr lang="en-US"/>
          </a:p>
        </p:txBody>
      </p:sp>
      <p:sp>
        <p:nvSpPr>
          <p:cNvPr id="63490" name="Rectangle 2"/>
          <p:cNvSpPr>
            <a:spLocks noGrp="1" noChangeArrowheads="1"/>
          </p:cNvSpPr>
          <p:nvPr>
            <p:ph type="title"/>
          </p:nvPr>
        </p:nvSpPr>
        <p:spPr/>
        <p:txBody>
          <a:bodyPr/>
          <a:lstStyle/>
          <a:p>
            <a:pPr eaLnBrk="1" hangingPunct="1">
              <a:defRPr/>
            </a:pPr>
            <a:r>
              <a:rPr lang="en-US" smtClean="0"/>
              <a:t>SQL-92  Left Outer Join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39C2C517-9BC4-4429-849E-76C7E8AB1715}" type="slidenum">
              <a:rPr lang="en-US"/>
              <a:pPr>
                <a:defRPr/>
              </a:pPr>
              <a:t>34</a:t>
            </a:fld>
            <a:endParaRPr lang="en-US"/>
          </a:p>
        </p:txBody>
      </p:sp>
      <p:sp>
        <p:nvSpPr>
          <p:cNvPr id="144394" name="Rectangle 10"/>
          <p:cNvSpPr>
            <a:spLocks noGrp="1" noChangeArrowheads="1"/>
          </p:cNvSpPr>
          <p:nvPr>
            <p:ph type="title"/>
          </p:nvPr>
        </p:nvSpPr>
        <p:spPr/>
        <p:txBody>
          <a:bodyPr/>
          <a:lstStyle/>
          <a:p>
            <a:pPr eaLnBrk="1" hangingPunct="1">
              <a:defRPr/>
            </a:pPr>
            <a:endParaRPr lang="en-US" smtClean="0"/>
          </a:p>
        </p:txBody>
      </p:sp>
      <p:pic>
        <p:nvPicPr>
          <p:cNvPr id="36870"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990600"/>
            <a:ext cx="4038600" cy="4848225"/>
          </a:xfrm>
          <a:noFill/>
          <a:extLst>
            <a:ext uri="{909E8E84-426E-40DD-AFC4-6F175D3DCCD1}">
              <a14:hiddenFill xmlns:a14="http://schemas.microsoft.com/office/drawing/2010/main">
                <a:solidFill>
                  <a:srgbClr val="FFFFFF"/>
                </a:solidFill>
              </a14:hiddenFill>
            </a:ext>
          </a:extLst>
        </p:spPr>
      </p:pic>
      <p:pic>
        <p:nvPicPr>
          <p:cNvPr id="36871"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105400" y="2514600"/>
            <a:ext cx="4038600" cy="2789238"/>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defRPr/>
            </a:pPr>
            <a:r>
              <a:rPr lang="en-US" smtClean="0"/>
              <a:t>Specifies that each row in the second table (as listed in the from clause) will be included in the final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4A1ED378-0A93-42D6-9123-027DD0A7B1CC}" type="slidenum">
              <a:rPr lang="en-US"/>
              <a:pPr>
                <a:defRPr/>
              </a:pPr>
              <a:t>35</a:t>
            </a:fld>
            <a:endParaRPr lang="en-US"/>
          </a:p>
        </p:txBody>
      </p:sp>
      <p:sp>
        <p:nvSpPr>
          <p:cNvPr id="20482" name="Rectangle 2"/>
          <p:cNvSpPr>
            <a:spLocks noGrp="1" noChangeArrowheads="1"/>
          </p:cNvSpPr>
          <p:nvPr>
            <p:ph type="title"/>
          </p:nvPr>
        </p:nvSpPr>
        <p:spPr/>
        <p:txBody>
          <a:bodyPr/>
          <a:lstStyle/>
          <a:p>
            <a:pPr eaLnBrk="1" hangingPunct="1">
              <a:defRPr/>
            </a:pPr>
            <a:r>
              <a:rPr lang="en-US" smtClean="0"/>
              <a:t>Right Outer Join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table_1 AS t1, table_2 AS t2</a:t>
            </a:r>
          </a:p>
          <a:p>
            <a:pPr eaLnBrk="1" hangingPunct="1">
              <a:defRPr/>
            </a:pPr>
            <a:r>
              <a:rPr lang="en-US" smtClean="0"/>
              <a:t>WHERE t1.column(+) = t2.column</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B545660-BA1D-4238-9570-A09B53326490}" type="slidenum">
              <a:rPr lang="en-US"/>
              <a:pPr>
                <a:defRPr/>
              </a:pPr>
              <a:t>36</a:t>
            </a:fld>
            <a:endParaRPr lang="en-US"/>
          </a:p>
        </p:txBody>
      </p:sp>
      <p:sp>
        <p:nvSpPr>
          <p:cNvPr id="78850" name="Rectangle 2"/>
          <p:cNvSpPr>
            <a:spLocks noGrp="1" noChangeArrowheads="1"/>
          </p:cNvSpPr>
          <p:nvPr>
            <p:ph type="title"/>
          </p:nvPr>
        </p:nvSpPr>
        <p:spPr/>
        <p:txBody>
          <a:bodyPr/>
          <a:lstStyle/>
          <a:p>
            <a:pPr eaLnBrk="1" hangingPunct="1">
              <a:defRPr/>
            </a:pPr>
            <a:r>
              <a:rPr lang="en-US" smtClean="0"/>
              <a:t>ORACLE  Right Outer Join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eaLnBrk="1" hangingPunct="1">
              <a:defRPr/>
            </a:pPr>
            <a:r>
              <a:rPr lang="en-US" sz="2800" smtClean="0"/>
              <a:t>SELECT  column_list</a:t>
            </a:r>
          </a:p>
          <a:p>
            <a:pPr eaLnBrk="1" hangingPunct="1">
              <a:defRPr/>
            </a:pPr>
            <a:r>
              <a:rPr lang="en-US" sz="2800" smtClean="0"/>
              <a:t>FROM </a:t>
            </a:r>
            <a:r>
              <a:rPr lang="en-US" sz="2800" i="1" smtClean="0"/>
              <a:t>table_1</a:t>
            </a:r>
            <a:r>
              <a:rPr lang="en-US" sz="2800" smtClean="0"/>
              <a:t> RIGHT OUTER JOIN </a:t>
            </a:r>
            <a:r>
              <a:rPr lang="en-US" sz="2800" i="1" smtClean="0"/>
              <a:t>table_2</a:t>
            </a:r>
            <a:endParaRPr lang="en-US" sz="2800" smtClean="0"/>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A58DD7F5-97F9-46F0-AA1D-775C23F744A5}" type="slidenum">
              <a:rPr lang="en-US"/>
              <a:pPr>
                <a:defRPr/>
              </a:pPr>
              <a:t>37</a:t>
            </a:fld>
            <a:endParaRPr lang="en-US"/>
          </a:p>
        </p:txBody>
      </p:sp>
      <p:sp>
        <p:nvSpPr>
          <p:cNvPr id="74754" name="Rectangle 2"/>
          <p:cNvSpPr>
            <a:spLocks noGrp="1" noChangeArrowheads="1"/>
          </p:cNvSpPr>
          <p:nvPr>
            <p:ph type="title"/>
          </p:nvPr>
        </p:nvSpPr>
        <p:spPr/>
        <p:txBody>
          <a:bodyPr/>
          <a:lstStyle/>
          <a:p>
            <a:pPr eaLnBrk="1" hangingPunct="1">
              <a:defRPr/>
            </a:pPr>
            <a:r>
              <a:rPr lang="en-US" smtClean="0"/>
              <a:t>SQL-92  Right Outer Join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pPr>
              <a:defRPr/>
            </a:pPr>
            <a:r>
              <a:rPr lang="en-US" smtClean="0"/>
              <a:t>© 1998 - 2018</a:t>
            </a:r>
            <a:endParaRPr lang="en-US" dirty="0"/>
          </a:p>
        </p:txBody>
      </p:sp>
      <p:sp>
        <p:nvSpPr>
          <p:cNvPr id="6" name="Footer Placeholder 3"/>
          <p:cNvSpPr>
            <a:spLocks noGrp="1"/>
          </p:cNvSpPr>
          <p:nvPr>
            <p:ph type="ftr" sz="quarter" idx="11"/>
          </p:nvPr>
        </p:nvSpPr>
        <p:spPr/>
        <p:txBody>
          <a:bodyPr/>
          <a:lstStyle/>
          <a:p>
            <a:pPr>
              <a:defRPr/>
            </a:pPr>
            <a:r>
              <a:rPr lang="en-US" smtClean="0"/>
              <a:t>Bergin-Mann</a:t>
            </a:r>
            <a:endParaRPr lang="en-US"/>
          </a:p>
        </p:txBody>
      </p:sp>
      <p:sp>
        <p:nvSpPr>
          <p:cNvPr id="7" name="Slide Number Placeholder 4"/>
          <p:cNvSpPr>
            <a:spLocks noGrp="1"/>
          </p:cNvSpPr>
          <p:nvPr>
            <p:ph type="sldNum" sz="quarter" idx="12"/>
          </p:nvPr>
        </p:nvSpPr>
        <p:spPr/>
        <p:txBody>
          <a:bodyPr/>
          <a:lstStyle/>
          <a:p>
            <a:pPr>
              <a:defRPr/>
            </a:pPr>
            <a:fld id="{AF5AD56F-0C96-4C93-9625-86F735A86C90}" type="slidenum">
              <a:rPr lang="en-US"/>
              <a:pPr>
                <a:defRPr/>
              </a:pPr>
              <a:t>38</a:t>
            </a:fld>
            <a:endParaRPr lang="en-US"/>
          </a:p>
        </p:txBody>
      </p:sp>
      <p:sp>
        <p:nvSpPr>
          <p:cNvPr id="147466" name="Rectangle 10"/>
          <p:cNvSpPr>
            <a:spLocks noGrp="1" noChangeArrowheads="1"/>
          </p:cNvSpPr>
          <p:nvPr>
            <p:ph type="title"/>
          </p:nvPr>
        </p:nvSpPr>
        <p:spPr/>
        <p:txBody>
          <a:bodyPr/>
          <a:lstStyle/>
          <a:p>
            <a:pPr eaLnBrk="1" hangingPunct="1">
              <a:defRPr/>
            </a:pPr>
            <a:endParaRPr lang="en-US" smtClean="0"/>
          </a:p>
        </p:txBody>
      </p:sp>
      <p:pic>
        <p:nvPicPr>
          <p:cNvPr id="40966"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838200"/>
            <a:ext cx="3708400" cy="5368925"/>
          </a:xfrm>
          <a:noFill/>
          <a:extLst>
            <a:ext uri="{909E8E84-426E-40DD-AFC4-6F175D3DCCD1}">
              <a14:hiddenFill xmlns:a14="http://schemas.microsoft.com/office/drawing/2010/main">
                <a:solidFill>
                  <a:srgbClr val="FFFFFF"/>
                </a:solidFill>
              </a14:hiddenFill>
            </a:ext>
          </a:extLst>
        </p:spPr>
      </p:pic>
      <p:pic>
        <p:nvPicPr>
          <p:cNvPr id="40967"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105400" y="2590800"/>
            <a:ext cx="4038600" cy="243046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defRPr/>
            </a:pPr>
            <a:r>
              <a:rPr lang="en-US" smtClean="0"/>
              <a:t>Specifies that each row in each table (as mentioned in the from clause) will be included in the final result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6D5513E5-39DF-486D-96A2-58054DCAEFEF}" type="slidenum">
              <a:rPr lang="en-US"/>
              <a:pPr>
                <a:defRPr/>
              </a:pPr>
              <a:t>39</a:t>
            </a:fld>
            <a:endParaRPr lang="en-US"/>
          </a:p>
        </p:txBody>
      </p:sp>
      <p:sp>
        <p:nvSpPr>
          <p:cNvPr id="21506" name="Rectangle 2"/>
          <p:cNvSpPr>
            <a:spLocks noGrp="1" noChangeArrowheads="1"/>
          </p:cNvSpPr>
          <p:nvPr>
            <p:ph type="title"/>
          </p:nvPr>
        </p:nvSpPr>
        <p:spPr/>
        <p:txBody>
          <a:bodyPr/>
          <a:lstStyle/>
          <a:p>
            <a:pPr eaLnBrk="1" hangingPunct="1">
              <a:defRPr/>
            </a:pPr>
            <a:r>
              <a:rPr lang="en-US" smtClean="0"/>
              <a:t>Full Outer Join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pPr>
              <a:defRPr/>
            </a:pPr>
            <a:r>
              <a:rPr lang="en-US" smtClean="0"/>
              <a:t>© 1998 - 2018</a:t>
            </a:r>
            <a:endParaRPr lang="en-US" dirty="0"/>
          </a:p>
        </p:txBody>
      </p:sp>
      <p:sp>
        <p:nvSpPr>
          <p:cNvPr id="5" name="Footer Placeholder 3"/>
          <p:cNvSpPr>
            <a:spLocks noGrp="1"/>
          </p:cNvSpPr>
          <p:nvPr>
            <p:ph type="ftr" sz="quarter" idx="11"/>
          </p:nvPr>
        </p:nvSpPr>
        <p:spPr/>
        <p:txBody>
          <a:bodyPr/>
          <a:lstStyle/>
          <a:p>
            <a:pPr>
              <a:defRPr/>
            </a:pPr>
            <a:r>
              <a:rPr lang="en-US" smtClean="0"/>
              <a:t>Bergin-Mann</a:t>
            </a:r>
            <a:endParaRPr lang="en-US"/>
          </a:p>
        </p:txBody>
      </p:sp>
      <p:sp>
        <p:nvSpPr>
          <p:cNvPr id="6" name="Slide Number Placeholder 4"/>
          <p:cNvSpPr>
            <a:spLocks noGrp="1"/>
          </p:cNvSpPr>
          <p:nvPr>
            <p:ph type="sldNum" sz="quarter" idx="12"/>
          </p:nvPr>
        </p:nvSpPr>
        <p:spPr/>
        <p:txBody>
          <a:bodyPr/>
          <a:lstStyle/>
          <a:p>
            <a:pPr>
              <a:defRPr/>
            </a:pPr>
            <a:fld id="{AB12C8A9-4E24-4055-A973-81D005EB7B75}" type="slidenum">
              <a:rPr lang="en-US"/>
              <a:pPr>
                <a:defRPr/>
              </a:pPr>
              <a:t>4</a:t>
            </a:fld>
            <a:endParaRPr lang="en-US"/>
          </a:p>
        </p:txBody>
      </p:sp>
      <p:sp>
        <p:nvSpPr>
          <p:cNvPr id="38914" name="Rectangle 2"/>
          <p:cNvSpPr>
            <a:spLocks noGrp="1" noChangeArrowheads="1"/>
          </p:cNvSpPr>
          <p:nvPr>
            <p:ph type="title"/>
          </p:nvPr>
        </p:nvSpPr>
        <p:spPr/>
        <p:txBody>
          <a:bodyPr/>
          <a:lstStyle/>
          <a:p>
            <a:pPr eaLnBrk="1" hangingPunct="1">
              <a:defRPr/>
            </a:pPr>
            <a:r>
              <a:rPr lang="en-US" smtClean="0"/>
              <a:t>Join ERD</a:t>
            </a:r>
          </a:p>
        </p:txBody>
      </p:sp>
      <p:pic>
        <p:nvPicPr>
          <p:cNvPr id="6150" name="Picture 5" descr="join erd 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73914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eaLnBrk="1" hangingPunct="1">
              <a:defRPr/>
            </a:pPr>
            <a:r>
              <a:rPr lang="en-US" smtClean="0"/>
              <a:t>SELECT column_list</a:t>
            </a:r>
          </a:p>
          <a:p>
            <a:pPr eaLnBrk="1" hangingPunct="1">
              <a:defRPr/>
            </a:pPr>
            <a:r>
              <a:rPr lang="en-US" smtClean="0"/>
              <a:t>FROM table_1 AS t1, table_2 AS t2</a:t>
            </a:r>
          </a:p>
          <a:p>
            <a:pPr eaLnBrk="1" hangingPunct="1">
              <a:defRPr/>
            </a:pPr>
            <a:r>
              <a:rPr lang="en-US" smtClean="0"/>
              <a:t>WHERE t1.column(+) = t2.column(+)</a:t>
            </a:r>
            <a:br>
              <a:rPr lang="en-US" smtClean="0"/>
            </a:br>
            <a:endParaRPr lang="en-US" smtClean="0"/>
          </a:p>
          <a:p>
            <a:pPr eaLnBrk="1" hangingPunct="1">
              <a:defRPr/>
            </a:pPr>
            <a:r>
              <a:rPr lang="en-US" smtClean="0"/>
              <a:t>Unfortunately this doesn’t work!</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99C21C94-A231-4EEB-AA90-5CE377740C32}" type="slidenum">
              <a:rPr lang="en-US"/>
              <a:pPr>
                <a:defRPr/>
              </a:pPr>
              <a:t>40</a:t>
            </a:fld>
            <a:endParaRPr lang="en-US"/>
          </a:p>
        </p:txBody>
      </p:sp>
      <p:sp>
        <p:nvSpPr>
          <p:cNvPr id="79874" name="Rectangle 2"/>
          <p:cNvSpPr>
            <a:spLocks noGrp="1" noChangeArrowheads="1"/>
          </p:cNvSpPr>
          <p:nvPr>
            <p:ph type="title"/>
          </p:nvPr>
        </p:nvSpPr>
        <p:spPr/>
        <p:txBody>
          <a:bodyPr/>
          <a:lstStyle/>
          <a:p>
            <a:pPr eaLnBrk="1" hangingPunct="1">
              <a:defRPr/>
            </a:pPr>
            <a:r>
              <a:rPr lang="en-US" smtClean="0"/>
              <a:t>ORACLE  Full Outer Join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eaLnBrk="1" hangingPunct="1">
              <a:defRPr/>
            </a:pPr>
            <a:r>
              <a:rPr lang="en-US" sz="2800" smtClean="0"/>
              <a:t>SELECT  column_list</a:t>
            </a:r>
          </a:p>
          <a:p>
            <a:pPr eaLnBrk="1" hangingPunct="1">
              <a:defRPr/>
            </a:pPr>
            <a:r>
              <a:rPr lang="en-US" sz="2800" smtClean="0"/>
              <a:t>FROM </a:t>
            </a:r>
            <a:r>
              <a:rPr lang="en-US" sz="2800" i="1" smtClean="0"/>
              <a:t>table_1</a:t>
            </a:r>
            <a:r>
              <a:rPr lang="en-US" sz="2800" smtClean="0"/>
              <a:t> FULL OUTER JOIN </a:t>
            </a:r>
            <a:r>
              <a:rPr lang="en-US" sz="2800" i="1" smtClean="0"/>
              <a:t>table_2</a:t>
            </a:r>
            <a:endParaRPr lang="en-US" sz="2800" smtClean="0"/>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22840F87-53B3-4BC2-81C9-65801EA01720}" type="slidenum">
              <a:rPr lang="en-US"/>
              <a:pPr>
                <a:defRPr/>
              </a:pPr>
              <a:t>41</a:t>
            </a:fld>
            <a:endParaRPr lang="en-US"/>
          </a:p>
        </p:txBody>
      </p:sp>
      <p:sp>
        <p:nvSpPr>
          <p:cNvPr id="75778" name="Rectangle 2"/>
          <p:cNvSpPr>
            <a:spLocks noGrp="1" noChangeArrowheads="1"/>
          </p:cNvSpPr>
          <p:nvPr>
            <p:ph type="title"/>
          </p:nvPr>
        </p:nvSpPr>
        <p:spPr/>
        <p:txBody>
          <a:bodyPr/>
          <a:lstStyle/>
          <a:p>
            <a:pPr eaLnBrk="1" hangingPunct="1">
              <a:defRPr/>
            </a:pPr>
            <a:r>
              <a:rPr lang="en-US" smtClean="0"/>
              <a:t>SQL-92  Full Outer Join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sz="half" idx="1"/>
          </p:nvPr>
        </p:nvSpPr>
        <p:spPr>
          <a:xfrm>
            <a:off x="457200" y="1600200"/>
            <a:ext cx="4035425" cy="4530725"/>
          </a:xfrm>
        </p:spPr>
        <p:txBody>
          <a:bodyPr/>
          <a:lstStyle/>
          <a:p>
            <a:pPr eaLnBrk="1" hangingPunct="1">
              <a:defRPr/>
            </a:pPr>
            <a:r>
              <a:rPr lang="en-US" smtClean="0"/>
              <a:t>Cartesian product</a:t>
            </a:r>
          </a:p>
          <a:p>
            <a:pPr eaLnBrk="1" hangingPunct="1">
              <a:defRPr/>
            </a:pPr>
            <a:r>
              <a:rPr lang="en-US" smtClean="0"/>
              <a:t>Cross join</a:t>
            </a:r>
          </a:p>
          <a:p>
            <a:pPr eaLnBrk="1" hangingPunct="1">
              <a:defRPr/>
            </a:pPr>
            <a:r>
              <a:rPr lang="en-US" smtClean="0"/>
              <a:t>Equi join</a:t>
            </a:r>
          </a:p>
          <a:p>
            <a:pPr eaLnBrk="1" hangingPunct="1">
              <a:defRPr/>
            </a:pPr>
            <a:r>
              <a:rPr lang="en-US" smtClean="0"/>
              <a:t>Non-equi join</a:t>
            </a:r>
          </a:p>
          <a:p>
            <a:pPr eaLnBrk="1" hangingPunct="1">
              <a:defRPr/>
            </a:pPr>
            <a:r>
              <a:rPr lang="en-US" smtClean="0"/>
              <a:t>Natural join</a:t>
            </a:r>
          </a:p>
          <a:p>
            <a:pPr eaLnBrk="1" hangingPunct="1">
              <a:defRPr/>
            </a:pPr>
            <a:r>
              <a:rPr lang="en-US" smtClean="0"/>
              <a:t>Inner join</a:t>
            </a:r>
          </a:p>
        </p:txBody>
      </p:sp>
      <p:sp>
        <p:nvSpPr>
          <p:cNvPr id="1028" name="Rectangle 4"/>
          <p:cNvSpPr>
            <a:spLocks noGrp="1" noChangeArrowheads="1"/>
          </p:cNvSpPr>
          <p:nvPr>
            <p:ph sz="half" idx="2"/>
          </p:nvPr>
        </p:nvSpPr>
        <p:spPr>
          <a:xfrm>
            <a:off x="4651375" y="1600200"/>
            <a:ext cx="4035425" cy="4530725"/>
          </a:xfrm>
        </p:spPr>
        <p:txBody>
          <a:bodyPr/>
          <a:lstStyle/>
          <a:p>
            <a:pPr eaLnBrk="1" hangingPunct="1">
              <a:defRPr/>
            </a:pPr>
            <a:r>
              <a:rPr lang="en-US" smtClean="0"/>
              <a:t>Outer join</a:t>
            </a:r>
          </a:p>
          <a:p>
            <a:pPr eaLnBrk="1" hangingPunct="1">
              <a:defRPr/>
            </a:pPr>
            <a:r>
              <a:rPr lang="en-US" smtClean="0"/>
              <a:t>Left (outer) join</a:t>
            </a:r>
          </a:p>
          <a:p>
            <a:pPr eaLnBrk="1" hangingPunct="1">
              <a:defRPr/>
            </a:pPr>
            <a:r>
              <a:rPr lang="en-US" smtClean="0"/>
              <a:t>Right (outer) join</a:t>
            </a:r>
          </a:p>
          <a:p>
            <a:pPr eaLnBrk="1" hangingPunct="1">
              <a:defRPr/>
            </a:pPr>
            <a:r>
              <a:rPr lang="en-US" smtClean="0"/>
              <a:t>Full (outer) join</a:t>
            </a:r>
          </a:p>
        </p:txBody>
      </p:sp>
      <p:sp>
        <p:nvSpPr>
          <p:cNvPr id="5" name="Date Placeholder 4"/>
          <p:cNvSpPr>
            <a:spLocks noGrp="1"/>
          </p:cNvSpPr>
          <p:nvPr>
            <p:ph type="dt" sz="half" idx="10"/>
          </p:nvPr>
        </p:nvSpPr>
        <p:spPr/>
        <p:txBody>
          <a:bodyPr/>
          <a:lstStyle/>
          <a:p>
            <a:pPr>
              <a:defRPr/>
            </a:pPr>
            <a:r>
              <a:rPr lang="en-US" smtClean="0"/>
              <a:t>© 1998 - 2018</a:t>
            </a:r>
            <a:endParaRPr lang="en-US" dirty="0"/>
          </a:p>
        </p:txBody>
      </p:sp>
      <p:sp>
        <p:nvSpPr>
          <p:cNvPr id="6" name="Footer Placeholder 5"/>
          <p:cNvSpPr>
            <a:spLocks noGrp="1"/>
          </p:cNvSpPr>
          <p:nvPr>
            <p:ph type="ftr" sz="quarter" idx="11"/>
          </p:nvPr>
        </p:nvSpPr>
        <p:spPr/>
        <p:txBody>
          <a:bodyPr/>
          <a:lstStyle/>
          <a:p>
            <a:pPr>
              <a:defRPr/>
            </a:pPr>
            <a:r>
              <a:rPr lang="en-US" smtClean="0"/>
              <a:t>Bergin-Mann</a:t>
            </a:r>
            <a:endParaRPr lang="en-US"/>
          </a:p>
        </p:txBody>
      </p:sp>
      <p:sp>
        <p:nvSpPr>
          <p:cNvPr id="7" name="Slide Number Placeholder 6"/>
          <p:cNvSpPr>
            <a:spLocks noGrp="1"/>
          </p:cNvSpPr>
          <p:nvPr>
            <p:ph type="sldNum" sz="quarter" idx="12"/>
          </p:nvPr>
        </p:nvSpPr>
        <p:spPr/>
        <p:txBody>
          <a:bodyPr/>
          <a:lstStyle/>
          <a:p>
            <a:pPr>
              <a:defRPr/>
            </a:pPr>
            <a:fld id="{ECF06F4E-EBA8-4492-8863-A373239664F8}" type="slidenum">
              <a:rPr lang="en-US"/>
              <a:pPr>
                <a:defRPr/>
              </a:pPr>
              <a:t>42</a:t>
            </a:fld>
            <a:endParaRPr lang="en-US"/>
          </a:p>
        </p:txBody>
      </p:sp>
      <p:sp>
        <p:nvSpPr>
          <p:cNvPr id="1026" name="Rectangle 2"/>
          <p:cNvSpPr>
            <a:spLocks noGrp="1" noChangeArrowheads="1"/>
          </p:cNvSpPr>
          <p:nvPr>
            <p:ph type="title"/>
          </p:nvPr>
        </p:nvSpPr>
        <p:spPr/>
        <p:txBody>
          <a:bodyPr/>
          <a:lstStyle/>
          <a:p>
            <a:pPr eaLnBrk="1" hangingPunct="1">
              <a:defRPr/>
            </a:pPr>
            <a:r>
              <a:rPr lang="en-US" smtClean="0"/>
              <a:t>Terminology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smtClean="0"/>
              <a:t>Questions / Comments</a:t>
            </a:r>
          </a:p>
        </p:txBody>
      </p:sp>
      <p:sp>
        <p:nvSpPr>
          <p:cNvPr id="3075" name="Rectangle 3"/>
          <p:cNvSpPr>
            <a:spLocks noGrp="1" noChangeArrowheads="1"/>
          </p:cNvSpPr>
          <p:nvPr>
            <p:ph type="subTitle" idx="1"/>
          </p:nvPr>
        </p:nvSpPr>
        <p:spPr/>
        <p:txBody>
          <a:bodyPr/>
          <a:lstStyle/>
          <a:p>
            <a:pPr eaLnBrk="1" hangingPunct="1">
              <a:defRPr/>
            </a:pP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pPr>
              <a:defRPr/>
            </a:pPr>
            <a:r>
              <a:rPr lang="en-US" smtClean="0"/>
              <a:t>© 1998 - 2018</a:t>
            </a:r>
            <a:endParaRPr lang="en-US" dirty="0"/>
          </a:p>
        </p:txBody>
      </p:sp>
      <p:sp>
        <p:nvSpPr>
          <p:cNvPr id="5" name="Footer Placeholder 3"/>
          <p:cNvSpPr>
            <a:spLocks noGrp="1"/>
          </p:cNvSpPr>
          <p:nvPr>
            <p:ph type="ftr" sz="quarter" idx="11"/>
          </p:nvPr>
        </p:nvSpPr>
        <p:spPr/>
        <p:txBody>
          <a:bodyPr/>
          <a:lstStyle/>
          <a:p>
            <a:pPr>
              <a:defRPr/>
            </a:pPr>
            <a:r>
              <a:rPr lang="en-US" smtClean="0"/>
              <a:t>Bergin-Mann</a:t>
            </a:r>
            <a:endParaRPr lang="en-US"/>
          </a:p>
        </p:txBody>
      </p:sp>
      <p:sp>
        <p:nvSpPr>
          <p:cNvPr id="6" name="Slide Number Placeholder 4"/>
          <p:cNvSpPr>
            <a:spLocks noGrp="1"/>
          </p:cNvSpPr>
          <p:nvPr>
            <p:ph type="sldNum" sz="quarter" idx="12"/>
          </p:nvPr>
        </p:nvSpPr>
        <p:spPr/>
        <p:txBody>
          <a:bodyPr/>
          <a:lstStyle/>
          <a:p>
            <a:pPr>
              <a:defRPr/>
            </a:pPr>
            <a:fld id="{D45D0A53-04D2-452C-A856-5348355244BB}" type="slidenum">
              <a:rPr lang="en-US"/>
              <a:pPr>
                <a:defRPr/>
              </a:pPr>
              <a:t>5</a:t>
            </a:fld>
            <a:endParaRPr lang="en-US"/>
          </a:p>
        </p:txBody>
      </p:sp>
      <p:sp>
        <p:nvSpPr>
          <p:cNvPr id="41986" name="Rectangle 2"/>
          <p:cNvSpPr>
            <a:spLocks noGrp="1" noChangeArrowheads="1"/>
          </p:cNvSpPr>
          <p:nvPr>
            <p:ph type="title"/>
          </p:nvPr>
        </p:nvSpPr>
        <p:spPr/>
        <p:txBody>
          <a:bodyPr/>
          <a:lstStyle/>
          <a:p>
            <a:pPr eaLnBrk="1" hangingPunct="1">
              <a:defRPr/>
            </a:pPr>
            <a:r>
              <a:rPr lang="en-US" smtClean="0"/>
              <a:t>“Joined” ERD</a:t>
            </a:r>
          </a:p>
        </p:txBody>
      </p:sp>
      <p:pic>
        <p:nvPicPr>
          <p:cNvPr id="7174" name="Picture 6" descr="join erd 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3" y="1879600"/>
            <a:ext cx="83089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lnSpc>
                <a:spcPct val="90000"/>
              </a:lnSpc>
              <a:defRPr/>
            </a:pPr>
            <a:r>
              <a:rPr lang="en-US" sz="2800" smtClean="0"/>
              <a:t>SELECT column_list</a:t>
            </a:r>
          </a:p>
          <a:p>
            <a:pPr eaLnBrk="1" hangingPunct="1">
              <a:lnSpc>
                <a:spcPct val="90000"/>
              </a:lnSpc>
              <a:defRPr/>
            </a:pPr>
            <a:r>
              <a:rPr lang="en-US" sz="2800" smtClean="0"/>
              <a:t>FROM table_list</a:t>
            </a:r>
            <a:br>
              <a:rPr lang="en-US" sz="2800" smtClean="0"/>
            </a:br>
            <a:endParaRPr lang="en-US" sz="2800" smtClean="0"/>
          </a:p>
          <a:p>
            <a:pPr eaLnBrk="1" hangingPunct="1">
              <a:lnSpc>
                <a:spcPct val="90000"/>
              </a:lnSpc>
              <a:defRPr/>
            </a:pPr>
            <a:r>
              <a:rPr lang="en-US" sz="2800" smtClean="0"/>
              <a:t>SELECT</a:t>
            </a:r>
            <a:br>
              <a:rPr lang="en-US" sz="2800" smtClean="0"/>
            </a:br>
            <a:r>
              <a:rPr lang="en-US" sz="2800" smtClean="0"/>
              <a:t>         sid, name, majr,</a:t>
            </a:r>
            <a:br>
              <a:rPr lang="en-US" sz="2800" smtClean="0"/>
            </a:br>
            <a:r>
              <a:rPr lang="en-US" sz="2800" smtClean="0"/>
              <a:t>         mcode, mname, dcode,</a:t>
            </a:r>
            <a:br>
              <a:rPr lang="en-US" sz="2800" smtClean="0"/>
            </a:br>
            <a:r>
              <a:rPr lang="en-US" sz="2800" smtClean="0"/>
              <a:t>         dcode, dname</a:t>
            </a:r>
          </a:p>
          <a:p>
            <a:pPr eaLnBrk="1" hangingPunct="1">
              <a:lnSpc>
                <a:spcPct val="90000"/>
              </a:lnSpc>
              <a:defRPr/>
            </a:pPr>
            <a:r>
              <a:rPr lang="en-US" sz="2800" smtClean="0"/>
              <a:t>FROM</a:t>
            </a:r>
            <a:br>
              <a:rPr lang="en-US" sz="2800" smtClean="0"/>
            </a:br>
            <a:r>
              <a:rPr lang="en-US" sz="2800" smtClean="0"/>
              <a:t>         students, majors, divisions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B1EDC71C-D84C-4701-8974-C4D11A51178C}" type="slidenum">
              <a:rPr lang="en-US"/>
              <a:pPr>
                <a:defRPr/>
              </a:pPr>
              <a:t>6</a:t>
            </a:fld>
            <a:endParaRPr lang="en-US"/>
          </a:p>
        </p:txBody>
      </p:sp>
      <p:sp>
        <p:nvSpPr>
          <p:cNvPr id="43010" name="Rectangle 2"/>
          <p:cNvSpPr>
            <a:spLocks noGrp="1" noChangeArrowheads="1"/>
          </p:cNvSpPr>
          <p:nvPr>
            <p:ph type="title"/>
          </p:nvPr>
        </p:nvSpPr>
        <p:spPr/>
        <p:txBody>
          <a:bodyPr/>
          <a:lstStyle/>
          <a:p>
            <a:pPr eaLnBrk="1" hangingPunct="1">
              <a:defRPr/>
            </a:pPr>
            <a:r>
              <a:rPr lang="en-US" smtClean="0"/>
              <a:t>SQL Syntax for Join - Part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051"/>
          <p:cNvSpPr>
            <a:spLocks noGrp="1" noChangeArrowheads="1"/>
          </p:cNvSpPr>
          <p:nvPr>
            <p:ph idx="1"/>
          </p:nvPr>
        </p:nvSpPr>
        <p:spPr/>
        <p:txBody>
          <a:bodyPr/>
          <a:lstStyle/>
          <a:p>
            <a:pPr eaLnBrk="1" hangingPunct="1">
              <a:defRPr/>
            </a:pPr>
            <a:r>
              <a:rPr lang="en-US" smtClean="0"/>
              <a:t>How do we get the right columns to line up?</a:t>
            </a:r>
          </a:p>
          <a:p>
            <a:pPr eaLnBrk="1" hangingPunct="1">
              <a:defRPr/>
            </a:pPr>
            <a:r>
              <a:rPr lang="en-US" smtClean="0"/>
              <a:t>That is, how do we insure that the rows in the students table match up with the right rows in the majors table, match up with the right rows in the division table?</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E4D3B576-BD8D-47ED-8D5D-0F3DE7E119B1}" type="slidenum">
              <a:rPr lang="en-US"/>
              <a:pPr>
                <a:defRPr/>
              </a:pPr>
              <a:t>7</a:t>
            </a:fld>
            <a:endParaRPr lang="en-US"/>
          </a:p>
        </p:txBody>
      </p:sp>
      <p:sp>
        <p:nvSpPr>
          <p:cNvPr id="44034" name="Rectangle 2050"/>
          <p:cNvSpPr>
            <a:spLocks noGrp="1" noChangeArrowheads="1"/>
          </p:cNvSpPr>
          <p:nvPr>
            <p:ph type="title"/>
          </p:nvPr>
        </p:nvSpPr>
        <p:spPr/>
        <p:txBody>
          <a:bodyPr/>
          <a:lstStyle/>
          <a:p>
            <a:pPr eaLnBrk="1" hangingPunct="1">
              <a:defRPr/>
            </a:pPr>
            <a:r>
              <a:rPr lang="en-US" smtClean="0"/>
              <a:t>Problem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defRPr/>
            </a:pPr>
            <a:r>
              <a:rPr lang="en-US" sz="2800" smtClean="0"/>
              <a:t>Via the WHERE Clause we can specify which rows are to be included/maintained in the result table.</a:t>
            </a:r>
            <a:br>
              <a:rPr lang="en-US" sz="2800" smtClean="0"/>
            </a:br>
            <a:endParaRPr lang="en-US" sz="2800" smtClean="0"/>
          </a:p>
          <a:p>
            <a:pPr eaLnBrk="1" hangingPunct="1">
              <a:defRPr/>
            </a:pPr>
            <a:r>
              <a:rPr lang="en-US" sz="2800" smtClean="0"/>
              <a:t>WHERE</a:t>
            </a:r>
            <a:br>
              <a:rPr lang="en-US" sz="2800" smtClean="0"/>
            </a:br>
            <a:r>
              <a:rPr lang="en-US" sz="2800" smtClean="0"/>
              <a:t>         students.majr = majors.mcode</a:t>
            </a:r>
            <a:br>
              <a:rPr lang="en-US" sz="2800" smtClean="0"/>
            </a:br>
            <a:r>
              <a:rPr lang="en-US" sz="2800" smtClean="0"/>
              <a:t>and   majors.dcode = divisions.dcode</a:t>
            </a:r>
            <a:br>
              <a:rPr lang="en-US" sz="2800" smtClean="0"/>
            </a:br>
            <a:endParaRPr lang="en-US" sz="2800" smtClean="0"/>
          </a:p>
          <a:p>
            <a:pPr eaLnBrk="1" hangingPunct="1">
              <a:defRPr/>
            </a:pPr>
            <a:r>
              <a:rPr lang="en-US" sz="2800" smtClean="0"/>
              <a:t>How does this work?</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76FA3366-ACDF-4B4D-9806-B1C0F3CEBC56}" type="slidenum">
              <a:rPr lang="en-US"/>
              <a:pPr>
                <a:defRPr/>
              </a:pPr>
              <a:t>8</a:t>
            </a:fld>
            <a:endParaRPr lang="en-US"/>
          </a:p>
        </p:txBody>
      </p:sp>
      <p:sp>
        <p:nvSpPr>
          <p:cNvPr id="46082" name="Rectangle 2"/>
          <p:cNvSpPr>
            <a:spLocks noGrp="1" noChangeArrowheads="1"/>
          </p:cNvSpPr>
          <p:nvPr>
            <p:ph type="title"/>
          </p:nvPr>
        </p:nvSpPr>
        <p:spPr/>
        <p:txBody>
          <a:bodyPr/>
          <a:lstStyle/>
          <a:p>
            <a:pPr eaLnBrk="1" hangingPunct="1">
              <a:defRPr/>
            </a:pPr>
            <a:r>
              <a:rPr lang="en-US" smtClean="0"/>
              <a:t>WHERE Clause Technique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eaLnBrk="1" hangingPunct="1">
              <a:defRPr/>
            </a:pPr>
            <a:r>
              <a:rPr lang="en-US" sz="2800" smtClean="0"/>
              <a:t>Conceptually, the FROM clause creates the Cartesian product, or the cross product, of the two (or more) named tables.</a:t>
            </a:r>
          </a:p>
        </p:txBody>
      </p:sp>
      <p:sp>
        <p:nvSpPr>
          <p:cNvPr id="4" name="Date Placeholder 3"/>
          <p:cNvSpPr>
            <a:spLocks noGrp="1"/>
          </p:cNvSpPr>
          <p:nvPr>
            <p:ph type="dt" sz="half" idx="10"/>
          </p:nvPr>
        </p:nvSpPr>
        <p:spPr/>
        <p:txBody>
          <a:bodyPr/>
          <a:lstStyle/>
          <a:p>
            <a:pPr>
              <a:defRPr/>
            </a:pPr>
            <a:r>
              <a:rPr lang="en-US" smtClean="0"/>
              <a:t>© 1998 - 2018</a:t>
            </a:r>
            <a:endParaRPr lang="en-US" dirty="0"/>
          </a:p>
        </p:txBody>
      </p:sp>
      <p:sp>
        <p:nvSpPr>
          <p:cNvPr id="5" name="Footer Placeholder 4"/>
          <p:cNvSpPr>
            <a:spLocks noGrp="1"/>
          </p:cNvSpPr>
          <p:nvPr>
            <p:ph type="ftr" sz="quarter" idx="11"/>
          </p:nvPr>
        </p:nvSpPr>
        <p:spPr/>
        <p:txBody>
          <a:bodyPr/>
          <a:lstStyle/>
          <a:p>
            <a:pPr>
              <a:defRPr/>
            </a:pPr>
            <a:r>
              <a:rPr lang="en-US" smtClean="0"/>
              <a:t>Bergin-Mann</a:t>
            </a:r>
            <a:endParaRPr lang="en-US"/>
          </a:p>
        </p:txBody>
      </p:sp>
      <p:sp>
        <p:nvSpPr>
          <p:cNvPr id="6" name="Slide Number Placeholder 5"/>
          <p:cNvSpPr>
            <a:spLocks noGrp="1"/>
          </p:cNvSpPr>
          <p:nvPr>
            <p:ph type="sldNum" sz="quarter" idx="12"/>
          </p:nvPr>
        </p:nvSpPr>
        <p:spPr/>
        <p:txBody>
          <a:bodyPr/>
          <a:lstStyle/>
          <a:p>
            <a:pPr>
              <a:defRPr/>
            </a:pPr>
            <a:fld id="{B9B07B33-0F79-4E48-8AE2-B7ACCF5314F0}" type="slidenum">
              <a:rPr lang="en-US"/>
              <a:pPr>
                <a:defRPr/>
              </a:pPr>
              <a:t>9</a:t>
            </a:fld>
            <a:endParaRPr lang="en-US"/>
          </a:p>
        </p:txBody>
      </p:sp>
      <p:sp>
        <p:nvSpPr>
          <p:cNvPr id="11266" name="Rectangle 2"/>
          <p:cNvSpPr>
            <a:spLocks noGrp="1" noChangeArrowheads="1"/>
          </p:cNvSpPr>
          <p:nvPr>
            <p:ph type="title"/>
          </p:nvPr>
        </p:nvSpPr>
        <p:spPr/>
        <p:txBody>
          <a:bodyPr/>
          <a:lstStyle/>
          <a:p>
            <a:pPr eaLnBrk="1" hangingPunct="1">
              <a:defRPr/>
            </a:pPr>
            <a:r>
              <a:rPr lang="en-US" smtClean="0"/>
              <a:t>Cartesian Product</a:t>
            </a:r>
            <a:r>
              <a:rPr lang="en-US" baseline="-25000" smtClean="0"/>
              <a:t>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1648</TotalTime>
  <Words>860</Words>
  <Application>Microsoft Office PowerPoint</Application>
  <PresentationFormat>On-screen Show (4:3)</PresentationFormat>
  <Paragraphs>230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Lucida Sans Unicode</vt:lpstr>
      <vt:lpstr>Times New Roman</vt:lpstr>
      <vt:lpstr>Verdana</vt:lpstr>
      <vt:lpstr>Wingdings 2</vt:lpstr>
      <vt:lpstr>Wingdings 3</vt:lpstr>
      <vt:lpstr>Concourse</vt:lpstr>
      <vt:lpstr>Joins</vt:lpstr>
      <vt:lpstr>Outline</vt:lpstr>
      <vt:lpstr>Intro</vt:lpstr>
      <vt:lpstr>Join ERD</vt:lpstr>
      <vt:lpstr>“Joined” ERD</vt:lpstr>
      <vt:lpstr>SQL Syntax for Join - Part 1</vt:lpstr>
      <vt:lpstr>Problem</vt:lpstr>
      <vt:lpstr>WHERE Clause Technique</vt:lpstr>
      <vt:lpstr>Cartesian Product1</vt:lpstr>
      <vt:lpstr>Sample Tables</vt:lpstr>
      <vt:lpstr>Simple Cartesian Join</vt:lpstr>
      <vt:lpstr>Cartesian Join Example</vt:lpstr>
      <vt:lpstr>Cartesian Product1 - Example</vt:lpstr>
      <vt:lpstr>Cartesian Product2</vt:lpstr>
      <vt:lpstr>Cartesian Product1</vt:lpstr>
      <vt:lpstr>Diagram – Conceptual Model</vt:lpstr>
      <vt:lpstr>Note</vt:lpstr>
      <vt:lpstr>Cross Join</vt:lpstr>
      <vt:lpstr>Equi Join</vt:lpstr>
      <vt:lpstr>Natural Join</vt:lpstr>
      <vt:lpstr>Non-Equi Join</vt:lpstr>
      <vt:lpstr>Theta Join</vt:lpstr>
      <vt:lpstr>Inner Join</vt:lpstr>
      <vt:lpstr>SQL-92 Cross Join</vt:lpstr>
      <vt:lpstr>CROSS JOIN</vt:lpstr>
      <vt:lpstr>PowerPoint Presentation</vt:lpstr>
      <vt:lpstr>SQL-92  Natural Join</vt:lpstr>
      <vt:lpstr>PowerPoint Presentation</vt:lpstr>
      <vt:lpstr>Outer Join</vt:lpstr>
      <vt:lpstr>Left Outer Join</vt:lpstr>
      <vt:lpstr>ORACLE</vt:lpstr>
      <vt:lpstr>ORACLE  Left Outer Join</vt:lpstr>
      <vt:lpstr>SQL-92  Left Outer Join</vt:lpstr>
      <vt:lpstr>PowerPoint Presentation</vt:lpstr>
      <vt:lpstr>Right Outer Join</vt:lpstr>
      <vt:lpstr>ORACLE  Right Outer Join</vt:lpstr>
      <vt:lpstr>SQL-92  Right Outer Join</vt:lpstr>
      <vt:lpstr>PowerPoint Presentation</vt:lpstr>
      <vt:lpstr>Full Outer Join</vt:lpstr>
      <vt:lpstr>ORACLE  Full Outer Join</vt:lpstr>
      <vt:lpstr>SQL-92  Full Outer Join</vt:lpstr>
      <vt:lpstr>Terminology</vt:lpstr>
      <vt:lpstr>Questions /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William Bergin</dc:creator>
  <cp:lastModifiedBy>Mann, Lynnette</cp:lastModifiedBy>
  <cp:revision>22</cp:revision>
  <dcterms:created xsi:type="dcterms:W3CDTF">2001-04-11T23:16:40Z</dcterms:created>
  <dcterms:modified xsi:type="dcterms:W3CDTF">2018-02-24T22:00:20Z</dcterms:modified>
</cp:coreProperties>
</file>