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256" r:id="rId2"/>
    <p:sldId id="271" r:id="rId3"/>
    <p:sldId id="272" r:id="rId4"/>
    <p:sldId id="295" r:id="rId5"/>
    <p:sldId id="390" r:id="rId6"/>
    <p:sldId id="391" r:id="rId7"/>
    <p:sldId id="392" r:id="rId8"/>
    <p:sldId id="393" r:id="rId9"/>
    <p:sldId id="394" r:id="rId10"/>
    <p:sldId id="395" r:id="rId11"/>
    <p:sldId id="396" r:id="rId12"/>
    <p:sldId id="397" r:id="rId13"/>
    <p:sldId id="399" r:id="rId14"/>
    <p:sldId id="398" r:id="rId15"/>
    <p:sldId id="400" r:id="rId16"/>
    <p:sldId id="401" r:id="rId17"/>
    <p:sldId id="402" r:id="rId18"/>
    <p:sldId id="403" r:id="rId19"/>
    <p:sldId id="404" r:id="rId20"/>
    <p:sldId id="405" r:id="rId21"/>
    <p:sldId id="406" r:id="rId22"/>
    <p:sldId id="407" r:id="rId23"/>
    <p:sldId id="408" r:id="rId24"/>
    <p:sldId id="409" r:id="rId25"/>
    <p:sldId id="410" r:id="rId26"/>
    <p:sldId id="411" r:id="rId27"/>
    <p:sldId id="412" r:id="rId28"/>
    <p:sldId id="413" r:id="rId29"/>
    <p:sldId id="414" r:id="rId30"/>
    <p:sldId id="415" r:id="rId31"/>
    <p:sldId id="416" r:id="rId32"/>
    <p:sldId id="417" r:id="rId33"/>
    <p:sldId id="418" r:id="rId34"/>
    <p:sldId id="419" r:id="rId35"/>
    <p:sldId id="420" r:id="rId36"/>
    <p:sldId id="421" r:id="rId37"/>
    <p:sldId id="422" r:id="rId38"/>
    <p:sldId id="423" r:id="rId39"/>
    <p:sldId id="424" r:id="rId40"/>
    <p:sldId id="425" r:id="rId41"/>
    <p:sldId id="426" r:id="rId42"/>
    <p:sldId id="427" r:id="rId43"/>
    <p:sldId id="428" r:id="rId44"/>
    <p:sldId id="429" r:id="rId45"/>
    <p:sldId id="430" r:id="rId46"/>
    <p:sldId id="431" r:id="rId47"/>
    <p:sldId id="432" r:id="rId48"/>
    <p:sldId id="433" r:id="rId49"/>
    <p:sldId id="434" r:id="rId50"/>
    <p:sldId id="435" r:id="rId51"/>
    <p:sldId id="309" r:id="rId52"/>
    <p:sldId id="436" r:id="rId53"/>
    <p:sldId id="268" r:id="rId54"/>
    <p:sldId id="263" r:id="rId55"/>
  </p:sldIdLst>
  <p:sldSz cx="9144000" cy="6858000" type="screen4x3"/>
  <p:notesSz cx="6858000" cy="92964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8" autoAdjust="0"/>
    <p:restoredTop sz="86371" autoAdjust="0"/>
  </p:normalViewPr>
  <p:slideViewPr>
    <p:cSldViewPr>
      <p:cViewPr varScale="1">
        <p:scale>
          <a:sx n="51" d="100"/>
          <a:sy n="51" d="100"/>
        </p:scale>
        <p:origin x="50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9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7570"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237571" name="Rectangle 3"/>
          <p:cNvSpPr>
            <a:spLocks noGrp="1" noChangeArrowheads="1"/>
          </p:cNvSpPr>
          <p:nvPr>
            <p:ph type="dt" sz="quarter" idx="1"/>
          </p:nvPr>
        </p:nvSpPr>
        <p:spPr bwMode="auto">
          <a:xfrm>
            <a:off x="3884613"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237572" name="Rectangle 4"/>
          <p:cNvSpPr>
            <a:spLocks noGrp="1" noChangeArrowheads="1"/>
          </p:cNvSpPr>
          <p:nvPr>
            <p:ph type="ftr" sz="quarter" idx="2"/>
          </p:nvPr>
        </p:nvSpPr>
        <p:spPr bwMode="auto">
          <a:xfrm>
            <a:off x="0"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237573" name="Rectangle 5"/>
          <p:cNvSpPr>
            <a:spLocks noGrp="1" noChangeArrowheads="1"/>
          </p:cNvSpPr>
          <p:nvPr>
            <p:ph type="sldNum" sz="quarter" idx="3"/>
          </p:nvPr>
        </p:nvSpPr>
        <p:spPr bwMode="auto">
          <a:xfrm>
            <a:off x="3884613"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687855F-C167-4DD0-BBCF-DCD85723297C}"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88067" name="Rectangle 3"/>
          <p:cNvSpPr>
            <a:spLocks noGrp="1" noChangeArrowheads="1"/>
          </p:cNvSpPr>
          <p:nvPr>
            <p:ph type="dt" idx="1"/>
          </p:nvPr>
        </p:nvSpPr>
        <p:spPr bwMode="auto">
          <a:xfrm>
            <a:off x="388620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57348" name="Rectangle 4"/>
          <p:cNvSpPr>
            <a:spLocks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8069" name="Rectangle 5"/>
          <p:cNvSpPr>
            <a:spLocks noGrp="1" noChangeArrowheads="1"/>
          </p:cNvSpPr>
          <p:nvPr>
            <p:ph type="body" sz="quarter" idx="3"/>
          </p:nvPr>
        </p:nvSpPr>
        <p:spPr bwMode="auto">
          <a:xfrm>
            <a:off x="914400" y="4416425"/>
            <a:ext cx="502920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8070" name="Rectangle 6"/>
          <p:cNvSpPr>
            <a:spLocks noGrp="1" noChangeArrowheads="1"/>
          </p:cNvSpPr>
          <p:nvPr>
            <p:ph type="ftr" sz="quarter" idx="4"/>
          </p:nvPr>
        </p:nvSpPr>
        <p:spPr bwMode="auto">
          <a:xfrm>
            <a:off x="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88071" name="Rectangle 7"/>
          <p:cNvSpPr>
            <a:spLocks noGrp="1" noChangeArrowheads="1"/>
          </p:cNvSpPr>
          <p:nvPr>
            <p:ph type="sldNum" sz="quarter" idx="5"/>
          </p:nvPr>
        </p:nvSpPr>
        <p:spPr bwMode="auto">
          <a:xfrm>
            <a:off x="388620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2AD372D-D9ED-42F5-93A0-D549E5A0008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3254868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979310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228600"/>
            <a:ext cx="21336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28600"/>
            <a:ext cx="62484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2160223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381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685800"/>
            <a:ext cx="4191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685800"/>
            <a:ext cx="4191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2555903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381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04800" y="685800"/>
            <a:ext cx="4191000" cy="278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304800" y="3619500"/>
            <a:ext cx="4191000" cy="278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648200" y="685800"/>
            <a:ext cx="4191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2413982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993539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472045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685800"/>
            <a:ext cx="4191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685800"/>
            <a:ext cx="4191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3162300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4282052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3747959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1292094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766294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3176992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228600"/>
            <a:ext cx="853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04800" y="685800"/>
            <a:ext cx="85344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p:txBody>
      </p:sp>
      <p:sp>
        <p:nvSpPr>
          <p:cNvPr id="1031" name="Rectangle 7"/>
          <p:cNvSpPr>
            <a:spLocks noGrp="1" noChangeArrowheads="1"/>
          </p:cNvSpPr>
          <p:nvPr>
            <p:ph type="dt" sz="half" idx="2"/>
          </p:nvPr>
        </p:nvSpPr>
        <p:spPr bwMode="auto">
          <a:xfrm>
            <a:off x="304800" y="6477000"/>
            <a:ext cx="2286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i="1" dirty="0" smtClean="0">
                <a:latin typeface="Albertus" pitchFamily="34" charset="0"/>
              </a:defRPr>
            </a:lvl1pPr>
          </a:lstStyle>
          <a:p>
            <a:pPr>
              <a:defRPr/>
            </a:pPr>
            <a:r>
              <a:rPr lang="en-US" smtClean="0"/>
              <a:t>©1998-2018 / Bergin-Mann</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p:txStyles>
    <p:titleStyle>
      <a:lvl1pPr algn="ctr" rtl="0" eaLnBrk="0" fontAlgn="base" hangingPunct="0">
        <a:spcBef>
          <a:spcPct val="0"/>
        </a:spcBef>
        <a:spcAft>
          <a:spcPct val="0"/>
        </a:spcAft>
        <a:defRPr sz="1400" b="1">
          <a:solidFill>
            <a:schemeClr val="tx2"/>
          </a:solidFill>
          <a:latin typeface="+mj-lt"/>
          <a:ea typeface="+mj-ea"/>
          <a:cs typeface="+mj-cs"/>
        </a:defRPr>
      </a:lvl1pPr>
      <a:lvl2pPr algn="ctr" rtl="0" eaLnBrk="0" fontAlgn="base" hangingPunct="0">
        <a:spcBef>
          <a:spcPct val="0"/>
        </a:spcBef>
        <a:spcAft>
          <a:spcPct val="0"/>
        </a:spcAft>
        <a:defRPr sz="1400" b="1">
          <a:solidFill>
            <a:schemeClr val="tx2"/>
          </a:solidFill>
          <a:latin typeface="Verdana" pitchFamily="34" charset="0"/>
        </a:defRPr>
      </a:lvl2pPr>
      <a:lvl3pPr algn="ctr" rtl="0" eaLnBrk="0" fontAlgn="base" hangingPunct="0">
        <a:spcBef>
          <a:spcPct val="0"/>
        </a:spcBef>
        <a:spcAft>
          <a:spcPct val="0"/>
        </a:spcAft>
        <a:defRPr sz="1400" b="1">
          <a:solidFill>
            <a:schemeClr val="tx2"/>
          </a:solidFill>
          <a:latin typeface="Verdana" pitchFamily="34" charset="0"/>
        </a:defRPr>
      </a:lvl3pPr>
      <a:lvl4pPr algn="ctr" rtl="0" eaLnBrk="0" fontAlgn="base" hangingPunct="0">
        <a:spcBef>
          <a:spcPct val="0"/>
        </a:spcBef>
        <a:spcAft>
          <a:spcPct val="0"/>
        </a:spcAft>
        <a:defRPr sz="1400" b="1">
          <a:solidFill>
            <a:schemeClr val="tx2"/>
          </a:solidFill>
          <a:latin typeface="Verdana" pitchFamily="34" charset="0"/>
        </a:defRPr>
      </a:lvl4pPr>
      <a:lvl5pPr algn="ctr" rtl="0" eaLnBrk="0" fontAlgn="base" hangingPunct="0">
        <a:spcBef>
          <a:spcPct val="0"/>
        </a:spcBef>
        <a:spcAft>
          <a:spcPct val="0"/>
        </a:spcAft>
        <a:defRPr sz="1400" b="1">
          <a:solidFill>
            <a:schemeClr val="tx2"/>
          </a:solidFill>
          <a:latin typeface="Verdana" pitchFamily="34" charset="0"/>
        </a:defRPr>
      </a:lvl5pPr>
      <a:lvl6pPr marL="457200" algn="ctr" rtl="0" fontAlgn="base">
        <a:spcBef>
          <a:spcPct val="0"/>
        </a:spcBef>
        <a:spcAft>
          <a:spcPct val="0"/>
        </a:spcAft>
        <a:defRPr sz="1400" b="1">
          <a:solidFill>
            <a:schemeClr val="tx2"/>
          </a:solidFill>
          <a:latin typeface="Verdana" pitchFamily="34" charset="0"/>
        </a:defRPr>
      </a:lvl6pPr>
      <a:lvl7pPr marL="914400" algn="ctr" rtl="0" fontAlgn="base">
        <a:spcBef>
          <a:spcPct val="0"/>
        </a:spcBef>
        <a:spcAft>
          <a:spcPct val="0"/>
        </a:spcAft>
        <a:defRPr sz="1400" b="1">
          <a:solidFill>
            <a:schemeClr val="tx2"/>
          </a:solidFill>
          <a:latin typeface="Verdana" pitchFamily="34" charset="0"/>
        </a:defRPr>
      </a:lvl7pPr>
      <a:lvl8pPr marL="1371600" algn="ctr" rtl="0" fontAlgn="base">
        <a:spcBef>
          <a:spcPct val="0"/>
        </a:spcBef>
        <a:spcAft>
          <a:spcPct val="0"/>
        </a:spcAft>
        <a:defRPr sz="1400" b="1">
          <a:solidFill>
            <a:schemeClr val="tx2"/>
          </a:solidFill>
          <a:latin typeface="Verdana" pitchFamily="34" charset="0"/>
        </a:defRPr>
      </a:lvl8pPr>
      <a:lvl9pPr marL="1828800" algn="ctr" rtl="0" fontAlgn="base">
        <a:spcBef>
          <a:spcPct val="0"/>
        </a:spcBef>
        <a:spcAft>
          <a:spcPct val="0"/>
        </a:spcAft>
        <a:defRPr sz="1400" b="1">
          <a:solidFill>
            <a:schemeClr val="tx2"/>
          </a:solidFill>
          <a:latin typeface="Verdana" pitchFamily="34" charset="0"/>
        </a:defRPr>
      </a:lvl9pPr>
    </p:titleStyle>
    <p:bodyStyle>
      <a:lvl1pPr marL="342900" indent="-342900" algn="l" rtl="0" eaLnBrk="0" fontAlgn="base" hangingPunct="0">
        <a:spcBef>
          <a:spcPct val="20000"/>
        </a:spcBef>
        <a:spcAft>
          <a:spcPct val="0"/>
        </a:spcAft>
        <a:defRPr sz="1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1.wmf"/></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3"/>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051" name="Rectangle 2"/>
          <p:cNvSpPr>
            <a:spLocks noGrp="1" noChangeArrowheads="1"/>
          </p:cNvSpPr>
          <p:nvPr>
            <p:ph type="ctrTitle"/>
          </p:nvPr>
        </p:nvSpPr>
        <p:spPr>
          <a:xfrm>
            <a:off x="685800" y="2286000"/>
            <a:ext cx="7772400" cy="1143000"/>
          </a:xfrm>
        </p:spPr>
        <p:txBody>
          <a:bodyPr/>
          <a:lstStyle/>
          <a:p>
            <a:pPr eaLnBrk="1" hangingPunct="1"/>
            <a:r>
              <a:rPr lang="en-US" altLang="en-US" smtClean="0"/>
              <a:t>SQL Programming</a:t>
            </a:r>
          </a:p>
        </p:txBody>
      </p:sp>
      <p:sp>
        <p:nvSpPr>
          <p:cNvPr id="2052" name="Rectangle 3"/>
          <p:cNvSpPr>
            <a:spLocks noGrp="1" noChangeArrowheads="1"/>
          </p:cNvSpPr>
          <p:nvPr>
            <p:ph type="subTitle" idx="1"/>
          </p:nvPr>
        </p:nvSpPr>
        <p:spPr/>
        <p:txBody>
          <a:bodyPr/>
          <a:lstStyle/>
          <a:p>
            <a:pPr eaLnBrk="1" hangingPunct="1"/>
            <a:r>
              <a:rPr lang="en-US" altLang="en-US" smtClean="0"/>
              <a:t>Joining Tables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1267" name="Rectangle 2"/>
          <p:cNvSpPr>
            <a:spLocks noGrp="1" noChangeArrowheads="1"/>
          </p:cNvSpPr>
          <p:nvPr>
            <p:ph type="title"/>
          </p:nvPr>
        </p:nvSpPr>
        <p:spPr/>
        <p:txBody>
          <a:bodyPr/>
          <a:lstStyle/>
          <a:p>
            <a:pPr algn="l" eaLnBrk="1" hangingPunct="1"/>
            <a:r>
              <a:rPr lang="en-US" altLang="en-US" sz="1600" smtClean="0"/>
              <a:t>Module 08: Joining Tables		Page C-3 Joining Tables</a:t>
            </a:r>
          </a:p>
        </p:txBody>
      </p:sp>
      <p:sp>
        <p:nvSpPr>
          <p:cNvPr id="1126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This normalized model has placed all of the student information in the STUDENT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All of the major information in the MAJORS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all of the division information in the DIVISIONS table.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Problem:</a:t>
            </a:r>
          </a:p>
          <a:p>
            <a:pPr marL="0" indent="0" eaLnBrk="1" hangingPunct="1"/>
            <a:r>
              <a:rPr lang="en-US" altLang="en-US" smtClean="0">
                <a:latin typeface="Verdana" panose="020B0604030504040204" pitchFamily="34" charset="0"/>
              </a:rPr>
              <a:t>Our user community would like a roster of all students, showing the student’s name, and the name of their major.</a:t>
            </a:r>
          </a:p>
        </p:txBody>
      </p:sp>
      <p:pic>
        <p:nvPicPr>
          <p:cNvPr id="11269" name="Picture 4" descr="join erd 01"/>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2289175"/>
            <a:ext cx="4191000" cy="2508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2291" name="Rectangle 2"/>
          <p:cNvSpPr>
            <a:spLocks noGrp="1" noChangeArrowheads="1"/>
          </p:cNvSpPr>
          <p:nvPr>
            <p:ph type="title"/>
          </p:nvPr>
        </p:nvSpPr>
        <p:spPr/>
        <p:txBody>
          <a:bodyPr/>
          <a:lstStyle/>
          <a:p>
            <a:pPr algn="l" eaLnBrk="1" hangingPunct="1"/>
            <a:r>
              <a:rPr lang="en-US" altLang="en-US" sz="1600" smtClean="0"/>
              <a:t>Module 08: Joining Tables		Page C-3 Joining Tables</a:t>
            </a:r>
          </a:p>
        </p:txBody>
      </p:sp>
      <p:sp>
        <p:nvSpPr>
          <p:cNvPr id="1229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What we’d like to do is assemble these tables into one ‘logical’ table, and from that, select the columns and rows that our users need.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Select is the magic word here, so let’s revisit the SQL SELECT statement.</a:t>
            </a:r>
          </a:p>
        </p:txBody>
      </p:sp>
      <p:pic>
        <p:nvPicPr>
          <p:cNvPr id="12293" name="Picture 6" descr="join erd 02"/>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2762250"/>
            <a:ext cx="7696200" cy="28686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3315" name="Rectangle 2"/>
          <p:cNvSpPr>
            <a:spLocks noGrp="1" noChangeArrowheads="1"/>
          </p:cNvSpPr>
          <p:nvPr>
            <p:ph type="title"/>
          </p:nvPr>
        </p:nvSpPr>
        <p:spPr/>
        <p:txBody>
          <a:bodyPr/>
          <a:lstStyle/>
          <a:p>
            <a:pPr algn="l" eaLnBrk="1" hangingPunct="1"/>
            <a:r>
              <a:rPr lang="en-US" altLang="en-US" sz="1600" smtClean="0"/>
              <a:t>Module 08: Joining Tables		Page C-4 Joining Tables</a:t>
            </a:r>
          </a:p>
        </p:txBody>
      </p:sp>
      <p:sp>
        <p:nvSpPr>
          <p:cNvPr id="1331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As you may recall, the syntax for the SELECT statement is something like this: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SELECT  </a:t>
            </a:r>
            <a:r>
              <a:rPr lang="en-US" altLang="en-US" i="1" smtClean="0">
                <a:latin typeface="Verdana" panose="020B0604030504040204" pitchFamily="34" charset="0"/>
              </a:rPr>
              <a:t>column-list</a:t>
            </a:r>
          </a:p>
          <a:p>
            <a:pPr marL="0" indent="0" eaLnBrk="1" hangingPunct="1"/>
            <a:r>
              <a:rPr lang="en-US" altLang="en-US" smtClean="0">
                <a:latin typeface="Verdana" panose="020B0604030504040204" pitchFamily="34" charset="0"/>
              </a:rPr>
              <a:t>FROM     </a:t>
            </a:r>
            <a:r>
              <a:rPr lang="en-US" altLang="en-US" i="1" smtClean="0">
                <a:latin typeface="Verdana" panose="020B0604030504040204" pitchFamily="34" charset="0"/>
              </a:rPr>
              <a:t>table-list</a:t>
            </a:r>
          </a:p>
          <a:p>
            <a:pPr marL="0" indent="0" eaLnBrk="1" hangingPunct="1"/>
            <a:r>
              <a:rPr lang="en-US" altLang="en-US" smtClean="0">
                <a:latin typeface="Verdana" panose="020B0604030504040204" pitchFamily="34" charset="0"/>
              </a:rPr>
              <a:t>[WHERE  </a:t>
            </a:r>
            <a:r>
              <a:rPr lang="en-US" altLang="en-US" i="1" smtClean="0">
                <a:latin typeface="Verdana" panose="020B0604030504040204" pitchFamily="34" charset="0"/>
              </a:rPr>
              <a:t>predicate</a:t>
            </a:r>
            <a:r>
              <a:rPr lang="en-US" altLang="en-US" smtClean="0">
                <a:latin typeface="Verdana" panose="020B0604030504040204" pitchFamily="34" charset="0"/>
              </a:rPr>
              <a:t> </a:t>
            </a:r>
            <a:r>
              <a:rPr lang="en-US" altLang="en-US" i="1" smtClean="0">
                <a:latin typeface="Verdana" panose="020B0604030504040204" pitchFamily="34" charset="0"/>
              </a:rPr>
              <a:t>expression</a:t>
            </a:r>
            <a:r>
              <a:rPr lang="en-US" altLang="en-US" smtClean="0">
                <a:latin typeface="Verdana" panose="020B0604030504040204" pitchFamily="34" charset="0"/>
              </a:rPr>
              <a:t>]</a:t>
            </a:r>
          </a:p>
        </p:txBody>
      </p:sp>
      <p:pic>
        <p:nvPicPr>
          <p:cNvPr id="13317" name="Picture 4" descr="join erd 02"/>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2762250"/>
            <a:ext cx="8534400" cy="3105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5"/>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4339" name="Rectangle 2"/>
          <p:cNvSpPr>
            <a:spLocks noGrp="1" noChangeArrowheads="1"/>
          </p:cNvSpPr>
          <p:nvPr>
            <p:ph type="title"/>
          </p:nvPr>
        </p:nvSpPr>
        <p:spPr/>
        <p:txBody>
          <a:bodyPr/>
          <a:lstStyle/>
          <a:p>
            <a:pPr algn="l" eaLnBrk="1" hangingPunct="1"/>
            <a:r>
              <a:rPr lang="en-US" altLang="en-US" sz="1600" smtClean="0"/>
              <a:t>Module 08: Joining Tables		Page C-5 Joining Tables</a:t>
            </a:r>
          </a:p>
        </p:txBody>
      </p:sp>
      <p:pic>
        <p:nvPicPr>
          <p:cNvPr id="14340" name="Picture 4" descr="join erd 02"/>
          <p:cNvPicPr>
            <a:picLocks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304800" y="3429000"/>
            <a:ext cx="8153400" cy="3038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41" name="Rectangle 3"/>
          <p:cNvSpPr>
            <a:spLocks noGrp="1" noChangeArrowheads="1"/>
          </p:cNvSpPr>
          <p:nvPr>
            <p:ph type="body" sz="half" idx="3"/>
          </p:nvPr>
        </p:nvSpPr>
        <p:spPr/>
        <p:txBody>
          <a:bodyPr/>
          <a:lstStyle/>
          <a:p>
            <a:pPr marL="0" indent="0" eaLnBrk="1" hangingPunct="1"/>
            <a:r>
              <a:rPr lang="en-US" altLang="en-US" smtClean="0">
                <a:latin typeface="Verdana" panose="020B0604030504040204" pitchFamily="34" charset="0"/>
              </a:rPr>
              <a:t>		</a:t>
            </a:r>
          </a:p>
        </p:txBody>
      </p:sp>
      <p:pic>
        <p:nvPicPr>
          <p:cNvPr id="14342" name="Picture 5" descr="join erd 01"/>
          <p:cNvPicPr>
            <a:picLocks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3048000" y="762000"/>
            <a:ext cx="5410200" cy="3238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43" name="Rectangle 7"/>
          <p:cNvSpPr>
            <a:spLocks noChangeArrowheads="1"/>
          </p:cNvSpPr>
          <p:nvPr/>
        </p:nvSpPr>
        <p:spPr bwMode="auto">
          <a:xfrm>
            <a:off x="228600" y="1219200"/>
            <a:ext cx="41910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pPr>
            <a:r>
              <a:rPr lang="en-US" altLang="en-US" sz="1400">
                <a:latin typeface="Verdana" panose="020B0604030504040204" pitchFamily="34" charset="0"/>
              </a:rPr>
              <a:t>We want to combine these</a:t>
            </a:r>
          </a:p>
          <a:p>
            <a:pPr eaLnBrk="1" hangingPunct="1">
              <a:spcBef>
                <a:spcPct val="20000"/>
              </a:spcBef>
            </a:pPr>
            <a:r>
              <a:rPr lang="en-US" altLang="en-US" sz="1400">
                <a:latin typeface="Verdana" panose="020B0604030504040204" pitchFamily="34" charset="0"/>
              </a:rPr>
              <a:t>  three base tables into the</a:t>
            </a:r>
          </a:p>
          <a:p>
            <a:pPr eaLnBrk="1" hangingPunct="1">
              <a:spcBef>
                <a:spcPct val="20000"/>
              </a:spcBef>
            </a:pPr>
            <a:r>
              <a:rPr lang="en-US" altLang="en-US" sz="1400">
                <a:latin typeface="Verdana" panose="020B0604030504040204" pitchFamily="34" charset="0"/>
              </a:rPr>
              <a:t>  following single result table.</a:t>
            </a:r>
          </a:p>
          <a:p>
            <a:pPr eaLnBrk="1" hangingPunct="1">
              <a:spcBef>
                <a:spcPct val="20000"/>
              </a:spcBef>
            </a:pPr>
            <a:endParaRPr lang="en-US" altLang="en-US" sz="1400">
              <a:latin typeface="Verdana" panose="020B0604030504040204" pitchFamily="34" charset="0"/>
            </a:endParaRPr>
          </a:p>
          <a:p>
            <a:pPr eaLnBrk="1" hangingPunct="1">
              <a:spcBef>
                <a:spcPct val="20000"/>
              </a:spcBef>
            </a:pPr>
            <a:endParaRPr lang="en-US" altLang="en-US" sz="140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5363" name="Rectangle 2"/>
          <p:cNvSpPr>
            <a:spLocks noGrp="1" noChangeArrowheads="1"/>
          </p:cNvSpPr>
          <p:nvPr>
            <p:ph type="title"/>
          </p:nvPr>
        </p:nvSpPr>
        <p:spPr/>
        <p:txBody>
          <a:bodyPr/>
          <a:lstStyle/>
          <a:p>
            <a:pPr algn="l" eaLnBrk="1" hangingPunct="1"/>
            <a:r>
              <a:rPr lang="en-US" altLang="en-US" sz="1600" smtClean="0"/>
              <a:t>Module 08: Joining Tables		Page C-6 Joining Tables</a:t>
            </a:r>
          </a:p>
        </p:txBody>
      </p:sp>
      <p:sp>
        <p:nvSpPr>
          <p:cNvPr id="1536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SELECT  </a:t>
            </a:r>
            <a:r>
              <a:rPr lang="en-US" altLang="en-US" i="1" smtClean="0">
                <a:latin typeface="Verdana" panose="020B0604030504040204" pitchFamily="34" charset="0"/>
              </a:rPr>
              <a:t>column-list</a:t>
            </a:r>
          </a:p>
          <a:p>
            <a:pPr marL="0" indent="0" eaLnBrk="1" hangingPunct="1"/>
            <a:r>
              <a:rPr lang="en-US" altLang="en-US" smtClean="0">
                <a:latin typeface="Verdana" panose="020B0604030504040204" pitchFamily="34" charset="0"/>
              </a:rPr>
              <a:t>FROM     </a:t>
            </a:r>
            <a:r>
              <a:rPr lang="en-US" altLang="en-US" i="1" smtClean="0">
                <a:latin typeface="Verdana" panose="020B0604030504040204" pitchFamily="34" charset="0"/>
              </a:rPr>
              <a:t>table-list</a:t>
            </a:r>
          </a:p>
          <a:p>
            <a:pPr marL="0" indent="0" eaLnBrk="1" hangingPunct="1"/>
            <a:r>
              <a:rPr lang="en-US" altLang="en-US" smtClean="0">
                <a:latin typeface="Verdana" panose="020B0604030504040204" pitchFamily="34" charset="0"/>
              </a:rPr>
              <a:t>[WHERE  </a:t>
            </a:r>
            <a:r>
              <a:rPr lang="en-US" altLang="en-US" i="1" smtClean="0">
                <a:latin typeface="Verdana" panose="020B0604030504040204" pitchFamily="34" charset="0"/>
              </a:rPr>
              <a:t>predicate</a:t>
            </a:r>
            <a:r>
              <a:rPr lang="en-US" altLang="en-US" smtClean="0">
                <a:latin typeface="Verdana" panose="020B0604030504040204" pitchFamily="34" charset="0"/>
              </a:rPr>
              <a:t> </a:t>
            </a:r>
            <a:r>
              <a:rPr lang="en-US" altLang="en-US" i="1" smtClean="0">
                <a:latin typeface="Verdana" panose="020B0604030504040204" pitchFamily="34" charset="0"/>
              </a:rPr>
              <a:t>expression</a:t>
            </a:r>
            <a:r>
              <a:rPr lang="en-US" altLang="en-US" smtClean="0">
                <a:latin typeface="Verdana" panose="020B0604030504040204" pitchFamily="34" charset="0"/>
              </a:rPr>
              <a:t>]</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It seems to me that we’d like to be able to write something like this: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SELECT  sid, name, majr,</a:t>
            </a:r>
          </a:p>
          <a:p>
            <a:pPr marL="0" indent="0" eaLnBrk="1" hangingPunct="1"/>
            <a:r>
              <a:rPr lang="en-US" altLang="en-US" smtClean="0">
                <a:latin typeface="Verdana" panose="020B0604030504040204" pitchFamily="34" charset="0"/>
              </a:rPr>
              <a:t>	mcode, mname, dcode,</a:t>
            </a:r>
          </a:p>
          <a:p>
            <a:pPr marL="0" indent="0" eaLnBrk="1" hangingPunct="1"/>
            <a:r>
              <a:rPr lang="en-US" altLang="en-US" smtClean="0">
                <a:latin typeface="Verdana" panose="020B0604030504040204" pitchFamily="34" charset="0"/>
              </a:rPr>
              <a:t>	dcode, dname</a:t>
            </a:r>
          </a:p>
          <a:p>
            <a:pPr marL="0" indent="0" eaLnBrk="1" hangingPunct="1"/>
            <a:r>
              <a:rPr lang="en-US" altLang="en-US" smtClean="0">
                <a:latin typeface="Verdana" panose="020B0604030504040204" pitchFamily="34" charset="0"/>
              </a:rPr>
              <a:t> FROM	students, majors, divisions</a:t>
            </a:r>
          </a:p>
          <a:p>
            <a:pPr marL="0" indent="0" eaLnBrk="1" hangingPunct="1"/>
            <a:endParaRPr lang="en-US" altLang="en-US" smtClean="0">
              <a:latin typeface="Verdana" panose="020B0604030504040204" pitchFamily="34" charset="0"/>
            </a:endParaRPr>
          </a:p>
          <a:p>
            <a:pPr marL="0" indent="0" eaLnBrk="1" hangingPunct="1"/>
            <a:r>
              <a:rPr lang="en-US" altLang="en-US" i="1" smtClean="0">
                <a:latin typeface="Verdana" panose="020B0604030504040204" pitchFamily="34" charset="0"/>
              </a:rPr>
              <a:t>Notice that I’m using the FROM clause now to identify more than one table.</a:t>
            </a:r>
          </a:p>
          <a:p>
            <a:pPr marL="0" indent="0" eaLnBrk="1" hangingPunct="1"/>
            <a:r>
              <a:rPr lang="en-US" altLang="en-US" smtClean="0">
                <a:latin typeface="Verdana" panose="020B0604030504040204" pitchFamily="34" charset="0"/>
              </a:rPr>
              <a:t>		</a:t>
            </a:r>
          </a:p>
        </p:txBody>
      </p:sp>
      <p:pic>
        <p:nvPicPr>
          <p:cNvPr id="15365" name="Picture 10" descr="join erd 02"/>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2762250"/>
            <a:ext cx="8305800" cy="3095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6387" name="Rectangle 2"/>
          <p:cNvSpPr>
            <a:spLocks noGrp="1" noChangeArrowheads="1"/>
          </p:cNvSpPr>
          <p:nvPr>
            <p:ph type="title"/>
          </p:nvPr>
        </p:nvSpPr>
        <p:spPr/>
        <p:txBody>
          <a:bodyPr/>
          <a:lstStyle/>
          <a:p>
            <a:pPr algn="l" eaLnBrk="1" hangingPunct="1"/>
            <a:r>
              <a:rPr lang="en-US" altLang="en-US" sz="1600" smtClean="0"/>
              <a:t>Module 08: Joining Tables		Page C-7 Joining Tables</a:t>
            </a:r>
          </a:p>
        </p:txBody>
      </p:sp>
      <p:sp>
        <p:nvSpPr>
          <p:cNvPr id="1638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That’s my intention anyway.</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But how do I insure that the rows in each table line up properly?</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 mean, how do I insure that Amy’s row (in STUDENTS) lines up with the ART major row (in MAJORS) and all of that lines up with the ARTS and LETTERS row (in DIVISIONS)?</a:t>
            </a:r>
          </a:p>
        </p:txBody>
      </p:sp>
      <p:pic>
        <p:nvPicPr>
          <p:cNvPr id="16389" name="Picture 4" descr="join erd 02"/>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2762250"/>
            <a:ext cx="8305800" cy="3095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7411" name="Rectangle 2"/>
          <p:cNvSpPr>
            <a:spLocks noGrp="1" noChangeArrowheads="1"/>
          </p:cNvSpPr>
          <p:nvPr>
            <p:ph type="title"/>
          </p:nvPr>
        </p:nvSpPr>
        <p:spPr/>
        <p:txBody>
          <a:bodyPr/>
          <a:lstStyle/>
          <a:p>
            <a:pPr algn="l" eaLnBrk="1" hangingPunct="1"/>
            <a:r>
              <a:rPr lang="en-US" altLang="en-US" sz="1600" smtClean="0"/>
              <a:t>Module 08: Joining Tables		Page C-8 Joining Tables</a:t>
            </a:r>
          </a:p>
        </p:txBody>
      </p:sp>
      <p:sp>
        <p:nvSpPr>
          <p:cNvPr id="1741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That magic will happen in the WHERE clause, but before we get there, we need to better understand what the FROM clause is doing.</a:t>
            </a:r>
          </a:p>
        </p:txBody>
      </p:sp>
      <p:sp>
        <p:nvSpPr>
          <p:cNvPr id="17413" name="Rectangle 5"/>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8435" name="Rectangle 2"/>
          <p:cNvSpPr>
            <a:spLocks noGrp="1" noChangeArrowheads="1"/>
          </p:cNvSpPr>
          <p:nvPr>
            <p:ph type="title"/>
          </p:nvPr>
        </p:nvSpPr>
        <p:spPr/>
        <p:txBody>
          <a:bodyPr/>
          <a:lstStyle/>
          <a:p>
            <a:pPr algn="l" eaLnBrk="1" hangingPunct="1"/>
            <a:r>
              <a:rPr lang="en-US" altLang="en-US" sz="1600" smtClean="0"/>
              <a:t>Module 08: Joining Tables		Page D-1 SQL Processing Model</a:t>
            </a:r>
          </a:p>
        </p:txBody>
      </p:sp>
      <p:sp>
        <p:nvSpPr>
          <p:cNvPr id="1843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If you would, think back to the SQL processing model that I introduced in the Level 1 class.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That model works well, not only for single-table databases, but for multiple-table databases as well, and you’re about to see why.  </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FROM clause is the first clause that is processed. And its purpose is to build the first working copy of the base tables.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This working copy will be the foundation for all subsequent working tables, up through the creation of the final result table.</a:t>
            </a:r>
          </a:p>
          <a:p>
            <a:pPr marL="0" indent="0" eaLnBrk="1" hangingPunct="1"/>
            <a:endParaRPr lang="en-US" altLang="en-US" smtClean="0">
              <a:latin typeface="Verdana" panose="020B0604030504040204" pitchFamily="34" charset="0"/>
            </a:endParaRPr>
          </a:p>
        </p:txBody>
      </p:sp>
      <p:pic>
        <p:nvPicPr>
          <p:cNvPr id="18437" name="Picture 5" descr="proc model 2-0 from-sel"/>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1536700"/>
            <a:ext cx="4191000" cy="40116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9459" name="Rectangle 2"/>
          <p:cNvSpPr>
            <a:spLocks noGrp="1" noChangeArrowheads="1"/>
          </p:cNvSpPr>
          <p:nvPr>
            <p:ph type="title"/>
          </p:nvPr>
        </p:nvSpPr>
        <p:spPr/>
        <p:txBody>
          <a:bodyPr/>
          <a:lstStyle/>
          <a:p>
            <a:pPr algn="l" eaLnBrk="1" hangingPunct="1"/>
            <a:r>
              <a:rPr lang="en-US" altLang="en-US" sz="1600" smtClean="0"/>
              <a:t>Module 08: Joining Tables		Page D-2 FROM Clause</a:t>
            </a:r>
          </a:p>
        </p:txBody>
      </p:sp>
      <p:sp>
        <p:nvSpPr>
          <p:cNvPr id="1946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When the FROM clause references only a single table, the extent of its processing is to merely copy that table into the first working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When the FROM clause references more than one table, the processing is slightly more involved.  In these cases, the FROM clause creates something known as the Cartesian product of all of the tables that are listed. </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Cartesian product is a process that takes each row in one table and combines it with EACH row in another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Let me show you an example.</a:t>
            </a:r>
          </a:p>
        </p:txBody>
      </p:sp>
      <p:pic>
        <p:nvPicPr>
          <p:cNvPr id="19461" name="Picture 4" descr="proc model 2-0 from-sel"/>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1536700"/>
            <a:ext cx="4191000" cy="40116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0483" name="Rectangle 2"/>
          <p:cNvSpPr>
            <a:spLocks noGrp="1" noChangeArrowheads="1"/>
          </p:cNvSpPr>
          <p:nvPr>
            <p:ph type="title"/>
          </p:nvPr>
        </p:nvSpPr>
        <p:spPr/>
        <p:txBody>
          <a:bodyPr/>
          <a:lstStyle/>
          <a:p>
            <a:pPr algn="l" eaLnBrk="1" hangingPunct="1"/>
            <a:r>
              <a:rPr lang="en-US" altLang="en-US" sz="1600" smtClean="0"/>
              <a:t>Module 08: Joining Tables		Page D-3 Cartesian Product</a:t>
            </a:r>
          </a:p>
        </p:txBody>
      </p:sp>
      <p:sp>
        <p:nvSpPr>
          <p:cNvPr id="2048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I’ve created two simple tables.  The first, set_char is just a collection of letters.  The second, is a collection of numbers.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Each table has only a single column.  In the set_char table that column is named: char_val (short for character value).  In the set_numbers table, the column is named: num_val (short for number value).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Cartesian product of these two tables would create a ‘super table’ that takes each row in the set_numbers table and adds that row to each row in the set_char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result table should look something like this:</a:t>
            </a:r>
          </a:p>
          <a:p>
            <a:pPr marL="0" indent="0" eaLnBrk="1" hangingPunct="1"/>
            <a:r>
              <a:rPr lang="en-US" altLang="en-US" smtClean="0">
                <a:latin typeface="Verdana" panose="020B0604030504040204" pitchFamily="34" charset="0"/>
              </a:rPr>
              <a:t>	Alpha, 1</a:t>
            </a:r>
          </a:p>
          <a:p>
            <a:pPr marL="0" indent="0" eaLnBrk="1" hangingPunct="1"/>
            <a:r>
              <a:rPr lang="en-US" altLang="en-US" smtClean="0">
                <a:latin typeface="Verdana" panose="020B0604030504040204" pitchFamily="34" charset="0"/>
              </a:rPr>
              <a:t>	Alpha, 2</a:t>
            </a:r>
          </a:p>
          <a:p>
            <a:pPr marL="0" indent="0" eaLnBrk="1" hangingPunct="1"/>
            <a:r>
              <a:rPr lang="en-US" altLang="en-US" smtClean="0">
                <a:latin typeface="Verdana" panose="020B0604030504040204" pitchFamily="34" charset="0"/>
              </a:rPr>
              <a:t>	Alpha, 3</a:t>
            </a:r>
          </a:p>
          <a:p>
            <a:pPr marL="0" indent="0" eaLnBrk="1" hangingPunct="1"/>
            <a:r>
              <a:rPr lang="en-US" altLang="en-US" smtClean="0">
                <a:latin typeface="Verdana" panose="020B0604030504040204" pitchFamily="34" charset="0"/>
              </a:rPr>
              <a:t>	Alpha, 4</a:t>
            </a:r>
          </a:p>
          <a:p>
            <a:pPr marL="0" indent="0" eaLnBrk="1" hangingPunct="1"/>
            <a:r>
              <a:rPr lang="en-US" altLang="en-US" smtClean="0">
                <a:latin typeface="Verdana" panose="020B0604030504040204" pitchFamily="34" charset="0"/>
              </a:rPr>
              <a:t>	Alpha, 5</a:t>
            </a:r>
          </a:p>
        </p:txBody>
      </p:sp>
      <p:pic>
        <p:nvPicPr>
          <p:cNvPr id="20485"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075" name="Rectangle 2"/>
          <p:cNvSpPr>
            <a:spLocks noGrp="1" noChangeArrowheads="1"/>
          </p:cNvSpPr>
          <p:nvPr>
            <p:ph type="title"/>
          </p:nvPr>
        </p:nvSpPr>
        <p:spPr/>
        <p:txBody>
          <a:bodyPr/>
          <a:lstStyle/>
          <a:p>
            <a:pPr algn="l" eaLnBrk="1" hangingPunct="1"/>
            <a:r>
              <a:rPr lang="en-US" altLang="en-US" sz="1600" smtClean="0"/>
              <a:t>Module 08: Joining Tables		Page A-1: Intro</a:t>
            </a:r>
          </a:p>
        </p:txBody>
      </p:sp>
      <p:sp>
        <p:nvSpPr>
          <p:cNvPr id="3076" name="Rectangle 4"/>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We just spent an entire semester manipulating and retrieving data from databases that were built around a single table.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You did good work.  You learned a lot.  And now you’re going to extend those skills to work in the realm of multiple-table databases.</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By and large, multiple-table database are the reality of modern database systems.  Single-table databases are extremely rare.  And as I look back on my experience, I can’t think of any single-table database system that I’ve ever used, let alone designed.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If my needs were so ‘trivial’ as to use a single-table database, I’d probably build the application in a spreadsheet. </a:t>
            </a:r>
            <a:r>
              <a:rPr lang="en-US" altLang="en-US" smtClean="0">
                <a:latin typeface="Verdana" panose="020B0604030504040204" pitchFamily="34" charset="0"/>
                <a:sym typeface="Wingdings" panose="05000000000000000000" pitchFamily="2" charset="2"/>
              </a:rPr>
              <a:t></a:t>
            </a:r>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So let’s get started.</a:t>
            </a:r>
          </a:p>
        </p:txBody>
      </p:sp>
      <p:sp>
        <p:nvSpPr>
          <p:cNvPr id="3077" name="Rectangle 12"/>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1507" name="Rectangle 2"/>
          <p:cNvSpPr>
            <a:spLocks noGrp="1" noChangeArrowheads="1"/>
          </p:cNvSpPr>
          <p:nvPr>
            <p:ph type="title"/>
          </p:nvPr>
        </p:nvSpPr>
        <p:spPr/>
        <p:txBody>
          <a:bodyPr/>
          <a:lstStyle/>
          <a:p>
            <a:pPr algn="l" eaLnBrk="1" hangingPunct="1"/>
            <a:r>
              <a:rPr lang="en-US" altLang="en-US" sz="1600" smtClean="0"/>
              <a:t>Module 08: Joining Tables		Page D-4 Cartesian Product</a:t>
            </a:r>
          </a:p>
        </p:txBody>
      </p:sp>
      <p:sp>
        <p:nvSpPr>
          <p:cNvPr id="2150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Notice that the structure of the result table uses the same column names as the base tables, char_val and num_val.</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Now I’m going to change the set_chars table, and add another row with the value ‘beta’.</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What will the Cartesian product of set_char and set_numbers be after I add that row?</a:t>
            </a:r>
          </a:p>
        </p:txBody>
      </p:sp>
      <p:pic>
        <p:nvPicPr>
          <p:cNvPr id="21509"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2531" name="Rectangle 2"/>
          <p:cNvSpPr>
            <a:spLocks noGrp="1" noChangeArrowheads="1"/>
          </p:cNvSpPr>
          <p:nvPr>
            <p:ph type="title"/>
          </p:nvPr>
        </p:nvSpPr>
        <p:spPr/>
        <p:txBody>
          <a:bodyPr/>
          <a:lstStyle/>
          <a:p>
            <a:pPr algn="l" eaLnBrk="1" hangingPunct="1"/>
            <a:r>
              <a:rPr lang="en-US" altLang="en-US" sz="1600" smtClean="0"/>
              <a:t>Module 08: Joining Tables		Page D-4 Cartesian Product</a:t>
            </a:r>
          </a:p>
        </p:txBody>
      </p:sp>
      <p:sp>
        <p:nvSpPr>
          <p:cNvPr id="2253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result table should look something like this:</a:t>
            </a:r>
          </a:p>
          <a:p>
            <a:pPr marL="0" indent="0" eaLnBrk="1" hangingPunct="1"/>
            <a:r>
              <a:rPr lang="en-US" altLang="en-US" smtClean="0">
                <a:latin typeface="Verdana" panose="020B0604030504040204" pitchFamily="34" charset="0"/>
              </a:rPr>
              <a:t>	Alpha, 1</a:t>
            </a:r>
          </a:p>
          <a:p>
            <a:pPr marL="0" indent="0" eaLnBrk="1" hangingPunct="1"/>
            <a:r>
              <a:rPr lang="en-US" altLang="en-US" smtClean="0">
                <a:latin typeface="Verdana" panose="020B0604030504040204" pitchFamily="34" charset="0"/>
              </a:rPr>
              <a:t>	Alpha, 2</a:t>
            </a:r>
          </a:p>
          <a:p>
            <a:pPr marL="0" indent="0" eaLnBrk="1" hangingPunct="1"/>
            <a:r>
              <a:rPr lang="en-US" altLang="en-US" smtClean="0">
                <a:latin typeface="Verdana" panose="020B0604030504040204" pitchFamily="34" charset="0"/>
              </a:rPr>
              <a:t>	Alpha, 3</a:t>
            </a:r>
          </a:p>
          <a:p>
            <a:pPr marL="0" indent="0" eaLnBrk="1" hangingPunct="1"/>
            <a:r>
              <a:rPr lang="en-US" altLang="en-US" smtClean="0">
                <a:latin typeface="Verdana" panose="020B0604030504040204" pitchFamily="34" charset="0"/>
              </a:rPr>
              <a:t>	Alpha, 4</a:t>
            </a:r>
          </a:p>
          <a:p>
            <a:pPr marL="0" indent="0" eaLnBrk="1" hangingPunct="1"/>
            <a:r>
              <a:rPr lang="en-US" altLang="en-US" smtClean="0">
                <a:latin typeface="Verdana" panose="020B0604030504040204" pitchFamily="34" charset="0"/>
              </a:rPr>
              <a:t>	Alpha, 5</a:t>
            </a:r>
          </a:p>
          <a:p>
            <a:pPr marL="0" indent="0" eaLnBrk="1" hangingPunct="1"/>
            <a:r>
              <a:rPr lang="en-US" altLang="en-US" smtClean="0">
                <a:latin typeface="Verdana" panose="020B0604030504040204" pitchFamily="34" charset="0"/>
              </a:rPr>
              <a:t>	Beta, 1</a:t>
            </a:r>
          </a:p>
          <a:p>
            <a:pPr marL="0" indent="0" eaLnBrk="1" hangingPunct="1"/>
            <a:r>
              <a:rPr lang="en-US" altLang="en-US" smtClean="0">
                <a:latin typeface="Verdana" panose="020B0604030504040204" pitchFamily="34" charset="0"/>
              </a:rPr>
              <a:t>	Beta, 2</a:t>
            </a:r>
          </a:p>
          <a:p>
            <a:pPr marL="0" indent="0" eaLnBrk="1" hangingPunct="1"/>
            <a:r>
              <a:rPr lang="en-US" altLang="en-US" smtClean="0">
                <a:latin typeface="Verdana" panose="020B0604030504040204" pitchFamily="34" charset="0"/>
              </a:rPr>
              <a:t>	Beta, 3</a:t>
            </a:r>
          </a:p>
          <a:p>
            <a:pPr marL="0" indent="0" eaLnBrk="1" hangingPunct="1"/>
            <a:r>
              <a:rPr lang="en-US" altLang="en-US" smtClean="0">
                <a:latin typeface="Verdana" panose="020B0604030504040204" pitchFamily="34" charset="0"/>
              </a:rPr>
              <a:t>	Beta, 4</a:t>
            </a:r>
          </a:p>
          <a:p>
            <a:pPr marL="0" indent="0" eaLnBrk="1" hangingPunct="1"/>
            <a:r>
              <a:rPr lang="en-US" altLang="en-US" smtClean="0">
                <a:latin typeface="Verdana" panose="020B0604030504040204" pitchFamily="34" charset="0"/>
              </a:rPr>
              <a:t>	Beta, 5</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Each row in the set_numbers table is combined with each row in the set_char table.</a:t>
            </a:r>
          </a:p>
          <a:p>
            <a:pPr marL="0" indent="0" eaLnBrk="1" hangingPunct="1"/>
            <a:endParaRPr lang="en-US" altLang="en-US" smtClean="0">
              <a:latin typeface="Verdana" panose="020B0604030504040204" pitchFamily="34" charset="0"/>
            </a:endParaRPr>
          </a:p>
        </p:txBody>
      </p:sp>
      <p:pic>
        <p:nvPicPr>
          <p:cNvPr id="22533"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3555" name="Rectangle 2"/>
          <p:cNvSpPr>
            <a:spLocks noGrp="1" noChangeArrowheads="1"/>
          </p:cNvSpPr>
          <p:nvPr>
            <p:ph type="title"/>
          </p:nvPr>
        </p:nvSpPr>
        <p:spPr/>
        <p:txBody>
          <a:bodyPr/>
          <a:lstStyle/>
          <a:p>
            <a:pPr algn="l" eaLnBrk="1" hangingPunct="1"/>
            <a:r>
              <a:rPr lang="en-US" altLang="en-US" sz="1600" smtClean="0"/>
              <a:t>Module 08: Joining Tables		Page D-5 Cartesian Product</a:t>
            </a:r>
          </a:p>
        </p:txBody>
      </p:sp>
      <p:sp>
        <p:nvSpPr>
          <p:cNvPr id="2355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It doesn’t matter how the tables are arranged in the FROM clause.  The Cartesian product will always produce the same result table.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Note: these two tables are the same.  The only difference is the order in which the rows and columns are presented, but the two result tables are the same, in the sense that they contain the same named columns, and the same rows of data.  </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23557"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4579" name="Rectangle 2"/>
          <p:cNvSpPr>
            <a:spLocks noGrp="1" noChangeArrowheads="1"/>
          </p:cNvSpPr>
          <p:nvPr>
            <p:ph type="title"/>
          </p:nvPr>
        </p:nvSpPr>
        <p:spPr/>
        <p:txBody>
          <a:bodyPr/>
          <a:lstStyle/>
          <a:p>
            <a:pPr algn="l" eaLnBrk="1" hangingPunct="1"/>
            <a:r>
              <a:rPr lang="en-US" altLang="en-US" sz="1600" smtClean="0"/>
              <a:t>Module 08: Joining Tables		Page D-6 Cartesian Product</a:t>
            </a:r>
          </a:p>
        </p:txBody>
      </p:sp>
      <p:sp>
        <p:nvSpPr>
          <p:cNvPr id="2458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In this example I’ve modified the set_chars table so that it now includes two columns.</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What will the Cartesian product of these two tables look like now?</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24581"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5603" name="Rectangle 2"/>
          <p:cNvSpPr>
            <a:spLocks noGrp="1" noChangeArrowheads="1"/>
          </p:cNvSpPr>
          <p:nvPr>
            <p:ph type="title"/>
          </p:nvPr>
        </p:nvSpPr>
        <p:spPr/>
        <p:txBody>
          <a:bodyPr/>
          <a:lstStyle/>
          <a:p>
            <a:pPr algn="l" eaLnBrk="1" hangingPunct="1"/>
            <a:r>
              <a:rPr lang="en-US" altLang="en-US" sz="1600" smtClean="0"/>
              <a:t>Module 08: Joining Tables		Page D-6 Cartesian Product</a:t>
            </a:r>
          </a:p>
        </p:txBody>
      </p:sp>
      <p:sp>
        <p:nvSpPr>
          <p:cNvPr id="2560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Each of the rows in the set_numbers table combines with each of the rows in the set_chars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structure of the result table is based on the underlying base tables.</a:t>
            </a:r>
          </a:p>
          <a:p>
            <a:pPr marL="0" indent="0" eaLnBrk="1" hangingPunct="1"/>
            <a:endParaRPr lang="en-US" altLang="en-US" smtClean="0">
              <a:latin typeface="Verdana" panose="020B0604030504040204" pitchFamily="34" charset="0"/>
            </a:endParaRPr>
          </a:p>
        </p:txBody>
      </p:sp>
      <p:pic>
        <p:nvPicPr>
          <p:cNvPr id="25605"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6627" name="Rectangle 2"/>
          <p:cNvSpPr>
            <a:spLocks noGrp="1" noChangeArrowheads="1"/>
          </p:cNvSpPr>
          <p:nvPr>
            <p:ph type="title"/>
          </p:nvPr>
        </p:nvSpPr>
        <p:spPr/>
        <p:txBody>
          <a:bodyPr/>
          <a:lstStyle/>
          <a:p>
            <a:pPr algn="l" eaLnBrk="1" hangingPunct="1"/>
            <a:r>
              <a:rPr lang="en-US" altLang="en-US" sz="1600" smtClean="0"/>
              <a:t>Module 08: Joining Tables		Page D-7 Cartesian Product</a:t>
            </a:r>
          </a:p>
        </p:txBody>
      </p:sp>
      <p:sp>
        <p:nvSpPr>
          <p:cNvPr id="2662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Now each of the tables has been modified to contain two columns.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What will the Cartesian product of these two table be?</a:t>
            </a:r>
          </a:p>
        </p:txBody>
      </p:sp>
      <p:pic>
        <p:nvPicPr>
          <p:cNvPr id="26629"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7651" name="Rectangle 2"/>
          <p:cNvSpPr>
            <a:spLocks noGrp="1" noChangeArrowheads="1"/>
          </p:cNvSpPr>
          <p:nvPr>
            <p:ph type="title"/>
          </p:nvPr>
        </p:nvSpPr>
        <p:spPr/>
        <p:txBody>
          <a:bodyPr/>
          <a:lstStyle/>
          <a:p>
            <a:pPr algn="l" eaLnBrk="1" hangingPunct="1"/>
            <a:r>
              <a:rPr lang="en-US" altLang="en-US" sz="1600" smtClean="0"/>
              <a:t>Module 08: Joining Tables		Page D-8 Cartesian Product</a:t>
            </a:r>
          </a:p>
        </p:txBody>
      </p:sp>
      <p:sp>
        <p:nvSpPr>
          <p:cNvPr id="2765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Each of the rows in the set_numbers table combines with each of the rows in the set_chars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structure of the result table is based on the underlying base tables.  And since we have same-named columns in each of the base tables, we have two same-named columns in the result table (data_type).</a:t>
            </a:r>
          </a:p>
          <a:p>
            <a:pPr marL="0" indent="0" eaLnBrk="1" hangingPunct="1"/>
            <a:endParaRPr lang="en-US" altLang="en-US" smtClean="0">
              <a:latin typeface="Verdana" panose="020B0604030504040204" pitchFamily="34" charset="0"/>
            </a:endParaRPr>
          </a:p>
        </p:txBody>
      </p:sp>
      <p:pic>
        <p:nvPicPr>
          <p:cNvPr id="27653"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8675" name="Rectangle 2"/>
          <p:cNvSpPr>
            <a:spLocks noGrp="1" noChangeArrowheads="1"/>
          </p:cNvSpPr>
          <p:nvPr>
            <p:ph type="title"/>
          </p:nvPr>
        </p:nvSpPr>
        <p:spPr/>
        <p:txBody>
          <a:bodyPr/>
          <a:lstStyle/>
          <a:p>
            <a:pPr algn="l" eaLnBrk="1" hangingPunct="1"/>
            <a:r>
              <a:rPr lang="en-US" altLang="en-US" sz="1600" smtClean="0"/>
              <a:t>Module 08: Joining Tables		Page D-9 Cartesian Product</a:t>
            </a:r>
          </a:p>
        </p:txBody>
      </p:sp>
      <p:sp>
        <p:nvSpPr>
          <p:cNvPr id="2867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How many rows will there be in the result table of the Cartesian product of two tables, one with 2 rows, the other with 5 rows?</a:t>
            </a:r>
          </a:p>
        </p:txBody>
      </p:sp>
      <p:pic>
        <p:nvPicPr>
          <p:cNvPr id="28677"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9699" name="Rectangle 2"/>
          <p:cNvSpPr>
            <a:spLocks noGrp="1" noChangeArrowheads="1"/>
          </p:cNvSpPr>
          <p:nvPr>
            <p:ph type="title"/>
          </p:nvPr>
        </p:nvSpPr>
        <p:spPr/>
        <p:txBody>
          <a:bodyPr/>
          <a:lstStyle/>
          <a:p>
            <a:pPr algn="l" eaLnBrk="1" hangingPunct="1"/>
            <a:r>
              <a:rPr lang="en-US" altLang="en-US" sz="1600" smtClean="0"/>
              <a:t>Module 08: Joining Tables		Page D-10 Cartesian Product</a:t>
            </a:r>
          </a:p>
        </p:txBody>
      </p:sp>
      <p:sp>
        <p:nvSpPr>
          <p:cNvPr id="2970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How many rows will there be in the result table of the Cartesian product of two tables, one with 2 rows, the other with 5 rows?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10 rows  (2 * 5)</a:t>
            </a:r>
          </a:p>
        </p:txBody>
      </p:sp>
      <p:pic>
        <p:nvPicPr>
          <p:cNvPr id="29701" name="Picture 6"/>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1087438"/>
            <a:ext cx="4191000" cy="4911725"/>
          </a:xfr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0723" name="Rectangle 2"/>
          <p:cNvSpPr>
            <a:spLocks noGrp="1" noChangeArrowheads="1"/>
          </p:cNvSpPr>
          <p:nvPr>
            <p:ph type="title"/>
          </p:nvPr>
        </p:nvSpPr>
        <p:spPr/>
        <p:txBody>
          <a:bodyPr/>
          <a:lstStyle/>
          <a:p>
            <a:pPr algn="l" eaLnBrk="1" hangingPunct="1"/>
            <a:r>
              <a:rPr lang="en-US" altLang="en-US" sz="1600" smtClean="0"/>
              <a:t>Module 08: Joining Tables		Page D-11 Cartesian Product</a:t>
            </a:r>
          </a:p>
        </p:txBody>
      </p:sp>
      <p:sp>
        <p:nvSpPr>
          <p:cNvPr id="3072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How many rows will there be in the result table of the Cartesian product of two tables, one with 6 rows, the other with 4 rows?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a:t>
            </a:r>
          </a:p>
        </p:txBody>
      </p:sp>
      <p:sp>
        <p:nvSpPr>
          <p:cNvPr id="30725" name="Rectangle 5"/>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099" name="Rectangle 1026"/>
          <p:cNvSpPr>
            <a:spLocks noGrp="1" noChangeArrowheads="1"/>
          </p:cNvSpPr>
          <p:nvPr>
            <p:ph type="title"/>
          </p:nvPr>
        </p:nvSpPr>
        <p:spPr/>
        <p:txBody>
          <a:bodyPr/>
          <a:lstStyle/>
          <a:p>
            <a:pPr algn="l" eaLnBrk="1" hangingPunct="1"/>
            <a:r>
              <a:rPr lang="en-US" altLang="en-US" sz="1600" smtClean="0"/>
              <a:t>Module 08: Joining Tables		Page B-1  Multiple Tables</a:t>
            </a:r>
          </a:p>
        </p:txBody>
      </p:sp>
      <p:sp>
        <p:nvSpPr>
          <p:cNvPr id="4100" name="Rectangle 1028"/>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Why are multiple-table databases the norm?</a:t>
            </a:r>
          </a:p>
          <a:p>
            <a:pPr marL="0" indent="0" eaLnBrk="1" hangingPunct="1"/>
            <a:r>
              <a:rPr lang="en-US" altLang="en-US" smtClean="0">
                <a:latin typeface="Verdana" panose="020B0604030504040204" pitchFamily="34" charset="0"/>
              </a:rPr>
              <a:t>On the face of it, a single table is ever so much easier to understand.  Why would we want to build a complicated multiple-table database structure?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Here’s the short story.</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Design Rule 1.  Simple is better.</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 single-table database devolves into a table that has everything, including the kitchen sink, thrown into it.  When that happens we wind up with an unwieldy and complicated structure.  Think of it as being “too much to deal with”.</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 properly designed multiple-table database logically arranges the data elements into separate and distinct tables such that “there’s a place for everything and everything has its place”.</a:t>
            </a:r>
          </a:p>
        </p:txBody>
      </p:sp>
      <p:sp>
        <p:nvSpPr>
          <p:cNvPr id="4101" name="Rectangle 1031"/>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1747" name="Rectangle 2"/>
          <p:cNvSpPr>
            <a:spLocks noGrp="1" noChangeArrowheads="1"/>
          </p:cNvSpPr>
          <p:nvPr>
            <p:ph type="title"/>
          </p:nvPr>
        </p:nvSpPr>
        <p:spPr/>
        <p:txBody>
          <a:bodyPr/>
          <a:lstStyle/>
          <a:p>
            <a:pPr algn="l" eaLnBrk="1" hangingPunct="1"/>
            <a:r>
              <a:rPr lang="en-US" altLang="en-US" sz="1600" smtClean="0"/>
              <a:t>Module 08: Joining Tables		Page D-12 Cartesian Product</a:t>
            </a:r>
          </a:p>
        </p:txBody>
      </p:sp>
      <p:sp>
        <p:nvSpPr>
          <p:cNvPr id="3174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How many rows will there be in the result table of the Cartesian product of two tables, one with 6 rows, the other with 4 rows?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24 rows (6 * 4)</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How about for two tables, one with 12 rows and the other with 5 rows?</a:t>
            </a:r>
          </a:p>
        </p:txBody>
      </p:sp>
      <p:sp>
        <p:nvSpPr>
          <p:cNvPr id="31749"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2771" name="Rectangle 2"/>
          <p:cNvSpPr>
            <a:spLocks noGrp="1" noChangeArrowheads="1"/>
          </p:cNvSpPr>
          <p:nvPr>
            <p:ph type="title"/>
          </p:nvPr>
        </p:nvSpPr>
        <p:spPr/>
        <p:txBody>
          <a:bodyPr/>
          <a:lstStyle/>
          <a:p>
            <a:pPr algn="l" eaLnBrk="1" hangingPunct="1"/>
            <a:r>
              <a:rPr lang="en-US" altLang="en-US" sz="1600" smtClean="0"/>
              <a:t>Module 08: Joining Tables		Page D-13 Cartesian Product</a:t>
            </a:r>
          </a:p>
        </p:txBody>
      </p:sp>
      <p:sp>
        <p:nvSpPr>
          <p:cNvPr id="3277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How many rows will there be in the result table of the Cartesian product of two tables, one with 6 rows, the other with 4 rows?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24 rows (6 * 4)</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How about for two tables, one with 12 rows and the other with 5 rows?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60 rows (12 * 5)</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How about for two tables, one with 10,000 rows (maybe a table of student enrolled this term at the college) and another table with 100 rows (perhaps a major code table with the names of each of the 100 programs of study available at the college)?</a:t>
            </a:r>
          </a:p>
          <a:p>
            <a:pPr marL="0" indent="0" eaLnBrk="1" hangingPunct="1"/>
            <a:endParaRPr lang="en-US" altLang="en-US" smtClean="0">
              <a:latin typeface="Verdana" panose="020B0604030504040204" pitchFamily="34" charset="0"/>
            </a:endParaRPr>
          </a:p>
        </p:txBody>
      </p:sp>
      <p:sp>
        <p:nvSpPr>
          <p:cNvPr id="32773"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3795" name="Rectangle 2"/>
          <p:cNvSpPr>
            <a:spLocks noGrp="1" noChangeArrowheads="1"/>
          </p:cNvSpPr>
          <p:nvPr>
            <p:ph type="title"/>
          </p:nvPr>
        </p:nvSpPr>
        <p:spPr/>
        <p:txBody>
          <a:bodyPr/>
          <a:lstStyle/>
          <a:p>
            <a:pPr algn="l" eaLnBrk="1" hangingPunct="1"/>
            <a:r>
              <a:rPr lang="en-US" altLang="en-US" sz="1600" smtClean="0"/>
              <a:t>Module 08: Joining Tables		Page D-14 Cartesian Product</a:t>
            </a:r>
          </a:p>
        </p:txBody>
      </p:sp>
      <p:sp>
        <p:nvSpPr>
          <p:cNvPr id="3379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How many rows will there be in the result table of the Cartesian product of two tables, one with 6 rows, the other with 4 rows?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24 rows (6 * 4)</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How about for two tables, one with 12 rows and the other with 5 rows?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60 rows (12 * 5)</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How about for two tables, one with 10,000 rows (maybe a table of student enrolled this term at the college) and another table with 100 rows (perhaps a major code table with the names of each of the 100 programs of study available at the college)?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1,000,000 rows (10,000 * 100)</a:t>
            </a:r>
          </a:p>
        </p:txBody>
      </p:sp>
      <p:sp>
        <p:nvSpPr>
          <p:cNvPr id="33797"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4819" name="Rectangle 2"/>
          <p:cNvSpPr>
            <a:spLocks noGrp="1" noChangeArrowheads="1"/>
          </p:cNvSpPr>
          <p:nvPr>
            <p:ph type="title"/>
          </p:nvPr>
        </p:nvSpPr>
        <p:spPr/>
        <p:txBody>
          <a:bodyPr/>
          <a:lstStyle/>
          <a:p>
            <a:pPr algn="l" eaLnBrk="1" hangingPunct="1"/>
            <a:r>
              <a:rPr lang="en-US" altLang="en-US" sz="1600" smtClean="0"/>
              <a:t>Module 08: Joining Tables		Page D-15 Cartesian Product</a:t>
            </a:r>
          </a:p>
        </p:txBody>
      </p:sp>
      <p:sp>
        <p:nvSpPr>
          <p:cNvPr id="3482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When Cartesian products are indicated in a SQL statement, even small base tables can generate very large result tables.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resultant processing may adversely impact the performance of your system.</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be aware of this.  My examples only highlighted two-table Cartesian products. Cartesian products can involve 3 tables, or 4 tables, or even more!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34821"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5843" name="Rectangle 2"/>
          <p:cNvSpPr>
            <a:spLocks noGrp="1" noChangeArrowheads="1"/>
          </p:cNvSpPr>
          <p:nvPr>
            <p:ph type="title"/>
          </p:nvPr>
        </p:nvSpPr>
        <p:spPr/>
        <p:txBody>
          <a:bodyPr/>
          <a:lstStyle/>
          <a:p>
            <a:pPr algn="l" eaLnBrk="1" hangingPunct="1"/>
            <a:r>
              <a:rPr lang="en-US" altLang="en-US" smtClean="0"/>
              <a:t>Module 08: Joining Tables		Page D-16 Cartesian Product - Summary</a:t>
            </a:r>
          </a:p>
        </p:txBody>
      </p:sp>
      <p:sp>
        <p:nvSpPr>
          <p:cNvPr id="3584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number of rows in the result table of a Cartesian product is the product of the number of rows in each of the base tables.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number of columns in the result table of a Cartesian product is the sum of the number of columns in each of the base tables.</a:t>
            </a:r>
          </a:p>
          <a:p>
            <a:pPr marL="0" indent="0" eaLnBrk="1" hangingPunct="1"/>
            <a:endParaRPr lang="en-US" altLang="en-US" smtClean="0">
              <a:latin typeface="Verdana" panose="020B0604030504040204" pitchFamily="34" charset="0"/>
            </a:endParaRPr>
          </a:p>
        </p:txBody>
      </p:sp>
      <p:sp>
        <p:nvSpPr>
          <p:cNvPr id="35845"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6867" name="Rectangle 2"/>
          <p:cNvSpPr>
            <a:spLocks noGrp="1" noChangeArrowheads="1"/>
          </p:cNvSpPr>
          <p:nvPr>
            <p:ph type="title"/>
          </p:nvPr>
        </p:nvSpPr>
        <p:spPr/>
        <p:txBody>
          <a:bodyPr/>
          <a:lstStyle/>
          <a:p>
            <a:pPr algn="l" eaLnBrk="1" hangingPunct="1"/>
            <a:r>
              <a:rPr lang="en-US" altLang="en-US" sz="1600" smtClean="0"/>
              <a:t>Module 08: Joining Tables		Page E-1 WHERE Clause</a:t>
            </a:r>
          </a:p>
        </p:txBody>
      </p:sp>
      <p:sp>
        <p:nvSpPr>
          <p:cNvPr id="3686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Now let’s return to the problem that was posed earlier.</a:t>
            </a:r>
          </a:p>
          <a:p>
            <a:pPr marL="0" indent="0" eaLnBrk="1" hangingPunct="1"/>
            <a:endParaRPr lang="en-US" altLang="en-US" smtClean="0">
              <a:latin typeface="Verdana" panose="020B0604030504040204" pitchFamily="34" charset="0"/>
            </a:endParaRPr>
          </a:p>
          <a:p>
            <a:pPr marL="0" indent="0" eaLnBrk="1" hangingPunct="1"/>
            <a:r>
              <a:rPr lang="en-US" altLang="en-US" i="1" smtClean="0">
                <a:latin typeface="Verdana" panose="020B0604030504040204" pitchFamily="34" charset="0"/>
              </a:rPr>
              <a:t>Our user community would like a roster of all students, showing the student’s name, and the name of their major.</a:t>
            </a:r>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i="1" smtClean="0">
              <a:latin typeface="Verdana" panose="020B0604030504040204" pitchFamily="34" charset="0"/>
            </a:endParaRPr>
          </a:p>
        </p:txBody>
      </p:sp>
      <p:sp>
        <p:nvSpPr>
          <p:cNvPr id="36869"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5"/>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7891" name="Rectangle 2"/>
          <p:cNvSpPr>
            <a:spLocks noGrp="1" noChangeArrowheads="1"/>
          </p:cNvSpPr>
          <p:nvPr>
            <p:ph type="title"/>
          </p:nvPr>
        </p:nvSpPr>
        <p:spPr/>
        <p:txBody>
          <a:bodyPr/>
          <a:lstStyle/>
          <a:p>
            <a:pPr algn="l" eaLnBrk="1" hangingPunct="1"/>
            <a:r>
              <a:rPr lang="en-US" altLang="en-US" sz="1600" smtClean="0"/>
              <a:t>Module 08: Joining Tables		Page E-2 WHERE Clause</a:t>
            </a:r>
          </a:p>
        </p:txBody>
      </p:sp>
      <p:pic>
        <p:nvPicPr>
          <p:cNvPr id="37892" name="Picture 3" descr="join erd 02"/>
          <p:cNvPicPr>
            <a:picLocks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304800" y="3429000"/>
            <a:ext cx="8153400" cy="3038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7893" name="Rectangle 4"/>
          <p:cNvSpPr>
            <a:spLocks noGrp="1" noChangeArrowheads="1"/>
          </p:cNvSpPr>
          <p:nvPr>
            <p:ph type="body" sz="half" idx="3"/>
          </p:nvPr>
        </p:nvSpPr>
        <p:spPr/>
        <p:txBody>
          <a:bodyPr/>
          <a:lstStyle/>
          <a:p>
            <a:pPr marL="0" indent="0" eaLnBrk="1" hangingPunct="1"/>
            <a:r>
              <a:rPr lang="en-US" altLang="en-US" smtClean="0">
                <a:latin typeface="Verdana" panose="020B0604030504040204" pitchFamily="34" charset="0"/>
              </a:rPr>
              <a:t>		</a:t>
            </a:r>
          </a:p>
        </p:txBody>
      </p:sp>
      <p:pic>
        <p:nvPicPr>
          <p:cNvPr id="37894" name="Picture 5" descr="join erd 01"/>
          <p:cNvPicPr>
            <a:picLocks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3048000" y="762000"/>
            <a:ext cx="5410200" cy="3238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7895" name="Rectangle 6"/>
          <p:cNvSpPr>
            <a:spLocks noChangeArrowheads="1"/>
          </p:cNvSpPr>
          <p:nvPr/>
        </p:nvSpPr>
        <p:spPr bwMode="auto">
          <a:xfrm>
            <a:off x="228600" y="1219200"/>
            <a:ext cx="41910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pPr>
            <a:r>
              <a:rPr lang="en-US" altLang="en-US" sz="1400">
                <a:latin typeface="Verdana" panose="020B0604030504040204" pitchFamily="34" charset="0"/>
              </a:rPr>
              <a:t>We want to combine these</a:t>
            </a:r>
          </a:p>
          <a:p>
            <a:pPr eaLnBrk="1" hangingPunct="1">
              <a:spcBef>
                <a:spcPct val="20000"/>
              </a:spcBef>
            </a:pPr>
            <a:r>
              <a:rPr lang="en-US" altLang="en-US" sz="1400">
                <a:latin typeface="Verdana" panose="020B0604030504040204" pitchFamily="34" charset="0"/>
              </a:rPr>
              <a:t>  three base tables into the</a:t>
            </a:r>
          </a:p>
          <a:p>
            <a:pPr eaLnBrk="1" hangingPunct="1">
              <a:spcBef>
                <a:spcPct val="20000"/>
              </a:spcBef>
            </a:pPr>
            <a:r>
              <a:rPr lang="en-US" altLang="en-US" sz="1400">
                <a:latin typeface="Verdana" panose="020B0604030504040204" pitchFamily="34" charset="0"/>
              </a:rPr>
              <a:t>  following single result table.</a:t>
            </a:r>
          </a:p>
          <a:p>
            <a:pPr eaLnBrk="1" hangingPunct="1">
              <a:spcBef>
                <a:spcPct val="20000"/>
              </a:spcBef>
            </a:pPr>
            <a:endParaRPr lang="en-US" altLang="en-US" sz="1400">
              <a:latin typeface="Verdana" panose="020B0604030504040204" pitchFamily="34" charset="0"/>
            </a:endParaRPr>
          </a:p>
          <a:p>
            <a:pPr eaLnBrk="1" hangingPunct="1">
              <a:spcBef>
                <a:spcPct val="20000"/>
              </a:spcBef>
            </a:pPr>
            <a:endParaRPr lang="en-US" altLang="en-US" sz="140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8915" name="Rectangle 2"/>
          <p:cNvSpPr>
            <a:spLocks noGrp="1" noChangeArrowheads="1"/>
          </p:cNvSpPr>
          <p:nvPr>
            <p:ph type="title"/>
          </p:nvPr>
        </p:nvSpPr>
        <p:spPr/>
        <p:txBody>
          <a:bodyPr/>
          <a:lstStyle/>
          <a:p>
            <a:pPr algn="l" eaLnBrk="1" hangingPunct="1"/>
            <a:r>
              <a:rPr lang="en-US" altLang="en-US" sz="1600" smtClean="0"/>
              <a:t>Module 08: Joining Tables		Page E-3 WHERE Clause</a:t>
            </a:r>
          </a:p>
        </p:txBody>
      </p:sp>
      <p:sp>
        <p:nvSpPr>
          <p:cNvPr id="38916" name="Rectangle 3"/>
          <p:cNvSpPr>
            <a:spLocks noGrp="1" noChangeArrowheads="1"/>
          </p:cNvSpPr>
          <p:nvPr>
            <p:ph type="body" sz="half" idx="2"/>
          </p:nvPr>
        </p:nvSpPr>
        <p:spPr/>
        <p:txBody>
          <a:bodyPr/>
          <a:lstStyle/>
          <a:p>
            <a:pPr marL="0" indent="0" eaLnBrk="1" hangingPunct="1">
              <a:lnSpc>
                <a:spcPct val="90000"/>
              </a:lnSpc>
            </a:pPr>
            <a:r>
              <a:rPr lang="en-US" altLang="en-US" smtClean="0">
                <a:latin typeface="Verdana" panose="020B0604030504040204" pitchFamily="34" charset="0"/>
              </a:rPr>
              <a:t>This SELECT statement generates a Cartesian product (also known as the cross product) of the three tables that are listed in the FROM clause.</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 SELECT  sid, name, majr,</a:t>
            </a:r>
          </a:p>
          <a:p>
            <a:pPr marL="0" indent="0" eaLnBrk="1" hangingPunct="1">
              <a:lnSpc>
                <a:spcPct val="90000"/>
              </a:lnSpc>
            </a:pPr>
            <a:r>
              <a:rPr lang="en-US" altLang="en-US" smtClean="0">
                <a:latin typeface="Verdana" panose="020B0604030504040204" pitchFamily="34" charset="0"/>
              </a:rPr>
              <a:t>	mcode, mname, dcode,</a:t>
            </a:r>
          </a:p>
          <a:p>
            <a:pPr marL="0" indent="0" eaLnBrk="1" hangingPunct="1">
              <a:lnSpc>
                <a:spcPct val="90000"/>
              </a:lnSpc>
            </a:pPr>
            <a:r>
              <a:rPr lang="en-US" altLang="en-US" smtClean="0">
                <a:latin typeface="Verdana" panose="020B0604030504040204" pitchFamily="34" charset="0"/>
              </a:rPr>
              <a:t>	dcode, dname</a:t>
            </a:r>
          </a:p>
          <a:p>
            <a:pPr marL="0" indent="0" eaLnBrk="1" hangingPunct="1">
              <a:lnSpc>
                <a:spcPct val="90000"/>
              </a:lnSpc>
            </a:pPr>
            <a:r>
              <a:rPr lang="en-US" altLang="en-US" smtClean="0">
                <a:latin typeface="Verdana" panose="020B0604030504040204" pitchFamily="34" charset="0"/>
              </a:rPr>
              <a:t> FROM	students, majors, divisions</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Quick review:</a:t>
            </a:r>
          </a:p>
          <a:p>
            <a:pPr marL="0" indent="0" eaLnBrk="1" hangingPunct="1">
              <a:lnSpc>
                <a:spcPct val="90000"/>
              </a:lnSpc>
            </a:pPr>
            <a:r>
              <a:rPr lang="en-US" altLang="en-US" smtClean="0">
                <a:latin typeface="Verdana" panose="020B0604030504040204" pitchFamily="34" charset="0"/>
              </a:rPr>
              <a:t>How many rows and columns will there be in the result table?</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i="1" smtClean="0">
                <a:latin typeface="Verdana" panose="020B0604030504040204" pitchFamily="34" charset="0"/>
              </a:rPr>
              <a:t>The number of rows in the result table of a Cartesian product is the product of the number of rows in each of the base tables.</a:t>
            </a:r>
          </a:p>
          <a:p>
            <a:pPr marL="0" indent="0" eaLnBrk="1" hangingPunct="1">
              <a:lnSpc>
                <a:spcPct val="90000"/>
              </a:lnSpc>
            </a:pPr>
            <a:r>
              <a:rPr lang="en-US" altLang="en-US" smtClean="0">
                <a:latin typeface="Verdana" panose="020B0604030504040204" pitchFamily="34" charset="0"/>
              </a:rPr>
              <a:t>	Rows = 2 * 2 * 2 = 8</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i="1" smtClean="0">
                <a:latin typeface="Verdana" panose="020B0604030504040204" pitchFamily="34" charset="0"/>
              </a:rPr>
              <a:t>The number of columns in the result table of a Cartesian product is the sum of the number of columns in each of the base tables.</a:t>
            </a:r>
          </a:p>
          <a:p>
            <a:pPr marL="0" indent="0" eaLnBrk="1" hangingPunct="1">
              <a:lnSpc>
                <a:spcPct val="90000"/>
              </a:lnSpc>
            </a:pPr>
            <a:r>
              <a:rPr lang="en-US" altLang="en-US" smtClean="0">
                <a:latin typeface="Verdana" panose="020B0604030504040204" pitchFamily="34" charset="0"/>
              </a:rPr>
              <a:t>	Columns = 3 + 3 + 2 = 8</a:t>
            </a:r>
          </a:p>
        </p:txBody>
      </p:sp>
      <p:pic>
        <p:nvPicPr>
          <p:cNvPr id="38917" name="Picture 5" descr="join erd 01"/>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2289175"/>
            <a:ext cx="4191000" cy="2508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9939" name="Rectangle 2"/>
          <p:cNvSpPr>
            <a:spLocks noGrp="1" noChangeArrowheads="1"/>
          </p:cNvSpPr>
          <p:nvPr>
            <p:ph type="title"/>
          </p:nvPr>
        </p:nvSpPr>
        <p:spPr/>
        <p:txBody>
          <a:bodyPr/>
          <a:lstStyle/>
          <a:p>
            <a:pPr algn="l" eaLnBrk="1" hangingPunct="1"/>
            <a:r>
              <a:rPr lang="en-US" altLang="en-US" sz="1600" smtClean="0"/>
              <a:t>Module 08: Joining Tables		Page E-4 WHERE Clause</a:t>
            </a:r>
          </a:p>
        </p:txBody>
      </p:sp>
      <p:sp>
        <p:nvSpPr>
          <p:cNvPr id="3994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In our result table we don’t want every possible combination of rows.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We only want the rows that include the appropriately linked columns of information.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We only want the rows from the cross product where the MAJR column from the STUDENTS table, has the same value as the MCODE column in the MAJORS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we only want the rows where the DCODE column in the MAJORS table has the same value has the DCODE column in the DIVISIONS table.</a:t>
            </a:r>
          </a:p>
        </p:txBody>
      </p:sp>
      <p:pic>
        <p:nvPicPr>
          <p:cNvPr id="39941" name="Picture 6" descr="join erd 02"/>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2762250"/>
            <a:ext cx="8001000" cy="2982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0963" name="Rectangle 2"/>
          <p:cNvSpPr>
            <a:spLocks noGrp="1" noChangeArrowheads="1"/>
          </p:cNvSpPr>
          <p:nvPr>
            <p:ph type="title"/>
          </p:nvPr>
        </p:nvSpPr>
        <p:spPr/>
        <p:txBody>
          <a:bodyPr/>
          <a:lstStyle/>
          <a:p>
            <a:pPr algn="l" eaLnBrk="1" hangingPunct="1"/>
            <a:r>
              <a:rPr lang="en-US" altLang="en-US" sz="1600" smtClean="0"/>
              <a:t>Module 08: Joining Tables		Page E-5 WHERE Clause</a:t>
            </a:r>
          </a:p>
        </p:txBody>
      </p:sp>
      <p:sp>
        <p:nvSpPr>
          <p:cNvPr id="4096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Something like this:</a:t>
            </a:r>
          </a:p>
          <a:p>
            <a:pPr marL="0" indent="0" eaLnBrk="1" hangingPunct="1"/>
            <a:endParaRPr lang="en-US" altLang="en-US" smtClean="0">
              <a:latin typeface="Verdana" panose="020B0604030504040204" pitchFamily="34" charset="0"/>
            </a:endParaRPr>
          </a:p>
          <a:p>
            <a:pPr marL="0" indent="0" eaLnBrk="1" hangingPunct="1"/>
            <a:endParaRPr lang="en-US" altLang="en-US" sz="1200" smtClean="0">
              <a:latin typeface="Verdana" panose="020B0604030504040204" pitchFamily="34" charset="0"/>
            </a:endParaRPr>
          </a:p>
          <a:p>
            <a:pPr marL="0" indent="0" eaLnBrk="1" hangingPunct="1"/>
            <a:r>
              <a:rPr lang="en-US" altLang="en-US" sz="1200" smtClean="0">
                <a:latin typeface="Verdana" panose="020B0604030504040204" pitchFamily="34" charset="0"/>
              </a:rPr>
              <a:t> SELECT  sid, name, majr,</a:t>
            </a:r>
          </a:p>
          <a:p>
            <a:pPr marL="0" indent="0" eaLnBrk="1" hangingPunct="1"/>
            <a:r>
              <a:rPr lang="en-US" altLang="en-US" sz="1200" smtClean="0">
                <a:latin typeface="Verdana" panose="020B0604030504040204" pitchFamily="34" charset="0"/>
              </a:rPr>
              <a:t>              mcode, mname, dcode,</a:t>
            </a:r>
          </a:p>
          <a:p>
            <a:pPr marL="0" indent="0" eaLnBrk="1" hangingPunct="1"/>
            <a:r>
              <a:rPr lang="en-US" altLang="en-US" sz="1200" smtClean="0">
                <a:latin typeface="Verdana" panose="020B0604030504040204" pitchFamily="34" charset="0"/>
              </a:rPr>
              <a:t>              dcode, dname</a:t>
            </a:r>
          </a:p>
          <a:p>
            <a:pPr marL="0" indent="0" eaLnBrk="1" hangingPunct="1"/>
            <a:r>
              <a:rPr lang="en-US" altLang="en-US" sz="1200" smtClean="0">
                <a:latin typeface="Verdana" panose="020B0604030504040204" pitchFamily="34" charset="0"/>
              </a:rPr>
              <a:t> FROM     students, majors, divisions</a:t>
            </a:r>
          </a:p>
          <a:p>
            <a:pPr marL="0" indent="0" eaLnBrk="1" hangingPunct="1"/>
            <a:r>
              <a:rPr lang="en-US" altLang="en-US" sz="1200" smtClean="0">
                <a:latin typeface="Verdana" panose="020B0604030504040204" pitchFamily="34" charset="0"/>
              </a:rPr>
              <a:t> WHERE   majr = mcode  AND dcode = dcode</a:t>
            </a:r>
          </a:p>
          <a:p>
            <a:pPr marL="0" indent="0" eaLnBrk="1" hangingPunct="1"/>
            <a:endParaRPr lang="en-US" altLang="en-US" sz="1200" smtClean="0">
              <a:latin typeface="Verdana" panose="020B0604030504040204" pitchFamily="34" charset="0"/>
            </a:endParaRPr>
          </a:p>
          <a:p>
            <a:pPr marL="0" indent="0" eaLnBrk="1" hangingPunct="1"/>
            <a:endParaRPr lang="en-US" altLang="en-US" sz="1200" smtClean="0">
              <a:latin typeface="Verdana" panose="020B0604030504040204" pitchFamily="34" charset="0"/>
            </a:endParaRPr>
          </a:p>
          <a:p>
            <a:pPr marL="0" indent="0" eaLnBrk="1" hangingPunct="1"/>
            <a:r>
              <a:rPr lang="en-US" altLang="en-US" smtClean="0">
                <a:latin typeface="Verdana" panose="020B0604030504040204" pitchFamily="34" charset="0"/>
              </a:rPr>
              <a:t>Now there’s a a slight problem with this solution, but conceptually it’s exactly what we want to do, it’s exactly the way we want to format our WHERE clause and predicate expression.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Can you see how this code will produce the following result table?</a:t>
            </a:r>
          </a:p>
        </p:txBody>
      </p:sp>
      <p:pic>
        <p:nvPicPr>
          <p:cNvPr id="40965" name="Picture 4" descr="join erd 02"/>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2762250"/>
            <a:ext cx="8001000" cy="2982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123" name="Rectangle 2"/>
          <p:cNvSpPr>
            <a:spLocks noGrp="1" noChangeArrowheads="1"/>
          </p:cNvSpPr>
          <p:nvPr>
            <p:ph type="title"/>
          </p:nvPr>
        </p:nvSpPr>
        <p:spPr/>
        <p:txBody>
          <a:bodyPr/>
          <a:lstStyle/>
          <a:p>
            <a:pPr algn="l" eaLnBrk="1" hangingPunct="1"/>
            <a:r>
              <a:rPr lang="en-US" altLang="en-US" sz="1600" smtClean="0"/>
              <a:t>Module 08: Joining Tables		Page B-2  Multiple Tables</a:t>
            </a:r>
          </a:p>
        </p:txBody>
      </p:sp>
      <p:sp>
        <p:nvSpPr>
          <p:cNvPr id="512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In this regard, a multiple-table database system is inherently simpler and more effective than a single-table database system.</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a ‘properly’ designed multiple-table database system is effective, efficient, robust, and guaranteed to be free of certain update anomalies.</a:t>
            </a:r>
          </a:p>
          <a:p>
            <a:pPr marL="0" indent="0" eaLnBrk="1" hangingPunct="1"/>
            <a:endParaRPr lang="en-US" altLang="en-US" smtClean="0">
              <a:latin typeface="Verdana" panose="020B0604030504040204" pitchFamily="34" charset="0"/>
            </a:endParaRPr>
          </a:p>
          <a:p>
            <a:pPr marL="0" indent="0" eaLnBrk="1" hangingPunct="1"/>
            <a:r>
              <a:rPr lang="en-US" altLang="en-US" b="1" i="1" smtClean="0">
                <a:latin typeface="Verdana" panose="020B0604030504040204" pitchFamily="34" charset="0"/>
              </a:rPr>
              <a:t>Effective</a:t>
            </a:r>
            <a:r>
              <a:rPr lang="en-US" altLang="en-US" smtClean="0">
                <a:latin typeface="Verdana" panose="020B0604030504040204" pitchFamily="34" charset="0"/>
              </a:rPr>
              <a:t> – in the sense of being easy to use, data is where it belongs and the users ‘know’ where to go for that data.</a:t>
            </a:r>
          </a:p>
          <a:p>
            <a:pPr marL="0" indent="0" eaLnBrk="1" hangingPunct="1"/>
            <a:endParaRPr lang="en-US" altLang="en-US" smtClean="0">
              <a:latin typeface="Verdana" panose="020B0604030504040204" pitchFamily="34" charset="0"/>
            </a:endParaRPr>
          </a:p>
          <a:p>
            <a:pPr marL="0" indent="0" eaLnBrk="1" hangingPunct="1"/>
            <a:r>
              <a:rPr lang="en-US" altLang="en-US" b="1" i="1" smtClean="0">
                <a:latin typeface="Verdana" panose="020B0604030504040204" pitchFamily="34" charset="0"/>
              </a:rPr>
              <a:t>Efficient</a:t>
            </a:r>
            <a:r>
              <a:rPr lang="en-US" altLang="en-US" smtClean="0">
                <a:latin typeface="Verdana" panose="020B0604030504040204" pitchFamily="34" charset="0"/>
              </a:rPr>
              <a:t> – in the sense of good performing.  Like-related data elements are ‘close’ to one another, and generally, data doesn’t have to be gathered from ‘all over the place’ to satisfy an inquiry or an update..</a:t>
            </a:r>
          </a:p>
          <a:p>
            <a:pPr marL="0" indent="0" eaLnBrk="1" hangingPunct="1"/>
            <a:endParaRPr lang="en-US" altLang="en-US" smtClean="0">
              <a:latin typeface="Verdana" panose="020B0604030504040204" pitchFamily="34" charset="0"/>
            </a:endParaRPr>
          </a:p>
          <a:p>
            <a:pPr marL="0" indent="0" eaLnBrk="1" hangingPunct="1"/>
            <a:r>
              <a:rPr lang="en-US" altLang="en-US" b="1" i="1" smtClean="0">
                <a:latin typeface="Verdana" panose="020B0604030504040204" pitchFamily="34" charset="0"/>
              </a:rPr>
              <a:t>Robust</a:t>
            </a:r>
            <a:r>
              <a:rPr lang="en-US" altLang="en-US" smtClean="0">
                <a:latin typeface="Verdana" panose="020B0604030504040204" pitchFamily="34" charset="0"/>
              </a:rPr>
              <a:t> – in the sense of being adaptable to change.  If new data requirements are identified the data model can be adapted to accommodate those needs.</a:t>
            </a:r>
          </a:p>
          <a:p>
            <a:pPr marL="0" indent="0" eaLnBrk="1" hangingPunct="1"/>
            <a:endParaRPr lang="en-US" altLang="en-US" smtClean="0">
              <a:latin typeface="Verdana" panose="020B0604030504040204" pitchFamily="34" charset="0"/>
            </a:endParaRPr>
          </a:p>
        </p:txBody>
      </p:sp>
      <p:sp>
        <p:nvSpPr>
          <p:cNvPr id="5125" name="Rectangle 5"/>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1987" name="Rectangle 2"/>
          <p:cNvSpPr>
            <a:spLocks noGrp="1" noChangeArrowheads="1"/>
          </p:cNvSpPr>
          <p:nvPr>
            <p:ph type="title"/>
          </p:nvPr>
        </p:nvSpPr>
        <p:spPr/>
        <p:txBody>
          <a:bodyPr/>
          <a:lstStyle/>
          <a:p>
            <a:pPr algn="l" eaLnBrk="1" hangingPunct="1"/>
            <a:r>
              <a:rPr lang="en-US" altLang="en-US" sz="1600" smtClean="0"/>
              <a:t>Module 08: Joining Tables		Page E-6 WHERE Clause</a:t>
            </a:r>
          </a:p>
        </p:txBody>
      </p:sp>
      <p:sp>
        <p:nvSpPr>
          <p:cNvPr id="4198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Let’s quickly review the SQL processing model.</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Step 1: the FROM clause generates the first working table based on the tables listed in that clause.  If more than one table is listed, we’ll be getting a cross product as our first working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Step 2: the WHERE clause kicks in and it specifies which rows from this first working table are to be kept, and carried forward for additional processing.</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Step 1 joins the tables.</a:t>
            </a:r>
          </a:p>
          <a:p>
            <a:pPr marL="0" indent="0" eaLnBrk="1" hangingPunct="1"/>
            <a:r>
              <a:rPr lang="en-US" altLang="en-US" smtClean="0">
                <a:latin typeface="Verdana" panose="020B0604030504040204" pitchFamily="34" charset="0"/>
              </a:rPr>
              <a:t>Step 2 finishes the work of the join, and hangs on to only the appropriately linked rows.</a:t>
            </a:r>
          </a:p>
        </p:txBody>
      </p:sp>
      <p:pic>
        <p:nvPicPr>
          <p:cNvPr id="41989" name="Picture 4" descr="join erd 02"/>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2762250"/>
            <a:ext cx="8001000" cy="2982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3011" name="Rectangle 2"/>
          <p:cNvSpPr>
            <a:spLocks noGrp="1" noChangeArrowheads="1"/>
          </p:cNvSpPr>
          <p:nvPr>
            <p:ph type="title"/>
          </p:nvPr>
        </p:nvSpPr>
        <p:spPr/>
        <p:txBody>
          <a:bodyPr/>
          <a:lstStyle/>
          <a:p>
            <a:pPr algn="l" eaLnBrk="1" hangingPunct="1"/>
            <a:r>
              <a:rPr lang="en-US" altLang="en-US" sz="1600" smtClean="0"/>
              <a:t>Module 08: Joining Tables		Page E-7 WHERE Clause</a:t>
            </a:r>
          </a:p>
        </p:txBody>
      </p:sp>
      <p:sp>
        <p:nvSpPr>
          <p:cNvPr id="43012" name="Rectangle 3"/>
          <p:cNvSpPr>
            <a:spLocks noGrp="1" noChangeArrowheads="1"/>
          </p:cNvSpPr>
          <p:nvPr>
            <p:ph type="body" sz="half" idx="2"/>
          </p:nvPr>
        </p:nvSpPr>
        <p:spPr/>
        <p:txBody>
          <a:bodyPr/>
          <a:lstStyle/>
          <a:p>
            <a:pPr marL="228600" indent="-228600" eaLnBrk="1" hangingPunct="1"/>
            <a:r>
              <a:rPr lang="en-US" altLang="en-US" smtClean="0">
                <a:latin typeface="Verdana" panose="020B0604030504040204" pitchFamily="34" charset="0"/>
              </a:rPr>
              <a:t>In my opinion this is the most critical feature to understand about joining table.</a:t>
            </a:r>
          </a:p>
          <a:p>
            <a:pPr marL="228600" indent="-228600" eaLnBrk="1" hangingPunct="1"/>
            <a:endParaRPr lang="en-US" altLang="en-US" smtClean="0">
              <a:latin typeface="Verdana" panose="020B0604030504040204" pitchFamily="34" charset="0"/>
            </a:endParaRPr>
          </a:p>
          <a:p>
            <a:pPr marL="228600" indent="-228600" eaLnBrk="1" hangingPunct="1"/>
            <a:r>
              <a:rPr lang="en-US" altLang="en-US" smtClean="0">
                <a:latin typeface="Verdana" panose="020B0604030504040204" pitchFamily="34" charset="0"/>
              </a:rPr>
              <a:t>If you don’t get it, please post a question to the discussion forum.</a:t>
            </a:r>
          </a:p>
          <a:p>
            <a:pPr marL="228600" indent="-228600" eaLnBrk="1" hangingPunct="1"/>
            <a:endParaRPr lang="en-US" altLang="en-US" smtClean="0">
              <a:latin typeface="Verdana" panose="020B0604030504040204" pitchFamily="34" charset="0"/>
            </a:endParaRPr>
          </a:p>
          <a:p>
            <a:pPr marL="228600" indent="-228600" eaLnBrk="1" hangingPunct="1"/>
            <a:r>
              <a:rPr lang="en-US" altLang="en-US" smtClean="0">
                <a:latin typeface="Verdana" panose="020B0604030504040204" pitchFamily="34" charset="0"/>
              </a:rPr>
              <a:t>------------</a:t>
            </a:r>
          </a:p>
          <a:p>
            <a:pPr marL="228600" indent="-228600" eaLnBrk="1" hangingPunct="1"/>
            <a:endParaRPr lang="en-US" altLang="en-US" smtClean="0">
              <a:latin typeface="Verdana" panose="020B0604030504040204" pitchFamily="34" charset="0"/>
            </a:endParaRPr>
          </a:p>
          <a:p>
            <a:pPr marL="228600" indent="-228600" eaLnBrk="1" hangingPunct="1"/>
            <a:r>
              <a:rPr lang="en-US" altLang="en-US" smtClean="0">
                <a:latin typeface="Verdana" panose="020B0604030504040204" pitchFamily="34" charset="0"/>
              </a:rPr>
              <a:t>Here’s a tricky question.</a:t>
            </a:r>
          </a:p>
          <a:p>
            <a:pPr marL="228600" indent="-228600" eaLnBrk="1" hangingPunct="1"/>
            <a:endParaRPr lang="en-US" altLang="en-US" smtClean="0">
              <a:latin typeface="Verdana" panose="020B0604030504040204" pitchFamily="34" charset="0"/>
            </a:endParaRPr>
          </a:p>
          <a:p>
            <a:pPr marL="228600" indent="-228600" eaLnBrk="1" hangingPunct="1"/>
            <a:r>
              <a:rPr lang="en-US" altLang="en-US" smtClean="0">
                <a:latin typeface="Verdana" panose="020B0604030504040204" pitchFamily="34" charset="0"/>
              </a:rPr>
              <a:t>How many rows will there be in the result table after the join conditions in the WHERE clause are processed?</a:t>
            </a:r>
          </a:p>
          <a:p>
            <a:pPr marL="228600" indent="-228600" eaLnBrk="1" hangingPunct="1">
              <a:buFontTx/>
              <a:buAutoNum type="alphaLcPeriod"/>
            </a:pPr>
            <a:r>
              <a:rPr lang="en-US" altLang="en-US" smtClean="0">
                <a:latin typeface="Verdana" panose="020B0604030504040204" pitchFamily="34" charset="0"/>
              </a:rPr>
              <a:t>As many as the cross product generated</a:t>
            </a:r>
          </a:p>
          <a:p>
            <a:pPr marL="228600" indent="-228600" eaLnBrk="1" hangingPunct="1"/>
            <a:r>
              <a:rPr lang="en-US" altLang="en-US" smtClean="0">
                <a:latin typeface="Verdana" panose="020B0604030504040204" pitchFamily="34" charset="0"/>
              </a:rPr>
              <a:t>b. As many as the smallest table</a:t>
            </a:r>
          </a:p>
          <a:p>
            <a:pPr marL="228600" indent="-228600" eaLnBrk="1" hangingPunct="1"/>
            <a:r>
              <a:rPr lang="en-US" altLang="en-US" smtClean="0">
                <a:latin typeface="Verdana" panose="020B0604030504040204" pitchFamily="34" charset="0"/>
              </a:rPr>
              <a:t>c. No more than the largest table</a:t>
            </a:r>
          </a:p>
          <a:p>
            <a:pPr marL="228600" indent="-228600" eaLnBrk="1" hangingPunct="1"/>
            <a:r>
              <a:rPr lang="en-US" altLang="en-US" smtClean="0">
                <a:latin typeface="Verdana" panose="020B0604030504040204" pitchFamily="34" charset="0"/>
              </a:rPr>
              <a:t>d. The sum of the rows in each of the tables</a:t>
            </a:r>
          </a:p>
        </p:txBody>
      </p:sp>
      <p:pic>
        <p:nvPicPr>
          <p:cNvPr id="43013" name="Picture 4" descr="join erd 02"/>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2762250"/>
            <a:ext cx="8001000" cy="2982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4035" name="Rectangle 2"/>
          <p:cNvSpPr>
            <a:spLocks noGrp="1" noChangeArrowheads="1"/>
          </p:cNvSpPr>
          <p:nvPr>
            <p:ph type="title"/>
          </p:nvPr>
        </p:nvSpPr>
        <p:spPr/>
        <p:txBody>
          <a:bodyPr/>
          <a:lstStyle/>
          <a:p>
            <a:pPr algn="l" eaLnBrk="1" hangingPunct="1"/>
            <a:r>
              <a:rPr lang="en-US" altLang="en-US" sz="1600" smtClean="0"/>
              <a:t>Module 08: Joining Tables		Page E-8 WHERE Clause</a:t>
            </a:r>
          </a:p>
        </p:txBody>
      </p:sp>
      <p:sp>
        <p:nvSpPr>
          <p:cNvPr id="44036" name="Rectangle 3"/>
          <p:cNvSpPr>
            <a:spLocks noGrp="1" noChangeArrowheads="1"/>
          </p:cNvSpPr>
          <p:nvPr>
            <p:ph type="body" sz="half" idx="2"/>
          </p:nvPr>
        </p:nvSpPr>
        <p:spPr/>
        <p:txBody>
          <a:bodyPr/>
          <a:lstStyle/>
          <a:p>
            <a:pPr marL="228600" indent="-228600" eaLnBrk="1" hangingPunct="1"/>
            <a:r>
              <a:rPr lang="en-US" altLang="en-US" smtClean="0">
                <a:latin typeface="Verdana" panose="020B0604030504040204" pitchFamily="34" charset="0"/>
              </a:rPr>
              <a:t>How many rows will there be in the result table after the join conditions in the WHERE clause are processed?</a:t>
            </a:r>
          </a:p>
          <a:p>
            <a:pPr marL="228600" indent="-228600" eaLnBrk="1" hangingPunct="1">
              <a:buFontTx/>
              <a:buAutoNum type="alphaLcPeriod"/>
            </a:pPr>
            <a:r>
              <a:rPr lang="en-US" altLang="en-US" smtClean="0">
                <a:latin typeface="Verdana" panose="020B0604030504040204" pitchFamily="34" charset="0"/>
              </a:rPr>
              <a:t>As many as the cross product generated</a:t>
            </a:r>
          </a:p>
          <a:p>
            <a:pPr marL="228600" indent="-228600" eaLnBrk="1" hangingPunct="1"/>
            <a:r>
              <a:rPr lang="en-US" altLang="en-US" smtClean="0">
                <a:latin typeface="Verdana" panose="020B0604030504040204" pitchFamily="34" charset="0"/>
              </a:rPr>
              <a:t>b. As many as the smallest table</a:t>
            </a:r>
          </a:p>
          <a:p>
            <a:pPr marL="228600" indent="-228600" eaLnBrk="1" hangingPunct="1"/>
            <a:r>
              <a:rPr lang="en-US" altLang="en-US" smtClean="0">
                <a:latin typeface="Verdana" panose="020B0604030504040204" pitchFamily="34" charset="0"/>
              </a:rPr>
              <a:t>c. No more than the largest table</a:t>
            </a:r>
          </a:p>
          <a:p>
            <a:pPr marL="228600" indent="-228600" eaLnBrk="1" hangingPunct="1"/>
            <a:r>
              <a:rPr lang="en-US" altLang="en-US" smtClean="0">
                <a:latin typeface="Verdana" panose="020B0604030504040204" pitchFamily="34" charset="0"/>
              </a:rPr>
              <a:t>d. The sum of the rows in each of the tables</a:t>
            </a:r>
          </a:p>
          <a:p>
            <a:pPr marL="228600" indent="-228600" eaLnBrk="1" hangingPunct="1"/>
            <a:endParaRPr lang="en-US" altLang="en-US" smtClean="0">
              <a:latin typeface="Verdana" panose="020B0604030504040204" pitchFamily="34" charset="0"/>
            </a:endParaRPr>
          </a:p>
          <a:p>
            <a:pPr marL="228600" indent="-228600" eaLnBrk="1" hangingPunct="1"/>
            <a:r>
              <a:rPr lang="en-US" altLang="en-US" smtClean="0">
                <a:latin typeface="Verdana" panose="020B0604030504040204" pitchFamily="34" charset="0"/>
              </a:rPr>
              <a:t>The answer is:</a:t>
            </a:r>
          </a:p>
          <a:p>
            <a:pPr marL="228600" indent="-228600" eaLnBrk="1" hangingPunct="1"/>
            <a:r>
              <a:rPr lang="en-US" altLang="en-US" smtClean="0">
                <a:latin typeface="Verdana" panose="020B0604030504040204" pitchFamily="34" charset="0"/>
              </a:rPr>
              <a:t>c. No more than the largest table</a:t>
            </a:r>
          </a:p>
          <a:p>
            <a:pPr marL="228600" indent="-228600" eaLnBrk="1" hangingPunct="1"/>
            <a:endParaRPr lang="en-US" altLang="en-US" smtClean="0">
              <a:latin typeface="Verdana" panose="020B0604030504040204" pitchFamily="34" charset="0"/>
            </a:endParaRPr>
          </a:p>
          <a:p>
            <a:pPr marL="228600" indent="-228600" eaLnBrk="1" hangingPunct="1"/>
            <a:r>
              <a:rPr lang="en-US" altLang="en-US" smtClean="0">
                <a:latin typeface="Verdana" panose="020B0604030504040204" pitchFamily="34" charset="0"/>
              </a:rPr>
              <a:t>For the discussion on this solution, please participate in the discussion forum.</a:t>
            </a:r>
          </a:p>
          <a:p>
            <a:pPr marL="228600" indent="-228600" eaLnBrk="1" hangingPunct="1"/>
            <a:endParaRPr lang="en-US" altLang="en-US" smtClean="0">
              <a:latin typeface="Verdana" panose="020B0604030504040204" pitchFamily="34" charset="0"/>
            </a:endParaRPr>
          </a:p>
          <a:p>
            <a:pPr marL="228600" indent="-228600" eaLnBrk="1" hangingPunct="1"/>
            <a:endParaRPr lang="en-US" altLang="en-US" smtClean="0">
              <a:latin typeface="Verdana" panose="020B0604030504040204" pitchFamily="34" charset="0"/>
            </a:endParaRPr>
          </a:p>
        </p:txBody>
      </p:sp>
      <p:pic>
        <p:nvPicPr>
          <p:cNvPr id="44037" name="Picture 4" descr="join erd 02"/>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2762250"/>
            <a:ext cx="8001000" cy="2982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5059" name="Rectangle 2"/>
          <p:cNvSpPr>
            <a:spLocks noGrp="1" noChangeArrowheads="1"/>
          </p:cNvSpPr>
          <p:nvPr>
            <p:ph type="title"/>
          </p:nvPr>
        </p:nvSpPr>
        <p:spPr/>
        <p:txBody>
          <a:bodyPr/>
          <a:lstStyle/>
          <a:p>
            <a:pPr algn="l" eaLnBrk="1" hangingPunct="1"/>
            <a:r>
              <a:rPr lang="en-US" altLang="en-US" sz="1600" smtClean="0"/>
              <a:t>Module 08: Joining Tables		Page F-1 Ambiguities</a:t>
            </a:r>
          </a:p>
        </p:txBody>
      </p:sp>
      <p:sp>
        <p:nvSpPr>
          <p:cNvPr id="4506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When I presented this solution I suggested that there was something not quite right about it.</a:t>
            </a:r>
          </a:p>
          <a:p>
            <a:pPr marL="0" indent="0" eaLnBrk="1" hangingPunct="1"/>
            <a:endParaRPr lang="en-US" altLang="en-US" smtClean="0">
              <a:latin typeface="Verdana" panose="020B0604030504040204" pitchFamily="34" charset="0"/>
            </a:endParaRPr>
          </a:p>
          <a:p>
            <a:pPr marL="0" indent="0" eaLnBrk="1" hangingPunct="1"/>
            <a:endParaRPr lang="en-US" altLang="en-US" sz="1200" smtClean="0">
              <a:latin typeface="Verdana" panose="020B0604030504040204" pitchFamily="34" charset="0"/>
            </a:endParaRPr>
          </a:p>
          <a:p>
            <a:pPr marL="0" indent="0" eaLnBrk="1" hangingPunct="1"/>
            <a:r>
              <a:rPr lang="en-US" altLang="en-US" sz="1200" smtClean="0">
                <a:latin typeface="Verdana" panose="020B0604030504040204" pitchFamily="34" charset="0"/>
              </a:rPr>
              <a:t> SELECT  sid, name, majr,</a:t>
            </a:r>
          </a:p>
          <a:p>
            <a:pPr marL="0" indent="0" eaLnBrk="1" hangingPunct="1"/>
            <a:r>
              <a:rPr lang="en-US" altLang="en-US" sz="1200" smtClean="0">
                <a:latin typeface="Verdana" panose="020B0604030504040204" pitchFamily="34" charset="0"/>
              </a:rPr>
              <a:t>              mcode, mname, dcode,</a:t>
            </a:r>
          </a:p>
          <a:p>
            <a:pPr marL="0" indent="0" eaLnBrk="1" hangingPunct="1"/>
            <a:r>
              <a:rPr lang="en-US" altLang="en-US" sz="1200" smtClean="0">
                <a:latin typeface="Verdana" panose="020B0604030504040204" pitchFamily="34" charset="0"/>
              </a:rPr>
              <a:t>              dcode, dname</a:t>
            </a:r>
          </a:p>
          <a:p>
            <a:pPr marL="0" indent="0" eaLnBrk="1" hangingPunct="1"/>
            <a:r>
              <a:rPr lang="en-US" altLang="en-US" sz="1200" smtClean="0">
                <a:latin typeface="Verdana" panose="020B0604030504040204" pitchFamily="34" charset="0"/>
              </a:rPr>
              <a:t> FROM     students, majors, divisions</a:t>
            </a:r>
          </a:p>
          <a:p>
            <a:pPr marL="0" indent="0" eaLnBrk="1" hangingPunct="1"/>
            <a:r>
              <a:rPr lang="en-US" altLang="en-US" sz="1200" smtClean="0">
                <a:latin typeface="Verdana" panose="020B0604030504040204" pitchFamily="34" charset="0"/>
              </a:rPr>
              <a:t> WHERE   majr = mcode  AND dcode = dcode</a:t>
            </a:r>
          </a:p>
          <a:p>
            <a:pPr marL="0" indent="0" eaLnBrk="1" hangingPunct="1"/>
            <a:endParaRPr lang="en-US" altLang="en-US" sz="1200"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Did you notice anything untoward about this solution?</a:t>
            </a:r>
          </a:p>
          <a:p>
            <a:pPr marL="0" indent="0" eaLnBrk="1" hangingPunct="1"/>
            <a:endParaRPr lang="en-US" altLang="en-US" smtClean="0">
              <a:latin typeface="Verdana" panose="020B0604030504040204" pitchFamily="34" charset="0"/>
            </a:endParaRPr>
          </a:p>
        </p:txBody>
      </p:sp>
      <p:sp>
        <p:nvSpPr>
          <p:cNvPr id="45061" name="Rectangle 5"/>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6083" name="Rectangle 2"/>
          <p:cNvSpPr>
            <a:spLocks noGrp="1" noChangeArrowheads="1"/>
          </p:cNvSpPr>
          <p:nvPr>
            <p:ph type="title"/>
          </p:nvPr>
        </p:nvSpPr>
        <p:spPr/>
        <p:txBody>
          <a:bodyPr/>
          <a:lstStyle/>
          <a:p>
            <a:pPr algn="l" eaLnBrk="1" hangingPunct="1"/>
            <a:r>
              <a:rPr lang="en-US" altLang="en-US" sz="1600" smtClean="0"/>
              <a:t>Module 08: Joining Tables		Page F-2 Ambiguities</a:t>
            </a:r>
          </a:p>
        </p:txBody>
      </p:sp>
      <p:sp>
        <p:nvSpPr>
          <p:cNvPr id="4608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When I presented this solution I suggested that there was something not quite right about it.</a:t>
            </a:r>
          </a:p>
          <a:p>
            <a:pPr marL="0" indent="0" eaLnBrk="1" hangingPunct="1"/>
            <a:endParaRPr lang="en-US" altLang="en-US" smtClean="0">
              <a:latin typeface="Verdana" panose="020B0604030504040204" pitchFamily="34" charset="0"/>
            </a:endParaRPr>
          </a:p>
          <a:p>
            <a:pPr marL="0" indent="0" eaLnBrk="1" hangingPunct="1"/>
            <a:endParaRPr lang="en-US" altLang="en-US" sz="1200" smtClean="0">
              <a:latin typeface="Verdana" panose="020B0604030504040204" pitchFamily="34" charset="0"/>
            </a:endParaRPr>
          </a:p>
          <a:p>
            <a:pPr marL="0" indent="0" eaLnBrk="1" hangingPunct="1"/>
            <a:r>
              <a:rPr lang="en-US" altLang="en-US" sz="1200" smtClean="0">
                <a:latin typeface="Verdana" panose="020B0604030504040204" pitchFamily="34" charset="0"/>
              </a:rPr>
              <a:t> SELECT  sid, name, majr,</a:t>
            </a:r>
          </a:p>
          <a:p>
            <a:pPr marL="0" indent="0" eaLnBrk="1" hangingPunct="1"/>
            <a:r>
              <a:rPr lang="en-US" altLang="en-US" sz="1200" smtClean="0">
                <a:latin typeface="Verdana" panose="020B0604030504040204" pitchFamily="34" charset="0"/>
              </a:rPr>
              <a:t>              mcode, mname, dcode,</a:t>
            </a:r>
          </a:p>
          <a:p>
            <a:pPr marL="0" indent="0" eaLnBrk="1" hangingPunct="1"/>
            <a:r>
              <a:rPr lang="en-US" altLang="en-US" sz="1200" smtClean="0">
                <a:latin typeface="Verdana" panose="020B0604030504040204" pitchFamily="34" charset="0"/>
              </a:rPr>
              <a:t>              dcode, dname</a:t>
            </a:r>
          </a:p>
          <a:p>
            <a:pPr marL="0" indent="0" eaLnBrk="1" hangingPunct="1"/>
            <a:r>
              <a:rPr lang="en-US" altLang="en-US" sz="1200" smtClean="0">
                <a:latin typeface="Verdana" panose="020B0604030504040204" pitchFamily="34" charset="0"/>
              </a:rPr>
              <a:t> FROM     students, majors, divisions</a:t>
            </a:r>
          </a:p>
          <a:p>
            <a:pPr marL="0" indent="0" eaLnBrk="1" hangingPunct="1"/>
            <a:r>
              <a:rPr lang="en-US" altLang="en-US" sz="1200" smtClean="0">
                <a:latin typeface="Verdana" panose="020B0604030504040204" pitchFamily="34" charset="0"/>
              </a:rPr>
              <a:t> WHERE   majr = mcode  AND dcode = dcode</a:t>
            </a:r>
          </a:p>
          <a:p>
            <a:pPr marL="0" indent="0" eaLnBrk="1" hangingPunct="1"/>
            <a:endParaRPr lang="en-US" altLang="en-US" sz="1200"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Did you notice anything untoward about this solution?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Check out the SELECT and WHERE clauses.  We have an ambiguously defined column lurking in there.  dcode.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46085" name="Rectangle 6"/>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7107" name="Rectangle 2"/>
          <p:cNvSpPr>
            <a:spLocks noGrp="1" noChangeArrowheads="1"/>
          </p:cNvSpPr>
          <p:nvPr>
            <p:ph type="title"/>
          </p:nvPr>
        </p:nvSpPr>
        <p:spPr/>
        <p:txBody>
          <a:bodyPr/>
          <a:lstStyle/>
          <a:p>
            <a:pPr algn="l" eaLnBrk="1" hangingPunct="1"/>
            <a:r>
              <a:rPr lang="en-US" altLang="en-US" sz="1600" smtClean="0"/>
              <a:t>Module 08: Joining Tables		Page F-3 Ambiguities</a:t>
            </a:r>
          </a:p>
        </p:txBody>
      </p:sp>
      <p:sp>
        <p:nvSpPr>
          <p:cNvPr id="4710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Dcode exists in two of our table: MAJORS and DIVISIONS.  How can SQL tell which dcode to use in the SELECT Statement?</a:t>
            </a:r>
          </a:p>
        </p:txBody>
      </p:sp>
      <p:pic>
        <p:nvPicPr>
          <p:cNvPr id="47109" name="Picture 4" descr="join erd 01"/>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3200400"/>
            <a:ext cx="5029200" cy="2736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8131" name="Rectangle 2"/>
          <p:cNvSpPr>
            <a:spLocks noGrp="1" noChangeArrowheads="1"/>
          </p:cNvSpPr>
          <p:nvPr>
            <p:ph type="title"/>
          </p:nvPr>
        </p:nvSpPr>
        <p:spPr/>
        <p:txBody>
          <a:bodyPr/>
          <a:lstStyle/>
          <a:p>
            <a:pPr algn="l" eaLnBrk="1" hangingPunct="1"/>
            <a:r>
              <a:rPr lang="en-US" altLang="en-US" sz="1600" smtClean="0"/>
              <a:t>Module 08: Joining Tables		Page F-4 Ambiguities</a:t>
            </a:r>
          </a:p>
        </p:txBody>
      </p:sp>
      <p:sp>
        <p:nvSpPr>
          <p:cNvPr id="4813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Dcode exists in two of our table: MAJORS and DIVISIONS.  How can SQL tell which dcode to use in the SELECT Statement?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It can’t.   At least not without our help.</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We need to explicitly tell it where to draw the dcode information from.</a:t>
            </a:r>
          </a:p>
        </p:txBody>
      </p:sp>
      <p:pic>
        <p:nvPicPr>
          <p:cNvPr id="48133" name="Picture 4" descr="join erd 01"/>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3200400"/>
            <a:ext cx="5029200" cy="2736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9155" name="Rectangle 2"/>
          <p:cNvSpPr>
            <a:spLocks noGrp="1" noChangeArrowheads="1"/>
          </p:cNvSpPr>
          <p:nvPr>
            <p:ph type="title"/>
          </p:nvPr>
        </p:nvSpPr>
        <p:spPr/>
        <p:txBody>
          <a:bodyPr/>
          <a:lstStyle/>
          <a:p>
            <a:pPr algn="l" eaLnBrk="1" hangingPunct="1"/>
            <a:r>
              <a:rPr lang="en-US" altLang="en-US" sz="1600" smtClean="0"/>
              <a:t>Module 08: Joining Tables		Page F-5 Ambiguities</a:t>
            </a:r>
          </a:p>
        </p:txBody>
      </p:sp>
      <p:sp>
        <p:nvSpPr>
          <p:cNvPr id="49156" name="Rectangle 3"/>
          <p:cNvSpPr>
            <a:spLocks noGrp="1" noChangeArrowheads="1"/>
          </p:cNvSpPr>
          <p:nvPr>
            <p:ph type="body" sz="half" idx="2"/>
          </p:nvPr>
        </p:nvSpPr>
        <p:spPr/>
        <p:txBody>
          <a:bodyPr/>
          <a:lstStyle/>
          <a:p>
            <a:pPr marL="0" indent="0" eaLnBrk="1" hangingPunct="1"/>
            <a:r>
              <a:rPr lang="en-US" altLang="en-US" sz="1200" smtClean="0">
                <a:latin typeface="Verdana" panose="020B0604030504040204" pitchFamily="34" charset="0"/>
              </a:rPr>
              <a:t> SELECT  sid, name, majr,</a:t>
            </a:r>
          </a:p>
          <a:p>
            <a:pPr marL="0" indent="0" eaLnBrk="1" hangingPunct="1"/>
            <a:r>
              <a:rPr lang="en-US" altLang="en-US" sz="1200" smtClean="0">
                <a:latin typeface="Verdana" panose="020B0604030504040204" pitchFamily="34" charset="0"/>
              </a:rPr>
              <a:t>              mcode, mname, dcode,</a:t>
            </a:r>
          </a:p>
          <a:p>
            <a:pPr marL="0" indent="0" eaLnBrk="1" hangingPunct="1"/>
            <a:r>
              <a:rPr lang="en-US" altLang="en-US" sz="1200" smtClean="0">
                <a:latin typeface="Verdana" panose="020B0604030504040204" pitchFamily="34" charset="0"/>
              </a:rPr>
              <a:t>              dcode, dname</a:t>
            </a:r>
          </a:p>
          <a:p>
            <a:pPr marL="0" indent="0" eaLnBrk="1" hangingPunct="1"/>
            <a:r>
              <a:rPr lang="en-US" altLang="en-US" sz="1200" smtClean="0">
                <a:latin typeface="Verdana" panose="020B0604030504040204" pitchFamily="34" charset="0"/>
              </a:rPr>
              <a:t> FROM     students, majors, divisions</a:t>
            </a:r>
          </a:p>
          <a:p>
            <a:pPr marL="0" indent="0" eaLnBrk="1" hangingPunct="1"/>
            <a:r>
              <a:rPr lang="en-US" altLang="en-US" sz="1200" smtClean="0">
                <a:latin typeface="Verdana" panose="020B0604030504040204" pitchFamily="34" charset="0"/>
              </a:rPr>
              <a:t> WHERE   majr = mcode  AND dcode = dcode</a:t>
            </a:r>
          </a:p>
          <a:p>
            <a:pPr marL="0" indent="0" eaLnBrk="1" hangingPunct="1"/>
            <a:endParaRPr lang="en-US" altLang="en-US" sz="1200" smtClean="0">
              <a:latin typeface="Verdana" panose="020B0604030504040204" pitchFamily="34" charset="0"/>
            </a:endParaRPr>
          </a:p>
          <a:p>
            <a:pPr marL="0" indent="0" eaLnBrk="1" hangingPunct="1"/>
            <a:endParaRPr lang="en-US" altLang="en-US" sz="1200" smtClean="0">
              <a:latin typeface="Verdana" panose="020B0604030504040204" pitchFamily="34" charset="0"/>
            </a:endParaRPr>
          </a:p>
          <a:p>
            <a:pPr marL="0" indent="0" eaLnBrk="1" hangingPunct="1"/>
            <a:r>
              <a:rPr lang="en-US" altLang="en-US" smtClean="0">
                <a:latin typeface="Verdana" panose="020B0604030504040204" pitchFamily="34" charset="0"/>
              </a:rPr>
              <a:t>To disambiguate the code in this example we must explicitly state from which table each column is drawn from.</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z="1200" smtClean="0">
                <a:latin typeface="Verdana" panose="020B0604030504040204" pitchFamily="34" charset="0"/>
              </a:rPr>
              <a:t> SELECT  students.sid, students.name,</a:t>
            </a:r>
          </a:p>
          <a:p>
            <a:pPr marL="0" indent="0" eaLnBrk="1" hangingPunct="1"/>
            <a:r>
              <a:rPr lang="en-US" altLang="en-US" sz="1200" smtClean="0">
                <a:latin typeface="Verdana" panose="020B0604030504040204" pitchFamily="34" charset="0"/>
              </a:rPr>
              <a:t>              students.majr,</a:t>
            </a:r>
          </a:p>
          <a:p>
            <a:pPr marL="0" indent="0" eaLnBrk="1" hangingPunct="1"/>
            <a:r>
              <a:rPr lang="en-US" altLang="en-US" sz="1200" smtClean="0">
                <a:latin typeface="Verdana" panose="020B0604030504040204" pitchFamily="34" charset="0"/>
              </a:rPr>
              <a:t>              majors.mcode, majors.mname, </a:t>
            </a:r>
          </a:p>
          <a:p>
            <a:pPr marL="0" indent="0" eaLnBrk="1" hangingPunct="1"/>
            <a:r>
              <a:rPr lang="en-US" altLang="en-US" sz="1200" smtClean="0">
                <a:latin typeface="Verdana" panose="020B0604030504040204" pitchFamily="34" charset="0"/>
              </a:rPr>
              <a:t>              majors.dcode,</a:t>
            </a:r>
          </a:p>
          <a:p>
            <a:pPr marL="0" indent="0" eaLnBrk="1" hangingPunct="1"/>
            <a:r>
              <a:rPr lang="en-US" altLang="en-US" sz="1200" smtClean="0">
                <a:latin typeface="Verdana" panose="020B0604030504040204" pitchFamily="34" charset="0"/>
              </a:rPr>
              <a:t>              divisions.dcode, divisions.dname</a:t>
            </a:r>
          </a:p>
          <a:p>
            <a:pPr marL="0" indent="0" eaLnBrk="1" hangingPunct="1"/>
            <a:r>
              <a:rPr lang="en-US" altLang="en-US" sz="1200" smtClean="0">
                <a:latin typeface="Verdana" panose="020B0604030504040204" pitchFamily="34" charset="0"/>
              </a:rPr>
              <a:t> FROM     students, majors, divisions</a:t>
            </a:r>
          </a:p>
          <a:p>
            <a:pPr marL="0" indent="0" eaLnBrk="1" hangingPunct="1"/>
            <a:r>
              <a:rPr lang="en-US" altLang="en-US" sz="1200" smtClean="0">
                <a:latin typeface="Verdana" panose="020B0604030504040204" pitchFamily="34" charset="0"/>
              </a:rPr>
              <a:t> WHERE   students.majr = majors.mcode  </a:t>
            </a:r>
          </a:p>
          <a:p>
            <a:pPr marL="0" indent="0" eaLnBrk="1" hangingPunct="1"/>
            <a:r>
              <a:rPr lang="en-US" altLang="en-US" sz="1200" smtClean="0">
                <a:latin typeface="Verdana" panose="020B0604030504040204" pitchFamily="34" charset="0"/>
              </a:rPr>
              <a:t>      AND  majors.dcode = divisions.dcode</a:t>
            </a:r>
          </a:p>
          <a:p>
            <a:pPr marL="0" indent="0" eaLnBrk="1" hangingPunct="1"/>
            <a:endParaRPr lang="en-US" altLang="en-US" sz="1200"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49157"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0179" name="Rectangle 2"/>
          <p:cNvSpPr>
            <a:spLocks noGrp="1" noChangeArrowheads="1"/>
          </p:cNvSpPr>
          <p:nvPr>
            <p:ph type="title"/>
          </p:nvPr>
        </p:nvSpPr>
        <p:spPr/>
        <p:txBody>
          <a:bodyPr/>
          <a:lstStyle/>
          <a:p>
            <a:pPr algn="l" eaLnBrk="1" hangingPunct="1"/>
            <a:r>
              <a:rPr lang="en-US" altLang="en-US" sz="1600" smtClean="0"/>
              <a:t>Module 08: Joining Tables		Page F-6 Table Aliases</a:t>
            </a:r>
          </a:p>
        </p:txBody>
      </p:sp>
      <p:sp>
        <p:nvSpPr>
          <p:cNvPr id="5018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We learned early on that we could provide an alias for a column name.  We are also able to apply aliases to tables.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But there is no keyword, such as AS, to indicate this assignment.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Simply assign the alias immediately after the table name, and before the comma.</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For example:</a:t>
            </a:r>
          </a:p>
          <a:p>
            <a:pPr marL="0" indent="0" eaLnBrk="1" hangingPunct="1"/>
            <a:r>
              <a:rPr lang="en-US" altLang="en-US" sz="1200" smtClean="0">
                <a:latin typeface="Verdana" panose="020B0604030504040204" pitchFamily="34" charset="0"/>
              </a:rPr>
              <a:t> SELECT  s.sid, s.name, s.majr,</a:t>
            </a:r>
          </a:p>
          <a:p>
            <a:pPr marL="0" indent="0" eaLnBrk="1" hangingPunct="1"/>
            <a:r>
              <a:rPr lang="en-US" altLang="en-US" sz="1200" smtClean="0">
                <a:latin typeface="Verdana" panose="020B0604030504040204" pitchFamily="34" charset="0"/>
              </a:rPr>
              <a:t>              m.mcode, m.mname, m.dcode</a:t>
            </a:r>
          </a:p>
          <a:p>
            <a:pPr marL="0" indent="0" eaLnBrk="1" hangingPunct="1"/>
            <a:r>
              <a:rPr lang="en-US" altLang="en-US" sz="1200" smtClean="0">
                <a:latin typeface="Verdana" panose="020B0604030504040204" pitchFamily="34" charset="0"/>
              </a:rPr>
              <a:t>              d.dcode,  d.dname</a:t>
            </a:r>
          </a:p>
          <a:p>
            <a:pPr marL="0" indent="0" eaLnBrk="1" hangingPunct="1"/>
            <a:r>
              <a:rPr lang="en-US" altLang="en-US" sz="1200" smtClean="0">
                <a:latin typeface="Verdana" panose="020B0604030504040204" pitchFamily="34" charset="0"/>
              </a:rPr>
              <a:t> FROM     students s, majors m,  divisions d</a:t>
            </a:r>
          </a:p>
          <a:p>
            <a:pPr marL="0" indent="0" eaLnBrk="1" hangingPunct="1"/>
            <a:endParaRPr lang="en-US" altLang="en-US" sz="1200"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50181"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1203" name="Rectangle 2"/>
          <p:cNvSpPr>
            <a:spLocks noGrp="1" noChangeArrowheads="1"/>
          </p:cNvSpPr>
          <p:nvPr>
            <p:ph type="title"/>
          </p:nvPr>
        </p:nvSpPr>
        <p:spPr/>
        <p:txBody>
          <a:bodyPr/>
          <a:lstStyle/>
          <a:p>
            <a:pPr algn="l" eaLnBrk="1" hangingPunct="1"/>
            <a:r>
              <a:rPr lang="en-US" altLang="en-US" sz="1600" smtClean="0"/>
              <a:t>Module 08: Joining Tables		Page F-7 Table Aliases</a:t>
            </a:r>
          </a:p>
        </p:txBody>
      </p:sp>
      <p:sp>
        <p:nvSpPr>
          <p:cNvPr id="5120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When table aliases are assigned in this fashion, the table alias must be used whenever you reference a column in that table.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You cannot use the table name to reference a column once that table has been assigned an alias.</a:t>
            </a:r>
          </a:p>
        </p:txBody>
      </p:sp>
      <p:pic>
        <p:nvPicPr>
          <p:cNvPr id="51205"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6147" name="Rectangle 2"/>
          <p:cNvSpPr>
            <a:spLocks noGrp="1" noChangeArrowheads="1"/>
          </p:cNvSpPr>
          <p:nvPr>
            <p:ph type="title"/>
          </p:nvPr>
        </p:nvSpPr>
        <p:spPr/>
        <p:txBody>
          <a:bodyPr/>
          <a:lstStyle/>
          <a:p>
            <a:pPr algn="l" eaLnBrk="1" hangingPunct="1"/>
            <a:r>
              <a:rPr lang="en-US" altLang="en-US" sz="1600" smtClean="0"/>
              <a:t>Module 08: Joining Tables		Page B-3  Insert Anomalies</a:t>
            </a:r>
          </a:p>
        </p:txBody>
      </p:sp>
      <p:sp>
        <p:nvSpPr>
          <p:cNvPr id="614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 well designed multiple-table database system has been rigorously vetted through a process known as normalization.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This technique is beyond the scope of this course, but you should understand the problems that are averted with a normalized database model.</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Consider the data in the table on the left as representing all of the information in our Academic Information System.</a:t>
            </a:r>
          </a:p>
          <a:p>
            <a:pPr marL="0" indent="0" eaLnBrk="1" hangingPunct="1"/>
            <a:endParaRPr lang="en-US" altLang="en-US" smtClean="0">
              <a:latin typeface="Verdana" panose="020B0604030504040204" pitchFamily="34" charset="0"/>
            </a:endParaRPr>
          </a:p>
          <a:p>
            <a:pPr marL="0" indent="0" eaLnBrk="1" hangingPunct="1"/>
            <a:r>
              <a:rPr lang="en-US" altLang="en-US" b="1" i="1" smtClean="0">
                <a:latin typeface="Verdana" panose="020B0604030504040204" pitchFamily="34" charset="0"/>
              </a:rPr>
              <a:t>INSERT Anomaly</a:t>
            </a:r>
            <a:r>
              <a:rPr lang="en-US" altLang="en-US" smtClean="0">
                <a:latin typeface="Verdana" panose="020B0604030504040204" pitchFamily="34" charset="0"/>
              </a:rPr>
              <a:t> occurs when we can’t add information to the database, because we don’t have some other bit of information.  If we were to add a new major: Software Engineering SE, we couldn’t represent it in this model.  We can’t add the new SE information until we have students in that major who have completed some course work.</a:t>
            </a:r>
          </a:p>
        </p:txBody>
      </p:sp>
      <p:graphicFrame>
        <p:nvGraphicFramePr>
          <p:cNvPr id="6149" name="Object 5">
            <a:hlinkClick r:id="" action="ppaction://ole?verb=0"/>
          </p:cNvPr>
          <p:cNvGraphicFramePr>
            <a:graphicFrameLocks/>
          </p:cNvGraphicFramePr>
          <p:nvPr>
            <p:ph sz="half" idx="1"/>
          </p:nvPr>
        </p:nvGraphicFramePr>
        <p:xfrm>
          <a:off x="309563" y="2462213"/>
          <a:ext cx="4179887" cy="2162175"/>
        </p:xfrm>
        <a:graphic>
          <a:graphicData uri="http://schemas.openxmlformats.org/presentationml/2006/ole">
            <mc:AlternateContent xmlns:mc="http://schemas.openxmlformats.org/markup-compatibility/2006">
              <mc:Choice xmlns:v="urn:schemas-microsoft-com:vml" Requires="v">
                <p:oleObj spid="_x0000_s6150" name="Document" r:id="rId3" imgW="7796784" imgH="4026408" progId="Word.Document.8">
                  <p:embed/>
                </p:oleObj>
              </mc:Choice>
              <mc:Fallback>
                <p:oleObj name="Document" r:id="rId3" imgW="7796784" imgH="4026408" progId="Word.Document.8">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3" y="2462213"/>
                        <a:ext cx="4179887"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2227" name="Rectangle 2"/>
          <p:cNvSpPr>
            <a:spLocks noGrp="1" noChangeArrowheads="1"/>
          </p:cNvSpPr>
          <p:nvPr>
            <p:ph type="title"/>
          </p:nvPr>
        </p:nvSpPr>
        <p:spPr/>
        <p:txBody>
          <a:bodyPr/>
          <a:lstStyle/>
          <a:p>
            <a:pPr algn="l" eaLnBrk="1" hangingPunct="1"/>
            <a:r>
              <a:rPr lang="en-US" altLang="en-US" smtClean="0"/>
              <a:t>Module 08: Joining Tables			Page F-8 Table Aliases - Convention</a:t>
            </a:r>
          </a:p>
        </p:txBody>
      </p:sp>
      <p:sp>
        <p:nvSpPr>
          <p:cNvPr id="5222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Many of the examples in the book use a single character for the table alias.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 think this coding convention is a bad idea.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One of the most important aspects of our job as a professional programmer is to be sure that we document our work, and to write our code so that it is easily understood by the next person who has to work on it.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Which letter do you pick for the table alias?  The first letter of the table name?  What happens if two of the tables start with the same letter?</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My preference when designing database systems is to define a set of standards for the application.  One of the standards would be to define, for each table, a unique 3- or 4-character alias.  Whenever a table alias is needed in an application, the programmer must (according to our standards) use the predefined abbreviation (alias).</a:t>
            </a:r>
          </a:p>
          <a:p>
            <a:pPr marL="0" indent="0" eaLnBrk="1" hangingPunct="1"/>
            <a:endParaRPr lang="en-US" altLang="en-US" smtClean="0">
              <a:latin typeface="Verdana" panose="020B0604030504040204" pitchFamily="34" charset="0"/>
            </a:endParaRPr>
          </a:p>
        </p:txBody>
      </p:sp>
      <p:pic>
        <p:nvPicPr>
          <p:cNvPr id="52229"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3251" name="Rectangle 2"/>
          <p:cNvSpPr>
            <a:spLocks noGrp="1" noChangeArrowheads="1"/>
          </p:cNvSpPr>
          <p:nvPr>
            <p:ph type="title"/>
          </p:nvPr>
        </p:nvSpPr>
        <p:spPr/>
        <p:txBody>
          <a:bodyPr/>
          <a:lstStyle/>
          <a:p>
            <a:pPr algn="l" eaLnBrk="1" hangingPunct="1"/>
            <a:r>
              <a:rPr lang="en-US" altLang="en-US" sz="1600" smtClean="0"/>
              <a:t>Module 08: Joining Tables		Page G-1: Summary</a:t>
            </a:r>
          </a:p>
        </p:txBody>
      </p:sp>
      <p:sp>
        <p:nvSpPr>
          <p:cNvPr id="5325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We’ve covered a lot of ground in this lesson, and there’s still a lot more to be said about joining tables.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But you need to take a break, and digest this material.  Then carry on with the next module.</a:t>
            </a:r>
          </a:p>
        </p:txBody>
      </p:sp>
      <p:sp>
        <p:nvSpPr>
          <p:cNvPr id="53253"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4275" name="Rectangle 2"/>
          <p:cNvSpPr>
            <a:spLocks noGrp="1" noChangeArrowheads="1"/>
          </p:cNvSpPr>
          <p:nvPr>
            <p:ph type="title"/>
          </p:nvPr>
        </p:nvSpPr>
        <p:spPr/>
        <p:txBody>
          <a:bodyPr/>
          <a:lstStyle/>
          <a:p>
            <a:pPr algn="l" eaLnBrk="1" hangingPunct="1"/>
            <a:r>
              <a:rPr lang="en-US" altLang="en-US" sz="1600" smtClean="0"/>
              <a:t>Module 08: Joining Tables		Page T-1: Terminology</a:t>
            </a:r>
          </a:p>
        </p:txBody>
      </p:sp>
      <p:sp>
        <p:nvSpPr>
          <p:cNvPr id="5427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Single-table database</a:t>
            </a:r>
          </a:p>
          <a:p>
            <a:pPr marL="0" indent="0" eaLnBrk="1" hangingPunct="1"/>
            <a:r>
              <a:rPr lang="en-US" altLang="en-US" smtClean="0">
                <a:latin typeface="Verdana" panose="020B0604030504040204" pitchFamily="34" charset="0"/>
              </a:rPr>
              <a:t>Multiple-table database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Normalization</a:t>
            </a:r>
          </a:p>
          <a:p>
            <a:pPr marL="0" indent="0" eaLnBrk="1" hangingPunct="1"/>
            <a:r>
              <a:rPr lang="en-US" altLang="en-US" smtClean="0">
                <a:latin typeface="Verdana" panose="020B0604030504040204" pitchFamily="34" charset="0"/>
              </a:rPr>
              <a:t>Insert anomaly </a:t>
            </a:r>
          </a:p>
          <a:p>
            <a:pPr marL="0" indent="0" eaLnBrk="1" hangingPunct="1"/>
            <a:r>
              <a:rPr lang="en-US" altLang="en-US" smtClean="0">
                <a:latin typeface="Verdana" panose="020B0604030504040204" pitchFamily="34" charset="0"/>
              </a:rPr>
              <a:t>update anomaly </a:t>
            </a:r>
          </a:p>
          <a:p>
            <a:pPr marL="0" indent="0" eaLnBrk="1" hangingPunct="1"/>
            <a:r>
              <a:rPr lang="en-US" altLang="en-US" smtClean="0">
                <a:latin typeface="Verdana" panose="020B0604030504040204" pitchFamily="34" charset="0"/>
              </a:rPr>
              <a:t>delete anomaly</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SQL Processing Model</a:t>
            </a:r>
          </a:p>
          <a:p>
            <a:pPr marL="0" indent="0" eaLnBrk="1" hangingPunct="1"/>
            <a:r>
              <a:rPr lang="en-US" altLang="en-US" smtClean="0">
                <a:latin typeface="Verdana" panose="020B0604030504040204" pitchFamily="34" charset="0"/>
              </a:rPr>
              <a:t>FROM clause </a:t>
            </a:r>
          </a:p>
          <a:p>
            <a:pPr marL="0" indent="0" eaLnBrk="1" hangingPunct="1"/>
            <a:r>
              <a:rPr lang="en-US" altLang="en-US" smtClean="0">
                <a:latin typeface="Verdana" panose="020B0604030504040204" pitchFamily="34" charset="0"/>
              </a:rPr>
              <a:t>Cartesian product, cross product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Qualified column names</a:t>
            </a:r>
          </a:p>
          <a:p>
            <a:pPr marL="0" indent="0" eaLnBrk="1" hangingPunct="1"/>
            <a:r>
              <a:rPr lang="en-US" altLang="en-US" smtClean="0">
                <a:latin typeface="Verdana" panose="020B0604030504040204" pitchFamily="34" charset="0"/>
              </a:rPr>
              <a:t>Table aliases</a:t>
            </a:r>
          </a:p>
          <a:p>
            <a:pPr marL="0" indent="0" eaLnBrk="1" hangingPunct="1"/>
            <a:endParaRPr lang="en-US" altLang="en-US" smtClean="0">
              <a:latin typeface="Verdana" panose="020B0604030504040204" pitchFamily="34" charset="0"/>
            </a:endParaRPr>
          </a:p>
        </p:txBody>
      </p:sp>
      <p:sp>
        <p:nvSpPr>
          <p:cNvPr id="54277" name="Rectangle 4"/>
          <p:cNvSpPr>
            <a:spLocks noGrp="1" noChangeArrowheads="1"/>
          </p:cNvSpPr>
          <p:nvPr>
            <p:ph sz="half" idx="1"/>
          </p:nvPr>
        </p:nvSpPr>
        <p:spPr/>
        <p:txBody>
          <a:bodyPr/>
          <a:lstStyle/>
          <a:p>
            <a:pPr marL="0" indent="0" eaLnBrk="1" hangingPunct="1"/>
            <a:endParaRPr lang="en-US" altLang="en-US" sz="1200" smtClean="0"/>
          </a:p>
        </p:txBody>
      </p:sp>
      <p:pic>
        <p:nvPicPr>
          <p:cNvPr id="54278" name="Picture 5" descr="_kowsr1c[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362200"/>
            <a:ext cx="1819275" cy="148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5299" name="Rectangle 2"/>
          <p:cNvSpPr>
            <a:spLocks noGrp="1" noChangeArrowheads="1"/>
          </p:cNvSpPr>
          <p:nvPr>
            <p:ph type="title"/>
          </p:nvPr>
        </p:nvSpPr>
        <p:spPr/>
        <p:txBody>
          <a:bodyPr/>
          <a:lstStyle/>
          <a:p>
            <a:pPr algn="l" eaLnBrk="1" hangingPunct="1"/>
            <a:r>
              <a:rPr lang="en-US" altLang="en-US" sz="1600" smtClean="0"/>
              <a:t>Module 08: Joining Tables		Page Z-1: End Notes</a:t>
            </a:r>
          </a:p>
        </p:txBody>
      </p:sp>
      <p:sp>
        <p:nvSpPr>
          <p:cNvPr id="55300" name="Rectangle 3"/>
          <p:cNvSpPr>
            <a:spLocks noGrp="1" noChangeArrowheads="1" noTextEdit="1"/>
          </p:cNvSpPr>
          <p:nvPr>
            <p:ph sz="half" idx="1"/>
          </p:nvPr>
        </p:nvSpPr>
        <p:spPr/>
      </p:sp>
      <p:sp>
        <p:nvSpPr>
          <p:cNvPr id="55301" name="Rectangle 4"/>
          <p:cNvSpPr>
            <a:spLocks noGrp="1" noChangeArrowheads="1"/>
          </p:cNvSpPr>
          <p:nvPr>
            <p:ph type="body" sz="half" idx="2"/>
          </p:nvPr>
        </p:nvSpPr>
        <p:spPr/>
        <p:txBody>
          <a:bodyPr/>
          <a:lstStyle/>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Please drop me an email if you noticed any errors in this module.  I’d also appreciate reading your comments, criticisms, and or suggestions as to how this module could be improved.  </a:t>
            </a:r>
          </a:p>
          <a:p>
            <a:pPr marL="0" indent="0" eaLnBrk="1" hangingPunct="1"/>
            <a:r>
              <a:rPr lang="en-US" altLang="en-US" smtClean="0">
                <a:latin typeface="Verdana" panose="020B0604030504040204" pitchFamily="34" charset="0"/>
              </a:rPr>
              <a:t>Were there any gaps in the information that was presented (ie. ‘leaps of faith’)?  </a:t>
            </a:r>
          </a:p>
          <a:p>
            <a:pPr marL="0" indent="0" eaLnBrk="1" hangingPunct="1"/>
            <a:r>
              <a:rPr lang="en-US" altLang="en-US" smtClean="0">
                <a:latin typeface="Verdana" panose="020B0604030504040204" pitchFamily="34" charset="0"/>
              </a:rPr>
              <a:t>Was any section unclear?</a:t>
            </a:r>
          </a:p>
          <a:p>
            <a:pPr marL="0" indent="0" eaLnBrk="1" hangingPunct="1"/>
            <a:r>
              <a:rPr lang="en-US" altLang="en-US" smtClean="0">
                <a:latin typeface="Verdana" panose="020B0604030504040204" pitchFamily="34" charset="0"/>
              </a:rPr>
              <a:t>Did I happen to do a good job? </a:t>
            </a:r>
            <a:r>
              <a:rPr lang="en-US" altLang="en-US" smtClean="0">
                <a:latin typeface="Verdana" panose="020B0604030504040204" pitchFamily="34" charset="0"/>
                <a:sym typeface="Wingdings" panose="05000000000000000000" pitchFamily="2" charset="2"/>
              </a:rPr>
              <a:t></a:t>
            </a:r>
            <a:r>
              <a:rPr lang="en-US" altLang="en-US" smtClean="0">
                <a:latin typeface="Verdana" panose="020B0604030504040204" pitchFamily="34" charset="0"/>
              </a:rPr>
              <a:t> </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Thanks,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bil</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55302" name="Picture 5" descr="z1yrfvv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90800"/>
            <a:ext cx="176530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3"/>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6323" name="Rectangle 2"/>
          <p:cNvSpPr>
            <a:spLocks noGrp="1" noChangeArrowheads="1"/>
          </p:cNvSpPr>
          <p:nvPr>
            <p:ph type="ctrTitle"/>
          </p:nvPr>
        </p:nvSpPr>
        <p:spPr>
          <a:xfrm>
            <a:off x="685800" y="2286000"/>
            <a:ext cx="7772400" cy="1143000"/>
          </a:xfrm>
        </p:spPr>
        <p:txBody>
          <a:bodyPr/>
          <a:lstStyle/>
          <a:p>
            <a:pPr eaLnBrk="1" hangingPunct="1"/>
            <a:r>
              <a:rPr lang="en-US" altLang="en-US" smtClean="0"/>
              <a:t>That’s All</a:t>
            </a:r>
          </a:p>
        </p:txBody>
      </p:sp>
      <p:sp>
        <p:nvSpPr>
          <p:cNvPr id="56324" name="Rectangle 3"/>
          <p:cNvSpPr>
            <a:spLocks noGrp="1" noChangeArrowheads="1"/>
          </p:cNvSpPr>
          <p:nvPr>
            <p:ph type="subTitle" idx="1"/>
          </p:nvPr>
        </p:nvSpPr>
        <p:spPr/>
        <p:txBody>
          <a:bodyPr/>
          <a:lstStyle/>
          <a:p>
            <a:pPr algn="r" eaLnBrk="1" hangingPunct="1"/>
            <a:endParaRPr lang="en-US" altLang="en-US" smtClean="0"/>
          </a:p>
          <a:p>
            <a:pPr algn="r" eaLnBrk="1" hangingPunct="1"/>
            <a:endParaRPr lang="en-US" altLang="en-US" smtClean="0"/>
          </a:p>
          <a:p>
            <a:pPr algn="r" eaLnBrk="1" hangingPunct="1"/>
            <a:endParaRPr lang="en-US" altLang="en-US" smtClean="0"/>
          </a:p>
          <a:p>
            <a:pPr algn="r" eaLnBrk="1" hangingPunct="1"/>
            <a:endParaRPr lang="en-US" altLang="en-US"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7171" name="Rectangle 2"/>
          <p:cNvSpPr>
            <a:spLocks noGrp="1" noChangeArrowheads="1"/>
          </p:cNvSpPr>
          <p:nvPr>
            <p:ph type="title"/>
          </p:nvPr>
        </p:nvSpPr>
        <p:spPr/>
        <p:txBody>
          <a:bodyPr/>
          <a:lstStyle/>
          <a:p>
            <a:pPr algn="l" eaLnBrk="1" hangingPunct="1"/>
            <a:r>
              <a:rPr lang="en-US" altLang="en-US" sz="1600" smtClean="0"/>
              <a:t>Module 08: Joining Tables		Page B-4  Delete Anomalies</a:t>
            </a:r>
          </a:p>
        </p:txBody>
      </p:sp>
      <p:sp>
        <p:nvSpPr>
          <p:cNvPr id="7172" name="Rectangle 3"/>
          <p:cNvSpPr>
            <a:spLocks noGrp="1" noChangeArrowheads="1"/>
          </p:cNvSpPr>
          <p:nvPr>
            <p:ph type="body" sz="half" idx="2"/>
          </p:nvPr>
        </p:nvSpPr>
        <p:spPr/>
        <p:txBody>
          <a:bodyPr/>
          <a:lstStyle/>
          <a:p>
            <a:pPr marL="0" indent="0" eaLnBrk="1" hangingPunct="1"/>
            <a:r>
              <a:rPr lang="en-US" altLang="en-US" b="1" i="1" smtClean="0">
                <a:latin typeface="Verdana" panose="020B0604030504040204" pitchFamily="34" charset="0"/>
              </a:rPr>
              <a:t>DELETE Anomaly</a:t>
            </a:r>
            <a:r>
              <a:rPr lang="en-US" altLang="en-US" smtClean="0">
                <a:latin typeface="Verdana" panose="020B0604030504040204" pitchFamily="34" charset="0"/>
              </a:rPr>
              <a:t> occurs when we can’t remove some information from the database, because we would lose some other bit of information.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When Joe graduates (or drops out) we can’t remove his record, because we’d lose all of the information in our system about CS majors.  If Joe’s record goes, we’d never know we offered the CS Major.  </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b="1" i="1" smtClean="0">
                <a:latin typeface="Verdana" panose="020B0604030504040204" pitchFamily="34" charset="0"/>
              </a:rPr>
              <a:t>UPDATE Anomaly</a:t>
            </a:r>
            <a:r>
              <a:rPr lang="en-US" altLang="en-US" smtClean="0">
                <a:latin typeface="Verdana" panose="020B0604030504040204" pitchFamily="34" charset="0"/>
              </a:rPr>
              <a:t> occurs when we have to process the same change repeatedly throughout the system.  The problem is that we might ‘miss one’.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For example, Mary the IDS major decides to change her name to Merry.  We have to process that change in three different places in the database, with the prospect of missing an update, and introducing an error into the system.</a:t>
            </a:r>
          </a:p>
        </p:txBody>
      </p:sp>
      <p:graphicFrame>
        <p:nvGraphicFramePr>
          <p:cNvPr id="7173" name="Object 4">
            <a:hlinkClick r:id="" action="ppaction://ole?verb=0"/>
          </p:cNvPr>
          <p:cNvGraphicFramePr>
            <a:graphicFrameLocks/>
          </p:cNvGraphicFramePr>
          <p:nvPr>
            <p:ph sz="half" idx="1"/>
          </p:nvPr>
        </p:nvGraphicFramePr>
        <p:xfrm>
          <a:off x="309563" y="2462213"/>
          <a:ext cx="4179887" cy="2162175"/>
        </p:xfrm>
        <a:graphic>
          <a:graphicData uri="http://schemas.openxmlformats.org/presentationml/2006/ole">
            <mc:AlternateContent xmlns:mc="http://schemas.openxmlformats.org/markup-compatibility/2006">
              <mc:Choice xmlns:v="urn:schemas-microsoft-com:vml" Requires="v">
                <p:oleObj spid="_x0000_s7174" name="Document" r:id="rId3" imgW="7796784" imgH="4026408" progId="Word.Document.8">
                  <p:embed/>
                </p:oleObj>
              </mc:Choice>
              <mc:Fallback>
                <p:oleObj name="Document" r:id="rId3" imgW="7796784" imgH="4026408" progId="Word.Document.8">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3" y="2462213"/>
                        <a:ext cx="4179887"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8195" name="Rectangle 2"/>
          <p:cNvSpPr>
            <a:spLocks noGrp="1" noChangeArrowheads="1"/>
          </p:cNvSpPr>
          <p:nvPr>
            <p:ph type="title"/>
          </p:nvPr>
        </p:nvSpPr>
        <p:spPr/>
        <p:txBody>
          <a:bodyPr/>
          <a:lstStyle/>
          <a:p>
            <a:pPr algn="l" eaLnBrk="1" hangingPunct="1"/>
            <a:r>
              <a:rPr lang="en-US" altLang="en-US" sz="1600" smtClean="0"/>
              <a:t>Module 08: Joining Tables		Page B-5 Averting Anomalies</a:t>
            </a:r>
          </a:p>
        </p:txBody>
      </p:sp>
      <p:sp>
        <p:nvSpPr>
          <p:cNvPr id="819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This process of normalization generally refines a database design by adding/identifying new chunks of information that should stand on their own, in their own tables.</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graphicFrame>
        <p:nvGraphicFramePr>
          <p:cNvPr id="8197" name="Object 4">
            <a:hlinkClick r:id="" action="ppaction://ole?verb=0"/>
          </p:cNvPr>
          <p:cNvGraphicFramePr>
            <a:graphicFrameLocks/>
          </p:cNvGraphicFramePr>
          <p:nvPr>
            <p:ph sz="half" idx="1"/>
          </p:nvPr>
        </p:nvGraphicFramePr>
        <p:xfrm>
          <a:off x="309563" y="2462213"/>
          <a:ext cx="4179887" cy="2162175"/>
        </p:xfrm>
        <a:graphic>
          <a:graphicData uri="http://schemas.openxmlformats.org/presentationml/2006/ole">
            <mc:AlternateContent xmlns:mc="http://schemas.openxmlformats.org/markup-compatibility/2006">
              <mc:Choice xmlns:v="urn:schemas-microsoft-com:vml" Requires="v">
                <p:oleObj spid="_x0000_s8198" name="Document" r:id="rId3" imgW="7796784" imgH="4026408" progId="Word.Document.8">
                  <p:embed/>
                </p:oleObj>
              </mc:Choice>
              <mc:Fallback>
                <p:oleObj name="Document" r:id="rId3" imgW="7796784" imgH="4026408" progId="Word.Document.8">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3" y="2462213"/>
                        <a:ext cx="4179887"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9219" name="Rectangle 2"/>
          <p:cNvSpPr>
            <a:spLocks noGrp="1" noChangeArrowheads="1"/>
          </p:cNvSpPr>
          <p:nvPr>
            <p:ph type="title"/>
          </p:nvPr>
        </p:nvSpPr>
        <p:spPr/>
        <p:txBody>
          <a:bodyPr/>
          <a:lstStyle/>
          <a:p>
            <a:pPr algn="l" eaLnBrk="1" hangingPunct="1"/>
            <a:r>
              <a:rPr lang="en-US" altLang="en-US" sz="1600" smtClean="0"/>
              <a:t>Module 08: Joining Tables		Page C-1 Joining Tables</a:t>
            </a:r>
          </a:p>
        </p:txBody>
      </p:sp>
      <p:sp>
        <p:nvSpPr>
          <p:cNvPr id="922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Assuming that you now understand, or at least appreciate, that there is some method to the madness of database design, your job as a SQL programmer often requires you to assemble these disparate tables into a single structure.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Huh?</a:t>
            </a:r>
          </a:p>
          <a:p>
            <a:pPr marL="0" indent="0" eaLnBrk="1" hangingPunct="1"/>
            <a:r>
              <a:rPr lang="en-US" altLang="en-US" smtClean="0">
                <a:latin typeface="Verdana" panose="020B0604030504040204" pitchFamily="34" charset="0"/>
              </a:rPr>
              <a:t>If the most effective way to deal with the data is in multiple tables (ie. Normalized tables) why do we need to reassemble the data?</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Think of it this way.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Your SQL program is a process that transforms data into information.  The data structure is strewn across multiple tables.  But what kind of structure is most effective for users in dealing with </a:t>
            </a:r>
            <a:r>
              <a:rPr lang="en-US" altLang="en-US" b="1" i="1" smtClean="0">
                <a:latin typeface="Verdana" panose="020B0604030504040204" pitchFamily="34" charset="0"/>
              </a:rPr>
              <a:t>information</a:t>
            </a:r>
            <a:r>
              <a:rPr lang="en-US" altLang="en-US" smtClean="0">
                <a:latin typeface="Verdana" panose="020B0604030504040204" pitchFamily="34" charset="0"/>
              </a:rPr>
              <a:t>?  ….single table with all of the pertinent elements there in one place.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9221" name="Picture 8" descr="I-P-O model"/>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3155950"/>
            <a:ext cx="4191000" cy="773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0243" name="Rectangle 2"/>
          <p:cNvSpPr>
            <a:spLocks noGrp="1" noChangeArrowheads="1"/>
          </p:cNvSpPr>
          <p:nvPr>
            <p:ph type="title"/>
          </p:nvPr>
        </p:nvSpPr>
        <p:spPr/>
        <p:txBody>
          <a:bodyPr/>
          <a:lstStyle/>
          <a:p>
            <a:pPr algn="l" eaLnBrk="1" hangingPunct="1"/>
            <a:r>
              <a:rPr lang="en-US" altLang="en-US" sz="1600" smtClean="0"/>
              <a:t>Module 08: Joining Tables		Page C-2 Joining Tables</a:t>
            </a:r>
          </a:p>
        </p:txBody>
      </p:sp>
      <p:sp>
        <p:nvSpPr>
          <p:cNvPr id="1024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Let’s presume that this diagram depicts just one small aspect of the data model for our student record system.</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yellow boxes represent tables (entities) that contain information, the diamonds represent business relationships or associations that exist among the data.</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this example, we would say that STUDENTS </a:t>
            </a:r>
            <a:r>
              <a:rPr lang="en-US" altLang="en-US" b="1" i="1" smtClean="0">
                <a:latin typeface="Verdana" panose="020B0604030504040204" pitchFamily="34" charset="0"/>
              </a:rPr>
              <a:t>SELECT</a:t>
            </a:r>
            <a:r>
              <a:rPr lang="en-US" altLang="en-US" i="1" smtClean="0">
                <a:latin typeface="Verdana" panose="020B0604030504040204" pitchFamily="34" charset="0"/>
              </a:rPr>
              <a:t> </a:t>
            </a:r>
            <a:r>
              <a:rPr lang="en-US" altLang="en-US" smtClean="0">
                <a:latin typeface="Verdana" panose="020B0604030504040204" pitchFamily="34" charset="0"/>
              </a:rPr>
              <a:t>MAJORS, and that MAJORS are </a:t>
            </a:r>
            <a:r>
              <a:rPr lang="en-US" altLang="en-US" b="1" smtClean="0">
                <a:latin typeface="Verdana" panose="020B0604030504040204" pitchFamily="34" charset="0"/>
              </a:rPr>
              <a:t>OWNED</a:t>
            </a:r>
            <a:r>
              <a:rPr lang="en-US" altLang="en-US" smtClean="0">
                <a:latin typeface="Verdana" panose="020B0604030504040204" pitchFamily="34" charset="0"/>
              </a:rPr>
              <a:t> by DIVISIONS.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green boxes show sample data for each of the tables.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Amy is an ART major, or more specifically an ART DESIGN major.  The ART DESIGN major is owned by (ie. part of) the ARTS and LETTERS Division on our campus.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Cris is a CIS major (Computer Information Systems) which is part of the Career Technology Education division on campus.</a:t>
            </a:r>
          </a:p>
        </p:txBody>
      </p:sp>
      <p:pic>
        <p:nvPicPr>
          <p:cNvPr id="10245" name="Picture 6" descr="join erd 01"/>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2289175"/>
            <a:ext cx="4191000" cy="2508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Verdana"/>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8966</TotalTime>
  <Words>3854</Words>
  <Application>Microsoft Office PowerPoint</Application>
  <PresentationFormat>On-screen Show (4:3)</PresentationFormat>
  <Paragraphs>513</Paragraphs>
  <Slides>54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1" baseType="lpstr">
      <vt:lpstr>Times New Roman</vt:lpstr>
      <vt:lpstr>Arial</vt:lpstr>
      <vt:lpstr>Verdana</vt:lpstr>
      <vt:lpstr>Albertus</vt:lpstr>
      <vt:lpstr>Wingdings</vt:lpstr>
      <vt:lpstr>Default Design</vt:lpstr>
      <vt:lpstr>Microsoft Word Document</vt:lpstr>
      <vt:lpstr>SQL Programming</vt:lpstr>
      <vt:lpstr>Module 08: Joining Tables  Page A-1: Intro</vt:lpstr>
      <vt:lpstr>Module 08: Joining Tables  Page B-1  Multiple Tables</vt:lpstr>
      <vt:lpstr>Module 08: Joining Tables  Page B-2  Multiple Tables</vt:lpstr>
      <vt:lpstr>Module 08: Joining Tables  Page B-3  Insert Anomalies</vt:lpstr>
      <vt:lpstr>Module 08: Joining Tables  Page B-4  Delete Anomalies</vt:lpstr>
      <vt:lpstr>Module 08: Joining Tables  Page B-5 Averting Anomalies</vt:lpstr>
      <vt:lpstr>Module 08: Joining Tables  Page C-1 Joining Tables</vt:lpstr>
      <vt:lpstr>Module 08: Joining Tables  Page C-2 Joining Tables</vt:lpstr>
      <vt:lpstr>Module 08: Joining Tables  Page C-3 Joining Tables</vt:lpstr>
      <vt:lpstr>Module 08: Joining Tables  Page C-3 Joining Tables</vt:lpstr>
      <vt:lpstr>Module 08: Joining Tables  Page C-4 Joining Tables</vt:lpstr>
      <vt:lpstr>Module 08: Joining Tables  Page C-5 Joining Tables</vt:lpstr>
      <vt:lpstr>Module 08: Joining Tables  Page C-6 Joining Tables</vt:lpstr>
      <vt:lpstr>Module 08: Joining Tables  Page C-7 Joining Tables</vt:lpstr>
      <vt:lpstr>Module 08: Joining Tables  Page C-8 Joining Tables</vt:lpstr>
      <vt:lpstr>Module 08: Joining Tables  Page D-1 SQL Processing Model</vt:lpstr>
      <vt:lpstr>Module 08: Joining Tables  Page D-2 FROM Clause</vt:lpstr>
      <vt:lpstr>Module 08: Joining Tables  Page D-3 Cartesian Product</vt:lpstr>
      <vt:lpstr>Module 08: Joining Tables  Page D-4 Cartesian Product</vt:lpstr>
      <vt:lpstr>Module 08: Joining Tables  Page D-4 Cartesian Product</vt:lpstr>
      <vt:lpstr>Module 08: Joining Tables  Page D-5 Cartesian Product</vt:lpstr>
      <vt:lpstr>Module 08: Joining Tables  Page D-6 Cartesian Product</vt:lpstr>
      <vt:lpstr>Module 08: Joining Tables  Page D-6 Cartesian Product</vt:lpstr>
      <vt:lpstr>Module 08: Joining Tables  Page D-7 Cartesian Product</vt:lpstr>
      <vt:lpstr>Module 08: Joining Tables  Page D-8 Cartesian Product</vt:lpstr>
      <vt:lpstr>Module 08: Joining Tables  Page D-9 Cartesian Product</vt:lpstr>
      <vt:lpstr>Module 08: Joining Tables  Page D-10 Cartesian Product</vt:lpstr>
      <vt:lpstr>Module 08: Joining Tables  Page D-11 Cartesian Product</vt:lpstr>
      <vt:lpstr>Module 08: Joining Tables  Page D-12 Cartesian Product</vt:lpstr>
      <vt:lpstr>Module 08: Joining Tables  Page D-13 Cartesian Product</vt:lpstr>
      <vt:lpstr>Module 08: Joining Tables  Page D-14 Cartesian Product</vt:lpstr>
      <vt:lpstr>Module 08: Joining Tables  Page D-15 Cartesian Product</vt:lpstr>
      <vt:lpstr>Module 08: Joining Tables  Page D-16 Cartesian Product - Summary</vt:lpstr>
      <vt:lpstr>Module 08: Joining Tables  Page E-1 WHERE Clause</vt:lpstr>
      <vt:lpstr>Module 08: Joining Tables  Page E-2 WHERE Clause</vt:lpstr>
      <vt:lpstr>Module 08: Joining Tables  Page E-3 WHERE Clause</vt:lpstr>
      <vt:lpstr>Module 08: Joining Tables  Page E-4 WHERE Clause</vt:lpstr>
      <vt:lpstr>Module 08: Joining Tables  Page E-5 WHERE Clause</vt:lpstr>
      <vt:lpstr>Module 08: Joining Tables  Page E-6 WHERE Clause</vt:lpstr>
      <vt:lpstr>Module 08: Joining Tables  Page E-7 WHERE Clause</vt:lpstr>
      <vt:lpstr>Module 08: Joining Tables  Page E-8 WHERE Clause</vt:lpstr>
      <vt:lpstr>Module 08: Joining Tables  Page F-1 Ambiguities</vt:lpstr>
      <vt:lpstr>Module 08: Joining Tables  Page F-2 Ambiguities</vt:lpstr>
      <vt:lpstr>Module 08: Joining Tables  Page F-3 Ambiguities</vt:lpstr>
      <vt:lpstr>Module 08: Joining Tables  Page F-4 Ambiguities</vt:lpstr>
      <vt:lpstr>Module 08: Joining Tables  Page F-5 Ambiguities</vt:lpstr>
      <vt:lpstr>Module 08: Joining Tables  Page F-6 Table Aliases</vt:lpstr>
      <vt:lpstr>Module 08: Joining Tables  Page F-7 Table Aliases</vt:lpstr>
      <vt:lpstr>Module 08: Joining Tables   Page F-8 Table Aliases - Convention</vt:lpstr>
      <vt:lpstr>Module 08: Joining Tables  Page G-1: Summary</vt:lpstr>
      <vt:lpstr>Module 08: Joining Tables  Page T-1: Terminology</vt:lpstr>
      <vt:lpstr>Module 08: Joining Tables  Page Z-1: End Notes</vt:lpstr>
      <vt:lpstr>That’s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Bergin: SQL Programming - Level 1 / Module 0</dc:title>
  <dc:creator>John Drake</dc:creator>
  <cp:lastModifiedBy>Mann, Lynnette</cp:lastModifiedBy>
  <cp:revision>86</cp:revision>
  <dcterms:created xsi:type="dcterms:W3CDTF">2003-08-19T14:48:46Z</dcterms:created>
  <dcterms:modified xsi:type="dcterms:W3CDTF">2018-02-24T21:49:31Z</dcterms:modified>
</cp:coreProperties>
</file>