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1" r:id="rId3"/>
    <p:sldId id="437" r:id="rId4"/>
    <p:sldId id="444" r:id="rId5"/>
    <p:sldId id="445" r:id="rId6"/>
    <p:sldId id="446" r:id="rId7"/>
    <p:sldId id="462" r:id="rId8"/>
    <p:sldId id="463" r:id="rId9"/>
    <p:sldId id="438" r:id="rId10"/>
    <p:sldId id="439" r:id="rId11"/>
    <p:sldId id="440" r:id="rId12"/>
    <p:sldId id="441" r:id="rId13"/>
    <p:sldId id="442" r:id="rId14"/>
    <p:sldId id="447" r:id="rId15"/>
    <p:sldId id="443" r:id="rId16"/>
    <p:sldId id="448" r:id="rId17"/>
    <p:sldId id="449" r:id="rId18"/>
    <p:sldId id="450" r:id="rId19"/>
    <p:sldId id="451" r:id="rId20"/>
    <p:sldId id="452" r:id="rId21"/>
    <p:sldId id="453" r:id="rId22"/>
    <p:sldId id="454" r:id="rId23"/>
    <p:sldId id="455" r:id="rId24"/>
    <p:sldId id="456" r:id="rId25"/>
    <p:sldId id="458" r:id="rId26"/>
    <p:sldId id="459" r:id="rId27"/>
    <p:sldId id="460" r:id="rId28"/>
    <p:sldId id="461" r:id="rId29"/>
    <p:sldId id="465" r:id="rId30"/>
    <p:sldId id="473" r:id="rId31"/>
    <p:sldId id="466" r:id="rId32"/>
    <p:sldId id="474" r:id="rId33"/>
    <p:sldId id="475" r:id="rId34"/>
    <p:sldId id="476" r:id="rId35"/>
    <p:sldId id="477" r:id="rId36"/>
    <p:sldId id="478" r:id="rId37"/>
    <p:sldId id="479" r:id="rId38"/>
    <p:sldId id="480" r:id="rId39"/>
    <p:sldId id="481" r:id="rId40"/>
    <p:sldId id="482" r:id="rId41"/>
    <p:sldId id="486" r:id="rId42"/>
    <p:sldId id="467" r:id="rId43"/>
    <p:sldId id="468" r:id="rId44"/>
    <p:sldId id="469" r:id="rId45"/>
    <p:sldId id="483" r:id="rId46"/>
    <p:sldId id="484" r:id="rId47"/>
    <p:sldId id="470" r:id="rId48"/>
    <p:sldId id="485" r:id="rId49"/>
    <p:sldId id="471" r:id="rId50"/>
    <p:sldId id="472" r:id="rId51"/>
    <p:sldId id="487" r:id="rId52"/>
    <p:sldId id="436" r:id="rId53"/>
    <p:sldId id="268" r:id="rId54"/>
    <p:sldId id="263"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7C8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72" autoAdjust="0"/>
  </p:normalViewPr>
  <p:slideViewPr>
    <p:cSldViewPr>
      <p:cViewPr varScale="1">
        <p:scale>
          <a:sx n="55" d="100"/>
          <a:sy n="55" d="100"/>
        </p:scale>
        <p:origin x="9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4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734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CAF769E-FD2B-4C17-B4C5-2A3A030720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50581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02195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84910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2835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09991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01219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404961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5016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5046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59379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51523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839606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Joining Tables – Part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09: Joining Tables		Page B-2: Cross Joins</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Cross joins are the theoretical underpinning of joins in the ‘relational algebra’.  As long as we have a system that can give us cross joins, we can ‘derive’ all of the other kinds of joins.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there you have it, something to use at a cocktail party to impress your mates.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to when you might use a cross join for some practical application?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any time that you want to combine every single row in one table with every other row in another table.  But this rarely comes up, I mean, cross joins are a pretty rare occurrence.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Although I once did have occasion to use a cross join….</a:t>
            </a:r>
          </a:p>
        </p:txBody>
      </p:sp>
      <p:sp>
        <p:nvSpPr>
          <p:cNvPr id="1126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09: Joining Tables		Page B-3: Cross Joins</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It was back in the day when I was building a new academic information system for one of the offices that I worked 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were essentially converting from a paper-based record keeping system to a computer based system.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Our goal was to capture as much of the data as possible in electronic format.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 were drawing information from three or four different sources for this one subsystem.  Only one of the sources had a bona fide key value (social security number), the other sources used name information.  And those name values weren’t in the same format.  One source included a full middle name, in the format first name + middle name + last name, the other source was last name first, first initial, middle initial.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229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09: Joining Tables		Page B-4: Cross Joins</a:t>
            </a:r>
          </a:p>
        </p:txBody>
      </p:sp>
      <p:sp>
        <p:nvSpPr>
          <p:cNvPr id="133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Each of these sources captured a different view of the total data set that we were trying to build.  And we wanted to align each of the data sources with their correct partner records.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cross join linked every possible combination and that was our starting point.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From there we whittled down the rows until we captured as much of the information as we could afford (this was rather time and resource intensive).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this did allow us to go back, maybe 20 years in time, and eventually roll forward with 85% of the records intact.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331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09: Joining Tables		Page B-5: Cross Joins</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Cross joins are created simply by listing the table names in the FROM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Syntax:</a:t>
            </a:r>
          </a:p>
          <a:p>
            <a:pPr marL="0" indent="0" eaLnBrk="1" hangingPunct="1"/>
            <a:r>
              <a:rPr lang="en-US" altLang="en-US" smtClean="0">
                <a:latin typeface="Verdana" panose="020B0604030504040204" pitchFamily="34" charset="0"/>
              </a:rPr>
              <a:t>	SELECT </a:t>
            </a:r>
            <a:r>
              <a:rPr lang="en-US" altLang="en-US" i="1" smtClean="0">
                <a:latin typeface="Verdana" panose="020B0604030504040204" pitchFamily="34" charset="0"/>
              </a:rPr>
              <a:t>column-list</a:t>
            </a:r>
          </a:p>
          <a:p>
            <a:pPr marL="0" indent="0" eaLnBrk="1" hangingPunct="1"/>
            <a:r>
              <a:rPr lang="en-US" altLang="en-US" smtClean="0">
                <a:latin typeface="Verdana" panose="020B0604030504040204" pitchFamily="34" charset="0"/>
              </a:rPr>
              <a:t>	FROM   </a:t>
            </a:r>
            <a:r>
              <a:rPr lang="en-US" altLang="en-US" i="1" smtClean="0">
                <a:latin typeface="Verdana" panose="020B0604030504040204" pitchFamily="34" charset="0"/>
              </a:rPr>
              <a:t>table-list</a:t>
            </a:r>
          </a:p>
          <a:p>
            <a:pPr marL="0" indent="0" eaLnBrk="1" hangingPunct="1"/>
            <a:endParaRPr lang="en-US" altLang="en-US" i="1"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Example:</a:t>
            </a:r>
          </a:p>
          <a:p>
            <a:pPr marL="0" indent="0" eaLnBrk="1" hangingPunct="1"/>
            <a:r>
              <a:rPr lang="en-US" altLang="en-US" smtClean="0">
                <a:latin typeface="Verdana" panose="020B0604030504040204" pitchFamily="34" charset="0"/>
              </a:rPr>
              <a:t>	SELECT *</a:t>
            </a:r>
          </a:p>
          <a:p>
            <a:pPr marL="0" indent="0" eaLnBrk="1" hangingPunct="1"/>
            <a:r>
              <a:rPr lang="en-US" altLang="en-US" smtClean="0">
                <a:latin typeface="Verdana" panose="020B0604030504040204" pitchFamily="34" charset="0"/>
              </a:rPr>
              <a:t>	FROM  students, majors, divisions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student table contains 6 rows, 3 columns.</a:t>
            </a:r>
          </a:p>
          <a:p>
            <a:pPr marL="0" indent="0" eaLnBrk="1" hangingPunct="1"/>
            <a:r>
              <a:rPr lang="en-US" altLang="en-US" smtClean="0">
                <a:latin typeface="Verdana" panose="020B0604030504040204" pitchFamily="34" charset="0"/>
              </a:rPr>
              <a:t>The major table contains 5 rows, and 3 columns.</a:t>
            </a:r>
          </a:p>
          <a:p>
            <a:pPr marL="0" indent="0" eaLnBrk="1" hangingPunct="1"/>
            <a:r>
              <a:rPr lang="en-US" altLang="en-US" smtClean="0">
                <a:latin typeface="Verdana" panose="020B0604030504040204" pitchFamily="34" charset="0"/>
              </a:rPr>
              <a:t>The divisions table contains 3 rows and 2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many rows are there in the result table of the cross product?</a:t>
            </a:r>
          </a:p>
          <a:p>
            <a:pPr marL="0" indent="0" eaLnBrk="1" hangingPunct="1"/>
            <a:r>
              <a:rPr lang="en-US" altLang="en-US" smtClean="0">
                <a:latin typeface="Verdana" panose="020B0604030504040204" pitchFamily="34" charset="0"/>
              </a:rPr>
              <a:t>How many columns are there in the result table of the cross product?</a:t>
            </a:r>
          </a:p>
          <a:p>
            <a:pPr marL="0" indent="0" eaLnBrk="1" hangingPunct="1"/>
            <a:endParaRPr lang="en-US" altLang="en-US" smtClean="0">
              <a:latin typeface="Verdana" panose="020B0604030504040204" pitchFamily="34" charset="0"/>
            </a:endParaRPr>
          </a:p>
        </p:txBody>
      </p:sp>
      <p:pic>
        <p:nvPicPr>
          <p:cNvPr id="1434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09: Joining Tables		Page B-6: Cross Joins</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There are 90 rows and 8 columns.</a:t>
            </a:r>
          </a:p>
        </p:txBody>
      </p:sp>
      <p:pic>
        <p:nvPicPr>
          <p:cNvPr id="1536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09: Joining Tables		Page C-1: Equi-Joins</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equi-join is a join that is based on some equality condition.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if you use an equal sign in the predicate expression  of the WHERE clause, you’ve got yourself an equi-join.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My guess is that equi-joins probably constitute over 90% of the joins that you’ll ever write.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Syntax:</a:t>
            </a:r>
          </a:p>
          <a:p>
            <a:pPr marL="0" indent="0" eaLnBrk="1" hangingPunct="1"/>
            <a:r>
              <a:rPr lang="en-US" altLang="en-US" smtClean="0">
                <a:latin typeface="Verdana" panose="020B0604030504040204" pitchFamily="34" charset="0"/>
              </a:rPr>
              <a:t>	SELECT </a:t>
            </a:r>
            <a:r>
              <a:rPr lang="en-US" altLang="en-US" i="1" smtClean="0">
                <a:latin typeface="Verdana" panose="020B0604030504040204" pitchFamily="34" charset="0"/>
              </a:rPr>
              <a:t>column-list</a:t>
            </a:r>
          </a:p>
          <a:p>
            <a:pPr marL="0" indent="0" eaLnBrk="1" hangingPunct="1"/>
            <a:r>
              <a:rPr lang="en-US" altLang="en-US" smtClean="0">
                <a:latin typeface="Verdana" panose="020B0604030504040204" pitchFamily="34" charset="0"/>
              </a:rPr>
              <a:t>	FROM   </a:t>
            </a:r>
            <a:r>
              <a:rPr lang="en-US" altLang="en-US" i="1" smtClean="0">
                <a:latin typeface="Verdana" panose="020B0604030504040204" pitchFamily="34" charset="0"/>
              </a:rPr>
              <a:t>table-list</a:t>
            </a:r>
          </a:p>
          <a:p>
            <a:pPr marL="0" indent="0" eaLnBrk="1" hangingPunct="1"/>
            <a:r>
              <a:rPr lang="en-US" altLang="en-US" smtClean="0">
                <a:latin typeface="Verdana" panose="020B0604030504040204" pitchFamily="34" charset="0"/>
              </a:rPr>
              <a:t>	WHERE column-a = column-b</a:t>
            </a:r>
          </a:p>
          <a:p>
            <a:pPr marL="0" indent="0" eaLnBrk="1" hangingPunct="1"/>
            <a:endParaRPr lang="en-US" altLang="en-US" smtClean="0">
              <a:latin typeface="Verdana" panose="020B0604030504040204" pitchFamily="34" charset="0"/>
            </a:endParaRPr>
          </a:p>
        </p:txBody>
      </p:sp>
      <p:sp>
        <p:nvSpPr>
          <p:cNvPr id="1638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09: Joining Tables		Page C-2: Equi-Joins</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Example: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SELECT *</a:t>
            </a:r>
          </a:p>
          <a:p>
            <a:pPr marL="0" indent="0" eaLnBrk="1" hangingPunct="1"/>
            <a:r>
              <a:rPr lang="en-US" altLang="en-US" smtClean="0">
                <a:latin typeface="Verdana" panose="020B0604030504040204" pitchFamily="34" charset="0"/>
              </a:rPr>
              <a:t>      FROM    majors, divisions</a:t>
            </a:r>
          </a:p>
          <a:p>
            <a:pPr marL="0" indent="0" eaLnBrk="1" hangingPunct="1"/>
            <a:r>
              <a:rPr lang="en-US" altLang="en-US" smtClean="0">
                <a:latin typeface="Verdana" panose="020B0604030504040204" pitchFamily="34" charset="0"/>
              </a:rPr>
              <a:t>      WHERE  majors.dcode = divisions.dcode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equi-join is formed, conceptually, by doing the cross join on majors and divisions, and then keeping only those rows where the predicate (condition) majors.dcode = divisions.dcode is TRUE.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break that down.</a:t>
            </a:r>
          </a:p>
        </p:txBody>
      </p:sp>
      <p:pic>
        <p:nvPicPr>
          <p:cNvPr id="1741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09: Joining Tables		Page C-3: Equi-Joins</a:t>
            </a:r>
          </a:p>
        </p:txBody>
      </p:sp>
      <p:sp>
        <p:nvSpPr>
          <p:cNvPr id="184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is the cross join of the majors and divisions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These fifteen rows represent the first working table that is created by the FROM clause.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we add the equi-join, that is when we apply the predicate expression in the where clause, only the rows in this table that share the same value in the two dcode columns will be passed forward to the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Examine the two dcode columns and see if you can tell which rows will be carried forward to the result table.</a:t>
            </a:r>
          </a:p>
        </p:txBody>
      </p:sp>
      <p:pic>
        <p:nvPicPr>
          <p:cNvPr id="18437"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09: Joining Tables		Page C-4: Equi-Joins</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When the WHERE clause kicks in, after the FROM clause, we’re left with only those rows that satisfy the condition: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majors.dcode = divisions.dcode</a:t>
            </a:r>
          </a:p>
          <a:p>
            <a:pPr marL="0" indent="0" eaLnBrk="1" hangingPunct="1"/>
            <a:endParaRPr lang="en-US" altLang="en-US" smtClean="0">
              <a:latin typeface="Verdana" panose="020B0604030504040204" pitchFamily="34" charset="0"/>
            </a:endParaRPr>
          </a:p>
        </p:txBody>
      </p:sp>
      <p:pic>
        <p:nvPicPr>
          <p:cNvPr id="19461"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838200"/>
            <a:ext cx="4191000" cy="52578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09: Joining Tables		Page C-5: Equi-Joins</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consider another example that equi-joins the STUDENTS and MAJORS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SELECT  *</a:t>
            </a:r>
          </a:p>
          <a:p>
            <a:pPr marL="0" indent="0" eaLnBrk="1" hangingPunct="1"/>
            <a:r>
              <a:rPr lang="en-US" altLang="en-US" smtClean="0">
                <a:latin typeface="Verdana" panose="020B0604030504040204" pitchFamily="34" charset="0"/>
              </a:rPr>
              <a:t>     FROM     students, majors</a:t>
            </a:r>
          </a:p>
          <a:p>
            <a:pPr marL="0" indent="0" eaLnBrk="1" hangingPunct="1"/>
            <a:r>
              <a:rPr lang="en-US" altLang="en-US" smtClean="0">
                <a:latin typeface="Verdana" panose="020B0604030504040204" pitchFamily="34" charset="0"/>
              </a:rPr>
              <a:t>     WHERE   students.majr = majors.mcode</a:t>
            </a:r>
          </a:p>
        </p:txBody>
      </p:sp>
      <p:pic>
        <p:nvPicPr>
          <p:cNvPr id="2048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09: Joining Tables		Page A-1: Intro</a:t>
            </a:r>
          </a:p>
        </p:txBody>
      </p:sp>
      <p:sp>
        <p:nvSpPr>
          <p:cNvPr id="3076" name="Rectangle 4"/>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In this module we’ll continue our discussion on joining tables.</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smtClean="0">
              <a:latin typeface="Verdana" panose="020B0604030504040204" pitchFamily="34" charset="0"/>
            </a:endParaRPr>
          </a:p>
          <a:p>
            <a:pPr marL="228600" indent="-228600" eaLnBrk="1" hangingPunct="1"/>
            <a:r>
              <a:rPr lang="en-US" altLang="en-US" smtClean="0">
                <a:latin typeface="Verdana" panose="020B0604030504040204" pitchFamily="34" charset="0"/>
              </a:rPr>
              <a:t>Here’s what I expect you to ‘know’ and/or be able to do coming in to this lesson.</a:t>
            </a:r>
          </a:p>
          <a:p>
            <a:pPr marL="228600" indent="-228600" eaLnBrk="1" hangingPunct="1"/>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Join an arbitrary number of tables using the Cartesian product (aka cross join)</a:t>
            </a:r>
          </a:p>
          <a:p>
            <a:pPr marL="228600" indent="-228600" eaLnBrk="1" hangingPunct="1">
              <a:buFontTx/>
              <a:buAutoNum type="arabicPeriod"/>
            </a:pPr>
            <a:r>
              <a:rPr lang="en-US" altLang="en-US" smtClean="0">
                <a:latin typeface="Verdana" panose="020B0604030504040204" pitchFamily="34" charset="0"/>
              </a:rPr>
              <a:t>Anticipate the number of columns and the number of rows for any cross join</a:t>
            </a:r>
          </a:p>
          <a:p>
            <a:pPr marL="228600" indent="-228600" eaLnBrk="1" hangingPunct="1">
              <a:buFontTx/>
              <a:buAutoNum type="arabicPeriod"/>
            </a:pPr>
            <a:r>
              <a:rPr lang="en-US" altLang="en-US" smtClean="0">
                <a:latin typeface="Verdana" panose="020B0604030504040204" pitchFamily="34" charset="0"/>
              </a:rPr>
              <a:t>Relationships may be pre-defined in the database thru the use of foreign key – primary key associations</a:t>
            </a: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And if you think about it, the Cartesian product (aka cross join) joins tables regardless of any pre-defined associations.</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09: Joining Tables		Page C-6: Equi-Joins</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Conceptually, the first working table is generated by the FROM clause when it creates the cross join of students and majors.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cross join generates a working table with 30 rows (6 * 5).</a:t>
            </a:r>
          </a:p>
        </p:txBody>
      </p:sp>
      <p:pic>
        <p:nvPicPr>
          <p:cNvPr id="2150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09: Joining Tables		Page C-7: Equi-Joins</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Then the WHERE clause is applied to this working table to generate yet another working table, of only those rows that satisfy the condition: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students.majr = majors.mcode</a:t>
            </a:r>
          </a:p>
        </p:txBody>
      </p:sp>
      <p:pic>
        <p:nvPicPr>
          <p:cNvPr id="2253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82688"/>
            <a:ext cx="4191000" cy="4719637"/>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09: Joining Tables		Page C-8: Equi-Joins</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Why are there only 5 rows in this result table, when the STUDENTS table contains 6 rows, and the majors table contains 5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Can we come up with some rule that will help us anticipate the number of rows that will be created in an equi-join?</a:t>
            </a:r>
          </a:p>
        </p:txBody>
      </p:sp>
      <p:pic>
        <p:nvPicPr>
          <p:cNvPr id="2355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82688"/>
            <a:ext cx="4191000" cy="4719637"/>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09: Joining Tables		Page C-9: Equi-Joins</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As a rule of thumb, in an equi-join we wouldn’t normally expect to see more rows in the result table than the maximum number of rows in the largest table.</a:t>
            </a:r>
          </a:p>
          <a:p>
            <a:pPr marL="0" indent="0" eaLnBrk="1" hangingPunct="1"/>
            <a:endParaRPr lang="en-US" altLang="en-US" smtClean="0">
              <a:latin typeface="Verdana" panose="020B0604030504040204" pitchFamily="34" charset="0"/>
            </a:endParaRPr>
          </a:p>
        </p:txBody>
      </p:sp>
      <p:pic>
        <p:nvPicPr>
          <p:cNvPr id="2458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09: Joining Tables		Page C-10: Equi-Joins</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But this presumes that we’re joining our tables on foreign-key to primary-key associations.  If that’s not the case, then we really can’t predict the number of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say I’ve added another row to the majors table, that in essence duplicate the key.  In this example the rows in </a:t>
            </a:r>
            <a:r>
              <a:rPr lang="en-US" altLang="en-US" i="1" smtClean="0">
                <a:latin typeface="Verdana" panose="020B0604030504040204" pitchFamily="34" charset="0"/>
              </a:rPr>
              <a:t>students</a:t>
            </a:r>
            <a:r>
              <a:rPr lang="en-US" altLang="en-US" smtClean="0">
                <a:latin typeface="Verdana" panose="020B0604030504040204" pitchFamily="34" charset="0"/>
              </a:rPr>
              <a:t> link with rows from </a:t>
            </a:r>
            <a:r>
              <a:rPr lang="en-US" altLang="en-US" i="1" smtClean="0">
                <a:latin typeface="Verdana" panose="020B0604030504040204" pitchFamily="34" charset="0"/>
              </a:rPr>
              <a:t>majors</a:t>
            </a:r>
            <a:r>
              <a:rPr lang="en-US" altLang="en-US" smtClean="0">
                <a:latin typeface="Verdana" panose="020B0604030504040204" pitchFamily="34" charset="0"/>
              </a:rPr>
              <a:t>, but notice that there are two rows in the MAJORS table which share the same value that the equi-join is based on.</a:t>
            </a:r>
          </a:p>
          <a:p>
            <a:pPr marL="0" indent="0" eaLnBrk="1" hangingPunct="1"/>
            <a:r>
              <a:rPr lang="en-US" altLang="en-US" smtClean="0">
                <a:latin typeface="Verdana" panose="020B0604030504040204" pitchFamily="34" charset="0"/>
              </a:rPr>
              <a:t>	CIS – Comp and Info Systems</a:t>
            </a:r>
          </a:p>
          <a:p>
            <a:pPr marL="0" indent="0" eaLnBrk="1" hangingPunct="1"/>
            <a:r>
              <a:rPr lang="en-US" altLang="en-US" smtClean="0">
                <a:latin typeface="Verdana" panose="020B0604030504040204" pitchFamily="34" charset="0"/>
              </a:rPr>
              <a:t>	CIS – Software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after an equi-join, we have more rows in the result table than any single table.  This is unusual and occurs only because we do not have unique keys in the tables.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I digress.  Let’s return to the original question.  </a:t>
            </a:r>
          </a:p>
        </p:txBody>
      </p:sp>
      <p:pic>
        <p:nvPicPr>
          <p:cNvPr id="2560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09: Joining Tables		Page C-11: Equi-Joins</a:t>
            </a:r>
          </a:p>
        </p:txBody>
      </p:sp>
      <p:sp>
        <p:nvSpPr>
          <p:cNvPr id="266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Why are there only 5 rows in this result table, when the STUDENTS table contains 6 rows, and the majors table contains 5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There are only five rows in the result table because only five rows in the </a:t>
            </a:r>
            <a:r>
              <a:rPr lang="en-US" altLang="en-US" i="1" smtClean="0">
                <a:latin typeface="Verdana" panose="020B0604030504040204" pitchFamily="34" charset="0"/>
              </a:rPr>
              <a:t>students</a:t>
            </a:r>
            <a:r>
              <a:rPr lang="en-US" altLang="en-US" smtClean="0">
                <a:latin typeface="Verdana" panose="020B0604030504040204" pitchFamily="34" charset="0"/>
              </a:rPr>
              <a:t> table matched the condition that was specified in the predicate expression.</a:t>
            </a:r>
          </a:p>
          <a:p>
            <a:pPr marL="0" indent="0" eaLnBrk="1" hangingPunct="1"/>
            <a:endParaRPr lang="en-US" altLang="en-US" smtClean="0">
              <a:latin typeface="Verdana" panose="020B0604030504040204" pitchFamily="34" charset="0"/>
            </a:endParaRPr>
          </a:p>
        </p:txBody>
      </p:sp>
      <p:pic>
        <p:nvPicPr>
          <p:cNvPr id="26629"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09: Joining Tables		Page C-12: Equi-Joins</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record for Eddy Elway shows this student has a major code=NRS.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if you’ll notice, there is no NRS major code in the MAJORS table.</a:t>
            </a:r>
          </a:p>
          <a:p>
            <a:pPr marL="0" indent="0" eaLnBrk="1" hangingPunct="1"/>
            <a:r>
              <a:rPr lang="en-US" altLang="en-US" smtClean="0">
                <a:latin typeface="Verdana" panose="020B0604030504040204" pitchFamily="34" charset="0"/>
              </a:rPr>
              <a:t>And, since there’s nothing for Eddy’s record to link up with in the majors table, this row doesn’t get carried forward to the result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2765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82688"/>
            <a:ext cx="4191000" cy="4719637"/>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09: Joining Tables		Page C-13: Equi-Joins</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is the section of the cross join table with Eddy’s records.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since there was no NRS record in the majors table, there were no NRS entries to combine with Eddy’s record as part of the cross join, hence no records to satisfy the WHERE clause condition.</a:t>
            </a:r>
          </a:p>
          <a:p>
            <a:pPr marL="0" indent="0" eaLnBrk="1" hangingPunct="1"/>
            <a:endParaRPr lang="en-US" altLang="en-US" smtClean="0">
              <a:latin typeface="Verdana" panose="020B0604030504040204" pitchFamily="34" charset="0"/>
            </a:endParaRPr>
          </a:p>
        </p:txBody>
      </p:sp>
      <p:pic>
        <p:nvPicPr>
          <p:cNvPr id="28677"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09: Joining Tables		Page C-14: Equi-Joins</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Let’s look at an equi-join that involves 3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order to equi-join two tables, there must be one predicate expression that links the two tables.  For example</a:t>
            </a:r>
          </a:p>
          <a:p>
            <a:pPr marL="0" indent="0" eaLnBrk="1" hangingPunct="1"/>
            <a:r>
              <a:rPr lang="en-US" altLang="en-US" smtClean="0">
                <a:latin typeface="Verdana" panose="020B0604030504040204" pitchFamily="34" charset="0"/>
              </a:rPr>
              <a:t>	table1_column = table2_column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order to equi-join three tables, there must be two predicate conditions, of the form</a:t>
            </a:r>
          </a:p>
          <a:p>
            <a:pPr marL="0" indent="0" eaLnBrk="1" hangingPunct="1"/>
            <a:r>
              <a:rPr lang="en-US" altLang="en-US" smtClean="0">
                <a:latin typeface="Verdana" panose="020B0604030504040204" pitchFamily="34" charset="0"/>
              </a:rPr>
              <a:t>	table1_column = table2_columna</a:t>
            </a:r>
          </a:p>
          <a:p>
            <a:pPr marL="0" indent="0" eaLnBrk="1" hangingPunct="1"/>
            <a:r>
              <a:rPr lang="en-US" altLang="en-US" smtClean="0">
                <a:latin typeface="Verdana" panose="020B0604030504040204" pitchFamily="34" charset="0"/>
              </a:rPr>
              <a:t>     AND	table2_columnb = table3_column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FROM clause creates the first working table based on the cross product of all three tables.</a:t>
            </a:r>
          </a:p>
          <a:p>
            <a:pPr marL="0" indent="0" eaLnBrk="1" hangingPunct="1"/>
            <a:r>
              <a:rPr lang="en-US" altLang="en-US" smtClean="0">
                <a:latin typeface="Verdana" panose="020B0604030504040204" pitchFamily="34" charset="0"/>
              </a:rPr>
              <a:t>The WHERE clause carries forward only those rows that meet both criteria (AND).</a:t>
            </a:r>
          </a:p>
          <a:p>
            <a:pPr marL="0" indent="0" eaLnBrk="1" hangingPunct="1"/>
            <a:endParaRPr lang="en-US" altLang="en-US" smtClean="0">
              <a:latin typeface="Verdana" panose="020B0604030504040204" pitchFamily="34" charset="0"/>
            </a:endParaRPr>
          </a:p>
        </p:txBody>
      </p:sp>
      <p:pic>
        <p:nvPicPr>
          <p:cNvPr id="2970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09: Joining Tables		Page D-1: Natural Joins</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natural join is an equi-join that eliminates duplicate, or redundant,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Each pair of tables that is joined in an equi-join shares a common column.  When the tables are joined, say with with a SELECT *, there are two identical columns running down the length of the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this example, MAJR and MCODE share the same values throughout the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a:t>
            </a:r>
            <a:r>
              <a:rPr lang="en-US" altLang="en-US" b="1" i="1" smtClean="0">
                <a:latin typeface="Verdana" panose="020B0604030504040204" pitchFamily="34" charset="0"/>
              </a:rPr>
              <a:t>natural join</a:t>
            </a:r>
            <a:r>
              <a:rPr lang="en-US" altLang="en-US" smtClean="0">
                <a:latin typeface="Verdana" panose="020B0604030504040204" pitchFamily="34" charset="0"/>
              </a:rPr>
              <a:t> eliminates one of these redundant columns from the result table.</a:t>
            </a:r>
          </a:p>
        </p:txBody>
      </p:sp>
      <p:pic>
        <p:nvPicPr>
          <p:cNvPr id="3072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09: Joining Tables		Page A-2: Intro</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Joins come in a number of ‘flavors’ and we’re going to examine each of them in this module.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We’ll still rely on the WHERE clause to manage our joins, and in a future lesson we’ll learn a more </a:t>
            </a:r>
            <a:r>
              <a:rPr lang="en-US" altLang="en-US" i="1" smtClean="0">
                <a:latin typeface="Verdana" panose="020B0604030504040204" pitchFamily="34" charset="0"/>
              </a:rPr>
              <a:t>modern</a:t>
            </a:r>
            <a:r>
              <a:rPr lang="en-US" altLang="en-US" smtClean="0">
                <a:latin typeface="Verdana" panose="020B0604030504040204" pitchFamily="34" charset="0"/>
              </a:rPr>
              <a:t> technique for joining tables.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I want to hold off introducing that newer technique until you’ve learned the fundamentals.  Once you’ve mastered the underlying concepts, the newer technique can be learned in a matter of minutes.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other reason for spending time on the older technique is this: as an apprentice SQL programmer, you’ll likely have to work on code that someone else developed.  You’ll need to be able to work with the older style, as well as the newer style of SQL joins.  So there’s just no getting around not learning the ‘old ways’.</a:t>
            </a:r>
          </a:p>
        </p:txBody>
      </p:sp>
      <p:sp>
        <p:nvSpPr>
          <p:cNvPr id="41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09: Joining Tables		Page D-2: Natural Joins</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the only way to do that, with the join technique we’re using, is to list each of the columns in the SELECT clause, being careful to eliminate one of the redundant columns.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Which column you choose to eliminate is immaterial, really, just so long as there are no redundant columns.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z="1200" smtClean="0">
                <a:latin typeface="Courier New" panose="02070309020205020404" pitchFamily="49" charset="0"/>
              </a:rPr>
              <a:t>SELECT sid, name, majr,</a:t>
            </a:r>
          </a:p>
          <a:p>
            <a:pPr marL="0" indent="0" eaLnBrk="1" hangingPunct="1"/>
            <a:r>
              <a:rPr lang="en-US" altLang="en-US" sz="1200" smtClean="0">
                <a:latin typeface="Courier New" panose="02070309020205020404" pitchFamily="49" charset="0"/>
              </a:rPr>
              <a:t>       mname, dcode </a:t>
            </a:r>
          </a:p>
          <a:p>
            <a:pPr marL="0" indent="0" eaLnBrk="1" hangingPunct="1"/>
            <a:r>
              <a:rPr lang="en-US" altLang="en-US" sz="1200" smtClean="0">
                <a:latin typeface="Courier New" panose="02070309020205020404" pitchFamily="49" charset="0"/>
              </a:rPr>
              <a:t>FROM   students, majors</a:t>
            </a:r>
          </a:p>
          <a:p>
            <a:pPr marL="0" indent="0" eaLnBrk="1" hangingPunct="1"/>
            <a:r>
              <a:rPr lang="en-US" altLang="en-US" sz="1200" smtClean="0">
                <a:latin typeface="Courier New" panose="02070309020205020404" pitchFamily="49" charset="0"/>
              </a:rPr>
              <a:t>WHERE  students.majr = majors.mcode;</a:t>
            </a:r>
          </a:p>
          <a:p>
            <a:pPr marL="0" indent="0" eaLnBrk="1" hangingPunct="1"/>
            <a:endParaRPr lang="en-US" altLang="en-US" sz="1200" smtClean="0">
              <a:latin typeface="Courier New" panose="02070309020205020404" pitchFamily="49" charset="0"/>
            </a:endParaRPr>
          </a:p>
          <a:p>
            <a:pPr marL="0" indent="0" eaLnBrk="1" hangingPunct="1"/>
            <a:r>
              <a:rPr lang="en-US" altLang="en-US" sz="1200" smtClean="0">
                <a:latin typeface="Courier New" panose="02070309020205020404" pitchFamily="49" charset="0"/>
              </a:rPr>
              <a:t>SELECT sid, name, </a:t>
            </a:r>
          </a:p>
          <a:p>
            <a:pPr marL="0" indent="0" eaLnBrk="1" hangingPunct="1"/>
            <a:r>
              <a:rPr lang="en-US" altLang="en-US" sz="1200" smtClean="0">
                <a:latin typeface="Courier New" panose="02070309020205020404" pitchFamily="49" charset="0"/>
              </a:rPr>
              <a:t>       mcode, mname, dcode </a:t>
            </a:r>
          </a:p>
          <a:p>
            <a:pPr marL="0" indent="0" eaLnBrk="1" hangingPunct="1"/>
            <a:r>
              <a:rPr lang="en-US" altLang="en-US" sz="1200" smtClean="0">
                <a:latin typeface="Courier New" panose="02070309020205020404" pitchFamily="49" charset="0"/>
              </a:rPr>
              <a:t>FROM   students, majors</a:t>
            </a:r>
          </a:p>
          <a:p>
            <a:pPr marL="0" indent="0" eaLnBrk="1" hangingPunct="1"/>
            <a:r>
              <a:rPr lang="en-US" altLang="en-US" sz="1200" smtClean="0">
                <a:latin typeface="Courier New" panose="02070309020205020404" pitchFamily="49" charset="0"/>
              </a:rPr>
              <a:t>WHERE  students.majr = majors.mcode;</a:t>
            </a:r>
          </a:p>
          <a:p>
            <a:pPr marL="0" indent="0" eaLnBrk="1" hangingPunct="1"/>
            <a:endParaRPr lang="en-US" altLang="en-US" sz="1200" smtClean="0">
              <a:latin typeface="Courier New" panose="02070309020205020404" pitchFamily="49" charset="0"/>
            </a:endParaRPr>
          </a:p>
          <a:p>
            <a:pPr marL="0" indent="0" eaLnBrk="1" hangingPunct="1"/>
            <a:endParaRPr lang="en-US" altLang="en-US" sz="1200" smtClean="0">
              <a:latin typeface="Courier New" panose="02070309020205020404" pitchFamily="49" charset="0"/>
            </a:endParaRPr>
          </a:p>
        </p:txBody>
      </p:sp>
      <p:pic>
        <p:nvPicPr>
          <p:cNvPr id="3174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09: Joining Tables		Page E-1: Non-Equi Joins</a:t>
            </a:r>
          </a:p>
        </p:txBody>
      </p:sp>
      <p:sp>
        <p:nvSpPr>
          <p:cNvPr id="327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Now here’s a really tricky concept to learn, so pay close attention.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non-equi join is a join that does NOT use   the equality condition!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 non-equi join is a join that uses some comparison operator, other than equality, as the basis for the join.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Yep!  That’s why we computing professional get paid the big bucks, we can deal with these really complicated terms </a:t>
            </a:r>
            <a:r>
              <a:rPr lang="en-US" altLang="en-US" smtClean="0">
                <a:latin typeface="Verdana" panose="020B0604030504040204" pitchFamily="34" charset="0"/>
                <a:sym typeface="Wingdings" panose="05000000000000000000" pitchFamily="2" charset="2"/>
              </a:rPr>
              <a:t></a:t>
            </a:r>
            <a:endParaRPr lang="en-US" altLang="en-US" smtClean="0">
              <a:latin typeface="Verdana" panose="020B0604030504040204" pitchFamily="34" charset="0"/>
            </a:endParaRPr>
          </a:p>
        </p:txBody>
      </p:sp>
      <p:sp>
        <p:nvSpPr>
          <p:cNvPr id="3277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z="1600" smtClean="0"/>
              <a:t>Module 09: Joining Tables		Page E-2: Non-Equi Joins</a:t>
            </a:r>
          </a:p>
        </p:txBody>
      </p:sp>
      <p:sp>
        <p:nvSpPr>
          <p:cNvPr id="33796" name="Rectangle 3"/>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comparison operators come to mind?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3379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09: Joining Tables		Page E-3: Non-Equi Joins</a:t>
            </a:r>
          </a:p>
        </p:txBody>
      </p:sp>
      <p:sp>
        <p:nvSpPr>
          <p:cNvPr id="34820" name="Rectangle 3"/>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comparison operators come to mind?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&lt;&gt;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p:txBody>
      </p:sp>
      <p:sp>
        <p:nvSpPr>
          <p:cNvPr id="3482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z="1600" smtClean="0"/>
              <a:t>Module 09: Joining Tables		Page E-4: Non-Equi Joins</a:t>
            </a:r>
          </a:p>
        </p:txBody>
      </p:sp>
      <p:sp>
        <p:nvSpPr>
          <p:cNvPr id="35844" name="Rectangle 3"/>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comparison operators come to mind?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&lt;&gt;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Are there any other comparison operators?</a:t>
            </a:r>
          </a:p>
        </p:txBody>
      </p:sp>
      <p:sp>
        <p:nvSpPr>
          <p:cNvPr id="3584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title"/>
          </p:nvPr>
        </p:nvSpPr>
        <p:spPr/>
        <p:txBody>
          <a:bodyPr/>
          <a:lstStyle/>
          <a:p>
            <a:pPr algn="l" eaLnBrk="1" hangingPunct="1"/>
            <a:r>
              <a:rPr lang="en-US" altLang="en-US" sz="1600" smtClean="0"/>
              <a:t>Module 09: Joining Tables		Page E-5: Non-Equi Joins</a:t>
            </a:r>
          </a:p>
        </p:txBody>
      </p:sp>
      <p:sp>
        <p:nvSpPr>
          <p:cNvPr id="36868" name="Rectangle 3"/>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comparison operators come to mind?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&lt;&gt;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Are there any other comparison operators?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BETWEEN</a:t>
            </a:r>
          </a:p>
          <a:p>
            <a:pPr marL="0" indent="0" eaLnBrk="1" hangingPunct="1"/>
            <a:r>
              <a:rPr lang="en-US" altLang="en-US" smtClean="0">
                <a:latin typeface="Verdana" panose="020B0604030504040204" pitchFamily="34" charset="0"/>
              </a:rPr>
              <a:t>	LIKE</a:t>
            </a:r>
          </a:p>
          <a:p>
            <a:pPr marL="0" indent="0" eaLnBrk="1" hangingPunct="1"/>
            <a:r>
              <a:rPr lang="en-US" altLang="en-US" smtClean="0">
                <a:latin typeface="Verdana" panose="020B0604030504040204" pitchFamily="34" charset="0"/>
              </a:rPr>
              <a:t>	IS NULL</a:t>
            </a:r>
          </a:p>
          <a:p>
            <a:pPr marL="0" indent="0" eaLnBrk="1" hangingPunct="1"/>
            <a:r>
              <a:rPr lang="en-US" altLang="en-US" smtClean="0">
                <a:latin typeface="Verdana" panose="020B0604030504040204" pitchFamily="34" charset="0"/>
              </a:rPr>
              <a:t>	…</a:t>
            </a:r>
          </a:p>
        </p:txBody>
      </p:sp>
      <p:sp>
        <p:nvSpPr>
          <p:cNvPr id="3686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7891" name="Rectangle 2"/>
          <p:cNvSpPr>
            <a:spLocks noGrp="1" noChangeArrowheads="1"/>
          </p:cNvSpPr>
          <p:nvPr>
            <p:ph type="title"/>
          </p:nvPr>
        </p:nvSpPr>
        <p:spPr/>
        <p:txBody>
          <a:bodyPr/>
          <a:lstStyle/>
          <a:p>
            <a:pPr algn="l" eaLnBrk="1" hangingPunct="1"/>
            <a:r>
              <a:rPr lang="en-US" altLang="en-US" sz="1600" smtClean="0"/>
              <a:t>Module 09: Joining Tables		Page E-6: Non-Equi Joins</a:t>
            </a:r>
          </a:p>
        </p:txBody>
      </p:sp>
      <p:sp>
        <p:nvSpPr>
          <p:cNvPr id="378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my experience, the most common non-equi join is based on the BETWEEN operator.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allows the programmer to join rows based on a value that is included within some range of values.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consider an example that uses these three tables.</a:t>
            </a:r>
          </a:p>
        </p:txBody>
      </p:sp>
      <p:pic>
        <p:nvPicPr>
          <p:cNvPr id="3789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8915" name="Rectangle 2"/>
          <p:cNvSpPr>
            <a:spLocks noGrp="1" noChangeArrowheads="1"/>
          </p:cNvSpPr>
          <p:nvPr>
            <p:ph type="title"/>
          </p:nvPr>
        </p:nvSpPr>
        <p:spPr/>
        <p:txBody>
          <a:bodyPr/>
          <a:lstStyle/>
          <a:p>
            <a:pPr algn="l" eaLnBrk="1" hangingPunct="1"/>
            <a:r>
              <a:rPr lang="en-US" altLang="en-US" sz="1600" smtClean="0"/>
              <a:t>Module 09: Joining Tables		Page E-7: Non-Equi Joins</a:t>
            </a:r>
          </a:p>
        </p:txBody>
      </p:sp>
      <p:sp>
        <p:nvSpPr>
          <p:cNvPr id="389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We’ll equi-join students with score.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3891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9939" name="Rectangle 2"/>
          <p:cNvSpPr>
            <a:spLocks noGrp="1" noChangeArrowheads="1"/>
          </p:cNvSpPr>
          <p:nvPr>
            <p:ph type="title"/>
          </p:nvPr>
        </p:nvSpPr>
        <p:spPr/>
        <p:txBody>
          <a:bodyPr/>
          <a:lstStyle/>
          <a:p>
            <a:pPr algn="l" eaLnBrk="1" hangingPunct="1"/>
            <a:r>
              <a:rPr lang="en-US" altLang="en-US" sz="1600" smtClean="0"/>
              <a:t>Module 09: Joining Tables		Page E-8: Non-Equi Joins</a:t>
            </a:r>
          </a:p>
        </p:txBody>
      </p:sp>
      <p:sp>
        <p:nvSpPr>
          <p:cNvPr id="399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But what we’d like to see, in addition to the student’s score, is the letter grade that’s associated with that score.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3994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63" name="Rectangle 2"/>
          <p:cNvSpPr>
            <a:spLocks noGrp="1" noChangeArrowheads="1"/>
          </p:cNvSpPr>
          <p:nvPr>
            <p:ph type="title"/>
          </p:nvPr>
        </p:nvSpPr>
        <p:spPr/>
        <p:txBody>
          <a:bodyPr/>
          <a:lstStyle/>
          <a:p>
            <a:pPr algn="l" eaLnBrk="1" hangingPunct="1"/>
            <a:r>
              <a:rPr lang="en-US" altLang="en-US" sz="1600" smtClean="0"/>
              <a:t>Module 09: Joining Tables		Page E-9: Non-Equi Joins</a:t>
            </a:r>
          </a:p>
        </p:txBody>
      </p:sp>
      <p:sp>
        <p:nvSpPr>
          <p:cNvPr id="409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score table looks like this.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let’s use a non-equi join to join the scores table with the letter-grade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096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mtClean="0"/>
              <a:t>Module 09: Joining Tables			Page A-3: Sample Data - students</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are the tables of data that I’ll be using to highlight the concepts in this module.</a:t>
            </a:r>
          </a:p>
        </p:txBody>
      </p:sp>
      <p:pic>
        <p:nvPicPr>
          <p:cNvPr id="512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1987" name="Rectangle 2"/>
          <p:cNvSpPr>
            <a:spLocks noGrp="1" noChangeArrowheads="1"/>
          </p:cNvSpPr>
          <p:nvPr>
            <p:ph type="title"/>
          </p:nvPr>
        </p:nvSpPr>
        <p:spPr/>
        <p:txBody>
          <a:bodyPr/>
          <a:lstStyle/>
          <a:p>
            <a:pPr algn="l" eaLnBrk="1" hangingPunct="1"/>
            <a:r>
              <a:rPr lang="en-US" altLang="en-US" sz="1600" smtClean="0"/>
              <a:t>Module 09: Joining Tables		Page E-10: Non-Equi Joins</a:t>
            </a:r>
          </a:p>
        </p:txBody>
      </p:sp>
      <p:sp>
        <p:nvSpPr>
          <p:cNvPr id="419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statement joins three tables, the first predicate expression equi-joins one pair of tables, the other pair of tables is joined with a non-equi (BETWEEN) predicate.</a:t>
            </a:r>
          </a:p>
        </p:txBody>
      </p:sp>
      <p:pic>
        <p:nvPicPr>
          <p:cNvPr id="4198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3011" name="Rectangle 2"/>
          <p:cNvSpPr>
            <a:spLocks noGrp="1" noChangeArrowheads="1"/>
          </p:cNvSpPr>
          <p:nvPr>
            <p:ph type="title"/>
          </p:nvPr>
        </p:nvSpPr>
        <p:spPr/>
        <p:txBody>
          <a:bodyPr/>
          <a:lstStyle/>
          <a:p>
            <a:pPr algn="l" eaLnBrk="1" hangingPunct="1"/>
            <a:r>
              <a:rPr lang="en-US" altLang="en-US" sz="1600" smtClean="0"/>
              <a:t>Module 09: Joining Tables		Page E-11: Non-Equi Joins</a:t>
            </a:r>
          </a:p>
        </p:txBody>
      </p:sp>
      <p:sp>
        <p:nvSpPr>
          <p:cNvPr id="430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Another common application for the non-equi join using the BETWEEN verb is with time ranges.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we’ll leave that for the student to explore in the discussion forums.  Come up with an application that uses a range of time values to set/establish some value.</a:t>
            </a:r>
          </a:p>
        </p:txBody>
      </p:sp>
      <p:sp>
        <p:nvSpPr>
          <p:cNvPr id="43013"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4035" name="Rectangle 2"/>
          <p:cNvSpPr>
            <a:spLocks noGrp="1" noChangeArrowheads="1"/>
          </p:cNvSpPr>
          <p:nvPr>
            <p:ph type="title"/>
          </p:nvPr>
        </p:nvSpPr>
        <p:spPr/>
        <p:txBody>
          <a:bodyPr/>
          <a:lstStyle/>
          <a:p>
            <a:pPr algn="l" eaLnBrk="1" hangingPunct="1"/>
            <a:r>
              <a:rPr lang="en-US" altLang="en-US" sz="1600" smtClean="0"/>
              <a:t>Module 09: Joining Tables		Page F-1: Theta Joins</a:t>
            </a:r>
          </a:p>
        </p:txBody>
      </p:sp>
      <p:sp>
        <p:nvSpPr>
          <p:cNvPr id="4403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E.F. Codd, one of the original researchers in the field of relational database theory, used the term </a:t>
            </a:r>
            <a:r>
              <a:rPr lang="en-US" altLang="en-US" i="1" smtClean="0">
                <a:latin typeface="Verdana" panose="020B0604030504040204" pitchFamily="34" charset="0"/>
              </a:rPr>
              <a:t>theta operators</a:t>
            </a:r>
            <a:r>
              <a:rPr lang="en-US" altLang="en-US" smtClean="0">
                <a:latin typeface="Verdana" panose="020B0604030504040204" pitchFamily="34" charset="0"/>
              </a:rPr>
              <a:t> to signify what we know as comparison operators (also sometimes referred to as the </a:t>
            </a:r>
            <a:r>
              <a:rPr lang="en-US" altLang="en-US" i="1" smtClean="0">
                <a:latin typeface="Verdana" panose="020B0604030504040204" pitchFamily="34" charset="0"/>
              </a:rPr>
              <a:t>BIG 6</a:t>
            </a:r>
            <a:r>
              <a:rPr lang="en-US" altLang="en-US" smtClean="0">
                <a:latin typeface="Verdana" panose="020B0604030504040204" pitchFamily="34" charset="0"/>
              </a:rPr>
              <a:t> relational operators).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Theta operators include:</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&lt;&gt;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a:p>
            <a:pPr marL="0" indent="0" eaLnBrk="1" hangingPunct="1"/>
            <a:r>
              <a:rPr lang="en-US" altLang="en-US" smtClean="0">
                <a:latin typeface="Verdana" panose="020B0604030504040204" pitchFamily="34" charset="0"/>
              </a:rPr>
              <a:t>	&lt;=</a:t>
            </a:r>
          </a:p>
          <a:p>
            <a:pPr marL="0" indent="0" eaLnBrk="1" hangingPunct="1"/>
            <a:r>
              <a:rPr lang="en-US" altLang="en-US" smtClean="0">
                <a:latin typeface="Verdana" panose="020B0604030504040204" pitchFamily="34" charset="0"/>
              </a:rPr>
              <a:t>	&gt;=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 theta-join is a join that is constructed using any of these theta operators.</a:t>
            </a:r>
          </a:p>
        </p:txBody>
      </p:sp>
      <p:sp>
        <p:nvSpPr>
          <p:cNvPr id="4403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5059" name="Rectangle 2"/>
          <p:cNvSpPr>
            <a:spLocks noGrp="1" noChangeArrowheads="1"/>
          </p:cNvSpPr>
          <p:nvPr>
            <p:ph type="title"/>
          </p:nvPr>
        </p:nvSpPr>
        <p:spPr/>
        <p:txBody>
          <a:bodyPr/>
          <a:lstStyle/>
          <a:p>
            <a:pPr algn="l" eaLnBrk="1" hangingPunct="1"/>
            <a:r>
              <a:rPr lang="en-US" altLang="en-US" sz="1600" smtClean="0"/>
              <a:t>Module 09: Joining Tables		Page G-1: Inner Joins</a:t>
            </a:r>
          </a:p>
        </p:txBody>
      </p:sp>
      <p:sp>
        <p:nvSpPr>
          <p:cNvPr id="450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inner join is bound by a search expression, and disregards any rows where the search condition is not met.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quite a mouthful.  But I think once we explain outer joins, you’ll better understand inner joins.</a:t>
            </a:r>
          </a:p>
          <a:p>
            <a:pPr marL="0" indent="0" eaLnBrk="1" hangingPunct="1"/>
            <a:endParaRPr lang="en-US" altLang="en-US" smtClean="0">
              <a:latin typeface="Verdana" panose="020B0604030504040204" pitchFamily="34" charset="0"/>
            </a:endParaRPr>
          </a:p>
        </p:txBody>
      </p:sp>
      <p:sp>
        <p:nvSpPr>
          <p:cNvPr id="4506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6083" name="Rectangle 2"/>
          <p:cNvSpPr>
            <a:spLocks noGrp="1" noChangeArrowheads="1"/>
          </p:cNvSpPr>
          <p:nvPr>
            <p:ph type="title"/>
          </p:nvPr>
        </p:nvSpPr>
        <p:spPr/>
        <p:txBody>
          <a:bodyPr/>
          <a:lstStyle/>
          <a:p>
            <a:pPr algn="l" eaLnBrk="1" hangingPunct="1"/>
            <a:r>
              <a:rPr lang="en-US" altLang="en-US" sz="1600" smtClean="0"/>
              <a:t>Module 09: Joining Tables		Page H-1: Outer Joins</a:t>
            </a:r>
          </a:p>
        </p:txBody>
      </p:sp>
      <p:sp>
        <p:nvSpPr>
          <p:cNvPr id="460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 outer join is a special form of the join that insures that rows from either one, or both, tables are presented in the final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 think of an outer join as anchoring the join on one of the tables, and making sure that every row in that table is represented in the joined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Recall the example that we discussed earlier regarding Eddy Elway’s record.  Eddy is a nursing major (NRS) but the majors table does not have an entry for the NRS major, and Eddy’s record did not appear in the joined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relevant information is displayed on the following slide.</a:t>
            </a:r>
          </a:p>
        </p:txBody>
      </p:sp>
      <p:sp>
        <p:nvSpPr>
          <p:cNvPr id="4608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7107" name="Rectangle 2"/>
          <p:cNvSpPr>
            <a:spLocks noGrp="1" noChangeArrowheads="1"/>
          </p:cNvSpPr>
          <p:nvPr>
            <p:ph type="title"/>
          </p:nvPr>
        </p:nvSpPr>
        <p:spPr/>
        <p:txBody>
          <a:bodyPr/>
          <a:lstStyle/>
          <a:p>
            <a:pPr algn="l" eaLnBrk="1" hangingPunct="1"/>
            <a:r>
              <a:rPr lang="en-US" altLang="en-US" sz="1600" smtClean="0"/>
              <a:t>Module 09: Joining Tables		Page H-2: Outer Joins</a:t>
            </a:r>
          </a:p>
        </p:txBody>
      </p:sp>
      <p:pic>
        <p:nvPicPr>
          <p:cNvPr id="47108"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82688"/>
            <a:ext cx="4191000" cy="4719637"/>
          </a:xfrm>
          <a:noFill/>
        </p:spPr>
      </p:pic>
      <p:pic>
        <p:nvPicPr>
          <p:cNvPr id="47109" name="Picture 6"/>
          <p:cNvPicPr>
            <a:picLocks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a:xfrm>
            <a:off x="4648200" y="1182688"/>
            <a:ext cx="4191000" cy="4719637"/>
          </a:xfr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8131" name="Rectangle 2"/>
          <p:cNvSpPr>
            <a:spLocks noGrp="1" noChangeArrowheads="1"/>
          </p:cNvSpPr>
          <p:nvPr>
            <p:ph type="title"/>
          </p:nvPr>
        </p:nvSpPr>
        <p:spPr/>
        <p:txBody>
          <a:bodyPr/>
          <a:lstStyle/>
          <a:p>
            <a:pPr algn="l" eaLnBrk="1" hangingPunct="1"/>
            <a:r>
              <a:rPr lang="en-US" altLang="en-US" sz="1600" smtClean="0"/>
              <a:t>Module 09: Joining Tables		Page H-3: Outer Joins</a:t>
            </a:r>
          </a:p>
        </p:txBody>
      </p:sp>
      <p:sp>
        <p:nvSpPr>
          <p:cNvPr id="48132" name="Rectangle 6"/>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Using the outer join technique we can insure that Eddy’s record doesn’t drop off the face of the planet, as this join might suggest.</a:t>
            </a:r>
          </a:p>
        </p:txBody>
      </p:sp>
      <p:pic>
        <p:nvPicPr>
          <p:cNvPr id="48133"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182688"/>
            <a:ext cx="4191000" cy="4719637"/>
          </a:xfr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91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9155" name="Rectangle 2"/>
          <p:cNvSpPr>
            <a:spLocks noGrp="1" noChangeArrowheads="1"/>
          </p:cNvSpPr>
          <p:nvPr>
            <p:ph type="title"/>
          </p:nvPr>
        </p:nvSpPr>
        <p:spPr/>
        <p:txBody>
          <a:bodyPr/>
          <a:lstStyle/>
          <a:p>
            <a:pPr algn="l" eaLnBrk="1" hangingPunct="1"/>
            <a:r>
              <a:rPr lang="en-US" altLang="en-US" sz="1600" smtClean="0"/>
              <a:t>Module 09: Joining Tables		Page I-1: Left Outer Joins</a:t>
            </a:r>
          </a:p>
        </p:txBody>
      </p:sp>
      <p:sp>
        <p:nvSpPr>
          <p:cNvPr id="491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left outer join insures that all of the rows in the table on the left-hand side of the predicate expression are included.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following example is based on the Oracle product, and is NOT representative  of the standard.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Why did Oracle diverge from the standard and do something as ass-backwards as this?  Actually they provided this feature to their user community long before the standard adopted outer joins.  This is the price you  pay for being at the forefront of technology.  Sometimes newer, better techniques are adopted and you’re obliged to maintain past-practices so as to remain ‘backwards compatible’</a:t>
            </a:r>
          </a:p>
        </p:txBody>
      </p:sp>
      <p:sp>
        <p:nvSpPr>
          <p:cNvPr id="4915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01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0179" name="Rectangle 2"/>
          <p:cNvSpPr>
            <a:spLocks noGrp="1" noChangeArrowheads="1"/>
          </p:cNvSpPr>
          <p:nvPr>
            <p:ph type="title"/>
          </p:nvPr>
        </p:nvSpPr>
        <p:spPr/>
        <p:txBody>
          <a:bodyPr/>
          <a:lstStyle/>
          <a:p>
            <a:pPr algn="l" eaLnBrk="1" hangingPunct="1"/>
            <a:r>
              <a:rPr lang="en-US" altLang="en-US" sz="1600" smtClean="0"/>
              <a:t>Module 09: Joining Tables		Page I-2: Left Outer Joins</a:t>
            </a:r>
          </a:p>
        </p:txBody>
      </p:sp>
      <p:sp>
        <p:nvSpPr>
          <p:cNvPr id="501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In the older technique, the way to perform a left-outer join was to include a plus sign next to the column on the right-hand side of the predicate expression.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my way of thinking, this suggests that the right-hand side of the equation needs to contribute a value so that the left-hand side has something to link up with, and be included in the result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query answers the question: prepare  a roster of all student showing their major name.  If students don’t have a major (or the major is invalid, leave the major name blank.</a:t>
            </a:r>
          </a:p>
        </p:txBody>
      </p:sp>
      <p:pic>
        <p:nvPicPr>
          <p:cNvPr id="50181"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12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03" name="Rectangle 2"/>
          <p:cNvSpPr>
            <a:spLocks noGrp="1" noChangeArrowheads="1"/>
          </p:cNvSpPr>
          <p:nvPr>
            <p:ph type="title"/>
          </p:nvPr>
        </p:nvSpPr>
        <p:spPr/>
        <p:txBody>
          <a:bodyPr/>
          <a:lstStyle/>
          <a:p>
            <a:pPr algn="l" eaLnBrk="1" hangingPunct="1"/>
            <a:r>
              <a:rPr lang="en-US" altLang="en-US" sz="1600" smtClean="0"/>
              <a:t>Module 09: Joining Tables		Page J-1: Right Outer Joins</a:t>
            </a:r>
          </a:p>
        </p:txBody>
      </p:sp>
      <p:sp>
        <p:nvSpPr>
          <p:cNvPr id="512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right outer join insures that all of the rows in the table on the right-hand side of the predicate expression are included.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right outer join might be used to answer the question, prepare a report showing all majors and the students enrolled in each.</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120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mtClean="0"/>
              <a:t>Module 09: Joining Tables			Page A-4: Sample Data - majors</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are the tables of data that I’ll be using to highlight the concepts in this module.</a:t>
            </a:r>
          </a:p>
        </p:txBody>
      </p:sp>
      <p:pic>
        <p:nvPicPr>
          <p:cNvPr id="614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2227" name="Rectangle 2"/>
          <p:cNvSpPr>
            <a:spLocks noGrp="1" noChangeArrowheads="1"/>
          </p:cNvSpPr>
          <p:nvPr>
            <p:ph type="title"/>
          </p:nvPr>
        </p:nvSpPr>
        <p:spPr/>
        <p:txBody>
          <a:bodyPr/>
          <a:lstStyle/>
          <a:p>
            <a:pPr algn="l" eaLnBrk="1" hangingPunct="1"/>
            <a:r>
              <a:rPr lang="en-US" altLang="en-US" sz="1600" smtClean="0"/>
              <a:t>Module 09: Joining Tables		Page K-1: Full Outer Joins</a:t>
            </a:r>
          </a:p>
        </p:txBody>
      </p:sp>
      <p:sp>
        <p:nvSpPr>
          <p:cNvPr id="522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full outer join insures that all of the rows in each of the tables are represented in the result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One would think that a full outer join, in the old style, could have been accomplished with something like this:</a:t>
            </a:r>
          </a:p>
          <a:p>
            <a:pPr marL="0" indent="0" eaLnBrk="1" hangingPunct="1"/>
            <a:endParaRPr lang="en-US" altLang="en-US" smtClean="0">
              <a:latin typeface="Verdana" panose="020B0604030504040204" pitchFamily="34" charset="0"/>
            </a:endParaRPr>
          </a:p>
          <a:p>
            <a:pPr marL="0" indent="0" eaLnBrk="1" hangingPunct="1"/>
            <a:r>
              <a:rPr lang="en-US" altLang="en-US" sz="1000" smtClean="0">
                <a:latin typeface="Courier New" panose="02070309020205020404" pitchFamily="49" charset="0"/>
              </a:rPr>
              <a:t>   SELECT    *</a:t>
            </a:r>
          </a:p>
          <a:p>
            <a:pPr marL="0" indent="0" eaLnBrk="1" hangingPunct="1"/>
            <a:r>
              <a:rPr lang="en-US" altLang="en-US" sz="1000" smtClean="0">
                <a:latin typeface="Courier New" panose="02070309020205020404" pitchFamily="49" charset="0"/>
              </a:rPr>
              <a:t>   FROM      students, majors</a:t>
            </a:r>
          </a:p>
          <a:p>
            <a:pPr marL="0" indent="0" eaLnBrk="1" hangingPunct="1"/>
            <a:r>
              <a:rPr lang="en-US" altLang="en-US" sz="1000" smtClean="0">
                <a:latin typeface="Courier New" panose="02070309020205020404" pitchFamily="49" charset="0"/>
              </a:rPr>
              <a:t>   WHERE     students.majr(+) = majors.mcode(+)</a:t>
            </a:r>
          </a:p>
          <a:p>
            <a:pPr marL="0" indent="0" eaLnBrk="1" hangingPunct="1"/>
            <a:r>
              <a:rPr lang="en-US" altLang="en-US" sz="1000" smtClean="0">
                <a:latin typeface="Courier New" panose="02070309020205020404" pitchFamily="49" charset="0"/>
              </a:rPr>
              <a:t>   ORDER BY  majors.mcode, name</a:t>
            </a:r>
          </a:p>
          <a:p>
            <a:pPr marL="0" indent="0" eaLnBrk="1" hangingPunct="1"/>
            <a:endParaRPr lang="en-US" altLang="en-US" sz="1000" smtClean="0">
              <a:latin typeface="Courier New" panose="02070309020205020404" pitchFamily="49" charset="0"/>
            </a:endParaRPr>
          </a:p>
          <a:p>
            <a:pPr marL="0" indent="0" eaLnBrk="1" hangingPunct="1"/>
            <a:endParaRPr lang="en-US" altLang="en-US" sz="1000" smtClean="0">
              <a:latin typeface="Courier New" panose="02070309020205020404" pitchFamily="49" charset="0"/>
            </a:endParaRPr>
          </a:p>
          <a:p>
            <a:pPr marL="0" indent="0" eaLnBrk="1" hangingPunct="1"/>
            <a:r>
              <a:rPr lang="en-US" altLang="en-US" smtClean="0">
                <a:latin typeface="Verdana" panose="020B0604030504040204" pitchFamily="34" charset="0"/>
              </a:rPr>
              <a:t>But the Oracle rdbms didn’t support this feature.</a:t>
            </a:r>
          </a:p>
          <a:p>
            <a:pPr marL="0" indent="0" eaLnBrk="1" hangingPunct="1"/>
            <a:endParaRPr lang="en-US" altLang="en-US" smtClean="0">
              <a:latin typeface="Verdana" panose="020B0604030504040204" pitchFamily="34" charset="0"/>
            </a:endParaRPr>
          </a:p>
        </p:txBody>
      </p:sp>
      <p:pic>
        <p:nvPicPr>
          <p:cNvPr id="5222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3251" name="Rectangle 2"/>
          <p:cNvSpPr>
            <a:spLocks noGrp="1" noChangeArrowheads="1"/>
          </p:cNvSpPr>
          <p:nvPr>
            <p:ph type="title"/>
          </p:nvPr>
        </p:nvSpPr>
        <p:spPr/>
        <p:txBody>
          <a:bodyPr/>
          <a:lstStyle/>
          <a:p>
            <a:pPr algn="l" eaLnBrk="1" hangingPunct="1"/>
            <a:r>
              <a:rPr lang="en-US" altLang="en-US" sz="1600" smtClean="0"/>
              <a:t>Module 09: Joining Tables		Page G-1: Inner Joins - revisited</a:t>
            </a:r>
          </a:p>
        </p:txBody>
      </p:sp>
      <p:sp>
        <p:nvSpPr>
          <p:cNvPr id="532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So let’s revisit our description of inner joins, and see if they make any more sense, now that we’ve defined outer joins.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 inner join is bound by a search expression, and disregards any rows where the search condition is not met.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5325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4275" name="Rectangle 2"/>
          <p:cNvSpPr>
            <a:spLocks noGrp="1" noChangeArrowheads="1"/>
          </p:cNvSpPr>
          <p:nvPr>
            <p:ph type="title"/>
          </p:nvPr>
        </p:nvSpPr>
        <p:spPr/>
        <p:txBody>
          <a:bodyPr/>
          <a:lstStyle/>
          <a:p>
            <a:pPr algn="l" eaLnBrk="1" hangingPunct="1"/>
            <a:r>
              <a:rPr lang="en-US" altLang="en-US" sz="1600" smtClean="0"/>
              <a:t>Module 09: Joining Tables		Page T-1: Terminology</a:t>
            </a:r>
          </a:p>
        </p:txBody>
      </p:sp>
      <p:sp>
        <p:nvSpPr>
          <p:cNvPr id="542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Cartesian product, cross product, cross join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Equi-join</a:t>
            </a:r>
          </a:p>
          <a:p>
            <a:pPr marL="0" indent="0" eaLnBrk="1" hangingPunct="1"/>
            <a:r>
              <a:rPr lang="en-US" altLang="en-US" smtClean="0">
                <a:latin typeface="Verdana" panose="020B0604030504040204" pitchFamily="34" charset="0"/>
              </a:rPr>
              <a:t>Non equi-join</a:t>
            </a:r>
          </a:p>
          <a:p>
            <a:pPr marL="0" indent="0" eaLnBrk="1" hangingPunct="1"/>
            <a:r>
              <a:rPr lang="en-US" altLang="en-US" smtClean="0">
                <a:latin typeface="Verdana" panose="020B0604030504040204" pitchFamily="34" charset="0"/>
              </a:rPr>
              <a:t>Theta join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Natural join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Inner join</a:t>
            </a:r>
          </a:p>
          <a:p>
            <a:pPr marL="0" indent="0" eaLnBrk="1" hangingPunct="1"/>
            <a:r>
              <a:rPr lang="en-US" altLang="en-US" smtClean="0">
                <a:latin typeface="Verdana" panose="020B0604030504040204" pitchFamily="34" charset="0"/>
              </a:rPr>
              <a:t>Outer join</a:t>
            </a:r>
          </a:p>
          <a:p>
            <a:pPr marL="0" indent="0" eaLnBrk="1" hangingPunct="1"/>
            <a:r>
              <a:rPr lang="en-US" altLang="en-US" smtClean="0">
                <a:latin typeface="Verdana" panose="020B0604030504040204" pitchFamily="34" charset="0"/>
              </a:rPr>
              <a:t>Left outer join</a:t>
            </a:r>
          </a:p>
          <a:p>
            <a:pPr marL="0" indent="0" eaLnBrk="1" hangingPunct="1"/>
            <a:r>
              <a:rPr lang="en-US" altLang="en-US" smtClean="0">
                <a:latin typeface="Verdana" panose="020B0604030504040204" pitchFamily="34" charset="0"/>
              </a:rPr>
              <a:t>Right outer join</a:t>
            </a:r>
          </a:p>
          <a:p>
            <a:pPr marL="0" indent="0" eaLnBrk="1" hangingPunct="1"/>
            <a:r>
              <a:rPr lang="en-US" altLang="en-US" smtClean="0">
                <a:latin typeface="Verdana" panose="020B0604030504040204" pitchFamily="34" charset="0"/>
              </a:rPr>
              <a:t>Full outer join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54277" name="Rectangle 4"/>
          <p:cNvSpPr>
            <a:spLocks noGrp="1" noChangeArrowheads="1"/>
          </p:cNvSpPr>
          <p:nvPr>
            <p:ph sz="half" idx="1"/>
          </p:nvPr>
        </p:nvSpPr>
        <p:spPr/>
        <p:txBody>
          <a:bodyPr/>
          <a:lstStyle/>
          <a:p>
            <a:pPr marL="0" indent="0" eaLnBrk="1" hangingPunct="1"/>
            <a:endParaRPr lang="en-US" altLang="en-US" sz="1200" smtClean="0"/>
          </a:p>
        </p:txBody>
      </p:sp>
      <p:pic>
        <p:nvPicPr>
          <p:cNvPr id="54278"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5299" name="Rectangle 2"/>
          <p:cNvSpPr>
            <a:spLocks noGrp="1" noChangeArrowheads="1"/>
          </p:cNvSpPr>
          <p:nvPr>
            <p:ph type="title"/>
          </p:nvPr>
        </p:nvSpPr>
        <p:spPr/>
        <p:txBody>
          <a:bodyPr/>
          <a:lstStyle/>
          <a:p>
            <a:pPr algn="l" eaLnBrk="1" hangingPunct="1"/>
            <a:r>
              <a:rPr lang="en-US" altLang="en-US" sz="1600" smtClean="0"/>
              <a:t>Module 09: Joining Tables		Page Z-1: End Notes</a:t>
            </a:r>
          </a:p>
        </p:txBody>
      </p:sp>
      <p:sp>
        <p:nvSpPr>
          <p:cNvPr id="55300" name="Rectangle 3"/>
          <p:cNvSpPr>
            <a:spLocks noGrp="1" noChangeArrowheads="1" noTextEdit="1"/>
          </p:cNvSpPr>
          <p:nvPr>
            <p:ph sz="half" idx="1"/>
          </p:nvPr>
        </p:nvSpPr>
        <p:spPr/>
      </p:sp>
      <p:sp>
        <p:nvSpPr>
          <p:cNvPr id="55301"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55302"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6323"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56324"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mtClean="0"/>
              <a:t>Module 09: Joining Tables			Page A-5: Sample Data - divisions</a:t>
            </a:r>
          </a:p>
        </p:txBody>
      </p:sp>
      <p:sp>
        <p:nvSpPr>
          <p:cNvPr id="71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are the tables of data that I’ll be using to highlight the concepts in this module.</a:t>
            </a:r>
          </a:p>
        </p:txBody>
      </p:sp>
      <p:pic>
        <p:nvPicPr>
          <p:cNvPr id="717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mtClean="0"/>
              <a:t>Module 09: Joining Tables			Page A-6: Sample Data - score</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are the tables of data that I’ll be using to highlight the concepts in this module.</a:t>
            </a:r>
          </a:p>
        </p:txBody>
      </p:sp>
      <p:pic>
        <p:nvPicPr>
          <p:cNvPr id="819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mtClean="0"/>
              <a:t>Module 09: Joining Tables		       Page A-7: Sample Data – letter_grade</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are the tables of data that I’ll be using to highlight the concepts in this module.</a:t>
            </a:r>
          </a:p>
        </p:txBody>
      </p:sp>
      <p:pic>
        <p:nvPicPr>
          <p:cNvPr id="922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09: Joining Tables		Page B-1: Joins</a:t>
            </a:r>
          </a:p>
        </p:txBody>
      </p:sp>
      <p:sp>
        <p:nvSpPr>
          <p:cNvPr id="102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These are the joins that we’re going to cover:</a:t>
            </a:r>
          </a:p>
          <a:p>
            <a:pPr marL="0" indent="0" eaLnBrk="1" hangingPunct="1"/>
            <a:r>
              <a:rPr lang="en-US" altLang="en-US" smtClean="0">
                <a:latin typeface="Verdana" panose="020B0604030504040204" pitchFamily="34" charset="0"/>
              </a:rPr>
              <a:t>	Cross joins (B)</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Equi-join (C)</a:t>
            </a:r>
          </a:p>
          <a:p>
            <a:pPr marL="0" indent="0" eaLnBrk="1" hangingPunct="1"/>
            <a:r>
              <a:rPr lang="en-US" altLang="en-US" smtClean="0">
                <a:latin typeface="Verdana" panose="020B0604030504040204" pitchFamily="34" charset="0"/>
              </a:rPr>
              <a:t>	Natural join (D)</a:t>
            </a:r>
          </a:p>
          <a:p>
            <a:pPr marL="0" indent="0" eaLnBrk="1" hangingPunct="1"/>
            <a:r>
              <a:rPr lang="en-US" altLang="en-US" smtClean="0">
                <a:latin typeface="Verdana" panose="020B0604030504040204" pitchFamily="34" charset="0"/>
              </a:rPr>
              <a:t>	Non-equi join (E)</a:t>
            </a:r>
          </a:p>
          <a:p>
            <a:pPr marL="0" indent="0" eaLnBrk="1" hangingPunct="1"/>
            <a:r>
              <a:rPr lang="en-US" altLang="en-US" smtClean="0">
                <a:latin typeface="Verdana" panose="020B0604030504040204" pitchFamily="34" charset="0"/>
              </a:rPr>
              <a:t>	Theta join (F)</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Inner joins (G)</a:t>
            </a:r>
          </a:p>
          <a:p>
            <a:pPr marL="0" indent="0" eaLnBrk="1" hangingPunct="1"/>
            <a:r>
              <a:rPr lang="en-US" altLang="en-US" smtClean="0">
                <a:latin typeface="Verdana" panose="020B0604030504040204" pitchFamily="34" charset="0"/>
              </a:rPr>
              <a:t>	Outer joins (H)</a:t>
            </a:r>
          </a:p>
          <a:p>
            <a:pPr marL="0" indent="0" eaLnBrk="1" hangingPunct="1"/>
            <a:r>
              <a:rPr lang="en-US" altLang="en-US" smtClean="0">
                <a:latin typeface="Verdana" panose="020B0604030504040204" pitchFamily="34" charset="0"/>
              </a:rPr>
              <a:t>	Left outer join (I)</a:t>
            </a:r>
          </a:p>
          <a:p>
            <a:pPr marL="0" indent="0" eaLnBrk="1" hangingPunct="1"/>
            <a:r>
              <a:rPr lang="en-US" altLang="en-US" smtClean="0">
                <a:latin typeface="Verdana" panose="020B0604030504040204" pitchFamily="34" charset="0"/>
              </a:rPr>
              <a:t>	Right outer join (J)</a:t>
            </a:r>
          </a:p>
          <a:p>
            <a:pPr marL="0" indent="0" eaLnBrk="1" hangingPunct="1"/>
            <a:r>
              <a:rPr lang="en-US" altLang="en-US" smtClean="0">
                <a:latin typeface="Verdana" panose="020B0604030504040204" pitchFamily="34" charset="0"/>
              </a:rPr>
              <a:t>	Full outer join (K)</a:t>
            </a:r>
          </a:p>
        </p:txBody>
      </p:sp>
      <p:sp>
        <p:nvSpPr>
          <p:cNvPr id="1024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9803</TotalTime>
  <Words>3089</Words>
  <Application>Microsoft Office PowerPoint</Application>
  <PresentationFormat>On-screen Show (4:3)</PresentationFormat>
  <Paragraphs>441</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Times New Roman</vt:lpstr>
      <vt:lpstr>Arial</vt:lpstr>
      <vt:lpstr>Verdana</vt:lpstr>
      <vt:lpstr>Albertus</vt:lpstr>
      <vt:lpstr>Courier New</vt:lpstr>
      <vt:lpstr>Wingdings</vt:lpstr>
      <vt:lpstr>Default Design</vt:lpstr>
      <vt:lpstr>SQL Programming</vt:lpstr>
      <vt:lpstr>Module 09: Joining Tables  Page A-1: Intro</vt:lpstr>
      <vt:lpstr>Module 09: Joining Tables  Page A-2: Intro</vt:lpstr>
      <vt:lpstr>Module 09: Joining Tables   Page A-3: Sample Data - students</vt:lpstr>
      <vt:lpstr>Module 09: Joining Tables   Page A-4: Sample Data - majors</vt:lpstr>
      <vt:lpstr>Module 09: Joining Tables   Page A-5: Sample Data - divisions</vt:lpstr>
      <vt:lpstr>Module 09: Joining Tables   Page A-6: Sample Data - score</vt:lpstr>
      <vt:lpstr>Module 09: Joining Tables         Page A-7: Sample Data – letter_grade</vt:lpstr>
      <vt:lpstr>Module 09: Joining Tables  Page B-1: Joins</vt:lpstr>
      <vt:lpstr>Module 09: Joining Tables  Page B-2: Cross Joins</vt:lpstr>
      <vt:lpstr>Module 09: Joining Tables  Page B-3: Cross Joins</vt:lpstr>
      <vt:lpstr>Module 09: Joining Tables  Page B-4: Cross Joins</vt:lpstr>
      <vt:lpstr>Module 09: Joining Tables  Page B-5: Cross Joins</vt:lpstr>
      <vt:lpstr>Module 09: Joining Tables  Page B-6: Cross Joins</vt:lpstr>
      <vt:lpstr>Module 09: Joining Tables  Page C-1: Equi-Joins</vt:lpstr>
      <vt:lpstr>Module 09: Joining Tables  Page C-2: Equi-Joins</vt:lpstr>
      <vt:lpstr>Module 09: Joining Tables  Page C-3: Equi-Joins</vt:lpstr>
      <vt:lpstr>Module 09: Joining Tables  Page C-4: Equi-Joins</vt:lpstr>
      <vt:lpstr>Module 09: Joining Tables  Page C-5: Equi-Joins</vt:lpstr>
      <vt:lpstr>Module 09: Joining Tables  Page C-6: Equi-Joins</vt:lpstr>
      <vt:lpstr>Module 09: Joining Tables  Page C-7: Equi-Joins</vt:lpstr>
      <vt:lpstr>Module 09: Joining Tables  Page C-8: Equi-Joins</vt:lpstr>
      <vt:lpstr>Module 09: Joining Tables  Page C-9: Equi-Joins</vt:lpstr>
      <vt:lpstr>Module 09: Joining Tables  Page C-10: Equi-Joins</vt:lpstr>
      <vt:lpstr>Module 09: Joining Tables  Page C-11: Equi-Joins</vt:lpstr>
      <vt:lpstr>Module 09: Joining Tables  Page C-12: Equi-Joins</vt:lpstr>
      <vt:lpstr>Module 09: Joining Tables  Page C-13: Equi-Joins</vt:lpstr>
      <vt:lpstr>Module 09: Joining Tables  Page C-14: Equi-Joins</vt:lpstr>
      <vt:lpstr>Module 09: Joining Tables  Page D-1: Natural Joins</vt:lpstr>
      <vt:lpstr>Module 09: Joining Tables  Page D-2: Natural Joins</vt:lpstr>
      <vt:lpstr>Module 09: Joining Tables  Page E-1: Non-Equi Joins</vt:lpstr>
      <vt:lpstr>Module 09: Joining Tables  Page E-2: Non-Equi Joins</vt:lpstr>
      <vt:lpstr>Module 09: Joining Tables  Page E-3: Non-Equi Joins</vt:lpstr>
      <vt:lpstr>Module 09: Joining Tables  Page E-4: Non-Equi Joins</vt:lpstr>
      <vt:lpstr>Module 09: Joining Tables  Page E-5: Non-Equi Joins</vt:lpstr>
      <vt:lpstr>Module 09: Joining Tables  Page E-6: Non-Equi Joins</vt:lpstr>
      <vt:lpstr>Module 09: Joining Tables  Page E-7: Non-Equi Joins</vt:lpstr>
      <vt:lpstr>Module 09: Joining Tables  Page E-8: Non-Equi Joins</vt:lpstr>
      <vt:lpstr>Module 09: Joining Tables  Page E-9: Non-Equi Joins</vt:lpstr>
      <vt:lpstr>Module 09: Joining Tables  Page E-10: Non-Equi Joins</vt:lpstr>
      <vt:lpstr>Module 09: Joining Tables  Page E-11: Non-Equi Joins</vt:lpstr>
      <vt:lpstr>Module 09: Joining Tables  Page F-1: Theta Joins</vt:lpstr>
      <vt:lpstr>Module 09: Joining Tables  Page G-1: Inner Joins</vt:lpstr>
      <vt:lpstr>Module 09: Joining Tables  Page H-1: Outer Joins</vt:lpstr>
      <vt:lpstr>Module 09: Joining Tables  Page H-2: Outer Joins</vt:lpstr>
      <vt:lpstr>Module 09: Joining Tables  Page H-3: Outer Joins</vt:lpstr>
      <vt:lpstr>Module 09: Joining Tables  Page I-1: Left Outer Joins</vt:lpstr>
      <vt:lpstr>Module 09: Joining Tables  Page I-2: Left Outer Joins</vt:lpstr>
      <vt:lpstr>Module 09: Joining Tables  Page J-1: Right Outer Joins</vt:lpstr>
      <vt:lpstr>Module 09: Joining Tables  Page K-1: Full Outer Joins</vt:lpstr>
      <vt:lpstr>Module 09: Joining Tables  Page G-1: Inner Joins - revisited</vt:lpstr>
      <vt:lpstr>Module 09: Joining Tables  Page T-1: Terminology</vt:lpstr>
      <vt:lpstr>Module 09: Joining Tables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106</cp:revision>
  <dcterms:created xsi:type="dcterms:W3CDTF">2003-08-19T14:48:46Z</dcterms:created>
  <dcterms:modified xsi:type="dcterms:W3CDTF">2018-02-24T21:48:13Z</dcterms:modified>
</cp:coreProperties>
</file>