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1" r:id="rId3"/>
    <p:sldId id="437" r:id="rId4"/>
    <p:sldId id="444" r:id="rId5"/>
    <p:sldId id="438" r:id="rId6"/>
    <p:sldId id="439" r:id="rId7"/>
    <p:sldId id="440" r:id="rId8"/>
    <p:sldId id="443" r:id="rId9"/>
    <p:sldId id="448" r:id="rId10"/>
    <p:sldId id="449" r:id="rId11"/>
    <p:sldId id="465" r:id="rId12"/>
    <p:sldId id="473" r:id="rId13"/>
    <p:sldId id="489" r:id="rId14"/>
    <p:sldId id="466" r:id="rId15"/>
    <p:sldId id="474" r:id="rId16"/>
    <p:sldId id="470" r:id="rId17"/>
    <p:sldId id="485" r:id="rId18"/>
    <p:sldId id="471" r:id="rId19"/>
    <p:sldId id="472" r:id="rId20"/>
    <p:sldId id="486" r:id="rId21"/>
    <p:sldId id="487" r:id="rId22"/>
    <p:sldId id="488" r:id="rId23"/>
    <p:sldId id="436" r:id="rId24"/>
    <p:sldId id="268" r:id="rId25"/>
    <p:sldId id="263" r:id="rId26"/>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71" autoAdjust="0"/>
  </p:normalViewPr>
  <p:slideViewPr>
    <p:cSldViewPr>
      <p:cViewPr varScale="1">
        <p:scale>
          <a:sx n="51" d="100"/>
          <a:sy n="51" d="100"/>
        </p:scale>
        <p:origin x="5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4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0035"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00036"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0037"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7A6EA9-98EA-4A67-B67C-FBE801E1C65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7652"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6BE36EF-A845-4F75-A92A-6840E02A8E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9043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6326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6091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00440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70025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41328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2468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23821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8873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5587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6107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20509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Joining Tables – Part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10: Joins via FROM		Page C-3: Table Aliases</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example you can see that the use of join phrases in the FROM clause does not preclude the use of table aliases.</a:t>
            </a:r>
          </a:p>
        </p:txBody>
      </p:sp>
      <p:pic>
        <p:nvPicPr>
          <p:cNvPr id="11269"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10: Joins via FROM		Page D-1: Natural Joins</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natural join is an equi-join that eliminates duplicate, or redundant, columns.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We’ve seen how the JOIN/USING combination can create a natural join.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also have the option of explicitly stating a NATURAL JOIN as follows: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SELECT *</a:t>
            </a:r>
          </a:p>
          <a:p>
            <a:pPr marL="0" indent="0" eaLnBrk="1" hangingPunct="1"/>
            <a:r>
              <a:rPr lang="en-US" altLang="en-US" smtClean="0">
                <a:latin typeface="Verdana" panose="020B0604030504040204" pitchFamily="34" charset="0"/>
              </a:rPr>
              <a:t>FROM   majors  NATURAL JOIN  divisions;</a:t>
            </a:r>
          </a:p>
        </p:txBody>
      </p:sp>
      <p:pic>
        <p:nvPicPr>
          <p:cNvPr id="1229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10: Joins via FROM		Page D-2: Natural Joins</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NATURAL JOIN technique only works when the tables are joined on same named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fact, a NATURAL JOIN uses all same named columns when joining tables.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the students and majors table do not share a same named column.  Hence, this NATURAL JOIN effectively creates a CROSS JOIN.  This is very misleading, and I think it’s a poor implementation of the standard!</a:t>
            </a:r>
            <a:endParaRPr lang="en-US" altLang="en-US" sz="1200" smtClean="0">
              <a:latin typeface="Courier New" panose="02070309020205020404" pitchFamily="49" charset="0"/>
            </a:endParaRPr>
          </a:p>
        </p:txBody>
      </p:sp>
      <p:pic>
        <p:nvPicPr>
          <p:cNvPr id="13317" name="Picture 8"/>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10: Joins via FROM		Page D-3: Natural Joins</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natural join joins two (or more) tables based on same-named columns in the two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The presumption here is that all of these same-named columns are drawn from the same domain – this isn’t always the case, so be careful. Commonly used names such as id, name, state, status, … can yield “mysterious” results when used in natural joins. For example, an ID in a student table is probably not equivalent to an ID in a product table, nor is it likely that the NAME column in the student table is from the same domain as the NAME column in the COURSE table.</a:t>
            </a:r>
            <a:endParaRPr lang="en-US" altLang="en-US" sz="1200" smtClean="0">
              <a:latin typeface="Courier New" panose="02070309020205020404" pitchFamily="49" charset="0"/>
            </a:endParaRPr>
          </a:p>
        </p:txBody>
      </p:sp>
      <p:sp>
        <p:nvSpPr>
          <p:cNvPr id="1434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10: Joins via FROM		Page E-1: Non-Equi Joins</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Earlier, we used the JOIN/ON combination to link two tables with different named columns.</a:t>
            </a:r>
          </a:p>
          <a:p>
            <a:pPr marL="0" indent="0" eaLnBrk="1" hangingPunct="1"/>
            <a:endParaRPr lang="en-US" altLang="en-US" smtClean="0">
              <a:latin typeface="Verdana" panose="020B0604030504040204" pitchFamily="34" charset="0"/>
            </a:endParaRPr>
          </a:p>
          <a:p>
            <a:pPr marL="0" indent="0" eaLnBrk="1" hangingPunct="1"/>
            <a:r>
              <a:rPr lang="en-US" altLang="en-US" sz="1200" smtClean="0">
                <a:latin typeface="Courier New" panose="02070309020205020404" pitchFamily="49" charset="0"/>
              </a:rPr>
              <a:t>SELECT *</a:t>
            </a:r>
          </a:p>
          <a:p>
            <a:pPr marL="0" indent="0" eaLnBrk="1" hangingPunct="1"/>
            <a:r>
              <a:rPr lang="en-US" altLang="en-US" sz="1200" smtClean="0">
                <a:latin typeface="Courier New" panose="02070309020205020404" pitchFamily="49" charset="0"/>
              </a:rPr>
              <a:t>FROM   students stud JOIN  majors majr</a:t>
            </a:r>
          </a:p>
          <a:p>
            <a:pPr marL="0" indent="0" eaLnBrk="1" hangingPunct="1"/>
            <a:r>
              <a:rPr lang="en-US" altLang="en-US" sz="1200" smtClean="0">
                <a:latin typeface="Courier New" panose="02070309020205020404" pitchFamily="49" charset="0"/>
              </a:rPr>
              <a:t>                ON (stud.majr = majr.mcode)</a:t>
            </a:r>
          </a:p>
          <a:p>
            <a:pPr marL="0" indent="0" eaLnBrk="1" hangingPunct="1"/>
            <a:endParaRPr lang="en-US" altLang="en-US" sz="1200" smtClean="0">
              <a:latin typeface="Courier New" panose="02070309020205020404" pitchFamily="49" charset="0"/>
            </a:endParaRPr>
          </a:p>
          <a:p>
            <a:pPr marL="0" indent="0" eaLnBrk="1" hangingPunct="1"/>
            <a:endParaRPr lang="en-US" altLang="en-US" sz="1200" smtClean="0">
              <a:latin typeface="Courier New" panose="02070309020205020404" pitchFamily="49" charset="0"/>
            </a:endParaRPr>
          </a:p>
          <a:p>
            <a:pPr marL="0" indent="0" eaLnBrk="1" hangingPunct="1"/>
            <a:endParaRPr lang="en-US" altLang="en-US" sz="1200" smtClean="0">
              <a:latin typeface="Courier New" panose="02070309020205020404" pitchFamily="49" charset="0"/>
            </a:endParaRPr>
          </a:p>
          <a:p>
            <a:pPr marL="0" indent="0" eaLnBrk="1" hangingPunct="1"/>
            <a:r>
              <a:rPr lang="en-US" altLang="en-US" smtClean="0">
                <a:latin typeface="Verdana" panose="020B0604030504040204" pitchFamily="34" charset="0"/>
              </a:rPr>
              <a:t>We can also use the JOIN/ON combination to specify a non-equality condition.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you recall the example we used in the previous lecture on joins, student test scores were in one table, and another table contained the letter grades that were to be assigned to the various grade ranges.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p:txBody>
      </p:sp>
      <p:pic>
        <p:nvPicPr>
          <p:cNvPr id="1536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10: Joins via FROM		Page E-2: Non-Equi Joins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used the BETWEEN operator to link the two tables.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can accomplish the same task as follows:</a:t>
            </a:r>
          </a:p>
          <a:p>
            <a:pPr marL="0" indent="0" eaLnBrk="1" hangingPunct="1"/>
            <a:endParaRPr lang="en-US" altLang="en-US" smtClean="0">
              <a:latin typeface="Verdana" panose="020B0604030504040204" pitchFamily="34" charset="0"/>
            </a:endParaRPr>
          </a:p>
          <a:p>
            <a:pPr marL="0" indent="0" eaLnBrk="1" hangingPunct="1"/>
            <a:r>
              <a:rPr lang="en-US" altLang="en-US" sz="1000" smtClean="0"/>
              <a:t>SELECT *</a:t>
            </a:r>
          </a:p>
          <a:p>
            <a:pPr marL="0" indent="0" eaLnBrk="1" hangingPunct="1"/>
            <a:r>
              <a:rPr lang="en-US" altLang="en-US" sz="1000" smtClean="0"/>
              <a:t>FROM   score scor  JOIN  letter_grade grad</a:t>
            </a:r>
          </a:p>
          <a:p>
            <a:pPr marL="0" indent="0" eaLnBrk="1" hangingPunct="1"/>
            <a:r>
              <a:rPr lang="en-US" altLang="en-US" sz="1000" smtClean="0"/>
              <a:t>                ON (scor.score BETWEEN grad.min_val AND grad.max_val)</a:t>
            </a:r>
          </a:p>
        </p:txBody>
      </p:sp>
      <p:pic>
        <p:nvPicPr>
          <p:cNvPr id="1638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10: Joins via FROM		Page F-1: Left Outer Joins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left outer join insures that all of the rows in the table on the left-hand side of the JOIN phrase are included.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new technique uses the keywords: LEFT OUTER JOIN to specify a left outer join.</a:t>
            </a:r>
          </a:p>
        </p:txBody>
      </p:sp>
      <p:pic>
        <p:nvPicPr>
          <p:cNvPr id="1741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10: Joins via FROM		Page F-2: Left Outer Joins</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can also use the USING phrase if it applies.</a:t>
            </a:r>
          </a:p>
        </p:txBody>
      </p:sp>
      <p:pic>
        <p:nvPicPr>
          <p:cNvPr id="1843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10: Joins via FROM		Page G-1: Right Outer Joins</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right outer join insures that all of the rows in the table on the right-hand side of the join phrase are included.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new technique uses the keywords: RIGHT OUTER JOIN to specify a right outer 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z="1000" smtClean="0">
                <a:latin typeface="Courier New" panose="02070309020205020404" pitchFamily="49" charset="0"/>
              </a:rPr>
              <a:t>SELECT *</a:t>
            </a:r>
          </a:p>
          <a:p>
            <a:pPr marL="0" indent="0" eaLnBrk="1" hangingPunct="1"/>
            <a:r>
              <a:rPr lang="en-US" altLang="en-US" sz="1000" smtClean="0">
                <a:latin typeface="Courier New" panose="02070309020205020404" pitchFamily="49" charset="0"/>
              </a:rPr>
              <a:t>     FROM  students stud RIGHT JOIN majors majr </a:t>
            </a:r>
          </a:p>
          <a:p>
            <a:pPr marL="0" indent="0" eaLnBrk="1" hangingPunct="1"/>
            <a:r>
              <a:rPr lang="en-US" altLang="en-US" sz="1000" smtClean="0">
                <a:latin typeface="Courier New" panose="02070309020205020404" pitchFamily="49" charset="0"/>
              </a:rPr>
              <a:t>                         ON (stud.majr = majr.mcode)</a:t>
            </a:r>
            <a:r>
              <a:rPr lang="en-US" altLang="en-US" sz="1200" smtClean="0">
                <a:latin typeface="Courier New" panose="02070309020205020404" pitchFamily="49" charset="0"/>
              </a:rPr>
              <a:t>                    </a:t>
            </a:r>
          </a:p>
          <a:p>
            <a:pPr marL="0" indent="0" eaLnBrk="1" hangingPunct="1"/>
            <a:endParaRPr lang="en-US" altLang="en-US" sz="1200" smtClean="0">
              <a:latin typeface="Courier New" panose="02070309020205020404" pitchFamily="49" charset="0"/>
            </a:endParaRPr>
          </a:p>
          <a:p>
            <a:pPr marL="0" indent="0" eaLnBrk="1" hangingPunct="1"/>
            <a:endParaRPr lang="en-US" altLang="en-US" smtClean="0">
              <a:latin typeface="Verdana" panose="020B0604030504040204" pitchFamily="34" charset="0"/>
            </a:endParaRPr>
          </a:p>
        </p:txBody>
      </p:sp>
      <p:pic>
        <p:nvPicPr>
          <p:cNvPr id="1946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10: Joins via FROM		Page H-1: Full Outer Joins</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full outer join insures that all of the rows in each of the tables are represented in the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new technique uses the keywords: FULL OUTER JOIN to specify a full outer join.</a:t>
            </a:r>
          </a:p>
        </p:txBody>
      </p:sp>
      <p:pic>
        <p:nvPicPr>
          <p:cNvPr id="2048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10: Joins via FROM		Page A-1: Intro</a:t>
            </a:r>
          </a:p>
        </p:txBody>
      </p:sp>
      <p:sp>
        <p:nvSpPr>
          <p:cNvPr id="3076" name="Rectangle 4"/>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In this module we’ll continue our discussion on joining tables and discuss a feature that was introduced in the SQL-1992 version of the standard.</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This feature allows the programmer to specify the type of table join in the FROM clause.</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The pre-requisites for this module are the prior units on Joins.  You need to have studied, and used, the WHERE clause technique for forming joins before you start this module.</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10: Joins via FROM		Page J-1: Summary</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There are two techniques for joining tables in SQL.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first technique uses a cross join to link the tables, and the desired rows are carried forward based on criteria that are specified in the WHERE clause.  This was the original way of joining tables in SQL, and many practitioners still use this method.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second technique uses the JOIN phrase in the FROM clause to specify the tables that are joined, the manner of the join, and any conditions.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 opinion, the newer technique is the preferred method because it more clearly states what it is, that’s being done.</a:t>
            </a:r>
          </a:p>
        </p:txBody>
      </p:sp>
      <p:sp>
        <p:nvSpPr>
          <p:cNvPr id="21509"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10: Joins via FROM		Page J-2: Summary</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But there are shortcomings with the new technique, at least in the way that it’s implemented.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saw how the NATURAL JOIN specification relies on same named columns, and when there are none, performs a cross join operation.  This can be very misleading, and I don’t like it at all.</a:t>
            </a:r>
          </a:p>
        </p:txBody>
      </p:sp>
      <p:sp>
        <p:nvSpPr>
          <p:cNvPr id="2253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10: Joins via FROM		Page J-3: Summary</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JOIN phrase comes in two flavors:</a:t>
            </a:r>
          </a:p>
          <a:p>
            <a:pPr marL="0" indent="0" eaLnBrk="1" hangingPunct="1"/>
            <a:r>
              <a:rPr lang="en-US" altLang="en-US" smtClean="0">
                <a:latin typeface="Verdana" panose="020B0604030504040204" pitchFamily="34" charset="0"/>
              </a:rPr>
              <a:t>	JOIN … USING()</a:t>
            </a:r>
          </a:p>
          <a:p>
            <a:pPr marL="0" indent="0" eaLnBrk="1" hangingPunct="1"/>
            <a:r>
              <a:rPr lang="en-US" altLang="en-US" smtClean="0">
                <a:latin typeface="Verdana" panose="020B0604030504040204" pitchFamily="34" charset="0"/>
              </a:rPr>
              <a:t>	JOIN … 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JOIN … USING() is best used when the tables share same named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JOIN … ON() is used when the tables do not share same named columns, or</a:t>
            </a:r>
          </a:p>
          <a:p>
            <a:pPr marL="0" indent="0" eaLnBrk="1" hangingPunct="1"/>
            <a:r>
              <a:rPr lang="en-US" altLang="en-US" smtClean="0">
                <a:latin typeface="Verdana" panose="020B0604030504040204" pitchFamily="34" charset="0"/>
              </a:rPr>
              <a:t>When you need to perform a theta join, other than equality.</a:t>
            </a:r>
          </a:p>
        </p:txBody>
      </p:sp>
      <p:sp>
        <p:nvSpPr>
          <p:cNvPr id="2355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10: Joins via FROM		Page T-1: Terminology</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cross join </a:t>
            </a:r>
            <a:r>
              <a:rPr lang="en-US" altLang="en-US" smtClean="0">
                <a:latin typeface="Verdana" panose="020B0604030504040204" pitchFamily="34" charset="0"/>
                <a:sym typeface="Wingdings" panose="05000000000000000000" pitchFamily="2" charset="2"/>
              </a:rPr>
              <a:t> </a:t>
            </a:r>
            <a:r>
              <a:rPr lang="en-US" altLang="en-US" smtClean="0">
                <a:latin typeface="Verdana" panose="020B0604030504040204" pitchFamily="34" charset="0"/>
              </a:rPr>
              <a:t>CROSS 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Equi-join</a:t>
            </a:r>
            <a:r>
              <a:rPr lang="en-US" altLang="en-US" smtClean="0">
                <a:latin typeface="Verdana" panose="020B0604030504040204" pitchFamily="34" charset="0"/>
                <a:sym typeface="Wingdings" panose="05000000000000000000" pitchFamily="2" charset="2"/>
              </a:rPr>
              <a:t> </a:t>
            </a:r>
            <a:r>
              <a:rPr lang="en-US" altLang="en-US" smtClean="0">
                <a:latin typeface="Verdana" panose="020B0604030504040204" pitchFamily="34" charset="0"/>
              </a:rPr>
              <a:t>JOIN … ON,  </a:t>
            </a:r>
          </a:p>
          <a:p>
            <a:pPr marL="0" indent="0" eaLnBrk="1" hangingPunct="1"/>
            <a:r>
              <a:rPr lang="en-US" altLang="en-US" smtClean="0">
                <a:latin typeface="Verdana" panose="020B0604030504040204" pitchFamily="34" charset="0"/>
              </a:rPr>
              <a:t>                JOIN … USING() </a:t>
            </a:r>
          </a:p>
          <a:p>
            <a:pPr marL="0" indent="0" eaLnBrk="1" hangingPunct="1"/>
            <a:r>
              <a:rPr lang="en-US" altLang="en-US" smtClean="0">
                <a:latin typeface="Verdana" panose="020B0604030504040204" pitchFamily="34" charset="0"/>
              </a:rPr>
              <a:t>Non equi-join </a:t>
            </a:r>
            <a:r>
              <a:rPr lang="en-US" altLang="en-US" smtClean="0">
                <a:latin typeface="Verdana" panose="020B0604030504040204" pitchFamily="34" charset="0"/>
                <a:sym typeface="Wingdings" panose="05000000000000000000" pitchFamily="2" charset="2"/>
              </a:rPr>
              <a:t> JOIN … ON</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Left outer join </a:t>
            </a:r>
            <a:r>
              <a:rPr lang="en-US" altLang="en-US" smtClean="0">
                <a:latin typeface="Verdana" panose="020B0604030504040204" pitchFamily="34" charset="0"/>
                <a:sym typeface="Wingdings" panose="05000000000000000000" pitchFamily="2" charset="2"/>
              </a:rPr>
              <a:t> LEFT OUTER JOIN</a:t>
            </a: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Right outer join </a:t>
            </a:r>
            <a:r>
              <a:rPr lang="en-US" altLang="en-US" smtClean="0">
                <a:latin typeface="Verdana" panose="020B0604030504040204" pitchFamily="34" charset="0"/>
                <a:sym typeface="Wingdings" panose="05000000000000000000" pitchFamily="2" charset="2"/>
              </a:rPr>
              <a:t> RIGHT OUTER JOIN</a:t>
            </a: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Full outer join </a:t>
            </a:r>
            <a:r>
              <a:rPr lang="en-US" altLang="en-US" smtClean="0">
                <a:latin typeface="Verdana" panose="020B0604030504040204" pitchFamily="34" charset="0"/>
                <a:sym typeface="Wingdings" panose="05000000000000000000" pitchFamily="2" charset="2"/>
              </a:rPr>
              <a:t> FULL OUTER JOIN</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4581" name="Rectangle 4"/>
          <p:cNvSpPr>
            <a:spLocks noGrp="1" noChangeArrowheads="1"/>
          </p:cNvSpPr>
          <p:nvPr>
            <p:ph sz="half" idx="1"/>
          </p:nvPr>
        </p:nvSpPr>
        <p:spPr/>
        <p:txBody>
          <a:bodyPr/>
          <a:lstStyle/>
          <a:p>
            <a:pPr marL="0" indent="0" eaLnBrk="1" hangingPunct="1"/>
            <a:endParaRPr lang="en-US" altLang="en-US" sz="1200" smtClean="0"/>
          </a:p>
        </p:txBody>
      </p:sp>
      <p:pic>
        <p:nvPicPr>
          <p:cNvPr id="24582"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10: Joins via FROM		Page Z-1: End Notes</a:t>
            </a:r>
          </a:p>
        </p:txBody>
      </p:sp>
      <p:sp>
        <p:nvSpPr>
          <p:cNvPr id="25604" name="Rectangle 3"/>
          <p:cNvSpPr>
            <a:spLocks noGrp="1" noChangeArrowheads="1" noTextEdit="1"/>
          </p:cNvSpPr>
          <p:nvPr>
            <p:ph sz="half" idx="1"/>
          </p:nvPr>
        </p:nvSpPr>
        <p:spPr/>
      </p:sp>
      <p:sp>
        <p:nvSpPr>
          <p:cNvPr id="25605"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5606"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26628"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10: Joins via FROM		Page A-2: SQL Process Model</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Before we jump into this unit, let’s take a moment to reflect on the SQL Processing Model that we’ve been using.</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FROM clause gets things going by creating the first working table based on the tables that are named in this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 the WHERE clause kicks in and identifies the rows from the first working table that are to be kept, and carried forward for further processing.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Eventually the SELECT clause will apply to specify the columns that are to be listed in the final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 simple way of thinking:</a:t>
            </a:r>
          </a:p>
          <a:p>
            <a:pPr marL="0" indent="0" eaLnBrk="1" hangingPunct="1"/>
            <a:r>
              <a:rPr lang="en-US" altLang="en-US" smtClean="0">
                <a:latin typeface="Verdana" panose="020B0604030504040204" pitchFamily="34" charset="0"/>
              </a:rPr>
              <a:t>	FROM deals with tables</a:t>
            </a:r>
          </a:p>
          <a:p>
            <a:pPr marL="0" indent="0" eaLnBrk="1" hangingPunct="1"/>
            <a:r>
              <a:rPr lang="en-US" altLang="en-US" smtClean="0">
                <a:latin typeface="Verdana" panose="020B0604030504040204" pitchFamily="34" charset="0"/>
              </a:rPr>
              <a:t>	WHERE deals with rows</a:t>
            </a:r>
          </a:p>
          <a:p>
            <a:pPr marL="0" indent="0" eaLnBrk="1" hangingPunct="1"/>
            <a:r>
              <a:rPr lang="en-US" altLang="en-US" smtClean="0">
                <a:latin typeface="Verdana" panose="020B0604030504040204" pitchFamily="34" charset="0"/>
              </a:rPr>
              <a:t>	SELECT deals with columns</a:t>
            </a:r>
          </a:p>
          <a:p>
            <a:pPr marL="0" indent="0" eaLnBrk="1" hangingPunct="1"/>
            <a:endParaRPr lang="en-US" altLang="en-US" smtClean="0">
              <a:latin typeface="Verdana" panose="020B0604030504040204" pitchFamily="34" charset="0"/>
            </a:endParaRPr>
          </a:p>
        </p:txBody>
      </p:sp>
      <p:sp>
        <p:nvSpPr>
          <p:cNvPr id="41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10: Joins via FROM		Page A-3: SQL Process Model</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to my way of thinking, since joins are a table operation, it would make a whole lot more sense for the join to be specified in the FROM clause rather than using the WHERE clause as we’ve been doing.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After all, the FROM clause is for table operations, and joining seems to be the ultimate table operation.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good news is that the SQL-1992 standard finally got around to this way of thinking.  </a:t>
            </a:r>
          </a:p>
          <a:p>
            <a:pPr marL="0" indent="0" eaLnBrk="1" hangingPunct="1"/>
            <a:r>
              <a:rPr lang="en-US" altLang="en-US" smtClean="0">
                <a:latin typeface="Verdana" panose="020B0604030504040204" pitchFamily="34" charset="0"/>
              </a:rPr>
              <a:t>The bad news is that most vendors didn’t implement the feature until the 1999 standard was released.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it’s there now, and I think it’s slightly more intuitive than the WHERE technique.</a:t>
            </a:r>
          </a:p>
        </p:txBody>
      </p:sp>
      <p:sp>
        <p:nvSpPr>
          <p:cNvPr id="512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10: Joins via FROM		Page B-1: Joins</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module, we’re going to revisit these joins:</a:t>
            </a:r>
          </a:p>
          <a:p>
            <a:pPr marL="0" indent="0" eaLnBrk="1" hangingPunct="1"/>
            <a:r>
              <a:rPr lang="en-US" altLang="en-US" smtClean="0">
                <a:latin typeface="Verdana" panose="020B0604030504040204" pitchFamily="34" charset="0"/>
              </a:rPr>
              <a:t>	Cross joins (B)</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Equi-join (C)</a:t>
            </a:r>
          </a:p>
          <a:p>
            <a:pPr marL="0" indent="0" eaLnBrk="1" hangingPunct="1"/>
            <a:r>
              <a:rPr lang="en-US" altLang="en-US" smtClean="0">
                <a:latin typeface="Verdana" panose="020B0604030504040204" pitchFamily="34" charset="0"/>
              </a:rPr>
              <a:t>	Natural join (D)</a:t>
            </a:r>
          </a:p>
          <a:p>
            <a:pPr marL="0" indent="0" eaLnBrk="1" hangingPunct="1"/>
            <a:r>
              <a:rPr lang="en-US" altLang="en-US" smtClean="0">
                <a:latin typeface="Verdana" panose="020B0604030504040204" pitchFamily="34" charset="0"/>
              </a:rPr>
              <a:t>	Non-equi join (E)</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Left outer join (F)</a:t>
            </a:r>
          </a:p>
          <a:p>
            <a:pPr marL="0" indent="0" eaLnBrk="1" hangingPunct="1"/>
            <a:r>
              <a:rPr lang="en-US" altLang="en-US" smtClean="0">
                <a:latin typeface="Verdana" panose="020B0604030504040204" pitchFamily="34" charset="0"/>
              </a:rPr>
              <a:t>	Right outer join (G)</a:t>
            </a:r>
          </a:p>
          <a:p>
            <a:pPr marL="0" indent="0" eaLnBrk="1" hangingPunct="1"/>
            <a:r>
              <a:rPr lang="en-US" altLang="en-US" smtClean="0">
                <a:latin typeface="Verdana" panose="020B0604030504040204" pitchFamily="34" charset="0"/>
              </a:rPr>
              <a:t>	Full outer join (H)</a:t>
            </a:r>
          </a:p>
        </p:txBody>
      </p:sp>
      <p:sp>
        <p:nvSpPr>
          <p:cNvPr id="61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10: Joins via FROM		Page B-2: Cross Joins</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establish a CROSS JOIN in the ‘old’ technique by simply listing tables in the FROM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     SELECT *</a:t>
            </a:r>
          </a:p>
          <a:p>
            <a:pPr marL="0" indent="0" eaLnBrk="1" hangingPunct="1"/>
            <a:r>
              <a:rPr lang="en-US" altLang="en-US" smtClean="0">
                <a:latin typeface="Verdana" panose="020B0604030504040204" pitchFamily="34" charset="0"/>
              </a:rPr>
              <a:t>     FROM  students, majors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newer technique we use the key phrase ‘CROSS JOIN’ as follows:</a:t>
            </a:r>
          </a:p>
          <a:p>
            <a:pPr marL="0" indent="0" eaLnBrk="1" hangingPunct="1"/>
            <a:r>
              <a:rPr lang="en-US" altLang="en-US" smtClean="0">
                <a:latin typeface="Verdana" panose="020B0604030504040204" pitchFamily="34" charset="0"/>
              </a:rPr>
              <a:t>     SELECT *</a:t>
            </a:r>
          </a:p>
          <a:p>
            <a:pPr marL="0" indent="0" eaLnBrk="1" hangingPunct="1"/>
            <a:r>
              <a:rPr lang="en-US" altLang="en-US" smtClean="0">
                <a:latin typeface="Verdana" panose="020B0604030504040204" pitchFamily="34" charset="0"/>
              </a:rPr>
              <a:t>     FROM  students CROSS JOIN majors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717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10: Joins via FROM		Page B-3: Cross Joins</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order to cross join more than two tables, link each pair of tables with another  CROSS JOIN phrase.</a:t>
            </a:r>
          </a:p>
        </p:txBody>
      </p:sp>
      <p:pic>
        <p:nvPicPr>
          <p:cNvPr id="819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10: Joins via FROM		Page C-1: Equi-Joins</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equi-join is a join that is based on some equality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older technique we would build an equality condition in our predicate expression to preserve those rows that matched that criterion.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a:t>
            </a:r>
          </a:p>
          <a:p>
            <a:pPr marL="0" indent="0" eaLnBrk="1" hangingPunct="1"/>
            <a:r>
              <a:rPr lang="en-US" altLang="en-US" smtClean="0">
                <a:latin typeface="Verdana" panose="020B0604030504040204" pitchFamily="34" charset="0"/>
              </a:rPr>
              <a:t>      FROM    majors, divisions</a:t>
            </a:r>
          </a:p>
          <a:p>
            <a:pPr marL="0" indent="0" eaLnBrk="1" hangingPunct="1"/>
            <a:r>
              <a:rPr lang="en-US" altLang="en-US" smtClean="0">
                <a:latin typeface="Verdana" panose="020B0604030504040204" pitchFamily="34" charset="0"/>
              </a:rPr>
              <a:t>      WHERE  majors.dcode = divisions.dcode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newer technique we have two options.  We can use the JOIN/USING combination, or the JOIN/ON combination.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rule for deciding which to use is pretty simple.  If the </a:t>
            </a:r>
            <a:r>
              <a:rPr lang="en-US" altLang="en-US" i="1" smtClean="0">
                <a:latin typeface="Verdana" panose="020B0604030504040204" pitchFamily="34" charset="0"/>
              </a:rPr>
              <a:t>joining</a:t>
            </a:r>
            <a:r>
              <a:rPr lang="en-US" altLang="en-US" smtClean="0">
                <a:latin typeface="Verdana" panose="020B0604030504040204" pitchFamily="34" charset="0"/>
              </a:rPr>
              <a:t> column in each table has the same name, use USING, otherwise use ON.</a:t>
            </a:r>
          </a:p>
          <a:p>
            <a:pPr marL="0" indent="0" eaLnBrk="1" hangingPunct="1"/>
            <a:r>
              <a:rPr lang="en-US" altLang="en-US" smtClean="0">
                <a:latin typeface="Verdana" panose="020B0604030504040204" pitchFamily="34" charset="0"/>
              </a:rPr>
              <a:t>Note: JOIN/USING defaults to a natural join in that the duplicated column is excluded in the final result table.  </a:t>
            </a:r>
          </a:p>
        </p:txBody>
      </p:sp>
      <p:pic>
        <p:nvPicPr>
          <p:cNvPr id="922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10: Joins via FROM		Page C-2: Equi-Joins</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can use the ON condition to perform an equi-join on different named columns.</a:t>
            </a:r>
          </a:p>
        </p:txBody>
      </p:sp>
      <p:pic>
        <p:nvPicPr>
          <p:cNvPr id="1024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10683</TotalTime>
  <Words>1600</Words>
  <Application>Microsoft Office PowerPoint</Application>
  <PresentationFormat>On-screen Show (4:3)</PresentationFormat>
  <Paragraphs>217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 New Roman</vt:lpstr>
      <vt:lpstr>Arial</vt:lpstr>
      <vt:lpstr>Verdana</vt:lpstr>
      <vt:lpstr>Albertus</vt:lpstr>
      <vt:lpstr>Courier New</vt:lpstr>
      <vt:lpstr>Wingdings</vt:lpstr>
      <vt:lpstr>Default Design</vt:lpstr>
      <vt:lpstr>SQL Programming</vt:lpstr>
      <vt:lpstr>Module 10: Joins via FROM  Page A-1: Intro</vt:lpstr>
      <vt:lpstr>Module 10: Joins via FROM  Page A-2: SQL Process Model</vt:lpstr>
      <vt:lpstr>Module 10: Joins via FROM  Page A-3: SQL Process Model</vt:lpstr>
      <vt:lpstr>Module 10: Joins via FROM  Page B-1: Joins</vt:lpstr>
      <vt:lpstr>Module 10: Joins via FROM  Page B-2: Cross Joins</vt:lpstr>
      <vt:lpstr>Module 10: Joins via FROM  Page B-3: Cross Joins</vt:lpstr>
      <vt:lpstr>Module 10: Joins via FROM  Page C-1: Equi-Joins</vt:lpstr>
      <vt:lpstr>Module 10: Joins via FROM  Page C-2: Equi-Joins</vt:lpstr>
      <vt:lpstr>Module 10: Joins via FROM  Page C-3: Table Aliases</vt:lpstr>
      <vt:lpstr>Module 10: Joins via FROM  Page D-1: Natural Joins</vt:lpstr>
      <vt:lpstr>Module 10: Joins via FROM  Page D-2: Natural Joins</vt:lpstr>
      <vt:lpstr>Module 10: Joins via FROM  Page D-3: Natural Joins</vt:lpstr>
      <vt:lpstr>Module 10: Joins via FROM  Page E-1: Non-Equi Joins</vt:lpstr>
      <vt:lpstr>Module 10: Joins via FROM  Page E-2: Non-Equi Joins</vt:lpstr>
      <vt:lpstr>Module 10: Joins via FROM  Page F-1: Left Outer Joins</vt:lpstr>
      <vt:lpstr>Module 10: Joins via FROM  Page F-2: Left Outer Joins</vt:lpstr>
      <vt:lpstr>Module 10: Joins via FROM  Page G-1: Right Outer Joins</vt:lpstr>
      <vt:lpstr>Module 10: Joins via FROM  Page H-1: Full Outer Joins</vt:lpstr>
      <vt:lpstr>Module 10: Joins via FROM  Page J-1: Summary</vt:lpstr>
      <vt:lpstr>Module 10: Joins via FROM  Page J-2: Summary</vt:lpstr>
      <vt:lpstr>Module 10: Joins via FROM  Page J-3: Summary</vt:lpstr>
      <vt:lpstr>Module 10: Joins via FROM  Page T-1: Terminology</vt:lpstr>
      <vt:lpstr>Module 10: Joins via FROM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110</cp:revision>
  <dcterms:created xsi:type="dcterms:W3CDTF">2003-08-19T14:48:46Z</dcterms:created>
  <dcterms:modified xsi:type="dcterms:W3CDTF">2018-02-24T21:47:28Z</dcterms:modified>
</cp:coreProperties>
</file>