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1" r:id="rId3"/>
    <p:sldId id="272" r:id="rId4"/>
    <p:sldId id="340" r:id="rId5"/>
    <p:sldId id="343" r:id="rId6"/>
    <p:sldId id="356"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7" r:id="rId20"/>
    <p:sldId id="263" r:id="rId21"/>
  </p:sldIdLst>
  <p:sldSz cx="9144000" cy="6858000" type="screen4x3"/>
  <p:notesSz cx="6858000" cy="9296400"/>
  <p:defaultTextStyle>
    <a:defPPr>
      <a:defRPr lang="en-US"/>
    </a:defPPr>
    <a:lvl1pPr algn="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AEAEA"/>
    <a:srgbClr val="CCFFFF"/>
    <a:srgbClr val="CCCCFF"/>
    <a:srgbClr val="B2B2B2"/>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3981" autoAdjust="0"/>
  </p:normalViewPr>
  <p:slideViewPr>
    <p:cSldViewPr>
      <p:cViewPr varScale="1">
        <p:scale>
          <a:sx n="50" d="100"/>
          <a:sy n="50" d="100"/>
        </p:scale>
        <p:origin x="91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226307"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26308"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226309"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21CDF3B0-C1FE-47A1-9757-A74F539DB73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2532"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2FA83305-2CA3-4723-A3AE-3BBC4771C0D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92652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48780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783064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36797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9884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12156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99567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13390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57271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50829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93098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58579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SQL Processing Model – Part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C-3: SQL Processing Model</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slide demonstrates how the GROUP BY clause generates working tables for each data value combination of the grouped 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my mind, these tables are </a:t>
            </a:r>
            <a:r>
              <a:rPr lang="en-US" altLang="en-US" i="1" smtClean="0">
                <a:latin typeface="Verdana" panose="020B0604030504040204" pitchFamily="34" charset="0"/>
              </a:rPr>
              <a:t>explicitly </a:t>
            </a:r>
            <a:r>
              <a:rPr lang="en-US" altLang="en-US" smtClean="0">
                <a:latin typeface="Verdana" panose="020B0604030504040204" pitchFamily="34" charset="0"/>
              </a:rPr>
              <a:t>generated by the GROUP BY clause.  (Remember though that this is a conceptual model of SQL processing – this ain’t necessarily how it works, but it is how it behaves [sort of </a:t>
            </a:r>
            <a:r>
              <a:rPr lang="en-US" altLang="en-US" smtClean="0">
                <a:latin typeface="Verdana" panose="020B0604030504040204" pitchFamily="34" charset="0"/>
                <a:sym typeface="Wingdings" panose="05000000000000000000" pitchFamily="2" charset="2"/>
              </a:rPr>
              <a:t>])</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In this particular example, three group cluster tables are generated, one for each of the data values that occurs in the format column of the movies table (DVD, LD, VHS).</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And note: the final result table draws its rows, taking one row’s worth of information from each of the working group tables.</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Sorry the diagram is a little cluttered, as you no doubt surmise, I’m artistically challenged.</a:t>
            </a:r>
            <a:endParaRPr lang="en-US" altLang="en-US" smtClean="0">
              <a:latin typeface="Verdana" panose="020B0604030504040204" pitchFamily="34" charset="0"/>
            </a:endParaRPr>
          </a:p>
        </p:txBody>
      </p:sp>
      <p:pic>
        <p:nvPicPr>
          <p:cNvPr id="11269" name="Picture 8" descr="proc model 9-0 groupb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42497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9"/>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C-4: SQL Processing Model</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applied the model to set functions and grouping.  Now let’s extend it to cover the HAVING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is the same diagram as on the last slide, I ran out of room </a:t>
            </a:r>
            <a:r>
              <a:rPr lang="en-US" altLang="en-US" smtClean="0">
                <a:latin typeface="Verdana" panose="020B0604030504040204" pitchFamily="34" charset="0"/>
                <a:sym typeface="Wingdings" panose="05000000000000000000" pitchFamily="2" charset="2"/>
              </a:rPr>
              <a:t> but we can work it out.</a:t>
            </a:r>
          </a:p>
          <a:p>
            <a:pPr marL="0" indent="0" eaLnBrk="1" hangingPunct="1"/>
            <a:r>
              <a:rPr lang="en-US" altLang="en-US" smtClean="0">
                <a:latin typeface="Verdana" panose="020B0604030504040204" pitchFamily="34" charset="0"/>
                <a:sym typeface="Wingdings" panose="05000000000000000000" pitchFamily="2" charset="2"/>
              </a:rPr>
              <a:t> ---</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As noted, the final result table draws its rows, taking one row’s worth of information, from each of the working group tables.</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It’s at this stage, as the final result table is being put together that the HAVING clause applies.  Only those result rows in the group tables that meet the criteria will be included in the final result table.</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Then, any ordering clauses apply, and finally the SELECT clause applies.</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sp>
        <p:nvSpPr>
          <p:cNvPr id="12293" name="Rectangle 6"/>
          <p:cNvSpPr>
            <a:spLocks noGrp="1" noChangeArrowheads="1"/>
          </p:cNvSpPr>
          <p:nvPr>
            <p:ph sz="half" idx="1"/>
          </p:nvPr>
        </p:nvSpPr>
        <p:spPr/>
        <p:txBody>
          <a:bodyPr/>
          <a:lstStyle/>
          <a:p>
            <a:pPr marL="0" indent="0" eaLnBrk="1" hangingPunct="1"/>
            <a:endParaRPr lang="en-US" altLang="en-US" sz="1200" smtClean="0"/>
          </a:p>
        </p:txBody>
      </p:sp>
      <p:pic>
        <p:nvPicPr>
          <p:cNvPr id="12294" name="Picture 7" descr="proc model 9-0 groupb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4271963"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D-1: SQL Processing Model</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question before us now is, can we adapt this model to accommodate multi-table joins, or is it time to abandon it in favor of something else?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pic>
        <p:nvPicPr>
          <p:cNvPr id="13317" name="Picture 6" descr="proc model 9-0 groupby"/>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838200"/>
            <a:ext cx="41910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D-2: SQL Processing Model</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my opinion, this model is flexible enough to accommodate the adaptation.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let’s see how it works.</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sp>
        <p:nvSpPr>
          <p:cNvPr id="14341"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D-3: SQL Processing Model</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accept that the FROM clause kicks in first, and builds the first working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Our rationale for placing the FROM clause first was due in part to the fact that SQL has no reference for the columns named in either the SELECT nor the WHERE clauses, without knowing which tables to use.  The FROM clause was the only link to this information.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Now we see another reason for having the FROM clause go first.  It builds the appropriate join tables as called for by the programmer.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older technique, the programmer used the FROM clause to create a cross product of the tables, and then, in conjunction with the WHERE clause, identified the rows to be carried forward.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pic>
        <p:nvPicPr>
          <p:cNvPr id="15365" name="Picture 5" descr="sql proc model - 1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344613"/>
            <a:ext cx="4191000" cy="4395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D-4: SQL Processing Model</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the newer technique, the programmer specifies the type of join in the FROM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the important thing to note is that it’s still the FROM clause that is creating the join.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we have the tables joined, we can carry on from there as before.</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pic>
        <p:nvPicPr>
          <p:cNvPr id="16389" name="Picture 4" descr="sql proc model - 1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344613"/>
            <a:ext cx="4191000" cy="4395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D-5: SQL Processing Model</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If there is a WHERE clause it is processed after the tables have been joined.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Just as before.</a:t>
            </a:r>
          </a:p>
          <a:p>
            <a:pPr marL="0" indent="0" eaLnBrk="1" hangingPunct="1"/>
            <a:endParaRPr lang="en-US" altLang="en-US" smtClean="0">
              <a:latin typeface="Verdana" panose="020B0604030504040204" pitchFamily="34" charset="0"/>
            </a:endParaRPr>
          </a:p>
        </p:txBody>
      </p:sp>
      <p:pic>
        <p:nvPicPr>
          <p:cNvPr id="17413" name="Picture 6" descr="sql proc model - 1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933450"/>
            <a:ext cx="4191000" cy="5218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D-6: SQL Processing Model</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SELECT clause is the last clause to be applied.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Just as before.</a:t>
            </a:r>
          </a:p>
        </p:txBody>
      </p:sp>
      <p:pic>
        <p:nvPicPr>
          <p:cNvPr id="18437" name="Picture 5" descr="sql proc model - 1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930275"/>
            <a:ext cx="4191000" cy="5224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E-1: Summary</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FROM clause is applied first.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WHERE clause is applied next, if it occurs.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GROUP BY clause follows, along with the HAVING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ORDERING occurs next.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finally the SELECT clause.</a:t>
            </a:r>
          </a:p>
        </p:txBody>
      </p:sp>
      <p:pic>
        <p:nvPicPr>
          <p:cNvPr id="19461" name="Picture 4" descr="sql proc model - 1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930275"/>
            <a:ext cx="4191000" cy="5224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11: SQL Processing Model 	Page Z-1: End Notes</a:t>
            </a:r>
          </a:p>
        </p:txBody>
      </p:sp>
      <p:sp>
        <p:nvSpPr>
          <p:cNvPr id="20484" name="Rectangle 3"/>
          <p:cNvSpPr>
            <a:spLocks noGrp="1" noChangeArrowheads="1" noTextEdit="1"/>
          </p:cNvSpPr>
          <p:nvPr>
            <p:ph sz="half" idx="1"/>
          </p:nvPr>
        </p:nvSpPr>
        <p:spPr/>
      </p:sp>
      <p:sp>
        <p:nvSpPr>
          <p:cNvPr id="20485"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0486"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11: SQL Processing Model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a previous module we examined a model that describes how SQL processes the programs we write.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module we’ll extend our understanding and describe how SQL ‘does’ a join.</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21508"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11: SQL Processing Model	Page B-1:  SQL Processing Model</a:t>
            </a:r>
          </a:p>
        </p:txBody>
      </p:sp>
      <p:sp>
        <p:nvSpPr>
          <p:cNvPr id="4100"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you study this processing model keep in mind that it is only a model.  A model to help you better understand how SQL works, and hence a model to help you when writing your SQL programs.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although no single SQL implementation works in exactly this fashion, as a programmer, you can rely on them all to </a:t>
            </a:r>
            <a:r>
              <a:rPr lang="en-US" altLang="en-US" i="1" smtClean="0">
                <a:latin typeface="Verdana" panose="020B0604030504040204" pitchFamily="34" charset="0"/>
              </a:rPr>
              <a:t>behave</a:t>
            </a:r>
            <a:r>
              <a:rPr lang="en-US" altLang="en-US" smtClean="0">
                <a:latin typeface="Verdana" panose="020B0604030504040204" pitchFamily="34" charset="0"/>
              </a:rPr>
              <a:t> in this fashion.</a:t>
            </a:r>
          </a:p>
          <a:p>
            <a:pPr marL="0" indent="0" eaLnBrk="1" hangingPunct="1"/>
            <a:endParaRPr lang="en-US" altLang="en-US" smtClean="0">
              <a:latin typeface="Verdana" panose="020B0604030504040204" pitchFamily="34" charset="0"/>
            </a:endParaRPr>
          </a:p>
        </p:txBody>
      </p:sp>
      <p:sp>
        <p:nvSpPr>
          <p:cNvPr id="4101" name="Rectangle 7"/>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r" eaLnBrk="1" hangingPunct="1"/>
            <a:r>
              <a:rPr lang="en-US" altLang="en-US" sz="1600" smtClean="0"/>
              <a:t>Module 11: SQL Processing Model	Page B-2: SQL Processing Model</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Our inquiry started with the question: Can SQL process and execute program  statements in a top-to-bottom fashion.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 is, can it execute the SELECT clause, and then read and execute the FROM clause, and then read and execute the WHERE clause,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Upon some reflection we came to realize that NO, SQL cannot sequentially process and execute statements.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SQL has no context for the columns that are listed in the SELECT clause without knowing which table(s) to use for those 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Any reference to a column must be preceded by knowledge about the table that that column resides in.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5125" name="Picture 5" descr="proc model 1-0 sel-from"/>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063750"/>
            <a:ext cx="4191000" cy="295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r" eaLnBrk="1" hangingPunct="1"/>
            <a:r>
              <a:rPr lang="en-US" altLang="en-US" sz="1600" smtClean="0"/>
              <a:t>Module 11: SQL Processing Model	Page B-3: SQL Processing Model</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understanding helped us develop our 1</a:t>
            </a:r>
            <a:r>
              <a:rPr lang="en-US" altLang="en-US" baseline="30000" smtClean="0">
                <a:latin typeface="Verdana" panose="020B0604030504040204" pitchFamily="34" charset="0"/>
              </a:rPr>
              <a:t>st</a:t>
            </a:r>
            <a:r>
              <a:rPr lang="en-US" altLang="en-US" smtClean="0">
                <a:latin typeface="Verdana" panose="020B0604030504040204" pitchFamily="34" charset="0"/>
              </a:rPr>
              <a:t> intuition: The FROM clause is processed first.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in this regard you can think of the FROM clause as building a working copy of the base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working copy will be the foundation for all subsequent working tables, up through the creation of the final result table.</a:t>
            </a:r>
          </a:p>
        </p:txBody>
      </p:sp>
      <p:pic>
        <p:nvPicPr>
          <p:cNvPr id="6149" name="Picture 12" descr="proc model 2-0 from-sel"/>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536700"/>
            <a:ext cx="4191000" cy="4011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r" eaLnBrk="1" hangingPunct="1"/>
            <a:r>
              <a:rPr lang="en-US" altLang="en-US" sz="1600" smtClean="0"/>
              <a:t>Module 11: SQL Processing Model	Page B-4: SQL Processing Model</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Then we considered a query such as the following one:</a:t>
            </a:r>
          </a:p>
          <a:p>
            <a:pPr marL="0" indent="0" eaLnBrk="1" hangingPunct="1"/>
            <a:r>
              <a:rPr lang="en-US" altLang="en-US" smtClean="0">
                <a:latin typeface="Verdana" panose="020B0604030504040204" pitchFamily="34" charset="0"/>
              </a:rPr>
              <a:t>	SELECT  title, yr</a:t>
            </a:r>
          </a:p>
          <a:p>
            <a:pPr marL="0" indent="0" eaLnBrk="1" hangingPunct="1"/>
            <a:r>
              <a:rPr lang="en-US" altLang="en-US" smtClean="0">
                <a:latin typeface="Verdana" panose="020B0604030504040204" pitchFamily="34" charset="0"/>
              </a:rPr>
              <a:t>	FROM    movie</a:t>
            </a:r>
          </a:p>
          <a:p>
            <a:pPr marL="0" indent="0" eaLnBrk="1" hangingPunct="1"/>
            <a:r>
              <a:rPr lang="en-US" altLang="en-US" smtClean="0">
                <a:latin typeface="Verdana" panose="020B0604030504040204" pitchFamily="34" charset="0"/>
              </a:rPr>
              <a:t>	WHERE  format = ‘DVD’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from here we developed our 2</a:t>
            </a:r>
            <a:r>
              <a:rPr lang="en-US" altLang="en-US" baseline="30000" smtClean="0">
                <a:latin typeface="Verdana" panose="020B0604030504040204" pitchFamily="34" charset="0"/>
              </a:rPr>
              <a:t>nd</a:t>
            </a:r>
            <a:r>
              <a:rPr lang="en-US" altLang="en-US" smtClean="0">
                <a:latin typeface="Verdana" panose="020B0604030504040204" pitchFamily="34" charset="0"/>
              </a:rPr>
              <a:t> intuition that suggests that: WHERE clause processing follows the FROM clause.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FROM clause builds a working copy of the base table(s) that are referenced in the FROM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WHERE clause then creates another intermediate working table, and this table includes only the rows that satisfy the WHERE condition.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Then the SELECT clause builds the result table by including only the columns that are named in the SELECT clause</a:t>
            </a:r>
          </a:p>
        </p:txBody>
      </p:sp>
      <p:pic>
        <p:nvPicPr>
          <p:cNvPr id="7173" name="Picture 10" descr="proc model 4-0 from-wher-sel"/>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92213"/>
            <a:ext cx="4191000" cy="4700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B-5: SQL Processing Model</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finally, after considering the ORDER BY clause, we came to generalize that the SELECT clause is the last clause to be processed.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SQL processing model suggests that SQL generates a number of intermediate working tables (or intermediary tables) on it’s way to preparing the final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sequencing of ‘steps’, the FROM clause is processed first, hence we say that the FROM clause lays the foundation for all subsequent processing</a:t>
            </a:r>
          </a:p>
          <a:p>
            <a:pPr marL="0" indent="0" algn="ctr"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WHERE clause is the next statement that is processed.</a:t>
            </a:r>
            <a:br>
              <a:rPr lang="en-US" altLang="en-US" smtClean="0">
                <a:latin typeface="Verdana" panose="020B0604030504040204" pitchFamily="34" charset="0"/>
              </a:rPr>
            </a:br>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WHERE clause tells SQL which rows in the table it should keep, and pass along to the next step.</a:t>
            </a:r>
            <a:br>
              <a:rPr lang="en-US" altLang="en-US" smtClean="0">
                <a:latin typeface="Verdana" panose="020B0604030504040204" pitchFamily="34" charset="0"/>
              </a:rPr>
            </a:br>
            <a:endParaRPr lang="en-US" altLang="en-US" smtClean="0">
              <a:latin typeface="Verdana" panose="020B0604030504040204" pitchFamily="34" charset="0"/>
            </a:endParaRPr>
          </a:p>
        </p:txBody>
      </p:sp>
      <p:pic>
        <p:nvPicPr>
          <p:cNvPr id="8197" name="Picture 11" descr="proc model 6-0 from-wher-ordr-sel"/>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033463"/>
            <a:ext cx="4191000" cy="5019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C-1: SQL Processing Model</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we examined some of the more advanced ‘set’ feature of the language, eg. DISTINCT and GROUP BY, we saw that our processing model could be adapted to accommodate those features of the language as well.</a:t>
            </a:r>
          </a:p>
        </p:txBody>
      </p:sp>
      <p:sp>
        <p:nvSpPr>
          <p:cNvPr id="9221"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11: SQL Processing Model	</a:t>
            </a:r>
            <a:r>
              <a:rPr lang="en-US" altLang="en-US" smtClean="0"/>
              <a:t>Page C-2: SQL Processing Model</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 intuitions about set functions suggest that even without a GROUP BY clause, there must be some implicit grouping or clustering of the data, so that the set function have a ‘body of data’ to work with.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along with this implicitly grouped body of data, all of the column functions become available.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diagram I try to portray the availability of the set functions with the pseudo-result table that is part of the implicit group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After the set functions are calculated (ie. after they become available) the remaining clauses of the program kick in (ORDER BY and then SELECT)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0245" name="Picture 5" descr="proc model 7-0 set-function"/>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12738" y="685800"/>
            <a:ext cx="4173537"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7110</TotalTime>
  <Words>1389</Words>
  <Application>Microsoft Office PowerPoint</Application>
  <PresentationFormat>On-screen Show (4:3)</PresentationFormat>
  <Paragraphs>161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Arial</vt:lpstr>
      <vt:lpstr>Verdana</vt:lpstr>
      <vt:lpstr>Albertus</vt:lpstr>
      <vt:lpstr>Wingdings</vt:lpstr>
      <vt:lpstr>Default Design</vt:lpstr>
      <vt:lpstr>SQL Programming</vt:lpstr>
      <vt:lpstr>Module 11: SQL Processing Model Page A-1: Intro</vt:lpstr>
      <vt:lpstr>Module 11: SQL Processing Model Page B-1:  SQL Processing Model</vt:lpstr>
      <vt:lpstr>Module 11: SQL Processing Model Page B-2: SQL Processing Model</vt:lpstr>
      <vt:lpstr>Module 11: SQL Processing Model Page B-3: SQL Processing Model</vt:lpstr>
      <vt:lpstr>Module 11: SQL Processing Model Page B-4: SQL Processing Model</vt:lpstr>
      <vt:lpstr>Module 11: SQL Processing Model Page B-5: SQL Processing Model</vt:lpstr>
      <vt:lpstr>Module 11: SQL Processing Model Page C-1: SQL Processing Model</vt:lpstr>
      <vt:lpstr>Module 11: SQL Processing Model Page C-2: SQL Processing Model</vt:lpstr>
      <vt:lpstr>Module 11: SQL Processing Model Page C-3: SQL Processing Model</vt:lpstr>
      <vt:lpstr>Module 11: SQL Processing Model Page C-4: SQL Processing Model</vt:lpstr>
      <vt:lpstr>Module 11: SQL Processing Model Page D-1: SQL Processing Model</vt:lpstr>
      <vt:lpstr>Module 11: SQL Processing Model Page D-2: SQL Processing Model</vt:lpstr>
      <vt:lpstr>Module 11: SQL Processing Model Page D-3: SQL Processing Model</vt:lpstr>
      <vt:lpstr>Module 11: SQL Processing Model Page D-4: SQL Processing Model</vt:lpstr>
      <vt:lpstr>Module 11: SQL Processing Model Page D-5: SQL Processing Model</vt:lpstr>
      <vt:lpstr>Module 11: SQL Processing Model Page D-6: SQL Processing Model</vt:lpstr>
      <vt:lpstr>Module 11: SQL Processing Model Page E-1: Summary</vt:lpstr>
      <vt:lpstr>Module 11: SQL Processing Model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94</cp:revision>
  <dcterms:created xsi:type="dcterms:W3CDTF">2003-08-19T14:48:46Z</dcterms:created>
  <dcterms:modified xsi:type="dcterms:W3CDTF">2018-02-24T21:44:30Z</dcterms:modified>
</cp:coreProperties>
</file>