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5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8" r:id="rId3"/>
    <p:sldId id="259" r:id="rId4"/>
    <p:sldId id="260" r:id="rId5"/>
    <p:sldId id="263" r:id="rId6"/>
    <p:sldId id="261" r:id="rId7"/>
    <p:sldId id="264" r:id="rId8"/>
    <p:sldId id="265" r:id="rId9"/>
    <p:sldId id="266" r:id="rId10"/>
    <p:sldId id="267" r:id="rId11"/>
    <p:sldId id="262" r:id="rId12"/>
    <p:sldId id="268" r:id="rId13"/>
    <p:sldId id="257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83" d="100"/>
          <a:sy n="83" d="100"/>
        </p:scale>
        <p:origin x="108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A919C9C9-2D6D-4875-8A5A-11AA261103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220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8AC14F7-8FDA-4855-9E86-C817A77C69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8318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© 1998 - 2018</a:t>
            </a:r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Bergin-Mann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85570A95-58BB-4674-AC75-A43C2E0F93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1998 - 2018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Bergin-Mann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6F8318-76C1-4741-9B97-75FDB59CB13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1998 - 2018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Bergin-Mann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AE6ED5-12D8-4B9C-AE7F-46E9992606D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1998 - 2018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Bergin-Mann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B07009-D8E8-4731-9182-574FB78E013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1998 - 2018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Bergin-Mann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2C2933-0A0D-4B43-8F9D-444BD8C79E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1998 - 2018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Bergin-Mann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42E0B9-8B29-45EB-955E-235C859082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1998 - 2018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Bergin-Mann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573F48-D2B8-4AFF-943B-3671AEB74D9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1998 - 2018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Bergin-Mann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84D170-CB34-47F8-BE2C-F3E38AD1593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1998 - 2018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Bergin-Mann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EA94CD-6473-4BAB-A45C-FDF54F93853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pPr>
              <a:defRPr/>
            </a:pPr>
            <a:r>
              <a:rPr lang="en-US" smtClean="0"/>
              <a:t>© 1998 - 2018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Bergin-Mann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A5C024-0A3C-49AB-8E2C-8DD2398DC27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© 1998 - 2018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Bergin-Mann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5BD291C7-C96D-4A86-B138-BF283F49E2F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© 1998 - 2018</a:t>
            </a: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Bergin-Mann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C68D2C64-9247-444B-832A-10352F6F53B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Transaction Control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If another user accesses data that is currently ‘being worked on’, Oracle references these rollback segments to provide that 2</a:t>
            </a:r>
            <a:r>
              <a:rPr lang="en-US" baseline="30000" smtClean="0"/>
              <a:t>nd</a:t>
            </a:r>
            <a:r>
              <a:rPr lang="en-US" smtClean="0"/>
              <a:t> user with a consistent view of the data.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1998 - 2018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Bergin-Mann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8DE43A-DBCB-4C2C-B4F5-3A7928FAA20D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Read Consistency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Database rollback.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1998 - 2018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Bergin-Mann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F2E139-3212-4B44-AA0D-5B5B24E7B94A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Checkpoint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START TRANSACTION command to explicitly define the start of a transaction.</a:t>
            </a:r>
            <a:br>
              <a:rPr lang="en-US" smtClean="0"/>
            </a:br>
            <a:endParaRPr lang="en-US" smtClean="0"/>
          </a:p>
          <a:p>
            <a:pPr eaLnBrk="1" hangingPunct="1">
              <a:defRPr/>
            </a:pPr>
            <a:r>
              <a:rPr lang="en-US" sz="1800" smtClean="0"/>
              <a:t>START TRANSACTION</a:t>
            </a:r>
          </a:p>
          <a:p>
            <a:pPr eaLnBrk="1" hangingPunct="1">
              <a:defRPr/>
            </a:pPr>
            <a:r>
              <a:rPr lang="en-US" sz="1800" smtClean="0"/>
              <a:t>[read uncommitted | read committed | repeatable read | serializable]</a:t>
            </a:r>
          </a:p>
          <a:p>
            <a:pPr eaLnBrk="1" hangingPunct="1">
              <a:defRPr/>
            </a:pPr>
            <a:r>
              <a:rPr lang="en-US" sz="1800" smtClean="0"/>
              <a:t>[read only | read write]</a:t>
            </a:r>
          </a:p>
        </p:txBody>
      </p:sp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mtClean="0"/>
              <a:t>START TRANSACTION</a:t>
            </a:r>
            <a:br>
              <a:rPr lang="en-US" smtClean="0"/>
            </a:br>
            <a:r>
              <a:rPr lang="en-US" smtClean="0"/>
              <a:t>(SQL:1999)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1998 - 2018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Bergin-Mann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B07009-D8E8-4731-9182-574FB78E013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Comments / Questions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Definition</a:t>
            </a:r>
          </a:p>
          <a:p>
            <a:pPr eaLnBrk="1" hangingPunct="1">
              <a:defRPr/>
            </a:pPr>
            <a:r>
              <a:rPr lang="en-US" smtClean="0"/>
              <a:t>Commit</a:t>
            </a:r>
          </a:p>
          <a:p>
            <a:pPr eaLnBrk="1" hangingPunct="1">
              <a:defRPr/>
            </a:pPr>
            <a:r>
              <a:rPr lang="en-US" smtClean="0"/>
              <a:t>Rollback</a:t>
            </a:r>
          </a:p>
          <a:p>
            <a:pPr eaLnBrk="1" hangingPunct="1">
              <a:defRPr/>
            </a:pPr>
            <a:r>
              <a:rPr lang="en-US" smtClean="0"/>
              <a:t>Savepoint</a:t>
            </a:r>
          </a:p>
          <a:p>
            <a:pPr eaLnBrk="1" hangingPunct="1">
              <a:defRPr/>
            </a:pPr>
            <a:r>
              <a:rPr lang="en-US" smtClean="0"/>
              <a:t>Checkpoint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1998 - 2018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Bergin-Mann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6F14E4-453F-433B-9F66-F26E5DADEC2C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Outline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smtClean="0"/>
              <a:t>Transaction: logical unit of work.</a:t>
            </a:r>
            <a:br>
              <a:rPr lang="en-US" sz="2800" smtClean="0"/>
            </a:br>
            <a:endParaRPr lang="en-US" sz="2800" smtClean="0"/>
          </a:p>
          <a:p>
            <a:pPr eaLnBrk="1" hangingPunct="1">
              <a:defRPr/>
            </a:pPr>
            <a:r>
              <a:rPr lang="en-US" sz="2800" smtClean="0"/>
              <a:t>DML statement, or group of statements, that logically ‘belong together.</a:t>
            </a:r>
            <a:br>
              <a:rPr lang="en-US" sz="2800" smtClean="0"/>
            </a:br>
            <a:endParaRPr lang="en-US" sz="2800" smtClean="0"/>
          </a:p>
          <a:p>
            <a:pPr eaLnBrk="1" hangingPunct="1">
              <a:defRPr/>
            </a:pPr>
            <a:r>
              <a:rPr lang="en-US" sz="2800" smtClean="0"/>
              <a:t>Generally does NOT apply to terminal sessions, but rather those sessions where the user may be running stored procedures of some sort (forms, reports, modules, …)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1998 - 2018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Bergin-Mann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59623B-C5AD-43DD-A492-5BBA2D37C46E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Definition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Commits to the database all work done during this session since the last commit.</a:t>
            </a:r>
            <a:br>
              <a:rPr lang="en-US" smtClean="0"/>
            </a:br>
            <a:endParaRPr lang="en-US" smtClean="0"/>
          </a:p>
          <a:p>
            <a:pPr eaLnBrk="1" hangingPunct="1">
              <a:defRPr/>
            </a:pPr>
            <a:r>
              <a:rPr lang="en-US" smtClean="0"/>
              <a:t>And makes available to other uses this set of changes.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1998 - 2018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Bergin-Mann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CDA1CA-61EB-4EC0-93D3-C71BED2A6DD3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Commit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1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Undoes all changes since the last commit / savepoint.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1998 - 2018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Bergin-Mann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B9F4A9-AB62-4A82-BE68-7602B6BF7F58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1454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Rollback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Provides a label for some part of the ‘jobstream’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1998 - 2018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Bergin-Mann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A399F8-7A9D-4226-9EEC-B4F4A549AF02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Savepoint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Allows the user to ‘undo’ any changes, all the way back to the labeled step.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1998 - 2018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Bergin-Mann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2FD72A-B139-4008-97EB-1B6B42D95DCB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Rollback Savepoint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838200" y="1981200"/>
            <a:ext cx="3200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smtClean="0"/>
              <a:t>SAVEPOINT A;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smtClean="0"/>
              <a:t>DELETE …;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smtClean="0"/>
              <a:t>SAVEPOINT B;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smtClean="0"/>
              <a:t>INSERT INTO …;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smtClean="0"/>
              <a:t>SAVEPOINT C;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smtClean="0"/>
              <a:t>UPDATE …;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smtClean="0"/>
              <a:t>ROLLBACK TO C;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smtClean="0"/>
              <a:t>ROLLBACK TO B;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smtClean="0"/>
              <a:t>ROLLBACK TO C;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smtClean="0"/>
              <a:t>INSERT INTO …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smtClean="0"/>
              <a:t>COMMIT;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400" smtClean="0"/>
          </a:p>
        </p:txBody>
      </p:sp>
      <p:sp>
        <p:nvSpPr>
          <p:cNvPr id="152580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114800" y="1828800"/>
            <a:ext cx="46482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000" smtClean="0"/>
              <a:t>FIRST SAVEPOINT IN TRANS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smtClean="0"/>
              <a:t>FIRST DML STATEMENT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smtClean="0"/>
              <a:t>2</a:t>
            </a:r>
            <a:r>
              <a:rPr lang="en-US" sz="2000" baseline="30000" smtClean="0"/>
              <a:t>ND</a:t>
            </a:r>
            <a:r>
              <a:rPr lang="en-US" sz="2000" smtClean="0"/>
              <a:t> SAVEPOINT IN TRANS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smtClean="0"/>
              <a:t>2</a:t>
            </a:r>
            <a:r>
              <a:rPr lang="en-US" sz="2000" baseline="30000" smtClean="0"/>
              <a:t>ND</a:t>
            </a:r>
            <a:r>
              <a:rPr lang="en-US" sz="2000" smtClean="0"/>
              <a:t> DML STATEMENT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smtClean="0"/>
              <a:t>3</a:t>
            </a:r>
            <a:r>
              <a:rPr lang="en-US" sz="2000" baseline="30000" smtClean="0"/>
              <a:t>RD</a:t>
            </a:r>
            <a:r>
              <a:rPr lang="en-US" sz="2000" smtClean="0"/>
              <a:t> SAVEPOINT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smtClean="0"/>
              <a:t>3</a:t>
            </a:r>
            <a:r>
              <a:rPr lang="en-US" sz="2000" baseline="30000" smtClean="0"/>
              <a:t>RD</a:t>
            </a:r>
            <a:r>
              <a:rPr lang="en-US" sz="2000" smtClean="0"/>
              <a:t> DML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smtClean="0"/>
              <a:t>UPDATE IS ROLLED BACK, SAVEPOINT C REMAINS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smtClean="0"/>
              <a:t>INSERT IS ROLLED BACK, SAVEPOINT C IS GONE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smtClean="0"/>
              <a:t>ERROR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smtClean="0"/>
              <a:t>NEW DML STATEMENT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smtClean="0"/>
              <a:t>COMMITS ALL ACTIONS PERFORMED BY 1</a:t>
            </a:r>
            <a:r>
              <a:rPr lang="en-US" sz="2000" baseline="30000" smtClean="0"/>
              <a:t>ST</a:t>
            </a:r>
            <a:r>
              <a:rPr lang="en-US" sz="2000" smtClean="0"/>
              <a:t> DML AND LAST DML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00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1998 - 2018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Bergin-Mann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C66185-B5E0-4AA6-B4B0-CBF7D37FC083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Oracle Example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During a transaction, Oracle keeps track of the old ‘stuff’ – the original values.</a:t>
            </a:r>
            <a:br>
              <a:rPr lang="en-US" smtClean="0"/>
            </a:br>
            <a:endParaRPr lang="en-US" smtClean="0"/>
          </a:p>
          <a:p>
            <a:pPr eaLnBrk="1" hangingPunct="1">
              <a:defRPr/>
            </a:pPr>
            <a:r>
              <a:rPr lang="en-US" smtClean="0"/>
              <a:t>If a user issues a ROLLBACK command, Oracle returns the data to its original state (by referring to oracle ‘rollback segments’).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1998 - 2018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Bergin-Mann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5075E7-C99D-409C-ADEC-86759EBD80F5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Read Consistency of Data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1575</TotalTime>
  <Words>302</Words>
  <Application>Microsoft Office PowerPoint</Application>
  <PresentationFormat>On-screen Show (4:3)</PresentationFormat>
  <Paragraphs>89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Lucida Sans Unicode</vt:lpstr>
      <vt:lpstr>Times New Roman</vt:lpstr>
      <vt:lpstr>Verdana</vt:lpstr>
      <vt:lpstr>Wingdings</vt:lpstr>
      <vt:lpstr>Wingdings 2</vt:lpstr>
      <vt:lpstr>Wingdings 3</vt:lpstr>
      <vt:lpstr>Concourse</vt:lpstr>
      <vt:lpstr>Transaction Control</vt:lpstr>
      <vt:lpstr>Outline</vt:lpstr>
      <vt:lpstr>Definition</vt:lpstr>
      <vt:lpstr>Commit</vt:lpstr>
      <vt:lpstr>Rollback</vt:lpstr>
      <vt:lpstr>Savepoint</vt:lpstr>
      <vt:lpstr>Rollback Savepoint</vt:lpstr>
      <vt:lpstr>Oracle Example</vt:lpstr>
      <vt:lpstr>Read Consistency of Data</vt:lpstr>
      <vt:lpstr>Read Consistency</vt:lpstr>
      <vt:lpstr>Checkpoint</vt:lpstr>
      <vt:lpstr>START TRANSACTION (SQL:1999)</vt:lpstr>
      <vt:lpstr>Comments / Questions</vt:lpstr>
    </vt:vector>
  </TitlesOfParts>
  <Company>SJC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DDL</dc:title>
  <dc:creator>bil</dc:creator>
  <cp:lastModifiedBy>Mann, Lynnette</cp:lastModifiedBy>
  <cp:revision>32</cp:revision>
  <dcterms:created xsi:type="dcterms:W3CDTF">2001-03-24T13:29:59Z</dcterms:created>
  <dcterms:modified xsi:type="dcterms:W3CDTF">2018-02-24T22:01:23Z</dcterms:modified>
</cp:coreProperties>
</file>