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71" r:id="rId3"/>
    <p:sldId id="517" r:id="rId4"/>
    <p:sldId id="519" r:id="rId5"/>
    <p:sldId id="520" r:id="rId6"/>
    <p:sldId id="518" r:id="rId7"/>
    <p:sldId id="521" r:id="rId8"/>
    <p:sldId id="522" r:id="rId9"/>
    <p:sldId id="523" r:id="rId10"/>
    <p:sldId id="524" r:id="rId11"/>
    <p:sldId id="525" r:id="rId12"/>
    <p:sldId id="526" r:id="rId13"/>
    <p:sldId id="527" r:id="rId14"/>
    <p:sldId id="528" r:id="rId15"/>
    <p:sldId id="529" r:id="rId16"/>
    <p:sldId id="531" r:id="rId17"/>
    <p:sldId id="530" r:id="rId18"/>
    <p:sldId id="532" r:id="rId19"/>
    <p:sldId id="533" r:id="rId20"/>
    <p:sldId id="534" r:id="rId21"/>
    <p:sldId id="535" r:id="rId22"/>
    <p:sldId id="547" r:id="rId23"/>
    <p:sldId id="548" r:id="rId24"/>
    <p:sldId id="549" r:id="rId25"/>
    <p:sldId id="550" r:id="rId26"/>
    <p:sldId id="551" r:id="rId27"/>
    <p:sldId id="552" r:id="rId28"/>
    <p:sldId id="553" r:id="rId29"/>
    <p:sldId id="554" r:id="rId30"/>
    <p:sldId id="555" r:id="rId31"/>
    <p:sldId id="536" r:id="rId32"/>
    <p:sldId id="537" r:id="rId33"/>
    <p:sldId id="543" r:id="rId34"/>
    <p:sldId id="544" r:id="rId35"/>
    <p:sldId id="545" r:id="rId36"/>
    <p:sldId id="542" r:id="rId37"/>
    <p:sldId id="538" r:id="rId38"/>
    <p:sldId id="539" r:id="rId39"/>
    <p:sldId id="540" r:id="rId40"/>
    <p:sldId id="541" r:id="rId41"/>
    <p:sldId id="436" r:id="rId42"/>
    <p:sldId id="546" r:id="rId43"/>
    <p:sldId id="268" r:id="rId44"/>
    <p:sldId id="263" r:id="rId45"/>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3" autoAdjust="0"/>
    <p:restoredTop sz="86371" autoAdjust="0"/>
  </p:normalViewPr>
  <p:slideViewPr>
    <p:cSldViewPr>
      <p:cViewPr varScale="1">
        <p:scale>
          <a:sx n="51" d="100"/>
          <a:sy n="51" d="100"/>
        </p:scale>
        <p:origin x="7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10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42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9427"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59428"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9429"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8E6D925-2579-4CEA-974F-9616DEDCBBC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47108"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F6F215E-5E35-41D1-9CE1-9F209ECB41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33419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118659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54194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295182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147838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21142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423318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420381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417326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99179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1564992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©1998-2013 / Bergin</a:t>
            </a:r>
          </a:p>
        </p:txBody>
      </p:sp>
    </p:spTree>
    <p:extLst>
      <p:ext uri="{BB962C8B-B14F-4D97-AF65-F5344CB8AC3E}">
        <p14:creationId xmlns:p14="http://schemas.microsoft.com/office/powerpoint/2010/main" val="14064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a:t>©1998-2013 / Bergin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Transactions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1267" name="Rectangle 2"/>
          <p:cNvSpPr>
            <a:spLocks noGrp="1" noChangeArrowheads="1"/>
          </p:cNvSpPr>
          <p:nvPr>
            <p:ph type="title"/>
          </p:nvPr>
        </p:nvSpPr>
        <p:spPr/>
        <p:txBody>
          <a:bodyPr/>
          <a:lstStyle/>
          <a:p>
            <a:pPr algn="l" eaLnBrk="1" hangingPunct="1"/>
            <a:r>
              <a:rPr lang="en-US" altLang="en-US" sz="1600" smtClean="0"/>
              <a:t>Module 12:  Transactions		Page B-8: ACID: Isolated</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Changes to the database are isolated from all of the other users on the system, until the transaction is committed.</a:t>
            </a:r>
          </a:p>
        </p:txBody>
      </p:sp>
      <p:sp>
        <p:nvSpPr>
          <p:cNvPr id="11269"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a:p>
            <a:pPr marL="0" indent="0" eaLnBrk="1" hangingPunct="1"/>
            <a:r>
              <a:rPr lang="en-US" altLang="en-US" sz="2000" b="1" smtClean="0">
                <a:latin typeface="Albertus" pitchFamily="34" charset="0"/>
              </a:rPr>
              <a:t>The ACID Test:</a:t>
            </a:r>
          </a:p>
          <a:p>
            <a:pPr marL="0" indent="0" eaLnBrk="1" hangingPunct="1"/>
            <a:r>
              <a:rPr lang="en-US" altLang="en-US" sz="2000" b="1" smtClean="0">
                <a:latin typeface="Albertus" pitchFamily="34" charset="0"/>
              </a:rPr>
              <a:t>	Atomic</a:t>
            </a:r>
          </a:p>
          <a:p>
            <a:pPr marL="0" indent="0" eaLnBrk="1" hangingPunct="1"/>
            <a:r>
              <a:rPr lang="en-US" altLang="en-US" sz="2000" b="1" smtClean="0">
                <a:latin typeface="Albertus" pitchFamily="34" charset="0"/>
              </a:rPr>
              <a:t>	Consistent</a:t>
            </a:r>
          </a:p>
          <a:p>
            <a:pPr marL="0" indent="0" eaLnBrk="1" hangingPunct="1"/>
            <a:r>
              <a:rPr lang="en-US" altLang="en-US" sz="2000" b="1" smtClean="0">
                <a:latin typeface="Albertus" pitchFamily="34" charset="0"/>
              </a:rPr>
              <a:t>	</a:t>
            </a:r>
            <a:r>
              <a:rPr lang="en-US" altLang="en-US" sz="2000" b="1" smtClean="0">
                <a:solidFill>
                  <a:schemeClr val="accent1"/>
                </a:solidFill>
                <a:latin typeface="Albertus" pitchFamily="34" charset="0"/>
              </a:rPr>
              <a:t>Isolated</a:t>
            </a:r>
          </a:p>
          <a:p>
            <a:pPr marL="0" indent="0" eaLnBrk="1" hangingPunct="1"/>
            <a:r>
              <a:rPr lang="en-US" altLang="en-US" sz="2000" b="1" smtClean="0">
                <a:latin typeface="Albertus" pitchFamily="34" charset="0"/>
              </a:rPr>
              <a:t>	Durable</a:t>
            </a:r>
          </a:p>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2291" name="Rectangle 2"/>
          <p:cNvSpPr>
            <a:spLocks noGrp="1" noChangeArrowheads="1"/>
          </p:cNvSpPr>
          <p:nvPr>
            <p:ph type="title"/>
          </p:nvPr>
        </p:nvSpPr>
        <p:spPr/>
        <p:txBody>
          <a:bodyPr/>
          <a:lstStyle/>
          <a:p>
            <a:pPr algn="l" eaLnBrk="1" hangingPunct="1"/>
            <a:r>
              <a:rPr lang="en-US" altLang="en-US" sz="1600" smtClean="0"/>
              <a:t>Module 12:  Transactions		Page B-9: ACID: Durable</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Changes to the database are permanent.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a transaction has been committed, the database ‘knows’ that fact, and appropriate safeguards will be in place to insure that regardless of the failure, a database can recover all intact (committed) transactions. </a:t>
            </a:r>
          </a:p>
        </p:txBody>
      </p:sp>
      <p:sp>
        <p:nvSpPr>
          <p:cNvPr id="12293"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a:p>
            <a:pPr marL="0" indent="0" eaLnBrk="1" hangingPunct="1"/>
            <a:r>
              <a:rPr lang="en-US" altLang="en-US" sz="2000" b="1" smtClean="0">
                <a:latin typeface="Albertus" pitchFamily="34" charset="0"/>
              </a:rPr>
              <a:t>The ACID Test:</a:t>
            </a:r>
          </a:p>
          <a:p>
            <a:pPr marL="0" indent="0" eaLnBrk="1" hangingPunct="1"/>
            <a:r>
              <a:rPr lang="en-US" altLang="en-US" sz="2000" b="1" smtClean="0">
                <a:latin typeface="Albertus" pitchFamily="34" charset="0"/>
              </a:rPr>
              <a:t>	Atomic</a:t>
            </a:r>
          </a:p>
          <a:p>
            <a:pPr marL="0" indent="0" eaLnBrk="1" hangingPunct="1"/>
            <a:r>
              <a:rPr lang="en-US" altLang="en-US" sz="2000" b="1" smtClean="0">
                <a:latin typeface="Albertus" pitchFamily="34" charset="0"/>
              </a:rPr>
              <a:t>	Consistent</a:t>
            </a:r>
          </a:p>
          <a:p>
            <a:pPr marL="0" indent="0" eaLnBrk="1" hangingPunct="1"/>
            <a:r>
              <a:rPr lang="en-US" altLang="en-US" sz="2000" b="1" smtClean="0">
                <a:latin typeface="Albertus" pitchFamily="34" charset="0"/>
              </a:rPr>
              <a:t>	Isolated</a:t>
            </a:r>
          </a:p>
          <a:p>
            <a:pPr marL="0" indent="0" eaLnBrk="1" hangingPunct="1"/>
            <a:r>
              <a:rPr lang="en-US" altLang="en-US" sz="2000" b="1" smtClean="0">
                <a:latin typeface="Albertus" pitchFamily="34" charset="0"/>
              </a:rPr>
              <a:t>	</a:t>
            </a:r>
            <a:r>
              <a:rPr lang="en-US" altLang="en-US" sz="2000" b="1" smtClean="0">
                <a:solidFill>
                  <a:schemeClr val="accent1"/>
                </a:solidFill>
                <a:latin typeface="Albertus" pitchFamily="34" charset="0"/>
              </a:rPr>
              <a:t>Durable</a:t>
            </a:r>
          </a:p>
          <a:p>
            <a:pPr marL="0" indent="0" eaLnBrk="1" hangingPunct="1"/>
            <a:endParaRPr lang="en-US" altLang="en-US" sz="1200" smtClean="0">
              <a:solidFill>
                <a:schemeClr val="accent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3315" name="Rectangle 2"/>
          <p:cNvSpPr>
            <a:spLocks noGrp="1" noChangeArrowheads="1"/>
          </p:cNvSpPr>
          <p:nvPr>
            <p:ph type="title"/>
          </p:nvPr>
        </p:nvSpPr>
        <p:spPr/>
        <p:txBody>
          <a:bodyPr/>
          <a:lstStyle/>
          <a:p>
            <a:pPr algn="l" eaLnBrk="1" hangingPunct="1"/>
            <a:r>
              <a:rPr lang="en-US" altLang="en-US" sz="1600" smtClean="0"/>
              <a:t>Module 12:  Transactions		Page C-1: Commit</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transaction is a collection of statements that should be treated as a logical unit of work.</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we need some means of identifying the boundaries, or the beginnings and ends of transactions.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COMMIT statement is used to mark the end of a transaction.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regard, a COMMIT statement, </a:t>
            </a:r>
            <a:r>
              <a:rPr lang="en-US" altLang="en-US" i="1" smtClean="0">
                <a:latin typeface="Verdana" panose="020B0604030504040204" pitchFamily="34" charset="0"/>
              </a:rPr>
              <a:t>commits</a:t>
            </a:r>
            <a:r>
              <a:rPr lang="en-US" altLang="en-US" smtClean="0">
                <a:latin typeface="Verdana" panose="020B0604030504040204" pitchFamily="34" charset="0"/>
              </a:rPr>
              <a:t>, or makes permanent, all of the changes that have been made against the database, since the last COMMIT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the results of the two update statements (statements 1 and 2), are committed to the database by the single COMMIT command (statement 3).</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committed, the changes are made ‘public’ to the database community.</a:t>
            </a:r>
          </a:p>
        </p:txBody>
      </p:sp>
      <p:pic>
        <p:nvPicPr>
          <p:cNvPr id="1331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4339" name="Rectangle 2"/>
          <p:cNvSpPr>
            <a:spLocks noGrp="1" noChangeArrowheads="1"/>
          </p:cNvSpPr>
          <p:nvPr>
            <p:ph type="title"/>
          </p:nvPr>
        </p:nvSpPr>
        <p:spPr/>
        <p:txBody>
          <a:bodyPr/>
          <a:lstStyle/>
          <a:p>
            <a:pPr algn="l" eaLnBrk="1" hangingPunct="1"/>
            <a:r>
              <a:rPr lang="en-US" altLang="en-US" sz="1600" smtClean="0"/>
              <a:t>Module 12:  Transactions		Page C-2: Commit</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INSERT statement (statement 4) has not yet been committed so its impact on the database remains isolated.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is, the row(s) of data that were inserted into the table are available only to this local user during this session.  Those new rows of data are not yet available to the database community pending a commit.</a:t>
            </a:r>
          </a:p>
        </p:txBody>
      </p:sp>
      <p:pic>
        <p:nvPicPr>
          <p:cNvPr id="1434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5363" name="Rectangle 2"/>
          <p:cNvSpPr>
            <a:spLocks noGrp="1" noChangeArrowheads="1"/>
          </p:cNvSpPr>
          <p:nvPr>
            <p:ph type="title"/>
          </p:nvPr>
        </p:nvSpPr>
        <p:spPr/>
        <p:txBody>
          <a:bodyPr/>
          <a:lstStyle/>
          <a:p>
            <a:pPr algn="l" eaLnBrk="1" hangingPunct="1"/>
            <a:r>
              <a:rPr lang="en-US" altLang="en-US" sz="1600" smtClean="0"/>
              <a:t>Module 12:  Transactions		Page C-3: Oracle Exit</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What happens if the user disconnects from the database without issuing a commit?  Each vendor handles this situation in their own fashion.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regard to the Oracle environment, if the user disconnects ‘cleanly’, then Oracle will issue a commit on their behalf, and the INSERT statement (4) will be committed to the database.  This is referred to as an </a:t>
            </a:r>
            <a:r>
              <a:rPr lang="en-US" altLang="en-US" i="1" smtClean="0">
                <a:latin typeface="Verdana" panose="020B0604030504040204" pitchFamily="34" charset="0"/>
              </a:rPr>
              <a:t>implicit commit</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clean disconnect occurs when the user explicitly logs off the system, or, in the iSQL*Plus environment, a clean disconnect occurs when the user exits (File – Exit) the browser.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the user closes the browser (via the icon in the upper right-hand corner of the screen), the session is considered ‘aborted’, and any uncommitted transactions are discarded.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53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6387" name="Rectangle 2"/>
          <p:cNvSpPr>
            <a:spLocks noGrp="1" noChangeArrowheads="1"/>
          </p:cNvSpPr>
          <p:nvPr>
            <p:ph type="title"/>
          </p:nvPr>
        </p:nvSpPr>
        <p:spPr/>
        <p:txBody>
          <a:bodyPr/>
          <a:lstStyle/>
          <a:p>
            <a:pPr algn="l" eaLnBrk="1" hangingPunct="1"/>
            <a:r>
              <a:rPr lang="en-US" altLang="en-US" sz="1600" smtClean="0"/>
              <a:t>Module 12:  Transactions		Page C-4: ROLLBACK</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ROLLBACK statement undoes any changes-in-progress (ie, changes that have not yet been committed).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the ROLLBACK statement (statement 3) undoes both of the preceding update commands (statements 1 and 2).</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upon a clean disconnect from the system, only the INSERT statement (4) will be committed.</a:t>
            </a:r>
          </a:p>
        </p:txBody>
      </p:sp>
      <p:pic>
        <p:nvPicPr>
          <p:cNvPr id="1638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7411" name="Rectangle 2"/>
          <p:cNvSpPr>
            <a:spLocks noGrp="1" noChangeArrowheads="1"/>
          </p:cNvSpPr>
          <p:nvPr>
            <p:ph type="title"/>
          </p:nvPr>
        </p:nvSpPr>
        <p:spPr/>
        <p:txBody>
          <a:bodyPr/>
          <a:lstStyle/>
          <a:p>
            <a:pPr algn="l" eaLnBrk="1" hangingPunct="1"/>
            <a:r>
              <a:rPr lang="en-US" altLang="en-US" sz="1600" smtClean="0"/>
              <a:t>Module 12:  Transactions		Page C-5: SAVEPOINTs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scope of the ROLLBACK statement is all the way back to the last COMMIT.  But I can imagine a number of scenarios where the user might want to undo only the last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SAVEPOINTs are a mechanism that provide the user/programmer with additional flexibility when it comes to transaction control.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a savepoint does is provide a label, or bookmark, for a place in the transaction.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the SAVEPOINT command is simply:</a:t>
            </a:r>
          </a:p>
          <a:p>
            <a:pPr marL="0" indent="0" eaLnBrk="1" hangingPunct="1"/>
            <a:r>
              <a:rPr lang="en-US" altLang="en-US" smtClean="0">
                <a:latin typeface="Verdana" panose="020B0604030504040204" pitchFamily="34" charset="0"/>
              </a:rPr>
              <a:t>	SAVEPOINT </a:t>
            </a:r>
            <a:r>
              <a:rPr lang="en-US" altLang="en-US" i="1" smtClean="0">
                <a:latin typeface="Verdana" panose="020B0604030504040204" pitchFamily="34" charset="0"/>
              </a:rPr>
              <a:t>savepoint_name</a:t>
            </a:r>
            <a:r>
              <a:rPr lang="en-US" altLang="en-US" smtClean="0">
                <a:latin typeface="Verdana" panose="020B0604030504040204" pitchFamily="34" charset="0"/>
              </a:rPr>
              <a:t>;</a:t>
            </a:r>
          </a:p>
        </p:txBody>
      </p:sp>
      <p:sp>
        <p:nvSpPr>
          <p:cNvPr id="1741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8435" name="Rectangle 2"/>
          <p:cNvSpPr>
            <a:spLocks noGrp="1" noChangeArrowheads="1"/>
          </p:cNvSpPr>
          <p:nvPr>
            <p:ph type="title"/>
          </p:nvPr>
        </p:nvSpPr>
        <p:spPr/>
        <p:txBody>
          <a:bodyPr/>
          <a:lstStyle/>
          <a:p>
            <a:pPr algn="l" eaLnBrk="1" hangingPunct="1"/>
            <a:r>
              <a:rPr lang="en-US" altLang="en-US" sz="1600" smtClean="0"/>
              <a:t>Module 12:  Transactions		Page C-6: SAVEPOINTS</a:t>
            </a:r>
          </a:p>
        </p:txBody>
      </p:sp>
      <p:sp>
        <p:nvSpPr>
          <p:cNvPr id="18436" name="Rectangle 3"/>
          <p:cNvSpPr>
            <a:spLocks noGrp="1" noChangeArrowheads="1"/>
          </p:cNvSpPr>
          <p:nvPr>
            <p:ph type="body" sz="half" idx="2"/>
          </p:nvPr>
        </p:nvSpPr>
        <p:spPr/>
        <p:txBody>
          <a:bodyPr/>
          <a:lstStyle/>
          <a:p>
            <a:pPr marL="228600" indent="-228600" eaLnBrk="1" hangingPunct="1">
              <a:buFontTx/>
              <a:buAutoNum type="arabicPeriod"/>
            </a:pPr>
            <a:r>
              <a:rPr lang="en-US" altLang="en-US" smtClean="0">
                <a:latin typeface="Verdana" panose="020B0604030504040204" pitchFamily="34" charset="0"/>
              </a:rPr>
              <a:t>AT the start of this session, a SAVEPOINT command is issued that defines a bookmark, named alpha.</a:t>
            </a:r>
            <a:br>
              <a:rPr lang="en-US" altLang="en-US" smtClean="0">
                <a:latin typeface="Verdana" panose="020B0604030504040204" pitchFamily="34" charset="0"/>
              </a:rPr>
            </a:b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 DELETE statement is issued and some rows are removed from the table.  These deletions are isolated from other users until they are committed.</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Another bookmark, or placeholder is named in the job stream: beta.</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AN INSERT command is issued and rows are added to a table.  These changes are isolated and temporary, until a commit is issued.</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Adding yet another bookmark – gamma.</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And updating rows in a table.</a:t>
            </a:r>
          </a:p>
        </p:txBody>
      </p:sp>
      <p:pic>
        <p:nvPicPr>
          <p:cNvPr id="1843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9459" name="Rectangle 2"/>
          <p:cNvSpPr>
            <a:spLocks noGrp="1" noChangeArrowheads="1"/>
          </p:cNvSpPr>
          <p:nvPr>
            <p:ph type="title"/>
          </p:nvPr>
        </p:nvSpPr>
        <p:spPr/>
        <p:txBody>
          <a:bodyPr/>
          <a:lstStyle/>
          <a:p>
            <a:pPr algn="l" eaLnBrk="1" hangingPunct="1"/>
            <a:r>
              <a:rPr lang="en-US" altLang="en-US" sz="1600" smtClean="0"/>
              <a:t>Module 12:  Transactions		Page C-7: SAVEPOINTS</a:t>
            </a:r>
          </a:p>
        </p:txBody>
      </p:sp>
      <p:sp>
        <p:nvSpPr>
          <p:cNvPr id="19460" name="Rectangle 3"/>
          <p:cNvSpPr>
            <a:spLocks noGrp="1" noChangeArrowheads="1"/>
          </p:cNvSpPr>
          <p:nvPr>
            <p:ph type="body" sz="half" idx="2"/>
          </p:nvPr>
        </p:nvSpPr>
        <p:spPr/>
        <p:txBody>
          <a:bodyPr/>
          <a:lstStyle/>
          <a:p>
            <a:pPr marL="228600" indent="-228600" eaLnBrk="1" hangingPunct="1">
              <a:buFontTx/>
              <a:buAutoNum type="arabicPeriod" startAt="7"/>
            </a:pPr>
            <a:r>
              <a:rPr lang="en-US" altLang="en-US" smtClean="0">
                <a:latin typeface="Verdana" panose="020B0604030504040204" pitchFamily="34" charset="0"/>
              </a:rPr>
              <a:t>The user/programmer issues a rollback to location gamma.  This rollback undoes the update changes that were made in step 6.  This rollback only goes back to location gamma, and the preceding DML commands (2, 4) are intact (but still pending a commit).</a:t>
            </a:r>
          </a:p>
          <a:p>
            <a:pPr marL="228600" indent="-228600" eaLnBrk="1" hangingPunct="1">
              <a:buFontTx/>
              <a:buAutoNum type="arabicPeriod" startAt="7"/>
            </a:pPr>
            <a:endParaRPr lang="en-US" altLang="en-US" smtClean="0">
              <a:latin typeface="Verdana" panose="020B0604030504040204" pitchFamily="34" charset="0"/>
            </a:endParaRPr>
          </a:p>
          <a:p>
            <a:pPr marL="228600" indent="-228600" eaLnBrk="1" hangingPunct="1">
              <a:buFontTx/>
              <a:buAutoNum type="arabicPeriod" startAt="7"/>
            </a:pPr>
            <a:r>
              <a:rPr lang="en-US" altLang="en-US" smtClean="0">
                <a:latin typeface="Verdana" panose="020B0604030504040204" pitchFamily="34" charset="0"/>
              </a:rPr>
              <a:t>The user/programmer issues another rollback, this time to location beta.  Now the inserts that had been performed at step 4 have been undone.</a:t>
            </a:r>
          </a:p>
          <a:p>
            <a:pPr marL="228600" indent="-228600" eaLnBrk="1" hangingPunct="1">
              <a:buFontTx/>
              <a:buAutoNum type="arabicPeriod" startAt="7"/>
            </a:pPr>
            <a:endParaRPr lang="en-US" altLang="en-US" smtClean="0">
              <a:latin typeface="Verdana" panose="020B0604030504040204" pitchFamily="34" charset="0"/>
            </a:endParaRPr>
          </a:p>
          <a:p>
            <a:pPr marL="228600" indent="-228600" eaLnBrk="1" hangingPunct="1">
              <a:buFontTx/>
              <a:buAutoNum type="arabicPeriod" startAt="7"/>
            </a:pPr>
            <a:r>
              <a:rPr lang="en-US" altLang="en-US" smtClean="0">
                <a:latin typeface="Verdana" panose="020B0604030504040204" pitchFamily="34" charset="0"/>
              </a:rPr>
              <a:t>The user/programmer issues a rollback to gamma.  Ooops!  Gamma does not exist in the jobstream anymore, and this command will throw an error.  When the rollback was issued at step 8, it undid steps 5 and 4.  Hence, the savepoint that had been defined in step 5 was removed. </a:t>
            </a:r>
          </a:p>
          <a:p>
            <a:pPr marL="228600" indent="-228600" eaLnBrk="1" hangingPunct="1">
              <a:buFontTx/>
              <a:buAutoNum type="arabicPeriod" startAt="7"/>
            </a:pPr>
            <a:endParaRPr lang="en-US" altLang="en-US" smtClean="0">
              <a:latin typeface="Verdana" panose="020B0604030504040204" pitchFamily="34" charset="0"/>
            </a:endParaRPr>
          </a:p>
          <a:p>
            <a:pPr marL="228600" indent="-228600" eaLnBrk="1" hangingPunct="1">
              <a:buFontTx/>
              <a:buAutoNum type="arabicPeriod" startAt="7"/>
            </a:pPr>
            <a:r>
              <a:rPr lang="en-US" altLang="en-US" smtClean="0">
                <a:latin typeface="Verdana" panose="020B0604030504040204" pitchFamily="34" charset="0"/>
              </a:rPr>
              <a:t>Rows of data are inserted into a table.</a:t>
            </a:r>
          </a:p>
          <a:p>
            <a:pPr marL="228600" indent="-228600" eaLnBrk="1" hangingPunct="1">
              <a:buFontTx/>
              <a:buAutoNum type="arabicPeriod" startAt="7"/>
            </a:pPr>
            <a:endParaRPr lang="en-US" altLang="en-US" smtClean="0">
              <a:latin typeface="Verdana" panose="020B0604030504040204" pitchFamily="34" charset="0"/>
            </a:endParaRPr>
          </a:p>
        </p:txBody>
      </p:sp>
      <p:pic>
        <p:nvPicPr>
          <p:cNvPr id="1946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0483" name="Rectangle 2"/>
          <p:cNvSpPr>
            <a:spLocks noGrp="1" noChangeArrowheads="1"/>
          </p:cNvSpPr>
          <p:nvPr>
            <p:ph type="title"/>
          </p:nvPr>
        </p:nvSpPr>
        <p:spPr/>
        <p:txBody>
          <a:bodyPr/>
          <a:lstStyle/>
          <a:p>
            <a:pPr algn="l" eaLnBrk="1" hangingPunct="1"/>
            <a:r>
              <a:rPr lang="en-US" altLang="en-US" sz="1600" smtClean="0"/>
              <a:t>Module 12:  Transactions		Page C-8: SAVEPOINTS</a:t>
            </a:r>
          </a:p>
        </p:txBody>
      </p:sp>
      <p:sp>
        <p:nvSpPr>
          <p:cNvPr id="20484" name="Rectangle 3"/>
          <p:cNvSpPr>
            <a:spLocks noGrp="1" noChangeArrowheads="1"/>
          </p:cNvSpPr>
          <p:nvPr>
            <p:ph type="body" sz="half" idx="2"/>
          </p:nvPr>
        </p:nvSpPr>
        <p:spPr/>
        <p:txBody>
          <a:bodyPr/>
          <a:lstStyle/>
          <a:p>
            <a:pPr marL="228600" indent="-228600" eaLnBrk="1" hangingPunct="1">
              <a:buFontTx/>
              <a:buAutoNum type="arabicPeriod" startAt="11"/>
            </a:pPr>
            <a:r>
              <a:rPr lang="en-US" altLang="en-US" smtClean="0">
                <a:latin typeface="Verdana" panose="020B0604030504040204" pitchFamily="34" charset="0"/>
              </a:rPr>
              <a:t>All of the pending changes in this session are committed.</a:t>
            </a:r>
          </a:p>
          <a:p>
            <a:pPr marL="228600" indent="-228600" eaLnBrk="1" hangingPunct="1">
              <a:buFontTx/>
              <a:buAutoNum type="arabicPeriod" startAt="11"/>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So, which DML commands are ‘applied’ in this transaction?</a:t>
            </a:r>
          </a:p>
          <a:p>
            <a:pPr marL="228600" indent="-228600" eaLnBrk="1" hangingPunct="1">
              <a:buFontTx/>
              <a:buAutoNum type="arabicPeriod" startAt="11"/>
            </a:pPr>
            <a:endParaRPr lang="en-US" altLang="en-US" smtClean="0">
              <a:latin typeface="Verdana" panose="020B0604030504040204" pitchFamily="34" charset="0"/>
            </a:endParaRPr>
          </a:p>
        </p:txBody>
      </p:sp>
      <p:pic>
        <p:nvPicPr>
          <p:cNvPr id="2048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075" name="Rectangle 2"/>
          <p:cNvSpPr>
            <a:spLocks noGrp="1" noChangeArrowheads="1"/>
          </p:cNvSpPr>
          <p:nvPr>
            <p:ph type="title"/>
          </p:nvPr>
        </p:nvSpPr>
        <p:spPr/>
        <p:txBody>
          <a:bodyPr/>
          <a:lstStyle/>
          <a:p>
            <a:pPr algn="l" eaLnBrk="1" hangingPunct="1"/>
            <a:r>
              <a:rPr lang="en-US" altLang="en-US" sz="1600" smtClean="0"/>
              <a:t>Module 12:  Transactions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Most, if not all, of the programs that we’ve written have been simple, single-statement SQL programs.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programs were written to perform a single task, and once they were executed, we were pretty much done.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there are many occasions when the code we write will be part of a collection of statements.  And in this module we consider some special features of SQL that allow us to gather up all of these statements and to treat them as a logical unit.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logical clusters of code are referred to as transactions, and they are the focus of this module.</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1507" name="Rectangle 2"/>
          <p:cNvSpPr>
            <a:spLocks noGrp="1" noChangeArrowheads="1"/>
          </p:cNvSpPr>
          <p:nvPr>
            <p:ph type="title"/>
          </p:nvPr>
        </p:nvSpPr>
        <p:spPr/>
        <p:txBody>
          <a:bodyPr/>
          <a:lstStyle/>
          <a:p>
            <a:pPr algn="l" eaLnBrk="1" hangingPunct="1"/>
            <a:r>
              <a:rPr lang="en-US" altLang="en-US" sz="1600" smtClean="0"/>
              <a:t>Module 12:  Transactions		Page C-9: SAVEPOINTS</a:t>
            </a:r>
          </a:p>
        </p:txBody>
      </p:sp>
      <p:sp>
        <p:nvSpPr>
          <p:cNvPr id="21508" name="Rectangle 3"/>
          <p:cNvSpPr>
            <a:spLocks noGrp="1" noChangeArrowheads="1"/>
          </p:cNvSpPr>
          <p:nvPr>
            <p:ph type="body" sz="half" idx="2"/>
          </p:nvPr>
        </p:nvSpPr>
        <p:spPr/>
        <p:txBody>
          <a:bodyPr/>
          <a:lstStyle/>
          <a:p>
            <a:pPr marL="228600" indent="-228600" eaLnBrk="1" hangingPunct="1">
              <a:buFontTx/>
              <a:buAutoNum type="arabicPeriod" startAt="11"/>
            </a:pPr>
            <a:r>
              <a:rPr lang="en-US" altLang="en-US" smtClean="0">
                <a:latin typeface="Verdana" panose="020B0604030504040204" pitchFamily="34" charset="0"/>
              </a:rPr>
              <a:t>All of the pending changes in this session are committed.</a:t>
            </a:r>
          </a:p>
          <a:p>
            <a:pPr marL="228600" indent="-228600" eaLnBrk="1" hangingPunct="1">
              <a:buFontTx/>
              <a:buAutoNum type="arabicPeriod" startAt="11"/>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So, which DML commands are ‘applied’ in this transaction?</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Certainly the INSERT statement at step 10.</a:t>
            </a:r>
          </a:p>
          <a:p>
            <a:pPr marL="228600" indent="-228600" eaLnBrk="1" hangingPunct="1">
              <a:buFontTx/>
              <a:buAutoNum type="arabicPeriod" startAt="11"/>
            </a:pPr>
            <a:endParaRPr lang="en-US" altLang="en-US" smtClean="0">
              <a:latin typeface="Verdana" panose="020B0604030504040204" pitchFamily="34" charset="0"/>
            </a:endParaRPr>
          </a:p>
        </p:txBody>
      </p:sp>
      <p:pic>
        <p:nvPicPr>
          <p:cNvPr id="2150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2531" name="Rectangle 2"/>
          <p:cNvSpPr>
            <a:spLocks noGrp="1" noChangeArrowheads="1"/>
          </p:cNvSpPr>
          <p:nvPr>
            <p:ph type="title"/>
          </p:nvPr>
        </p:nvSpPr>
        <p:spPr/>
        <p:txBody>
          <a:bodyPr/>
          <a:lstStyle/>
          <a:p>
            <a:pPr algn="l" eaLnBrk="1" hangingPunct="1"/>
            <a:r>
              <a:rPr lang="en-US" altLang="en-US" sz="1600" smtClean="0"/>
              <a:t>Module 12:  Transactions		Page C-10: SAVEPOINTS</a:t>
            </a:r>
          </a:p>
        </p:txBody>
      </p:sp>
      <p:sp>
        <p:nvSpPr>
          <p:cNvPr id="22532" name="Rectangle 3"/>
          <p:cNvSpPr>
            <a:spLocks noGrp="1" noChangeArrowheads="1"/>
          </p:cNvSpPr>
          <p:nvPr>
            <p:ph type="body" sz="half" idx="2"/>
          </p:nvPr>
        </p:nvSpPr>
        <p:spPr/>
        <p:txBody>
          <a:bodyPr/>
          <a:lstStyle/>
          <a:p>
            <a:pPr marL="228600" indent="-228600" eaLnBrk="1" hangingPunct="1">
              <a:buFontTx/>
              <a:buAutoNum type="arabicPeriod" startAt="11"/>
            </a:pPr>
            <a:r>
              <a:rPr lang="en-US" altLang="en-US" smtClean="0">
                <a:latin typeface="Verdana" panose="020B0604030504040204" pitchFamily="34" charset="0"/>
              </a:rPr>
              <a:t>All of the pending changes in this session are committed.</a:t>
            </a:r>
          </a:p>
          <a:p>
            <a:pPr marL="228600" indent="-228600" eaLnBrk="1" hangingPunct="1">
              <a:buFontTx/>
              <a:buAutoNum type="arabicPeriod" startAt="11"/>
            </a:pPr>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So, which DML commands are ‘applied’ in this transaction?</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Certainly the INSERT statement at step 10.</a:t>
            </a: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And also the DELETE statement at step 2.</a:t>
            </a:r>
          </a:p>
          <a:p>
            <a:pPr marL="228600" indent="-228600" eaLnBrk="1" hangingPunct="1"/>
            <a:r>
              <a:rPr lang="en-US" altLang="en-US" smtClean="0">
                <a:latin typeface="Verdana" panose="020B0604030504040204" pitchFamily="34" charset="0"/>
              </a:rPr>
              <a:t>And that's it.</a:t>
            </a:r>
          </a:p>
        </p:txBody>
      </p:sp>
      <p:pic>
        <p:nvPicPr>
          <p:cNvPr id="2253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3555" name="Rectangle 2"/>
          <p:cNvSpPr>
            <a:spLocks noGrp="1" noChangeArrowheads="1"/>
          </p:cNvSpPr>
          <p:nvPr>
            <p:ph type="title"/>
          </p:nvPr>
        </p:nvSpPr>
        <p:spPr/>
        <p:txBody>
          <a:bodyPr/>
          <a:lstStyle/>
          <a:p>
            <a:pPr algn="l" eaLnBrk="1" hangingPunct="1"/>
            <a:r>
              <a:rPr lang="en-US" altLang="en-US" sz="1600" smtClean="0"/>
              <a:t>Module 12:  Transactions		Page D-01: Concurrent Access</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a multi-user environment, it is perhaps inevitable that at some point in time, two different processes will attempt to request the same records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if the database can guarantee that transactions are indeed processed in isolation, then we’ll be okay.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Conceptually, what we’d like to see is some mechanism that stacks up all o f the pending transactions, so that each transaction is processed fully, before the DBMS moves on to the next one.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‘solution’ suggests that transactions could be processed in a serial fashion, hence we refer to this technique/concept as the ‘serializability’ of transactions.</a:t>
            </a:r>
          </a:p>
        </p:txBody>
      </p:sp>
      <p:sp>
        <p:nvSpPr>
          <p:cNvPr id="23557"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4579" name="Rectangle 2"/>
          <p:cNvSpPr>
            <a:spLocks noGrp="1" noChangeArrowheads="1"/>
          </p:cNvSpPr>
          <p:nvPr>
            <p:ph type="title"/>
          </p:nvPr>
        </p:nvSpPr>
        <p:spPr/>
        <p:txBody>
          <a:bodyPr/>
          <a:lstStyle/>
          <a:p>
            <a:pPr algn="l" eaLnBrk="1" hangingPunct="1"/>
            <a:r>
              <a:rPr lang="en-US" altLang="en-US" sz="1600" smtClean="0"/>
              <a:t>Module 12:  Transactions		Page D-02: Concurrency Control</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how do we achieve serializable transactions?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Generally by using some form of locking mechanisms.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its most simple incarnation, any data that are to be accessed, get flagged as “in use”, or “locked”, for the duration of the transaction. </a:t>
            </a:r>
          </a:p>
          <a:p>
            <a:pPr marL="0" indent="0" eaLnBrk="1" hangingPunct="1"/>
            <a:r>
              <a:rPr lang="en-US" altLang="en-US" smtClean="0">
                <a:latin typeface="Verdana" panose="020B0604030504040204" pitchFamily="34" charset="0"/>
              </a:rPr>
              <a:t>And if we think of the DBMS as the gatekeeper, we can rely on the DBMS to not share, or pass along, any data that is presently “locked”.</a:t>
            </a:r>
          </a:p>
        </p:txBody>
      </p:sp>
      <p:sp>
        <p:nvSpPr>
          <p:cNvPr id="24581"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5603" name="Rectangle 2"/>
          <p:cNvSpPr>
            <a:spLocks noGrp="1" noChangeArrowheads="1"/>
          </p:cNvSpPr>
          <p:nvPr>
            <p:ph type="title"/>
          </p:nvPr>
        </p:nvSpPr>
        <p:spPr/>
        <p:txBody>
          <a:bodyPr/>
          <a:lstStyle/>
          <a:p>
            <a:pPr algn="l" eaLnBrk="1" hangingPunct="1"/>
            <a:r>
              <a:rPr lang="en-US" altLang="en-US" sz="1600" smtClean="0"/>
              <a:t>Module 12:  Transactions		Page D-03: Granularity</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recognize that the success of user throughput depends in large measure on the locking ability, or the granularity of the locks, that the database can impose.</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Database Level</a:t>
            </a:r>
            <a:r>
              <a:rPr lang="en-US" altLang="en-US" smtClean="0">
                <a:latin typeface="Verdana" panose="020B0604030504040204" pitchFamily="34" charset="0"/>
              </a:rPr>
              <a:t> – a database lock essentially locks down the entire database for the duration of each and every transaction. So, while Transaction A is running, all other transactions would be queued until “A” completes.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the database were ‘small’ and had only a few users, this might be acceptable. And this kind of locking was common place in the early days of pc-level database applications.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this would be impractical for any ‘real’ database application, and about the only time a full database lock would be called for might be if the entire database were being backed up.</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5605"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6627" name="Rectangle 2"/>
          <p:cNvSpPr>
            <a:spLocks noGrp="1" noChangeArrowheads="1"/>
          </p:cNvSpPr>
          <p:nvPr>
            <p:ph type="title"/>
          </p:nvPr>
        </p:nvSpPr>
        <p:spPr/>
        <p:txBody>
          <a:bodyPr/>
          <a:lstStyle/>
          <a:p>
            <a:pPr algn="l" eaLnBrk="1" hangingPunct="1"/>
            <a:r>
              <a:rPr lang="en-US" altLang="en-US" sz="1600" smtClean="0"/>
              <a:t>Module 12:  Transactions		Page D-04: Granularity</a:t>
            </a:r>
          </a:p>
        </p:txBody>
      </p:sp>
      <p:sp>
        <p:nvSpPr>
          <p:cNvPr id="26628"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Table Level</a:t>
            </a:r>
            <a:r>
              <a:rPr lang="en-US" altLang="en-US" smtClean="0">
                <a:latin typeface="Verdana" panose="020B0604030504040204" pitchFamily="34" charset="0"/>
              </a:rPr>
              <a:t> – a table lock, locks down the entire table for the duration of the transaction. No other transaction is permitted to access any of the rows in this table until the transaction that placed the locks finishes up.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might be ‘okay’ for transactions that are applied against infrequently accessed tables, but imagine the consequences if this were applied to a frequently accessed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I would imagine in a student records application that the STUDENT table would be used in almost all of the queries. In this example, whenever any query accessed the STUDENT table, all of the other queries that referenced that table would queue until the original completed. This could drag performance and throughput to a standstill, and I would hope that the DBMS could provide a more fine-tuned level of locking than something this ‘gross’.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6629"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7651" name="Rectangle 2"/>
          <p:cNvSpPr>
            <a:spLocks noGrp="1" noChangeArrowheads="1"/>
          </p:cNvSpPr>
          <p:nvPr>
            <p:ph type="title"/>
          </p:nvPr>
        </p:nvSpPr>
        <p:spPr/>
        <p:txBody>
          <a:bodyPr/>
          <a:lstStyle/>
          <a:p>
            <a:pPr algn="l" eaLnBrk="1" hangingPunct="1"/>
            <a:r>
              <a:rPr lang="en-US" altLang="en-US" sz="1600" smtClean="0"/>
              <a:t>Module 12:  Transactions		Page D-05: Granularity</a:t>
            </a:r>
          </a:p>
        </p:txBody>
      </p:sp>
      <p:sp>
        <p:nvSpPr>
          <p:cNvPr id="27652"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Page Level</a:t>
            </a:r>
            <a:r>
              <a:rPr lang="en-US" altLang="en-US" smtClean="0">
                <a:latin typeface="Verdana" panose="020B0604030504040204" pitchFamily="34" charset="0"/>
              </a:rPr>
              <a:t> – a page lock is related directly to the physical storage device that is used to store the database data, and it allows for locks to be imposed at the block/page/sector level for those items that contain records that are “in process”.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Only these blocks/pages that contain records “in process” are locked from access by other database processes.</a:t>
            </a:r>
          </a:p>
          <a:p>
            <a:pPr marL="0" indent="0" eaLnBrk="1" hangingPunct="1"/>
            <a:endParaRPr lang="en-US" altLang="en-US" smtClean="0">
              <a:latin typeface="Verdana" panose="020B0604030504040204" pitchFamily="34" charset="0"/>
            </a:endParaRPr>
          </a:p>
        </p:txBody>
      </p:sp>
      <p:sp>
        <p:nvSpPr>
          <p:cNvPr id="27653"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8675" name="Rectangle 2"/>
          <p:cNvSpPr>
            <a:spLocks noGrp="1" noChangeArrowheads="1"/>
          </p:cNvSpPr>
          <p:nvPr>
            <p:ph type="title"/>
          </p:nvPr>
        </p:nvSpPr>
        <p:spPr/>
        <p:txBody>
          <a:bodyPr/>
          <a:lstStyle/>
          <a:p>
            <a:pPr algn="l" eaLnBrk="1" hangingPunct="1"/>
            <a:r>
              <a:rPr lang="en-US" altLang="en-US" sz="1600" smtClean="0"/>
              <a:t>Module 12:  Transactions		Page D-06: Granularity</a:t>
            </a:r>
          </a:p>
        </p:txBody>
      </p:sp>
      <p:sp>
        <p:nvSpPr>
          <p:cNvPr id="28676" name="Rectangle 3"/>
          <p:cNvSpPr>
            <a:spLocks noGrp="1" noChangeArrowheads="1"/>
          </p:cNvSpPr>
          <p:nvPr>
            <p:ph type="body" sz="half" idx="2"/>
          </p:nvPr>
        </p:nvSpPr>
        <p:spPr/>
        <p:txBody>
          <a:bodyPr/>
          <a:lstStyle/>
          <a:p>
            <a:pPr marL="0" indent="0" eaLnBrk="1" hangingPunct="1"/>
            <a:r>
              <a:rPr lang="en-US" altLang="en-US" b="1" i="1" smtClean="0">
                <a:latin typeface="Verdana" panose="020B0604030504040204" pitchFamily="34" charset="0"/>
              </a:rPr>
              <a:t>Record Level</a:t>
            </a:r>
            <a:r>
              <a:rPr lang="en-US" altLang="en-US" smtClean="0">
                <a:latin typeface="Verdana" panose="020B0604030504040204" pitchFamily="34" charset="0"/>
              </a:rPr>
              <a:t> – permit locks to be applied to the row/record level in the database.</a:t>
            </a:r>
          </a:p>
          <a:p>
            <a:pPr marL="0" indent="0" eaLnBrk="1" hangingPunct="1"/>
            <a:r>
              <a:rPr lang="en-US" altLang="en-US" smtClean="0">
                <a:latin typeface="Verdana" panose="020B0604030504040204" pitchFamily="34" charset="0"/>
              </a:rPr>
              <a:t>Any other row in the table, not being accessed by a transaction, remains available to other transactions.</a:t>
            </a:r>
          </a:p>
          <a:p>
            <a:pPr marL="0" indent="0" eaLnBrk="1" hangingPunct="1"/>
            <a:endParaRPr lang="en-US" altLang="en-US" smtClean="0">
              <a:latin typeface="Verdana" panose="020B0604030504040204" pitchFamily="34" charset="0"/>
            </a:endParaRPr>
          </a:p>
          <a:p>
            <a:pPr marL="0" indent="0" eaLnBrk="1" hangingPunct="1"/>
            <a:r>
              <a:rPr lang="en-US" altLang="en-US" b="1" i="1" smtClean="0">
                <a:latin typeface="Verdana" panose="020B0604030504040204" pitchFamily="34" charset="0"/>
              </a:rPr>
              <a:t>Field/Column Level</a:t>
            </a:r>
            <a:r>
              <a:rPr lang="en-US" altLang="en-US" smtClean="0">
                <a:latin typeface="Verdana" panose="020B0604030504040204" pitchFamily="34" charset="0"/>
              </a:rPr>
              <a:t> – provide a level of granularity that only locks down the columns in a row that are actually being accessed by the transaction. The other columns in the row are available to other processes.</a:t>
            </a:r>
          </a:p>
        </p:txBody>
      </p:sp>
      <p:sp>
        <p:nvSpPr>
          <p:cNvPr id="28677"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29699" name="Rectangle 2"/>
          <p:cNvSpPr>
            <a:spLocks noGrp="1" noChangeArrowheads="1"/>
          </p:cNvSpPr>
          <p:nvPr>
            <p:ph type="title"/>
          </p:nvPr>
        </p:nvSpPr>
        <p:spPr/>
        <p:txBody>
          <a:bodyPr/>
          <a:lstStyle/>
          <a:p>
            <a:pPr algn="l" eaLnBrk="1" hangingPunct="1"/>
            <a:r>
              <a:rPr lang="en-US" altLang="en-US" sz="1600" smtClean="0"/>
              <a:t>Module 12:  Transactions		Page D-07: Granularity</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Each database follows its own guidelines as to when and how to lock down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Additionally, database vendors provide locking mechanisms that allow the programmer to explicitly specify the locking level that his/her application requires.</a:t>
            </a:r>
          </a:p>
        </p:txBody>
      </p:sp>
      <p:sp>
        <p:nvSpPr>
          <p:cNvPr id="29701"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0723" name="Rectangle 2"/>
          <p:cNvSpPr>
            <a:spLocks noGrp="1" noChangeArrowheads="1"/>
          </p:cNvSpPr>
          <p:nvPr>
            <p:ph type="title"/>
          </p:nvPr>
        </p:nvSpPr>
        <p:spPr/>
        <p:txBody>
          <a:bodyPr/>
          <a:lstStyle/>
          <a:p>
            <a:pPr algn="l" eaLnBrk="1" hangingPunct="1"/>
            <a:r>
              <a:rPr lang="en-US" altLang="en-US" sz="1600" smtClean="0"/>
              <a:t>Module 12:  Transactions		Page D-08: Oracle Locks</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Oracle 10g environment, by default, Oracle imposes a row-level lock for DML statements.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 other user can change these rows until that lock is released.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Oracle parlance, this is a </a:t>
            </a:r>
            <a:r>
              <a:rPr lang="en-US" altLang="en-US" b="1" i="1" smtClean="0">
                <a:latin typeface="Verdana" panose="020B0604030504040204" pitchFamily="34" charset="0"/>
              </a:rPr>
              <a:t>shared</a:t>
            </a:r>
            <a:r>
              <a:rPr lang="en-US" altLang="en-US" smtClean="0">
                <a:latin typeface="Verdana" panose="020B0604030504040204" pitchFamily="34" charset="0"/>
              </a:rPr>
              <a:t> lock which permits other users to view the data in the tabe, but they cannot change any of the data in the rows that are locked, nor may they alter the structure of the table.</a:t>
            </a:r>
          </a:p>
        </p:txBody>
      </p:sp>
      <p:sp>
        <p:nvSpPr>
          <p:cNvPr id="30725"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099" name="Rectangle 2"/>
          <p:cNvSpPr>
            <a:spLocks noGrp="1" noChangeArrowheads="1"/>
          </p:cNvSpPr>
          <p:nvPr>
            <p:ph type="title"/>
          </p:nvPr>
        </p:nvSpPr>
        <p:spPr/>
        <p:txBody>
          <a:bodyPr/>
          <a:lstStyle/>
          <a:p>
            <a:pPr algn="l" eaLnBrk="1" hangingPunct="1"/>
            <a:r>
              <a:rPr lang="en-US" altLang="en-US" sz="1600" smtClean="0"/>
              <a:t>Module 12:  Transactions		Page B-1: ATM Example</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Consider this typical banking ATM example.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customer wants to transfer $200 from their checking account to their saving account.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we consider this transaction (see the flowchart) we see that there are two parts to it: </a:t>
            </a:r>
          </a:p>
          <a:p>
            <a:pPr marL="0" indent="0" eaLnBrk="1" hangingPunct="1"/>
            <a:r>
              <a:rPr lang="en-US" altLang="en-US" smtClean="0">
                <a:latin typeface="Verdana" panose="020B0604030504040204" pitchFamily="34" charset="0"/>
              </a:rPr>
              <a:t>   taking money out of one account</a:t>
            </a:r>
          </a:p>
          <a:p>
            <a:pPr marL="0" indent="0" eaLnBrk="1" hangingPunct="1"/>
            <a:r>
              <a:rPr lang="en-US" altLang="en-US" smtClean="0">
                <a:latin typeface="Verdana" panose="020B0604030504040204" pitchFamily="34" charset="0"/>
              </a:rPr>
              <a:t>   putting money into the other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Both parts of the transaction must complete, in order for this process to be successful.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customer wouldn’t appreciate it if the first step worked, but the second step did not, and the bank wouldn’t appreciate it if the second step worked but the first step didn’t.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101" name="Picture 5" descr="trans-flow-0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71625" y="2439988"/>
            <a:ext cx="1657350" cy="220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1747" name="Rectangle 2"/>
          <p:cNvSpPr>
            <a:spLocks noGrp="1" noChangeArrowheads="1"/>
          </p:cNvSpPr>
          <p:nvPr>
            <p:ph type="title"/>
          </p:nvPr>
        </p:nvSpPr>
        <p:spPr/>
        <p:txBody>
          <a:bodyPr/>
          <a:lstStyle/>
          <a:p>
            <a:pPr algn="l" eaLnBrk="1" hangingPunct="1"/>
            <a:r>
              <a:rPr lang="en-US" altLang="en-US" sz="1600" smtClean="0"/>
              <a:t>Module 12:  Transactions		Page D-09: Oracle Locks</a:t>
            </a:r>
          </a:p>
        </p:txBody>
      </p:sp>
      <p:sp>
        <p:nvSpPr>
          <p:cNvPr id="31748"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In the fine print of that previous description is the notion that Oracle’s focus is on rows that are about to be changed, not necessarily rows that are ‘merely’ accessed.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So you should notice that SELECTing rows doesn’t place locks on those rows.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But what happens if you SELECT some rows, evaluate them in some fashion, and then decide to UPDATE them? There is a danger that some other process might creep in while your process is ‘evaluating’ those rows, and change them out from underneath you.</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Oracle gives the programmer a way to place a shared lock on a SELECT statement, by appending the clause ‘FOR UPDATE’.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For example</a:t>
            </a:r>
          </a:p>
          <a:p>
            <a:pPr marL="0" indent="0" eaLnBrk="1" hangingPunct="1">
              <a:lnSpc>
                <a:spcPct val="90000"/>
              </a:lnSpc>
            </a:pPr>
            <a:r>
              <a:rPr lang="en-US" altLang="en-US" smtClean="0">
                <a:latin typeface="Verdana" panose="020B0604030504040204" pitchFamily="34" charset="0"/>
              </a:rPr>
              <a:t>SELECT …</a:t>
            </a:r>
          </a:p>
          <a:p>
            <a:pPr marL="0" indent="0" eaLnBrk="1" hangingPunct="1">
              <a:lnSpc>
                <a:spcPct val="90000"/>
              </a:lnSpc>
            </a:pPr>
            <a:r>
              <a:rPr lang="en-US" altLang="en-US" smtClean="0">
                <a:latin typeface="Verdana" panose="020B0604030504040204" pitchFamily="34" charset="0"/>
              </a:rPr>
              <a:t>FROM …</a:t>
            </a:r>
          </a:p>
          <a:p>
            <a:pPr marL="0" indent="0" eaLnBrk="1" hangingPunct="1">
              <a:lnSpc>
                <a:spcPct val="90000"/>
              </a:lnSpc>
            </a:pPr>
            <a:r>
              <a:rPr lang="en-US" altLang="en-US" smtClean="0">
                <a:latin typeface="Verdana" panose="020B0604030504040204" pitchFamily="34" charset="0"/>
              </a:rPr>
              <a:t>WHERE …</a:t>
            </a:r>
          </a:p>
          <a:p>
            <a:pPr marL="0" indent="0" eaLnBrk="1" hangingPunct="1">
              <a:lnSpc>
                <a:spcPct val="90000"/>
              </a:lnSpc>
            </a:pPr>
            <a:r>
              <a:rPr lang="en-US" altLang="en-US" smtClean="0">
                <a:latin typeface="Verdana" panose="020B0604030504040204" pitchFamily="34" charset="0"/>
              </a:rPr>
              <a:t>FOR UPDATE;</a:t>
            </a:r>
          </a:p>
        </p:txBody>
      </p:sp>
      <p:sp>
        <p:nvSpPr>
          <p:cNvPr id="31749" name="Rectangle 4"/>
          <p:cNvSpPr>
            <a:spLocks noGrp="1" noChangeArrowheads="1"/>
          </p:cNvSpPr>
          <p:nvPr>
            <p:ph sz="half" idx="1"/>
          </p:nvPr>
        </p:nvSpPr>
        <p:spPr/>
        <p:txBody>
          <a:bodyPr/>
          <a:lstStyle/>
          <a:p>
            <a:pPr marL="0" indent="0" eaLnBrk="1" hangingPunct="1">
              <a:lnSpc>
                <a:spcPct val="90000"/>
              </a:lnSpc>
            </a:pPr>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2771" name="Rectangle 2"/>
          <p:cNvSpPr>
            <a:spLocks noGrp="1" noChangeArrowheads="1"/>
          </p:cNvSpPr>
          <p:nvPr>
            <p:ph type="title"/>
          </p:nvPr>
        </p:nvSpPr>
        <p:spPr/>
        <p:txBody>
          <a:bodyPr/>
          <a:lstStyle/>
          <a:p>
            <a:pPr algn="l" eaLnBrk="1" hangingPunct="1"/>
            <a:r>
              <a:rPr lang="en-US" altLang="en-US" sz="1600" smtClean="0"/>
              <a:t>Module 12:  Transactions		Page E-1: Constraints</a:t>
            </a:r>
          </a:p>
        </p:txBody>
      </p:sp>
      <p:sp>
        <p:nvSpPr>
          <p:cNvPr id="327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Sometimes, during transaction processing, it may be necessary to turn off a constraint.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Your database may have co-existing constraints that require elements in a pair of table to ‘coexist’.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the campus might have a rule that prohibits a major from existing unless there are students in that major.  Similarly, a student might not be allowed to choose a major, unless it’s a valid major.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seem to be in a Catch-22 situation.  How can we ever add new majors?</a:t>
            </a:r>
          </a:p>
          <a:p>
            <a:pPr marL="0" indent="0" eaLnBrk="1" hangingPunct="1"/>
            <a:endParaRPr lang="en-US" altLang="en-US" smtClean="0">
              <a:latin typeface="Verdana" panose="020B0604030504040204" pitchFamily="34" charset="0"/>
            </a:endParaRPr>
          </a:p>
        </p:txBody>
      </p:sp>
      <p:pic>
        <p:nvPicPr>
          <p:cNvPr id="32773"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048000"/>
            <a:ext cx="4191000" cy="33528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3795" name="Rectangle 2"/>
          <p:cNvSpPr>
            <a:spLocks noGrp="1" noChangeArrowheads="1"/>
          </p:cNvSpPr>
          <p:nvPr>
            <p:ph type="title"/>
          </p:nvPr>
        </p:nvSpPr>
        <p:spPr/>
        <p:txBody>
          <a:bodyPr/>
          <a:lstStyle/>
          <a:p>
            <a:pPr algn="l" eaLnBrk="1" hangingPunct="1"/>
            <a:r>
              <a:rPr lang="en-US" altLang="en-US" sz="1600" smtClean="0"/>
              <a:t>Module 12:  Transactions		Page E-2: Constraints</a:t>
            </a:r>
          </a:p>
        </p:txBody>
      </p:sp>
      <p:sp>
        <p:nvSpPr>
          <p:cNvPr id="337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need to be able to temporarily defer the checking of majors and major codes until after the transaction has completed.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Attempts to insert rows in the student table, with major code values that cannot be found in the majors table, are rejected.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we can ‘defer’ the constraint, and as long as all constraints can successfully be applied at the end of the transaction, everything will ‘work’.</a:t>
            </a:r>
          </a:p>
        </p:txBody>
      </p:sp>
      <p:pic>
        <p:nvPicPr>
          <p:cNvPr id="3379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4819" name="Rectangle 2"/>
          <p:cNvSpPr>
            <a:spLocks noGrp="1" noChangeArrowheads="1"/>
          </p:cNvSpPr>
          <p:nvPr>
            <p:ph type="title"/>
          </p:nvPr>
        </p:nvSpPr>
        <p:spPr/>
        <p:txBody>
          <a:bodyPr/>
          <a:lstStyle/>
          <a:p>
            <a:pPr algn="l" eaLnBrk="1" hangingPunct="1"/>
            <a:r>
              <a:rPr lang="en-US" altLang="en-US" sz="1600" smtClean="0"/>
              <a:t>Module 12:  Transactions		Page E-3: Constraints - Deferred</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Updates will be permitted, but at the completion of the transaction, everything must be in order.</a:t>
            </a:r>
          </a:p>
        </p:txBody>
      </p:sp>
      <p:pic>
        <p:nvPicPr>
          <p:cNvPr id="348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5843" name="Rectangle 2"/>
          <p:cNvSpPr>
            <a:spLocks noGrp="1" noChangeArrowheads="1"/>
          </p:cNvSpPr>
          <p:nvPr>
            <p:ph type="title"/>
          </p:nvPr>
        </p:nvSpPr>
        <p:spPr/>
        <p:txBody>
          <a:bodyPr/>
          <a:lstStyle/>
          <a:p>
            <a:pPr algn="l" eaLnBrk="1" hangingPunct="1"/>
            <a:r>
              <a:rPr lang="en-US" altLang="en-US" sz="1600" smtClean="0"/>
              <a:t>Module 12:  Transactions		Page E-4: Constraints - Deferred</a:t>
            </a:r>
          </a:p>
        </p:txBody>
      </p:sp>
      <p:sp>
        <p:nvSpPr>
          <p:cNvPr id="358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If we attempt to COMMIT this transaction, without having created the corresponding major table entry, the commit statement will fail, and the INSERT (for Jimmy Jenkins) will be rolled back.</a:t>
            </a:r>
          </a:p>
        </p:txBody>
      </p:sp>
      <p:pic>
        <p:nvPicPr>
          <p:cNvPr id="3584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6867" name="Rectangle 2"/>
          <p:cNvSpPr>
            <a:spLocks noGrp="1" noChangeArrowheads="1"/>
          </p:cNvSpPr>
          <p:nvPr>
            <p:ph type="title"/>
          </p:nvPr>
        </p:nvSpPr>
        <p:spPr/>
        <p:txBody>
          <a:bodyPr/>
          <a:lstStyle/>
          <a:p>
            <a:pPr algn="l" eaLnBrk="1" hangingPunct="1"/>
            <a:r>
              <a:rPr lang="en-US" altLang="en-US" sz="1600" smtClean="0"/>
              <a:t>Module 12:  Transactions		Page E-5: Constraints - Deferred</a:t>
            </a:r>
          </a:p>
        </p:txBody>
      </p:sp>
      <p:sp>
        <p:nvSpPr>
          <p:cNvPr id="368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long as everything is in order by the end of the transaction (ie. By the time we COMMIT our changes to the database), the changes will be committed.</a:t>
            </a:r>
          </a:p>
        </p:txBody>
      </p:sp>
      <p:pic>
        <p:nvPicPr>
          <p:cNvPr id="3686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7891" name="Rectangle 2"/>
          <p:cNvSpPr>
            <a:spLocks noGrp="1" noChangeArrowheads="1"/>
          </p:cNvSpPr>
          <p:nvPr>
            <p:ph type="title"/>
          </p:nvPr>
        </p:nvSpPr>
        <p:spPr/>
        <p:txBody>
          <a:bodyPr/>
          <a:lstStyle/>
          <a:p>
            <a:pPr algn="l" eaLnBrk="1" hangingPunct="1"/>
            <a:r>
              <a:rPr lang="en-US" altLang="en-US" sz="1600" smtClean="0"/>
              <a:t>Module 12:  Transactions		Page E-6: Constraints</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Sometimes during transaction processing it may be advantageous to drop, or disable, a table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time an insert is issued, or an update is processed, the table constraints are checked.  This process of checking the constraints may impede performance, and there may be times when the user/programmer may be justified in ‘bypassing’ or disabling the constraint for the duration of a particular transaction.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Consider the </a:t>
            </a:r>
            <a:r>
              <a:rPr lang="en-US" altLang="en-US" i="1" smtClean="0">
                <a:latin typeface="Verdana" panose="020B0604030504040204" pitchFamily="34" charset="0"/>
              </a:rPr>
              <a:t>student</a:t>
            </a:r>
            <a:r>
              <a:rPr lang="en-US" altLang="en-US" smtClean="0">
                <a:latin typeface="Verdana" panose="020B0604030504040204" pitchFamily="34" charset="0"/>
              </a:rPr>
              <a:t> table, as we last left it.  This table had a foreign key reference constraint that would check all major codes in the student table against the major code column in the majors tables.</a:t>
            </a:r>
          </a:p>
          <a:p>
            <a:pPr marL="0" indent="0" eaLnBrk="1" hangingPunct="1"/>
            <a:endParaRPr lang="en-US" altLang="en-US" smtClean="0">
              <a:latin typeface="Verdana" panose="020B0604030504040204" pitchFamily="34" charset="0"/>
            </a:endParaRPr>
          </a:p>
        </p:txBody>
      </p:sp>
      <p:pic>
        <p:nvPicPr>
          <p:cNvPr id="3789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048000"/>
            <a:ext cx="4191000" cy="33528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8915" name="Rectangle 2"/>
          <p:cNvSpPr>
            <a:spLocks noGrp="1" noChangeArrowheads="1"/>
          </p:cNvSpPr>
          <p:nvPr>
            <p:ph type="title"/>
          </p:nvPr>
        </p:nvSpPr>
        <p:spPr/>
        <p:txBody>
          <a:bodyPr/>
          <a:lstStyle/>
          <a:p>
            <a:pPr algn="l" eaLnBrk="1" hangingPunct="1"/>
            <a:r>
              <a:rPr lang="en-US" altLang="en-US" sz="1600" smtClean="0"/>
              <a:t>Module 12:  Transactions		Page E-7: Constraints</a:t>
            </a:r>
          </a:p>
        </p:txBody>
      </p:sp>
      <p:sp>
        <p:nvSpPr>
          <p:cNvPr id="389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foreign key constraint can be turned off temporarily by altering the table, and disabling that constraint.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this command is:</a:t>
            </a:r>
          </a:p>
          <a:p>
            <a:pPr marL="0" indent="0" eaLnBrk="1" hangingPunct="1"/>
            <a:r>
              <a:rPr lang="en-US" altLang="en-US" smtClean="0">
                <a:latin typeface="Verdana" panose="020B0604030504040204" pitchFamily="34" charset="0"/>
              </a:rPr>
              <a:t>   ALTER  </a:t>
            </a:r>
            <a:r>
              <a:rPr lang="en-US" altLang="en-US" i="1" smtClean="0">
                <a:latin typeface="Verdana" panose="020B0604030504040204" pitchFamily="34" charset="0"/>
              </a:rPr>
              <a:t>table_name</a:t>
            </a:r>
          </a:p>
          <a:p>
            <a:pPr marL="0" indent="0" eaLnBrk="1" hangingPunct="1"/>
            <a:r>
              <a:rPr lang="en-US" altLang="en-US" smtClean="0">
                <a:latin typeface="Verdana" panose="020B0604030504040204" pitchFamily="34" charset="0"/>
              </a:rPr>
              <a:t>        DISABLE  </a:t>
            </a:r>
            <a:r>
              <a:rPr lang="en-US" altLang="en-US" i="1" smtClean="0">
                <a:latin typeface="Verdana" panose="020B0604030504040204" pitchFamily="34" charset="0"/>
              </a:rPr>
              <a:t>constraint_name</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once disabled, that constraint is not checked.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advantage to disabling a constraint rather than outright dropping the constraint, is that the constraint definition remains in the database.  It is just flagged as inactive, or disabled.</a:t>
            </a:r>
          </a:p>
        </p:txBody>
      </p:sp>
      <p:pic>
        <p:nvPicPr>
          <p:cNvPr id="3891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39939" name="Rectangle 2"/>
          <p:cNvSpPr>
            <a:spLocks noGrp="1" noChangeArrowheads="1"/>
          </p:cNvSpPr>
          <p:nvPr>
            <p:ph type="title"/>
          </p:nvPr>
        </p:nvSpPr>
        <p:spPr/>
        <p:txBody>
          <a:bodyPr/>
          <a:lstStyle/>
          <a:p>
            <a:pPr algn="l" eaLnBrk="1" hangingPunct="1"/>
            <a:r>
              <a:rPr lang="en-US" altLang="en-US" sz="1600" smtClean="0"/>
              <a:t>Module 12:  Transactions		Page E-8: Constraints</a:t>
            </a:r>
          </a:p>
        </p:txBody>
      </p:sp>
      <p:sp>
        <p:nvSpPr>
          <p:cNvPr id="399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Disabled constraints can be reactivated by enabling them.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enabling a constraint is:</a:t>
            </a:r>
          </a:p>
          <a:p>
            <a:pPr marL="0" indent="0" eaLnBrk="1" hangingPunct="1"/>
            <a:r>
              <a:rPr lang="en-US" altLang="en-US" smtClean="0">
                <a:latin typeface="Verdana" panose="020B0604030504040204" pitchFamily="34" charset="0"/>
              </a:rPr>
              <a:t>   ALTER TABLE  </a:t>
            </a:r>
            <a:r>
              <a:rPr lang="en-US" altLang="en-US" i="1" smtClean="0">
                <a:latin typeface="Verdana" panose="020B0604030504040204" pitchFamily="34" charset="0"/>
              </a:rPr>
              <a:t>table_name</a:t>
            </a:r>
          </a:p>
          <a:p>
            <a:pPr marL="0" indent="0" eaLnBrk="1" hangingPunct="1"/>
            <a:r>
              <a:rPr lang="en-US" altLang="en-US" smtClean="0">
                <a:latin typeface="Verdana" panose="020B0604030504040204" pitchFamily="34" charset="0"/>
              </a:rPr>
              <a:t>      ENABLE  </a:t>
            </a:r>
            <a:r>
              <a:rPr lang="en-US" altLang="en-US" i="1" smtClean="0">
                <a:latin typeface="Verdana" panose="020B0604030504040204" pitchFamily="34" charset="0"/>
              </a:rPr>
              <a:t>constraint_name</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any of the rows in the table contain data that violates the enabled constraint, the ENABLE command throws an error.</a:t>
            </a:r>
          </a:p>
        </p:txBody>
      </p:sp>
      <p:pic>
        <p:nvPicPr>
          <p:cNvPr id="3994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0963" name="Rectangle 2"/>
          <p:cNvSpPr>
            <a:spLocks noGrp="1" noChangeArrowheads="1"/>
          </p:cNvSpPr>
          <p:nvPr>
            <p:ph type="title"/>
          </p:nvPr>
        </p:nvSpPr>
        <p:spPr/>
        <p:txBody>
          <a:bodyPr/>
          <a:lstStyle/>
          <a:p>
            <a:pPr algn="l" eaLnBrk="1" hangingPunct="1"/>
            <a:r>
              <a:rPr lang="en-US" altLang="en-US" sz="1600" smtClean="0"/>
              <a:t>Module 12:  Transactions		Page E-9: Constraints</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you can see in the example, invalid major codes are still permitted in the students table because the ENABLE option was not successful.</a:t>
            </a:r>
          </a:p>
        </p:txBody>
      </p:sp>
      <p:pic>
        <p:nvPicPr>
          <p:cNvPr id="409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5123" name="Rectangle 2"/>
          <p:cNvSpPr>
            <a:spLocks noGrp="1" noChangeArrowheads="1"/>
          </p:cNvSpPr>
          <p:nvPr>
            <p:ph type="title"/>
          </p:nvPr>
        </p:nvSpPr>
        <p:spPr/>
        <p:txBody>
          <a:bodyPr/>
          <a:lstStyle/>
          <a:p>
            <a:pPr algn="l" eaLnBrk="1" hangingPunct="1"/>
            <a:r>
              <a:rPr lang="en-US" altLang="en-US" sz="1600" smtClean="0"/>
              <a:t>Module 12:  Transactions		Page B-2: Order Entry Example</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another example, consider a web-based application that handles our company’s order processing.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flowchart symbolizes the steps involved in this process.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we have some other program (Java, Visual Basic, …) interacting with the user, and that program calls on SQL to interact with the database.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web-interface will first request the items on the customer’s order, and then get the customer’s account number.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account number will then be passed off to SQL to retrieve that customer’s record from the database.</a:t>
            </a:r>
          </a:p>
          <a:p>
            <a:pPr marL="0" indent="0" eaLnBrk="1" hangingPunct="1"/>
            <a:endParaRPr lang="en-US" altLang="en-US" smtClean="0">
              <a:latin typeface="Verdana" panose="020B0604030504040204" pitchFamily="34" charset="0"/>
            </a:endParaRPr>
          </a:p>
        </p:txBody>
      </p:sp>
      <p:pic>
        <p:nvPicPr>
          <p:cNvPr id="5125" name="Picture 6" descr="trans-flow-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589088"/>
            <a:ext cx="4191000" cy="3906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1987" name="Rectangle 2"/>
          <p:cNvSpPr>
            <a:spLocks noGrp="1" noChangeArrowheads="1"/>
          </p:cNvSpPr>
          <p:nvPr>
            <p:ph type="title"/>
          </p:nvPr>
        </p:nvSpPr>
        <p:spPr/>
        <p:txBody>
          <a:bodyPr/>
          <a:lstStyle/>
          <a:p>
            <a:pPr algn="l" eaLnBrk="1" hangingPunct="1"/>
            <a:r>
              <a:rPr lang="en-US" altLang="en-US" sz="1600" smtClean="0"/>
              <a:t>Module 12:  Transactions		Page E-10: Constraints</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Leaving the table in this state is rather dangerous.  I mean, the point of defining constraints in the first place was to help insure data integrity.  While the constraint is disabled, erroneous data can find its way into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Using the NOVALIDATE phrase, turns on, or enables the constraint, without checking existing data in the table.  In this case, we see that Kelly the ZOOLogy major is still in the table, even though ZOOL is an invalid major code.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198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3011" name="Rectangle 2"/>
          <p:cNvSpPr>
            <a:spLocks noGrp="1" noChangeArrowheads="1"/>
          </p:cNvSpPr>
          <p:nvPr>
            <p:ph type="title"/>
          </p:nvPr>
        </p:nvSpPr>
        <p:spPr/>
        <p:txBody>
          <a:bodyPr/>
          <a:lstStyle/>
          <a:p>
            <a:pPr algn="l" eaLnBrk="1" hangingPunct="1"/>
            <a:r>
              <a:rPr lang="en-US" altLang="en-US" sz="1600" smtClean="0"/>
              <a:t>Module 12:  Transactions		Page F-1: Oh by the way</a:t>
            </a:r>
          </a:p>
        </p:txBody>
      </p:sp>
      <p:sp>
        <p:nvSpPr>
          <p:cNvPr id="430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first example for section D (see slide D-1), I introduced a new feature in the ALTER .. CONSTRAINTS clause – the DEFERRABLE phrase.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would have mentioned it at the time, but I didn’t want to get off the topic.  So, here we are.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order to defer constraints, they must be deferrable.  Constraints can be defined as deferrable, at the time you create them by using the DEFERRABLE phrase, as demonstrated in the example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hope that covers all the loose ends, but I trust you’ll let me know,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3013"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3276600"/>
            <a:ext cx="4191000" cy="2701925"/>
          </a:xfr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4035" name="Rectangle 2"/>
          <p:cNvSpPr>
            <a:spLocks noGrp="1" noChangeArrowheads="1"/>
          </p:cNvSpPr>
          <p:nvPr>
            <p:ph type="title"/>
          </p:nvPr>
        </p:nvSpPr>
        <p:spPr/>
        <p:txBody>
          <a:bodyPr/>
          <a:lstStyle/>
          <a:p>
            <a:pPr algn="l" eaLnBrk="1" hangingPunct="1"/>
            <a:r>
              <a:rPr lang="en-US" altLang="en-US" sz="1600" smtClean="0"/>
              <a:t>Module 12:  Transactions		Page T-1: Terminology</a:t>
            </a:r>
          </a:p>
        </p:txBody>
      </p:sp>
      <p:sp>
        <p:nvSpPr>
          <p:cNvPr id="440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ACID:</a:t>
            </a:r>
          </a:p>
          <a:p>
            <a:pPr marL="0" indent="0" eaLnBrk="1" hangingPunct="1"/>
            <a:r>
              <a:rPr lang="en-US" altLang="en-US" smtClean="0">
                <a:latin typeface="Verdana" panose="020B0604030504040204" pitchFamily="34" charset="0"/>
              </a:rPr>
              <a:t>	Atomic</a:t>
            </a:r>
          </a:p>
          <a:p>
            <a:pPr marL="0" indent="0" eaLnBrk="1" hangingPunct="1"/>
            <a:r>
              <a:rPr lang="en-US" altLang="en-US" smtClean="0">
                <a:latin typeface="Verdana" panose="020B0604030504040204" pitchFamily="34" charset="0"/>
              </a:rPr>
              <a:t>	Consistent</a:t>
            </a:r>
          </a:p>
          <a:p>
            <a:pPr marL="0" indent="0" eaLnBrk="1" hangingPunct="1"/>
            <a:r>
              <a:rPr lang="en-US" altLang="en-US" smtClean="0">
                <a:latin typeface="Verdana" panose="020B0604030504040204" pitchFamily="34" charset="0"/>
              </a:rPr>
              <a:t>	Isolated</a:t>
            </a:r>
          </a:p>
          <a:p>
            <a:pPr marL="0" indent="0" eaLnBrk="1" hangingPunct="1"/>
            <a:r>
              <a:rPr lang="en-US" altLang="en-US" smtClean="0">
                <a:latin typeface="Verdana" panose="020B0604030504040204" pitchFamily="34" charset="0"/>
              </a:rPr>
              <a:t>	Durable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ROLLBACK</a:t>
            </a:r>
          </a:p>
          <a:p>
            <a:pPr marL="0" indent="0" eaLnBrk="1" hangingPunct="1"/>
            <a:r>
              <a:rPr lang="en-US" altLang="en-US" smtClean="0">
                <a:latin typeface="Verdana" panose="020B0604030504040204" pitchFamily="34" charset="0"/>
              </a:rPr>
              <a:t>COMMIT</a:t>
            </a:r>
          </a:p>
          <a:p>
            <a:pPr marL="0" indent="0" eaLnBrk="1" hangingPunct="1"/>
            <a:r>
              <a:rPr lang="en-US" altLang="en-US" smtClean="0">
                <a:latin typeface="Verdana" panose="020B0604030504040204" pitchFamily="34" charset="0"/>
              </a:rPr>
              <a:t>Explicit commit, implicit commit</a:t>
            </a:r>
          </a:p>
          <a:p>
            <a:pPr marL="0" indent="0" eaLnBrk="1" hangingPunct="1"/>
            <a:r>
              <a:rPr lang="en-US" altLang="en-US" smtClean="0">
                <a:latin typeface="Verdana" panose="020B0604030504040204" pitchFamily="34" charset="0"/>
              </a:rPr>
              <a:t>SAVEPOINT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DEFERRABLE</a:t>
            </a:r>
          </a:p>
          <a:p>
            <a:pPr marL="0" indent="0" eaLnBrk="1" hangingPunct="1"/>
            <a:r>
              <a:rPr lang="en-US" altLang="en-US" smtClean="0">
                <a:latin typeface="Verdana" panose="020B0604030504040204" pitchFamily="34" charset="0"/>
              </a:rPr>
              <a:t>DISABLE</a:t>
            </a:r>
          </a:p>
          <a:p>
            <a:pPr marL="0" indent="0" eaLnBrk="1" hangingPunct="1"/>
            <a:r>
              <a:rPr lang="en-US" altLang="en-US" smtClean="0">
                <a:latin typeface="Verdana" panose="020B0604030504040204" pitchFamily="34" charset="0"/>
              </a:rPr>
              <a:t>ENABLE</a:t>
            </a:r>
          </a:p>
          <a:p>
            <a:pPr marL="0" indent="0" eaLnBrk="1" hangingPunct="1"/>
            <a:r>
              <a:rPr lang="en-US" altLang="en-US" smtClean="0">
                <a:latin typeface="Verdana" panose="020B0604030504040204" pitchFamily="34" charset="0"/>
              </a:rPr>
              <a:t>	ENABLE VALIDATE</a:t>
            </a:r>
          </a:p>
          <a:p>
            <a:pPr marL="0" indent="0" eaLnBrk="1" hangingPunct="1"/>
            <a:r>
              <a:rPr lang="en-US" altLang="en-US" smtClean="0">
                <a:latin typeface="Verdana" panose="020B0604030504040204" pitchFamily="34" charset="0"/>
              </a:rPr>
              <a:t>	ENABLE NOVALIDATE</a:t>
            </a:r>
          </a:p>
        </p:txBody>
      </p:sp>
      <p:sp>
        <p:nvSpPr>
          <p:cNvPr id="44037" name="Rectangle 4"/>
          <p:cNvSpPr>
            <a:spLocks noGrp="1" noChangeArrowheads="1"/>
          </p:cNvSpPr>
          <p:nvPr>
            <p:ph sz="half" idx="1"/>
          </p:nvPr>
        </p:nvSpPr>
        <p:spPr/>
        <p:txBody>
          <a:bodyPr/>
          <a:lstStyle/>
          <a:p>
            <a:pPr marL="0" indent="0" eaLnBrk="1" hangingPunct="1"/>
            <a:endParaRPr lang="en-US" altLang="en-US" sz="1200" smtClean="0"/>
          </a:p>
        </p:txBody>
      </p:sp>
      <p:pic>
        <p:nvPicPr>
          <p:cNvPr id="44038" name="Picture 5"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5059" name="Rectangle 2"/>
          <p:cNvSpPr>
            <a:spLocks noGrp="1" noChangeArrowheads="1"/>
          </p:cNvSpPr>
          <p:nvPr>
            <p:ph type="title"/>
          </p:nvPr>
        </p:nvSpPr>
        <p:spPr/>
        <p:txBody>
          <a:bodyPr/>
          <a:lstStyle/>
          <a:p>
            <a:pPr algn="l" eaLnBrk="1" hangingPunct="1"/>
            <a:r>
              <a:rPr lang="en-US" altLang="en-US" sz="1600" smtClean="0"/>
              <a:t>Module 12:  Transactions		Page Z-1: End Notes</a:t>
            </a:r>
          </a:p>
        </p:txBody>
      </p:sp>
      <p:sp>
        <p:nvSpPr>
          <p:cNvPr id="45060" name="Rectangle 3"/>
          <p:cNvSpPr>
            <a:spLocks noGrp="1" noChangeArrowheads="1" noTextEdit="1"/>
          </p:cNvSpPr>
          <p:nvPr>
            <p:ph sz="half" idx="1"/>
          </p:nvPr>
        </p:nvSpPr>
        <p:spPr/>
      </p:sp>
      <p:sp>
        <p:nvSpPr>
          <p:cNvPr id="45061"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5062"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46083"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46084"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6147" name="Rectangle 2"/>
          <p:cNvSpPr>
            <a:spLocks noGrp="1" noChangeArrowheads="1"/>
          </p:cNvSpPr>
          <p:nvPr>
            <p:ph type="title"/>
          </p:nvPr>
        </p:nvSpPr>
        <p:spPr/>
        <p:txBody>
          <a:bodyPr/>
          <a:lstStyle/>
          <a:p>
            <a:pPr algn="l" eaLnBrk="1" hangingPunct="1"/>
            <a:r>
              <a:rPr lang="en-US" altLang="en-US" sz="1600" smtClean="0"/>
              <a:t>Module 12:  Transactions		Page B-3: Order Entry Example</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amount of the order will be compared with the customer’s balance, and if the customer has not exceeded their credit limit, the order transaction will be processed.</a:t>
            </a:r>
          </a:p>
          <a:p>
            <a:pPr marL="0" indent="0" eaLnBrk="1" hangingPunct="1"/>
            <a:endParaRPr lang="en-US" altLang="en-US" smtClean="0">
              <a:latin typeface="Verdana" panose="020B0604030504040204" pitchFamily="34" charset="0"/>
            </a:endParaRPr>
          </a:p>
          <a:p>
            <a:pPr marL="0" indent="0" eaLnBrk="1" hangingPunct="1">
              <a:buFontTx/>
              <a:buAutoNum type="arabicPeriod"/>
            </a:pPr>
            <a:r>
              <a:rPr lang="en-US" altLang="en-US" smtClean="0">
                <a:latin typeface="Verdana" panose="020B0604030504040204" pitchFamily="34" charset="0"/>
              </a:rPr>
              <a:t>The customer’s balance will be updated</a:t>
            </a:r>
          </a:p>
          <a:p>
            <a:pPr marL="0" indent="0" eaLnBrk="1" hangingPunct="1">
              <a:buFontTx/>
              <a:buAutoNum type="arabicPeriod"/>
            </a:pPr>
            <a:r>
              <a:rPr lang="en-US" altLang="en-US" smtClean="0">
                <a:latin typeface="Verdana" panose="020B0604030504040204" pitchFamily="34" charset="0"/>
              </a:rPr>
              <a:t>An order will be posted in the database</a:t>
            </a:r>
          </a:p>
          <a:p>
            <a:pPr marL="0" indent="0" eaLnBrk="1" hangingPunct="1">
              <a:buFontTx/>
              <a:buAutoNum type="arabicPeriod"/>
            </a:pP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two actions must both complete in order for the transaction to be successful.  All or nothing.</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as an aside, please notice, that the web-based application is interfacing with SQL to post these transaction to the database.  SQL is handling all of the database interaction, while Java (or some other language) is handling the user interface and managing the interaction with SQL.</a:t>
            </a:r>
          </a:p>
          <a:p>
            <a:pPr marL="0" indent="0" eaLnBrk="1" hangingPunct="1"/>
            <a:endParaRPr lang="en-US" altLang="en-US" smtClean="0">
              <a:latin typeface="Verdana" panose="020B0604030504040204" pitchFamily="34" charset="0"/>
            </a:endParaRPr>
          </a:p>
        </p:txBody>
      </p:sp>
      <p:pic>
        <p:nvPicPr>
          <p:cNvPr id="6149" name="Picture 4" descr="trans-flow-02"/>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589088"/>
            <a:ext cx="4191000" cy="3906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7171" name="Rectangle 2"/>
          <p:cNvSpPr>
            <a:spLocks noGrp="1" noChangeArrowheads="1"/>
          </p:cNvSpPr>
          <p:nvPr>
            <p:ph type="title"/>
          </p:nvPr>
        </p:nvSpPr>
        <p:spPr/>
        <p:txBody>
          <a:bodyPr/>
          <a:lstStyle/>
          <a:p>
            <a:pPr algn="l" eaLnBrk="1" hangingPunct="1"/>
            <a:r>
              <a:rPr lang="en-US" altLang="en-US" sz="1600" smtClean="0"/>
              <a:t>Module 12:  Transactions		Page B-4: ACID Test</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On the face of it, transaction support is pretty trivial – just allow a bunch of statements to be clumped together.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after some inspection, transaction level support is rather complicated, and it requires four specific properties of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addition to all of the other well-known features of a database, databases must also pass the ‘ACID test’ when it comes to transactions.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They must support these four features:</a:t>
            </a:r>
          </a:p>
          <a:p>
            <a:pPr marL="0" indent="0" eaLnBrk="1" hangingPunct="1"/>
            <a:r>
              <a:rPr lang="en-US" altLang="en-US" smtClean="0">
                <a:latin typeface="Verdana" panose="020B0604030504040204" pitchFamily="34" charset="0"/>
              </a:rPr>
              <a:t>	Atomic</a:t>
            </a:r>
          </a:p>
          <a:p>
            <a:pPr marL="0" indent="0" eaLnBrk="1" hangingPunct="1"/>
            <a:r>
              <a:rPr lang="en-US" altLang="en-US" smtClean="0">
                <a:latin typeface="Verdana" panose="020B0604030504040204" pitchFamily="34" charset="0"/>
              </a:rPr>
              <a:t>	Consistent</a:t>
            </a:r>
          </a:p>
          <a:p>
            <a:pPr marL="0" indent="0" eaLnBrk="1" hangingPunct="1"/>
            <a:r>
              <a:rPr lang="en-US" altLang="en-US" smtClean="0">
                <a:latin typeface="Verdana" panose="020B0604030504040204" pitchFamily="34" charset="0"/>
              </a:rPr>
              <a:t>	Isolated</a:t>
            </a:r>
          </a:p>
          <a:p>
            <a:pPr marL="0" indent="0" eaLnBrk="1" hangingPunct="1"/>
            <a:r>
              <a:rPr lang="en-US" altLang="en-US" smtClean="0">
                <a:latin typeface="Verdana" panose="020B0604030504040204" pitchFamily="34" charset="0"/>
              </a:rPr>
              <a:t>	Durable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7173" name="Rectangle 5"/>
          <p:cNvSpPr>
            <a:spLocks noGrp="1" noChangeArrowheads="1"/>
          </p:cNvSpPr>
          <p:nvPr>
            <p:ph sz="half" idx="1"/>
          </p:nvPr>
        </p:nvSpPr>
        <p:spPr/>
        <p:txBody>
          <a:bodyPr/>
          <a:lstStyle/>
          <a:p>
            <a:pPr marL="0" indent="0" eaLnBrk="1" hangingPunct="1"/>
            <a:endParaRPr lang="en-US" altLang="en-US" sz="1200" smtClean="0"/>
          </a:p>
        </p:txBody>
      </p:sp>
      <p:sp>
        <p:nvSpPr>
          <p:cNvPr id="7174" name="Rectangle 6"/>
          <p:cNvSpPr>
            <a:spLocks noChangeArrowheads="1"/>
          </p:cNvSpPr>
          <p:nvPr/>
        </p:nvSpPr>
        <p:spPr bwMode="auto">
          <a:xfrm>
            <a:off x="304800" y="685800"/>
            <a:ext cx="419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r>
              <a:rPr lang="en-US" altLang="en-US">
                <a:solidFill>
                  <a:schemeClr val="bg2"/>
                </a:solidFill>
                <a:latin typeface="Bremen Bd BT" pitchFamily="82" charset="0"/>
              </a:rPr>
              <a:t>Data sharing</a:t>
            </a: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r>
              <a:rPr lang="en-US" altLang="en-US">
                <a:solidFill>
                  <a:schemeClr val="bg2"/>
                </a:solidFill>
                <a:latin typeface="Bremen Bd BT" pitchFamily="82" charset="0"/>
              </a:rPr>
              <a:t>Data consistency</a:t>
            </a: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r>
              <a:rPr lang="en-US" altLang="en-US">
                <a:solidFill>
                  <a:schemeClr val="bg2"/>
                </a:solidFill>
                <a:latin typeface="Bremen Bd BT" pitchFamily="82" charset="0"/>
              </a:rPr>
              <a:t>Data integrity</a:t>
            </a: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r>
              <a:rPr lang="en-US" altLang="en-US">
                <a:solidFill>
                  <a:schemeClr val="bg2"/>
                </a:solidFill>
                <a:latin typeface="Bremen Bd BT" pitchFamily="82" charset="0"/>
              </a:rPr>
              <a:t>Reduction in redundant data</a:t>
            </a:r>
          </a:p>
          <a:p>
            <a:pPr algn="ctr" eaLnBrk="1" hangingPunct="1">
              <a:spcBef>
                <a:spcPct val="20000"/>
              </a:spcBef>
            </a:pPr>
            <a:endParaRPr lang="en-US" altLang="en-US">
              <a:solidFill>
                <a:schemeClr val="bg2"/>
              </a:solidFill>
              <a:latin typeface="Bremen Bd BT" pitchFamily="82" charset="0"/>
            </a:endParaRPr>
          </a:p>
          <a:p>
            <a:pPr algn="ctr" eaLnBrk="1" hangingPunct="1">
              <a:spcBef>
                <a:spcPct val="20000"/>
              </a:spcBef>
            </a:pPr>
            <a:endParaRPr lang="en-US" altLang="en-US">
              <a:solidFill>
                <a:schemeClr val="bg2"/>
              </a:solidFill>
              <a:latin typeface="Bremen Bd BT"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8195" name="Rectangle 2"/>
          <p:cNvSpPr>
            <a:spLocks noGrp="1" noChangeArrowheads="1"/>
          </p:cNvSpPr>
          <p:nvPr>
            <p:ph type="title"/>
          </p:nvPr>
        </p:nvSpPr>
        <p:spPr/>
        <p:txBody>
          <a:bodyPr/>
          <a:lstStyle/>
          <a:p>
            <a:pPr algn="l" eaLnBrk="1" hangingPunct="1"/>
            <a:r>
              <a:rPr lang="en-US" altLang="en-US" sz="1600" smtClean="0"/>
              <a:t>Module 12:  Transactions		Page B-5: ACID: Atomic</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atomic transaction is a logical transaction that cannot be further subdivided, or ‘cut up’.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definition then, every statement in a transaction must be processed, each and every one, or none of them should be processed.</a:t>
            </a:r>
          </a:p>
        </p:txBody>
      </p:sp>
      <p:sp>
        <p:nvSpPr>
          <p:cNvPr id="8197" name="Rectangle 5"/>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a:p>
            <a:pPr marL="0" indent="0" eaLnBrk="1" hangingPunct="1"/>
            <a:r>
              <a:rPr lang="en-US" altLang="en-US" sz="2000" b="1" smtClean="0">
                <a:latin typeface="Albertus" pitchFamily="34" charset="0"/>
              </a:rPr>
              <a:t>The ACID Test:</a:t>
            </a:r>
          </a:p>
          <a:p>
            <a:pPr marL="0" indent="0" eaLnBrk="1" hangingPunct="1"/>
            <a:r>
              <a:rPr lang="en-US" altLang="en-US" sz="2000" b="1" smtClean="0">
                <a:latin typeface="Albertus" pitchFamily="34" charset="0"/>
              </a:rPr>
              <a:t>	</a:t>
            </a:r>
            <a:r>
              <a:rPr lang="en-US" altLang="en-US" sz="2000" b="1" smtClean="0">
                <a:solidFill>
                  <a:schemeClr val="accent1"/>
                </a:solidFill>
                <a:latin typeface="Albertus" pitchFamily="34" charset="0"/>
              </a:rPr>
              <a:t>Atomic</a:t>
            </a:r>
          </a:p>
          <a:p>
            <a:pPr marL="0" indent="0" eaLnBrk="1" hangingPunct="1"/>
            <a:r>
              <a:rPr lang="en-US" altLang="en-US" sz="2000" b="1" smtClean="0">
                <a:latin typeface="Albertus" pitchFamily="34" charset="0"/>
              </a:rPr>
              <a:t>	Consistent</a:t>
            </a:r>
          </a:p>
          <a:p>
            <a:pPr marL="0" indent="0" eaLnBrk="1" hangingPunct="1"/>
            <a:r>
              <a:rPr lang="en-US" altLang="en-US" sz="2000" b="1" smtClean="0">
                <a:latin typeface="Albertus" pitchFamily="34" charset="0"/>
              </a:rPr>
              <a:t>	Isolated</a:t>
            </a:r>
          </a:p>
          <a:p>
            <a:pPr marL="0" indent="0" eaLnBrk="1" hangingPunct="1"/>
            <a:r>
              <a:rPr lang="en-US" altLang="en-US" sz="2000" b="1" smtClean="0">
                <a:latin typeface="Albertus" pitchFamily="34" charset="0"/>
              </a:rPr>
              <a:t>	Durable</a:t>
            </a:r>
          </a:p>
          <a:p>
            <a:pPr marL="0" indent="0" eaLnBrk="1" hangingPunct="1"/>
            <a:endParaRPr lang="en-US" altLang="en-US" sz="2000" b="1" smtClean="0">
              <a:latin typeface="Albertus"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9219" name="Rectangle 2"/>
          <p:cNvSpPr>
            <a:spLocks noGrp="1" noChangeArrowheads="1"/>
          </p:cNvSpPr>
          <p:nvPr>
            <p:ph type="title"/>
          </p:nvPr>
        </p:nvSpPr>
        <p:spPr/>
        <p:txBody>
          <a:bodyPr/>
          <a:lstStyle/>
          <a:p>
            <a:pPr algn="l" eaLnBrk="1" hangingPunct="1"/>
            <a:r>
              <a:rPr lang="en-US" altLang="en-US" sz="1600" smtClean="0"/>
              <a:t>Module 12:  Transactions		Page B-6: ACID: Consistent</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Statement level consistency provides that all rows in the database that were candidates for ‘update’ at the time the statement started to execute, will be updated.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is, each statement is guaranteed a  consistent view of the database for the duration of its processing.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let’s say we’re about to update the status of all 5000 Computer Science students (eg. UPDATE student SET .. WHERE major = ‘CS’).  </a:t>
            </a:r>
          </a:p>
          <a:p>
            <a:pPr marL="0" indent="0" eaLnBrk="1" hangingPunct="1"/>
            <a:r>
              <a:rPr lang="en-US" altLang="en-US" smtClean="0">
                <a:latin typeface="Verdana" panose="020B0604030504040204" pitchFamily="34" charset="0"/>
              </a:rPr>
              <a:t>There are quite a few majors, and this statement will take some time to process.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while this processing is taking place, no one else will be able to </a:t>
            </a:r>
            <a:r>
              <a:rPr lang="en-US" altLang="en-US" i="1" smtClean="0">
                <a:latin typeface="Verdana" panose="020B0604030504040204" pitchFamily="34" charset="0"/>
              </a:rPr>
              <a:t>interfere </a:t>
            </a:r>
            <a:r>
              <a:rPr lang="en-US" altLang="en-US" smtClean="0">
                <a:latin typeface="Verdana" panose="020B0604030504040204" pitchFamily="34" charset="0"/>
              </a:rPr>
              <a:t>with this process.  No new Computer Science students will be added during this update, no current CS majors will have their major code changed during the process.</a:t>
            </a:r>
          </a:p>
        </p:txBody>
      </p:sp>
      <p:sp>
        <p:nvSpPr>
          <p:cNvPr id="9221"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a:p>
            <a:pPr marL="0" indent="0" eaLnBrk="1" hangingPunct="1"/>
            <a:r>
              <a:rPr lang="en-US" altLang="en-US" sz="2000" b="1" smtClean="0">
                <a:latin typeface="Albertus" pitchFamily="34" charset="0"/>
              </a:rPr>
              <a:t>The ACID Test:</a:t>
            </a:r>
          </a:p>
          <a:p>
            <a:pPr marL="0" indent="0" eaLnBrk="1" hangingPunct="1"/>
            <a:r>
              <a:rPr lang="en-US" altLang="en-US" sz="2000" b="1" smtClean="0">
                <a:latin typeface="Albertus" pitchFamily="34" charset="0"/>
              </a:rPr>
              <a:t>	Atomic</a:t>
            </a:r>
          </a:p>
          <a:p>
            <a:pPr marL="0" indent="0" eaLnBrk="1" hangingPunct="1"/>
            <a:r>
              <a:rPr lang="en-US" altLang="en-US" sz="2000" b="1" smtClean="0">
                <a:latin typeface="Albertus" pitchFamily="34" charset="0"/>
              </a:rPr>
              <a:t>	</a:t>
            </a:r>
            <a:r>
              <a:rPr lang="en-US" altLang="en-US" sz="2000" b="1" smtClean="0">
                <a:solidFill>
                  <a:schemeClr val="accent1"/>
                </a:solidFill>
                <a:latin typeface="Albertus" pitchFamily="34" charset="0"/>
              </a:rPr>
              <a:t>Consistent</a:t>
            </a:r>
          </a:p>
          <a:p>
            <a:pPr marL="0" indent="0" eaLnBrk="1" hangingPunct="1"/>
            <a:r>
              <a:rPr lang="en-US" altLang="en-US" sz="2000" b="1" smtClean="0">
                <a:latin typeface="Albertus" pitchFamily="34" charset="0"/>
              </a:rPr>
              <a:t>	Isolated</a:t>
            </a:r>
          </a:p>
          <a:p>
            <a:pPr marL="0" indent="0" eaLnBrk="1" hangingPunct="1"/>
            <a:r>
              <a:rPr lang="en-US" altLang="en-US" sz="2000" b="1" smtClean="0">
                <a:latin typeface="Albertus" pitchFamily="34" charset="0"/>
              </a:rPr>
              <a:t>	Durable</a:t>
            </a:r>
          </a:p>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a:latin typeface="Albertus" pitchFamily="34" charset="0"/>
              </a:rPr>
              <a:t>©1998-2013 / Bergin</a:t>
            </a:r>
          </a:p>
        </p:txBody>
      </p:sp>
      <p:sp>
        <p:nvSpPr>
          <p:cNvPr id="10243" name="Rectangle 2"/>
          <p:cNvSpPr>
            <a:spLocks noGrp="1" noChangeArrowheads="1"/>
          </p:cNvSpPr>
          <p:nvPr>
            <p:ph type="title"/>
          </p:nvPr>
        </p:nvSpPr>
        <p:spPr/>
        <p:txBody>
          <a:bodyPr/>
          <a:lstStyle/>
          <a:p>
            <a:pPr algn="l" eaLnBrk="1" hangingPunct="1"/>
            <a:r>
              <a:rPr lang="en-US" altLang="en-US" sz="1600" smtClean="0"/>
              <a:t>Module 12:  Transactions		Page B-7: ACID: Consistent</a:t>
            </a:r>
          </a:p>
        </p:txBody>
      </p:sp>
      <p:sp>
        <p:nvSpPr>
          <p:cNvPr id="10244"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Transaction level consistency provides that all rows in the database that were candidates for ‘update’ at the time the first statement in the transaction started to execute, will be updated.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Other users won’t be able to ‘sneak in’ any changes in the time between when individual statements in the transaction are executing.</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If we modify the preceding example to something like this:</a:t>
            </a:r>
          </a:p>
          <a:p>
            <a:pPr marL="0" indent="0" eaLnBrk="1" hangingPunct="1">
              <a:lnSpc>
                <a:spcPct val="90000"/>
              </a:lnSpc>
            </a:pPr>
            <a:r>
              <a:rPr lang="en-US" altLang="en-US" smtClean="0">
                <a:latin typeface="Verdana" panose="020B0604030504040204" pitchFamily="34" charset="0"/>
              </a:rPr>
              <a:t>UPDATE student</a:t>
            </a:r>
          </a:p>
          <a:p>
            <a:pPr marL="0" indent="0" eaLnBrk="1" hangingPunct="1">
              <a:lnSpc>
                <a:spcPct val="90000"/>
              </a:lnSpc>
            </a:pPr>
            <a:r>
              <a:rPr lang="en-US" altLang="en-US" smtClean="0">
                <a:latin typeface="Verdana" panose="020B0604030504040204" pitchFamily="34" charset="0"/>
              </a:rPr>
              <a:t>      SET …</a:t>
            </a:r>
          </a:p>
          <a:p>
            <a:pPr marL="0" indent="0" eaLnBrk="1" hangingPunct="1">
              <a:lnSpc>
                <a:spcPct val="90000"/>
              </a:lnSpc>
            </a:pPr>
            <a:r>
              <a:rPr lang="en-US" altLang="en-US" smtClean="0">
                <a:latin typeface="Verdana" panose="020B0604030504040204" pitchFamily="34" charset="0"/>
              </a:rPr>
              <a:t> WHERE major =‘CS’</a:t>
            </a:r>
          </a:p>
          <a:p>
            <a:pPr marL="0" indent="0" eaLnBrk="1" hangingPunct="1">
              <a:lnSpc>
                <a:spcPct val="90000"/>
              </a:lnSpc>
            </a:pPr>
            <a:r>
              <a:rPr lang="en-US" altLang="en-US" smtClean="0">
                <a:latin typeface="Verdana" panose="020B0604030504040204" pitchFamily="34" charset="0"/>
              </a:rPr>
              <a:t>UPDATE transcript</a:t>
            </a:r>
          </a:p>
          <a:p>
            <a:pPr marL="0" indent="0" eaLnBrk="1" hangingPunct="1">
              <a:lnSpc>
                <a:spcPct val="90000"/>
              </a:lnSpc>
            </a:pPr>
            <a:r>
              <a:rPr lang="en-US" altLang="en-US" smtClean="0">
                <a:latin typeface="Verdana" panose="020B0604030504040204" pitchFamily="34" charset="0"/>
              </a:rPr>
              <a:t>      SET …</a:t>
            </a:r>
          </a:p>
          <a:p>
            <a:pPr marL="0" indent="0" eaLnBrk="1" hangingPunct="1">
              <a:lnSpc>
                <a:spcPct val="90000"/>
              </a:lnSpc>
            </a:pPr>
            <a:r>
              <a:rPr lang="en-US" altLang="en-US" smtClean="0">
                <a:latin typeface="Verdana" panose="020B0604030504040204" pitchFamily="34" charset="0"/>
              </a:rPr>
              <a:t> WHERE major =‘CS’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where these two statements comprise a single logical transaction, then no one else on the system should be able to interfere with ‘candidate’ records (CS records in the student table, and CS records in the transcript table) during our processing.</a:t>
            </a:r>
          </a:p>
        </p:txBody>
      </p:sp>
      <p:sp>
        <p:nvSpPr>
          <p:cNvPr id="10245" name="Rectangle 4"/>
          <p:cNvSpPr>
            <a:spLocks noGrp="1" noChangeArrowheads="1"/>
          </p:cNvSpPr>
          <p:nvPr>
            <p:ph sz="half" idx="1"/>
          </p:nvPr>
        </p:nvSpPr>
        <p:spPr/>
        <p:txBody>
          <a:bodyPr/>
          <a:lstStyle/>
          <a:p>
            <a:pPr marL="0" indent="0" eaLnBrk="1" hangingPunct="1"/>
            <a:endParaRPr lang="en-US" altLang="en-US" sz="2000" b="1" smtClean="0">
              <a:latin typeface="Albertus" pitchFamily="34" charset="0"/>
            </a:endParaRPr>
          </a:p>
          <a:p>
            <a:pPr marL="0" indent="0" eaLnBrk="1" hangingPunct="1"/>
            <a:r>
              <a:rPr lang="en-US" altLang="en-US" sz="2000" b="1" smtClean="0">
                <a:latin typeface="Albertus" pitchFamily="34" charset="0"/>
              </a:rPr>
              <a:t>The ACID Test:</a:t>
            </a:r>
          </a:p>
          <a:p>
            <a:pPr marL="0" indent="0" eaLnBrk="1" hangingPunct="1"/>
            <a:r>
              <a:rPr lang="en-US" altLang="en-US" sz="2000" b="1" smtClean="0">
                <a:latin typeface="Albertus" pitchFamily="34" charset="0"/>
              </a:rPr>
              <a:t>	Atomic</a:t>
            </a:r>
          </a:p>
          <a:p>
            <a:pPr marL="0" indent="0" eaLnBrk="1" hangingPunct="1"/>
            <a:r>
              <a:rPr lang="en-US" altLang="en-US" sz="2000" b="1" smtClean="0">
                <a:latin typeface="Albertus" pitchFamily="34" charset="0"/>
              </a:rPr>
              <a:t>	</a:t>
            </a:r>
            <a:r>
              <a:rPr lang="en-US" altLang="en-US" sz="2000" b="1" smtClean="0">
                <a:solidFill>
                  <a:schemeClr val="accent1"/>
                </a:solidFill>
                <a:latin typeface="Albertus" pitchFamily="34" charset="0"/>
              </a:rPr>
              <a:t>Consistent</a:t>
            </a:r>
          </a:p>
          <a:p>
            <a:pPr marL="0" indent="0" eaLnBrk="1" hangingPunct="1"/>
            <a:r>
              <a:rPr lang="en-US" altLang="en-US" sz="2000" b="1" smtClean="0">
                <a:latin typeface="Albertus" pitchFamily="34" charset="0"/>
              </a:rPr>
              <a:t>	Isolated</a:t>
            </a:r>
          </a:p>
          <a:p>
            <a:pPr marL="0" indent="0" eaLnBrk="1" hangingPunct="1"/>
            <a:r>
              <a:rPr lang="en-US" altLang="en-US" sz="2000" b="1" smtClean="0">
                <a:latin typeface="Albertus" pitchFamily="34" charset="0"/>
              </a:rPr>
              <a:t>	Durable</a:t>
            </a:r>
          </a:p>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14997</TotalTime>
  <Words>3708</Words>
  <Application>Microsoft Office PowerPoint</Application>
  <PresentationFormat>On-screen Show (4:3)</PresentationFormat>
  <Paragraphs>411</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Times New Roman</vt:lpstr>
      <vt:lpstr>Arial</vt:lpstr>
      <vt:lpstr>Verdana</vt:lpstr>
      <vt:lpstr>Albertus</vt:lpstr>
      <vt:lpstr>Bremen Bd BT</vt:lpstr>
      <vt:lpstr>Wingdings</vt:lpstr>
      <vt:lpstr>Default Design</vt:lpstr>
      <vt:lpstr>SQL Programming</vt:lpstr>
      <vt:lpstr>Module 12:  Transactions  Page A-1: Intro</vt:lpstr>
      <vt:lpstr>Module 12:  Transactions  Page B-1: ATM Example</vt:lpstr>
      <vt:lpstr>Module 12:  Transactions  Page B-2: Order Entry Example</vt:lpstr>
      <vt:lpstr>Module 12:  Transactions  Page B-3: Order Entry Example</vt:lpstr>
      <vt:lpstr>Module 12:  Transactions  Page B-4: ACID Test</vt:lpstr>
      <vt:lpstr>Module 12:  Transactions  Page B-5: ACID: Atomic</vt:lpstr>
      <vt:lpstr>Module 12:  Transactions  Page B-6: ACID: Consistent</vt:lpstr>
      <vt:lpstr>Module 12:  Transactions  Page B-7: ACID: Consistent</vt:lpstr>
      <vt:lpstr>Module 12:  Transactions  Page B-8: ACID: Isolated</vt:lpstr>
      <vt:lpstr>Module 12:  Transactions  Page B-9: ACID: Durable</vt:lpstr>
      <vt:lpstr>Module 12:  Transactions  Page C-1: Commit</vt:lpstr>
      <vt:lpstr>Module 12:  Transactions  Page C-2: Commit</vt:lpstr>
      <vt:lpstr>Module 12:  Transactions  Page C-3: Oracle Exit</vt:lpstr>
      <vt:lpstr>Module 12:  Transactions  Page C-4: ROLLBACK</vt:lpstr>
      <vt:lpstr>Module 12:  Transactions  Page C-5: SAVEPOINTs</vt:lpstr>
      <vt:lpstr>Module 12:  Transactions  Page C-6: SAVEPOINTS</vt:lpstr>
      <vt:lpstr>Module 12:  Transactions  Page C-7: SAVEPOINTS</vt:lpstr>
      <vt:lpstr>Module 12:  Transactions  Page C-8: SAVEPOINTS</vt:lpstr>
      <vt:lpstr>Module 12:  Transactions  Page C-9: SAVEPOINTS</vt:lpstr>
      <vt:lpstr>Module 12:  Transactions  Page C-10: SAVEPOINTS</vt:lpstr>
      <vt:lpstr>Module 12:  Transactions  Page D-01: Concurrent Access</vt:lpstr>
      <vt:lpstr>Module 12:  Transactions  Page D-02: Concurrency Control</vt:lpstr>
      <vt:lpstr>Module 12:  Transactions  Page D-03: Granularity</vt:lpstr>
      <vt:lpstr>Module 12:  Transactions  Page D-04: Granularity</vt:lpstr>
      <vt:lpstr>Module 12:  Transactions  Page D-05: Granularity</vt:lpstr>
      <vt:lpstr>Module 12:  Transactions  Page D-06: Granularity</vt:lpstr>
      <vt:lpstr>Module 12:  Transactions  Page D-07: Granularity</vt:lpstr>
      <vt:lpstr>Module 12:  Transactions  Page D-08: Oracle Locks</vt:lpstr>
      <vt:lpstr>Module 12:  Transactions  Page D-09: Oracle Locks</vt:lpstr>
      <vt:lpstr>Module 12:  Transactions  Page E-1: Constraints</vt:lpstr>
      <vt:lpstr>Module 12:  Transactions  Page E-2: Constraints</vt:lpstr>
      <vt:lpstr>Module 12:  Transactions  Page E-3: Constraints - Deferred</vt:lpstr>
      <vt:lpstr>Module 12:  Transactions  Page E-4: Constraints - Deferred</vt:lpstr>
      <vt:lpstr>Module 12:  Transactions  Page E-5: Constraints - Deferred</vt:lpstr>
      <vt:lpstr>Module 12:  Transactions  Page E-6: Constraints</vt:lpstr>
      <vt:lpstr>Module 12:  Transactions  Page E-7: Constraints</vt:lpstr>
      <vt:lpstr>Module 12:  Transactions  Page E-8: Constraints</vt:lpstr>
      <vt:lpstr>Module 12:  Transactions  Page E-9: Constraints</vt:lpstr>
      <vt:lpstr>Module 12:  Transactions  Page E-10: Constraints</vt:lpstr>
      <vt:lpstr>Module 12:  Transactions  Page F-1: Oh by the way</vt:lpstr>
      <vt:lpstr>Module 12:  Transactions  Page T-1: Terminology</vt:lpstr>
      <vt:lpstr>Module 12:  Transactions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155</cp:revision>
  <dcterms:created xsi:type="dcterms:W3CDTF">2003-08-19T14:48:46Z</dcterms:created>
  <dcterms:modified xsi:type="dcterms:W3CDTF">2018-02-24T21:46:50Z</dcterms:modified>
</cp:coreProperties>
</file>