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71" r:id="rId3"/>
    <p:sldId id="438" r:id="rId4"/>
    <p:sldId id="489" r:id="rId5"/>
    <p:sldId id="490" r:id="rId6"/>
    <p:sldId id="491" r:id="rId7"/>
    <p:sldId id="492" r:id="rId8"/>
    <p:sldId id="517" r:id="rId9"/>
    <p:sldId id="518" r:id="rId10"/>
    <p:sldId id="519" r:id="rId11"/>
    <p:sldId id="538" r:id="rId12"/>
    <p:sldId id="520" r:id="rId13"/>
    <p:sldId id="521" r:id="rId14"/>
    <p:sldId id="523" r:id="rId15"/>
    <p:sldId id="524" r:id="rId16"/>
    <p:sldId id="525" r:id="rId17"/>
    <p:sldId id="526" r:id="rId18"/>
    <p:sldId id="527" r:id="rId19"/>
    <p:sldId id="528" r:id="rId20"/>
    <p:sldId id="529" r:id="rId21"/>
    <p:sldId id="530" r:id="rId22"/>
    <p:sldId id="531" r:id="rId23"/>
    <p:sldId id="493" r:id="rId24"/>
    <p:sldId id="532" r:id="rId25"/>
    <p:sldId id="533" r:id="rId26"/>
    <p:sldId id="534" r:id="rId27"/>
    <p:sldId id="535" r:id="rId28"/>
    <p:sldId id="536" r:id="rId29"/>
    <p:sldId id="537" r:id="rId30"/>
    <p:sldId id="436" r:id="rId31"/>
    <p:sldId id="268" r:id="rId32"/>
    <p:sldId id="263" r:id="rId33"/>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5" autoAdjust="0"/>
    <p:restoredTop sz="90595" autoAdjust="0"/>
  </p:normalViewPr>
  <p:slideViewPr>
    <p:cSldViewPr>
      <p:cViewPr varScale="1">
        <p:scale>
          <a:sx n="53" d="100"/>
          <a:sy n="53" d="100"/>
        </p:scale>
        <p:origin x="4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55332"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3"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B9E20CC-85E6-4F37-9D91-6128CB7460C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4820"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8DFA0DF-BCEB-40F1-8C18-DE5E37302AB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5325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68344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4195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3343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6858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04800" y="36195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32698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39810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04691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8762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72352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86303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88226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1236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0272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Set Theory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13: Set Theory			Page B-8: UNION ALL Example</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But there are some times when it’s beneficial to see ‘all of the rows’, even the duplicates.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most database vendors provide a UNION ALL clause that allows duplicate rows to be carried forward to the final result set.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an example:</a:t>
            </a:r>
          </a:p>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table_of_mixed_numbers</a:t>
            </a:r>
          </a:p>
          <a:p>
            <a:pPr marL="0" indent="0" eaLnBrk="1" hangingPunct="1"/>
            <a:r>
              <a:rPr lang="en-US" altLang="en-US" smtClean="0">
                <a:latin typeface="Verdana" panose="020B0604030504040204" pitchFamily="34" charset="0"/>
              </a:rPr>
              <a:t>	0, 1, 2, 3, NULL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Oracle and MySQL both provide an extension to the UNION operation in their version of SQL.  THE ALL phrase (UNION ALL) preserves duplicate rows in the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especially how NULL values are preserved.</a:t>
            </a:r>
          </a:p>
        </p:txBody>
      </p:sp>
      <p:pic>
        <p:nvPicPr>
          <p:cNvPr id="1126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13: Set Theory			Page B-9: ORDER BY</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Each union ‘block’ can be sorted, and if this is needed, the ORDER BY clause is included “inside” the SELECT clauses.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the outcome of all of the unions combined, needs to be sorted, then the ORDER BY clause is included “outside” all of the SELECT clauses. This is accomplished by placing each SELECT clause inside a pair of parenthesis, and having the ORDER BY clause appear outside of any of the parenthetical expressions.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Notice the ‘distinction’ between these two sets of code:</a:t>
            </a:r>
          </a:p>
          <a:p>
            <a:pPr marL="0" indent="0" eaLnBrk="1" hangingPunct="1"/>
            <a:endParaRPr lang="en-US" altLang="en-US" smtClean="0">
              <a:latin typeface="Verdana" panose="020B0604030504040204" pitchFamily="34" charset="0"/>
            </a:endParaRPr>
          </a:p>
          <a:p>
            <a:pPr marL="0" indent="0" eaLnBrk="1" hangingPunct="1"/>
            <a:r>
              <a:rPr lang="en-US" altLang="en-US" sz="1200" smtClean="0">
                <a:latin typeface="Courier New" panose="02070309020205020404" pitchFamily="49" charset="0"/>
              </a:rPr>
              <a:t>(SELECT id, name FROM student)</a:t>
            </a:r>
          </a:p>
          <a:p>
            <a:pPr marL="0" indent="0" eaLnBrk="1" hangingPunct="1"/>
            <a:r>
              <a:rPr lang="en-US" altLang="en-US" sz="1200" smtClean="0">
                <a:latin typeface="Courier New" panose="02070309020205020404" pitchFamily="49" charset="0"/>
              </a:rPr>
              <a:t>UNION ALL (SELECT id, name FROM faculty)</a:t>
            </a:r>
          </a:p>
          <a:p>
            <a:pPr marL="0" indent="0" eaLnBrk="1" hangingPunct="1"/>
            <a:r>
              <a:rPr lang="en-US" altLang="en-US" sz="1200" smtClean="0">
                <a:latin typeface="Courier New" panose="02070309020205020404" pitchFamily="49" charset="0"/>
              </a:rPr>
              <a:t>ORDER BY name</a:t>
            </a:r>
          </a:p>
          <a:p>
            <a:pPr marL="0" indent="0" eaLnBrk="1" hangingPunct="1"/>
            <a:endParaRPr lang="en-US" altLang="en-US" smtClean="0">
              <a:latin typeface="Verdana" panose="020B0604030504040204" pitchFamily="34" charset="0"/>
            </a:endParaRPr>
          </a:p>
          <a:p>
            <a:pPr marL="0" indent="0" eaLnBrk="1" hangingPunct="1"/>
            <a:r>
              <a:rPr lang="en-US" altLang="en-US" sz="1200" smtClean="0">
                <a:latin typeface="Courier New" panose="02070309020205020404" pitchFamily="49" charset="0"/>
              </a:rPr>
              <a:t>(SELECT id, name FROM student</a:t>
            </a:r>
          </a:p>
          <a:p>
            <a:pPr marL="0" indent="0" eaLnBrk="1" hangingPunct="1"/>
            <a:r>
              <a:rPr lang="en-US" altLang="en-US" sz="1200" smtClean="0">
                <a:latin typeface="Courier New" panose="02070309020205020404" pitchFamily="49" charset="0"/>
              </a:rPr>
              <a:t>     ORDER BY major, name)</a:t>
            </a:r>
          </a:p>
          <a:p>
            <a:pPr marL="0" indent="0" eaLnBrk="1" hangingPunct="1"/>
            <a:r>
              <a:rPr lang="en-US" altLang="en-US" sz="1200" smtClean="0">
                <a:latin typeface="Courier New" panose="02070309020205020404" pitchFamily="49" charset="0"/>
              </a:rPr>
              <a:t>UNION ALL (SELECT id, name FROM faculty)</a:t>
            </a:r>
          </a:p>
          <a:p>
            <a:pPr marL="0" indent="0" eaLnBrk="1" hangingPunct="1"/>
            <a:endParaRPr lang="en-US" altLang="en-US" sz="1200" smtClean="0">
              <a:latin typeface="Courier New" panose="02070309020205020404" pitchFamily="49"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2293"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13: Set Theory			Page B-10: Intersection</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intersection operation returns the elements that are common to each set.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Venn diagram provides a graphical illustration of that concept.</a:t>
            </a:r>
          </a:p>
          <a:p>
            <a:pPr marL="0" indent="0" eaLnBrk="1" hangingPunct="1"/>
            <a:r>
              <a:rPr lang="en-US" altLang="en-US" smtClean="0">
                <a:latin typeface="Verdana" panose="020B0604030504040204" pitchFamily="34" charset="0"/>
              </a:rPr>
              <a:t>Once again, the circles represent two different sets of data, A and B.  The shaded region in the diagram highlights the area that represents elements that are common to the two sets.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3317" name="Picture 6" descr="set-intersection"/>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2438" y="2419350"/>
            <a:ext cx="3895725" cy="2247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13: Set Theory			Page B-11: Intersection Example</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table_of_mixed_numbers</a:t>
            </a:r>
          </a:p>
          <a:p>
            <a:pPr marL="0" indent="0" eaLnBrk="1" hangingPunct="1"/>
            <a:r>
              <a:rPr lang="en-US" altLang="en-US" smtClean="0">
                <a:latin typeface="Verdana" panose="020B0604030504040204" pitchFamily="34" charset="0"/>
              </a:rPr>
              <a:t>	0, 1, 2, 3, NULL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Notice, that for purposes of intersection, SQL considers NULL values to be equal to one another.</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434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13: Set Theory			Page B-12: Intersection Example</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table_of_even_numbers</a:t>
            </a:r>
          </a:p>
          <a:p>
            <a:pPr marL="0" indent="0" eaLnBrk="1" hangingPunct="1"/>
            <a:r>
              <a:rPr lang="en-US" altLang="en-US" smtClean="0">
                <a:latin typeface="Verdana" panose="020B0604030504040204" pitchFamily="34" charset="0"/>
              </a:rPr>
              <a:t>	2, 4, 6</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the tables have no rows in common, the result table is empty.</a:t>
            </a:r>
          </a:p>
        </p:txBody>
      </p:sp>
      <p:pic>
        <p:nvPicPr>
          <p:cNvPr id="1536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13: Set Theory			Page B-13: Difference</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difference between two sets is the set of elements that are in the first set, but are not in the second set.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again, we’ll use a Venn diagram to illustrate this point.  Here are two sets of data, A and B.  The shaded area represents those elements in A that are not in B.</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think of the difference operation as being analogous to subtraction.  In a sense we are saying, remove all of the B elements from A.</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Special note: unlike the other set theoretic operations, this operation is not transitive.  The order in which we specify the operands will have an effect on the operation.</a:t>
            </a:r>
          </a:p>
          <a:p>
            <a:pPr marL="0" indent="0" eaLnBrk="1" hangingPunct="1"/>
            <a:r>
              <a:rPr lang="en-US" altLang="en-US" smtClean="0">
                <a:latin typeface="Verdana" panose="020B0604030504040204" pitchFamily="34" charset="0"/>
              </a:rPr>
              <a:t>A MINUS B  is not the same as B MINUS A</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6389" name="Picture 6" descr="set-difference"/>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2424113"/>
            <a:ext cx="3886200" cy="223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13: Set Theory			Page B-14: Difference Example</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table_of_even_numbers</a:t>
            </a:r>
          </a:p>
          <a:p>
            <a:pPr marL="0" indent="0" eaLnBrk="1" hangingPunct="1"/>
            <a:r>
              <a:rPr lang="en-US" altLang="en-US" smtClean="0">
                <a:latin typeface="Verdana" panose="020B0604030504040204" pitchFamily="34" charset="0"/>
              </a:rPr>
              <a:t>	2, 4, 6</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the tables have no rows in common, the result table is, essentially, a copy of the first table.</a:t>
            </a:r>
          </a:p>
        </p:txBody>
      </p:sp>
      <p:pic>
        <p:nvPicPr>
          <p:cNvPr id="1741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13: Set Theory			Page B-15: Difference Example</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table_of_even_numbers</a:t>
            </a:r>
          </a:p>
          <a:p>
            <a:pPr marL="0" indent="0" eaLnBrk="1" hangingPunct="1"/>
            <a:r>
              <a:rPr lang="en-US" altLang="en-US" smtClean="0">
                <a:latin typeface="Verdana" panose="020B0604030504040204" pitchFamily="34" charset="0"/>
              </a:rPr>
              <a:t>	2, 4, 6</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the tables have no rows in common, the result table is, essentially, a copy of the first table.</a:t>
            </a:r>
          </a:p>
          <a:p>
            <a:pPr marL="0" indent="0" eaLnBrk="1" hangingPunct="1"/>
            <a:endParaRPr lang="en-US" altLang="en-US" smtClean="0">
              <a:latin typeface="Verdana" panose="020B0604030504040204" pitchFamily="34" charset="0"/>
            </a:endParaRPr>
          </a:p>
        </p:txBody>
      </p:sp>
      <p:pic>
        <p:nvPicPr>
          <p:cNvPr id="1843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13: Set Theory			Page B-16: Difference Example</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table_of_mixed_numbers</a:t>
            </a:r>
          </a:p>
          <a:p>
            <a:pPr marL="0" indent="0" eaLnBrk="1" hangingPunct="1"/>
            <a:r>
              <a:rPr lang="en-US" altLang="en-US" smtClean="0">
                <a:latin typeface="Verdana" panose="020B0604030504040204" pitchFamily="34" charset="0"/>
              </a:rPr>
              <a:t>	0, 1, 2, 3, NULL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Notice once again, that for the SET theoretic operations, SQL considers NULL values to be equal to one another.</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946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13: Set Theory			Page B-17: Core Functions</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Some theoreticians make a point of identifying the core set of operations in any language.  In this regard, the term core means essential, and more specifically the ‘building blocks’ of all other operations.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core operations in the set-theoretic group of operations are:</a:t>
            </a:r>
          </a:p>
          <a:p>
            <a:pPr marL="0" indent="0" eaLnBrk="1" hangingPunct="1"/>
            <a:r>
              <a:rPr lang="en-US" altLang="en-US" smtClean="0">
                <a:latin typeface="Verdana" panose="020B0604030504040204" pitchFamily="34" charset="0"/>
              </a:rPr>
              <a:t>	union, and</a:t>
            </a:r>
          </a:p>
          <a:p>
            <a:pPr marL="0" indent="0" eaLnBrk="1" hangingPunct="1"/>
            <a:r>
              <a:rPr lang="en-US" altLang="en-US" smtClean="0">
                <a:latin typeface="Verdana" panose="020B0604030504040204" pitchFamily="34" charset="0"/>
              </a:rPr>
              <a:t>	difference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All of the other operations (ie. Intersection) can be derived from these two.</a:t>
            </a:r>
          </a:p>
        </p:txBody>
      </p:sp>
      <p:pic>
        <p:nvPicPr>
          <p:cNvPr id="20485" name="Picture 9" descr="ngad0rr3[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44638" y="3008313"/>
            <a:ext cx="1711325" cy="1068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13: Set Theory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module we examine the theoretical foundations of relational database technology and the SQL programming language.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At the outset I should warn you that I’ll be using two different vocabularies in this module.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vocabulary includes the terms from the theoretical side of the material (eg. Tuples, attributes, project, product).  The other vocabulary uses the terms we’re familiar with in SQL.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SQL is built on top of the theoretical foundations of relational theory.  Relational theory has its own terminology.  SQL also has its own vocabulary.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should ‘appreciate’ that the theory (relational theory) is not the same as the application (SQL) of that theory.</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13: Set Theory			Page B-18: Core Functions</a:t>
            </a:r>
          </a:p>
        </p:txBody>
      </p:sp>
      <p:sp>
        <p:nvSpPr>
          <p:cNvPr id="21508" name="Rectangle 10"/>
          <p:cNvSpPr>
            <a:spLocks noGrp="1" noChangeArrowheads="1"/>
          </p:cNvSpPr>
          <p:nvPr>
            <p:ph sz="half" idx="1"/>
          </p:nvPr>
        </p:nvSpPr>
        <p:spPr/>
        <p:txBody>
          <a:bodyPr/>
          <a:lstStyle/>
          <a:p>
            <a:pPr marL="0" indent="0" eaLnBrk="1" hangingPunct="1"/>
            <a:endParaRPr lang="en-US" altLang="en-US" sz="1200" smtClean="0"/>
          </a:p>
        </p:txBody>
      </p:sp>
      <p:sp>
        <p:nvSpPr>
          <p:cNvPr id="21509" name="Rectangle 11"/>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Over the next couple of slides we’ll demonstrate how the intersection operation can be accomplished through the difference operation.</a:t>
            </a:r>
          </a:p>
          <a:p>
            <a:pPr marL="0" indent="0" eaLnBrk="1" hangingPunct="1"/>
            <a:endParaRPr lang="en-US" altLang="en-US" sz="1200" smtClean="0"/>
          </a:p>
          <a:p>
            <a:pPr marL="0" indent="0" eaLnBrk="1" hangingPunct="1"/>
            <a:endParaRPr lang="en-US" altLang="en-US" sz="1200" smtClean="0"/>
          </a:p>
        </p:txBody>
      </p:sp>
      <p:sp>
        <p:nvSpPr>
          <p:cNvPr id="21510" name="Rectangle 8"/>
          <p:cNvSpPr>
            <a:spLocks noChangeArrowheads="1"/>
          </p:cNvSpPr>
          <p:nvPr/>
        </p:nvSpPr>
        <p:spPr bwMode="auto">
          <a:xfrm>
            <a:off x="4648200" y="685800"/>
            <a:ext cx="419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endParaRPr lang="en-US" altLang="en-US" sz="140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13: Set Theory			Page B-19: Core Functions</a:t>
            </a:r>
          </a:p>
        </p:txBody>
      </p:sp>
      <p:pic>
        <p:nvPicPr>
          <p:cNvPr id="22532" name="Picture 7" descr="set-difference"/>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957263"/>
            <a:ext cx="3886200" cy="223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6"/>
          <p:cNvSpPr>
            <a:spLocks noGrp="1" noChangeArrowheads="1"/>
          </p:cNvSpPr>
          <p:nvPr>
            <p:ph type="body" sz="half" idx="3"/>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Specifically, A INTERSECT B, can be accomplished with two DIFFERENCE operations.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First, take the difference of A and B,</a:t>
            </a:r>
          </a:p>
          <a:p>
            <a:pPr marL="0" indent="0" eaLnBrk="1" hangingPunct="1"/>
            <a:r>
              <a:rPr lang="en-US" altLang="en-US" smtClean="0">
                <a:latin typeface="Verdana" panose="020B0604030504040204" pitchFamily="34" charset="0"/>
              </a:rPr>
              <a:t>(ie. A-B).</a:t>
            </a:r>
          </a:p>
        </p:txBody>
      </p:sp>
      <p:sp>
        <p:nvSpPr>
          <p:cNvPr id="22534" name="Rectangle 3"/>
          <p:cNvSpPr>
            <a:spLocks noChangeArrowheads="1"/>
          </p:cNvSpPr>
          <p:nvPr/>
        </p:nvSpPr>
        <p:spPr bwMode="auto">
          <a:xfrm>
            <a:off x="4648200" y="685800"/>
            <a:ext cx="419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endParaRPr lang="en-US" altLang="en-US" sz="1400">
              <a:latin typeface="Verdana" panose="020B0604030504040204" pitchFamily="34" charset="0"/>
            </a:endParaRPr>
          </a:p>
        </p:txBody>
      </p:sp>
      <p:pic>
        <p:nvPicPr>
          <p:cNvPr id="22535" name="Picture 8" descr="A-B"/>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 y="3890963"/>
            <a:ext cx="3886200" cy="223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13: Set Theory			Page B-20: Core Functions</a:t>
            </a:r>
          </a:p>
        </p:txBody>
      </p:sp>
      <p:pic>
        <p:nvPicPr>
          <p:cNvPr id="23556" name="Picture 3" descr="set-difference"/>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957263"/>
            <a:ext cx="3886200" cy="223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7" name="Rectangle 4"/>
          <p:cNvSpPr>
            <a:spLocks noGrp="1" noChangeArrowheads="1"/>
          </p:cNvSpPr>
          <p:nvPr>
            <p:ph type="body" sz="half" idx="3"/>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Specifically, A INTERSECT B, can be accomplished with two DIFFERENCE operations.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First, take the difference of A and B,</a:t>
            </a:r>
            <a:br>
              <a:rPr lang="en-US" altLang="en-US" smtClean="0">
                <a:latin typeface="Verdana" panose="020B0604030504040204" pitchFamily="34" charset="0"/>
              </a:rPr>
            </a:br>
            <a:r>
              <a:rPr lang="en-US" altLang="en-US" smtClean="0">
                <a:latin typeface="Verdana" panose="020B0604030504040204" pitchFamily="34" charset="0"/>
              </a:rPr>
              <a:t>(ie. A-B, and let’s refer to this as C).</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Next take the difference of A with C </a:t>
            </a:r>
            <a:br>
              <a:rPr lang="en-US" altLang="en-US" smtClean="0">
                <a:latin typeface="Verdana" panose="020B0604030504040204" pitchFamily="34" charset="0"/>
              </a:rPr>
            </a:br>
            <a:r>
              <a:rPr lang="en-US" altLang="en-US" smtClean="0">
                <a:latin typeface="Verdana" panose="020B0604030504040204" pitchFamily="34" charset="0"/>
              </a:rPr>
              <a:t>(ie. A-C).</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p:txBody>
      </p:sp>
      <p:sp>
        <p:nvSpPr>
          <p:cNvPr id="23558" name="Rectangle 5"/>
          <p:cNvSpPr>
            <a:spLocks noChangeArrowheads="1"/>
          </p:cNvSpPr>
          <p:nvPr/>
        </p:nvSpPr>
        <p:spPr bwMode="auto">
          <a:xfrm>
            <a:off x="4648200" y="685800"/>
            <a:ext cx="419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pPr>
            <a:endParaRPr lang="en-US" altLang="en-US" sz="1400">
              <a:latin typeface="Verdana" panose="020B0604030504040204" pitchFamily="34" charset="0"/>
            </a:endParaRPr>
          </a:p>
        </p:txBody>
      </p:sp>
      <p:pic>
        <p:nvPicPr>
          <p:cNvPr id="23559" name="Picture 6" descr="A-B"/>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7200" y="3890963"/>
            <a:ext cx="3886200" cy="2238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560" name="Picture 8" descr="set-difference A-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962400"/>
            <a:ext cx="37338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13: Set Theory			Page C-1: Relation Theoretic</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relational operations, (or relational theoretic operations), together with the set operations, constitute the relational algebra!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relational operations that we’ll cover include:</a:t>
            </a:r>
          </a:p>
          <a:p>
            <a:pPr marL="0" indent="0" eaLnBrk="1" hangingPunct="1"/>
            <a:r>
              <a:rPr lang="en-US" altLang="en-US" smtClean="0">
                <a:latin typeface="Verdana" panose="020B0604030504040204" pitchFamily="34" charset="0"/>
              </a:rPr>
              <a:t>	rename</a:t>
            </a:r>
          </a:p>
          <a:p>
            <a:pPr marL="0" indent="0" eaLnBrk="1" hangingPunct="1"/>
            <a:r>
              <a:rPr lang="en-US" altLang="en-US" smtClean="0">
                <a:latin typeface="Verdana" panose="020B0604030504040204" pitchFamily="34" charset="0"/>
              </a:rPr>
              <a:t>	project</a:t>
            </a:r>
          </a:p>
          <a:p>
            <a:pPr marL="0" indent="0" eaLnBrk="1" hangingPunct="1"/>
            <a:r>
              <a:rPr lang="en-US" altLang="en-US" smtClean="0">
                <a:latin typeface="Verdana" panose="020B0604030504040204" pitchFamily="34" charset="0"/>
              </a:rPr>
              <a:t>	select</a:t>
            </a:r>
          </a:p>
          <a:p>
            <a:pPr marL="0" indent="0" eaLnBrk="1" hangingPunct="1"/>
            <a:r>
              <a:rPr lang="en-US" altLang="en-US" smtClean="0">
                <a:latin typeface="Verdana" panose="020B0604030504040204" pitchFamily="34" charset="0"/>
              </a:rPr>
              <a:t>	product (ie. Cartesian product)</a:t>
            </a:r>
          </a:p>
          <a:p>
            <a:pPr marL="0" indent="0" eaLnBrk="1" hangingPunct="1"/>
            <a:r>
              <a:rPr lang="en-US" altLang="en-US" smtClean="0">
                <a:latin typeface="Verdana" panose="020B0604030504040204" pitchFamily="34" charset="0"/>
              </a:rPr>
              <a:t>	natural join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4581" name="Rectangle 11"/>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13: Set Theory			Page C-2: Rename</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rename operation allows for a relation to be renamed.  It also allows for the attributes of a relation to be renamed.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rename operation is a property of relations.  In SQL, the rename operation is accomplished by table aliases and column aliases.</a:t>
            </a:r>
          </a:p>
        </p:txBody>
      </p:sp>
      <p:sp>
        <p:nvSpPr>
          <p:cNvPr id="2560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13: Set Theory			Page C-3: SELECT</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select operation specifies which tuples are to be included in the output relation.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regard, the select operation provides a means for extracting a horizontal (ie. row) subset from the base relation.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SQL, the select operation is accomplished with the WHERE clause.</a:t>
            </a:r>
          </a:p>
        </p:txBody>
      </p:sp>
      <p:sp>
        <p:nvSpPr>
          <p:cNvPr id="2662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13: Set Theory			Page C-4: PROJECT</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project operation specifies which attributes should be included in the output relation.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regard, the project operation provides a means for extracting a vertical (ie. columnar) subset from the base relation.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SQL, the project operation is accomplished with the SELECT clause.</a:t>
            </a:r>
          </a:p>
          <a:p>
            <a:pPr marL="0" indent="0" eaLnBrk="1" hangingPunct="1"/>
            <a:endParaRPr lang="en-US" altLang="en-US" smtClean="0">
              <a:latin typeface="Verdana" panose="020B0604030504040204" pitchFamily="34" charset="0"/>
            </a:endParaRPr>
          </a:p>
        </p:txBody>
      </p:sp>
      <p:sp>
        <p:nvSpPr>
          <p:cNvPr id="276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13: Set Theory			Page C-5: Product</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relational operation product, combines each of the rows in one relation, with each of the rows in another relation.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product of two tables is accomplished in SQL with a cross join.</a:t>
            </a:r>
          </a:p>
        </p:txBody>
      </p:sp>
      <p:sp>
        <p:nvSpPr>
          <p:cNvPr id="2867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13: Set Theory			Page C-6: Natural join</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relational operation of a natural join combines each of the rows in one relation, with each of the rows in another relation.  It also ensures that the duplicate (redundant) columns are removed from the resulting relation.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natural join of two tables is accomplished in SQL with a NATURAL JOIN.</a:t>
            </a:r>
          </a:p>
        </p:txBody>
      </p:sp>
      <p:sp>
        <p:nvSpPr>
          <p:cNvPr id="297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13: Set Theory			Page C-7: Core Operations</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core group of relational operations includes:</a:t>
            </a:r>
          </a:p>
          <a:p>
            <a:pPr marL="0" indent="0" eaLnBrk="1" hangingPunct="1"/>
            <a:r>
              <a:rPr lang="en-US" altLang="en-US" smtClean="0">
                <a:latin typeface="Verdana" panose="020B0604030504040204" pitchFamily="34" charset="0"/>
              </a:rPr>
              <a:t>	rename</a:t>
            </a:r>
          </a:p>
          <a:p>
            <a:pPr marL="0" indent="0" eaLnBrk="1" hangingPunct="1"/>
            <a:r>
              <a:rPr lang="en-US" altLang="en-US" smtClean="0">
                <a:latin typeface="Verdana" panose="020B0604030504040204" pitchFamily="34" charset="0"/>
              </a:rPr>
              <a:t>	project</a:t>
            </a:r>
          </a:p>
          <a:p>
            <a:pPr marL="0" indent="0" eaLnBrk="1" hangingPunct="1"/>
            <a:r>
              <a:rPr lang="en-US" altLang="en-US" smtClean="0">
                <a:latin typeface="Verdana" panose="020B0604030504040204" pitchFamily="34" charset="0"/>
              </a:rPr>
              <a:t>	select</a:t>
            </a:r>
          </a:p>
          <a:p>
            <a:pPr marL="0" indent="0" eaLnBrk="1" hangingPunct="1"/>
            <a:r>
              <a:rPr lang="en-US" altLang="en-US" smtClean="0">
                <a:latin typeface="Verdana" panose="020B0604030504040204" pitchFamily="34" charset="0"/>
              </a:rPr>
              <a:t>	product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an exercise for the student (one that you’ve already performed in the homework assignment on joins), demonstrate for yourself that a natural join derives from the core set of operations.</a:t>
            </a:r>
          </a:p>
        </p:txBody>
      </p:sp>
      <p:sp>
        <p:nvSpPr>
          <p:cNvPr id="307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13: Set Theory			Page B-1: Relational Theory</a:t>
            </a:r>
          </a:p>
        </p:txBody>
      </p:sp>
      <p:sp>
        <p:nvSpPr>
          <p:cNvPr id="4100"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Relational database systems are predicated on the notion of relations.</a:t>
            </a:r>
          </a:p>
          <a:p>
            <a:pPr marL="228600" indent="-228600" eaLnBrk="1" hangingPunct="1"/>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 relation is a “set of data”, and you can imagine the organization, or structure, of this set-like object as being analogous to a 2-dimensional table.</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There are specific operations that can be performed on these relations (eg. Joining), and an important feature of these operations is that they all preserve the ‘closed’ nature of relations.</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The relational system is defined as a closed system, because its outputs are the same ‘type’ as its inputs.  That is, relations come in to an operation, and relations come out of an operation.  We’ve mentioned this feature once before in the course when we discussed subqueries, and it’s this property of closed systems that allows us to string (or nest) one query after another, after another, after …</a:t>
            </a:r>
          </a:p>
        </p:txBody>
      </p:sp>
      <p:pic>
        <p:nvPicPr>
          <p:cNvPr id="4101" name="Picture 7" descr="set theory - closed system"/>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5029200"/>
            <a:ext cx="4191000" cy="766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13: Set Theory			Page T-1: Terminology</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Set theoretic, set operations</a:t>
            </a:r>
          </a:p>
          <a:p>
            <a:pPr marL="0" indent="0" eaLnBrk="1" hangingPunct="1"/>
            <a:r>
              <a:rPr lang="en-US" altLang="en-US" smtClean="0">
                <a:latin typeface="Verdana" panose="020B0604030504040204" pitchFamily="34" charset="0"/>
              </a:rPr>
              <a:t>	Union, UNION, UNION ALL</a:t>
            </a:r>
          </a:p>
          <a:p>
            <a:pPr marL="0" indent="0" eaLnBrk="1" hangingPunct="1"/>
            <a:r>
              <a:rPr lang="en-US" altLang="en-US" smtClean="0">
                <a:latin typeface="Verdana" panose="020B0604030504040204" pitchFamily="34" charset="0"/>
              </a:rPr>
              <a:t>	Intersection, INTERSECT</a:t>
            </a:r>
          </a:p>
          <a:p>
            <a:pPr marL="0" indent="0" eaLnBrk="1" hangingPunct="1"/>
            <a:r>
              <a:rPr lang="en-US" altLang="en-US" smtClean="0">
                <a:latin typeface="Verdana" panose="020B0604030504040204" pitchFamily="34" charset="0"/>
              </a:rPr>
              <a:t>	Difference, MINUS</a:t>
            </a:r>
          </a:p>
          <a:p>
            <a:pPr marL="0" indent="0" eaLnBrk="1" hangingPunct="1"/>
            <a:r>
              <a:rPr lang="en-US" altLang="en-US" smtClean="0">
                <a:latin typeface="Verdana" panose="020B0604030504040204" pitchFamily="34" charset="0"/>
              </a:rPr>
              <a:t>	Union compatible</a:t>
            </a:r>
          </a:p>
          <a:p>
            <a:pPr marL="0" indent="0" eaLnBrk="1" hangingPunct="1"/>
            <a:r>
              <a:rPr lang="en-US" altLang="en-US" smtClean="0">
                <a:latin typeface="Verdana" panose="020B0604030504040204" pitchFamily="34" charset="0"/>
              </a:rPr>
              <a:t>	Venn diagram</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Relational theoretic, relational operations</a:t>
            </a:r>
          </a:p>
          <a:p>
            <a:pPr marL="0" indent="0" eaLnBrk="1" hangingPunct="1"/>
            <a:r>
              <a:rPr lang="en-US" altLang="en-US" smtClean="0">
                <a:latin typeface="Verdana" panose="020B0604030504040204" pitchFamily="34" charset="0"/>
              </a:rPr>
              <a:t>	Rename (ALIASES)</a:t>
            </a:r>
          </a:p>
          <a:p>
            <a:pPr marL="0" indent="0" eaLnBrk="1" hangingPunct="1"/>
            <a:r>
              <a:rPr lang="en-US" altLang="en-US" smtClean="0">
                <a:latin typeface="Verdana" panose="020B0604030504040204" pitchFamily="34" charset="0"/>
              </a:rPr>
              <a:t>	Select (WHERE)</a:t>
            </a:r>
          </a:p>
          <a:p>
            <a:pPr marL="0" indent="0" eaLnBrk="1" hangingPunct="1"/>
            <a:r>
              <a:rPr lang="en-US" altLang="en-US" smtClean="0">
                <a:latin typeface="Verdana" panose="020B0604030504040204" pitchFamily="34" charset="0"/>
              </a:rPr>
              <a:t>	Project (SELECT)</a:t>
            </a:r>
          </a:p>
          <a:p>
            <a:pPr marL="0" indent="0" eaLnBrk="1" hangingPunct="1"/>
            <a:r>
              <a:rPr lang="en-US" altLang="en-US" smtClean="0">
                <a:latin typeface="Verdana" panose="020B0604030504040204" pitchFamily="34" charset="0"/>
              </a:rPr>
              <a:t>	Product (JOIN)</a:t>
            </a:r>
          </a:p>
          <a:p>
            <a:pPr marL="0" indent="0" eaLnBrk="1" hangingPunct="1"/>
            <a:r>
              <a:rPr lang="en-US" altLang="en-US" smtClean="0">
                <a:latin typeface="Verdana" panose="020B0604030504040204" pitchFamily="34" charset="0"/>
              </a:rPr>
              <a:t>	Natural join (NATURAL JOIN)</a:t>
            </a:r>
          </a:p>
        </p:txBody>
      </p:sp>
      <p:sp>
        <p:nvSpPr>
          <p:cNvPr id="31749" name="Rectangle 4"/>
          <p:cNvSpPr>
            <a:spLocks noGrp="1" noChangeArrowheads="1"/>
          </p:cNvSpPr>
          <p:nvPr>
            <p:ph sz="half" idx="1"/>
          </p:nvPr>
        </p:nvSpPr>
        <p:spPr/>
        <p:txBody>
          <a:bodyPr/>
          <a:lstStyle/>
          <a:p>
            <a:pPr marL="0" indent="0" eaLnBrk="1" hangingPunct="1"/>
            <a:endParaRPr lang="en-US" altLang="en-US" sz="1200" smtClean="0"/>
          </a:p>
        </p:txBody>
      </p:sp>
      <p:pic>
        <p:nvPicPr>
          <p:cNvPr id="31750"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13: Set Theory			Page Z-1: End Notes</a:t>
            </a:r>
          </a:p>
        </p:txBody>
      </p:sp>
      <p:sp>
        <p:nvSpPr>
          <p:cNvPr id="32772" name="Rectangle 3"/>
          <p:cNvSpPr>
            <a:spLocks noGrp="1" noChangeArrowheads="1" noTextEdit="1"/>
          </p:cNvSpPr>
          <p:nvPr>
            <p:ph sz="half" idx="1"/>
          </p:nvPr>
        </p:nvSpPr>
        <p:spPr/>
      </p:sp>
      <p:sp>
        <p:nvSpPr>
          <p:cNvPr id="32773"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32774"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33796"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13: Set Theory			Page B-2: Set Theoretic</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Some features of SQL derive from its set-theoretic foundations.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features may be reminiscent of the set theory you studied back in grade school, and the set-theoretic operations that SQL provides are:</a:t>
            </a:r>
          </a:p>
          <a:p>
            <a:pPr marL="0" indent="0" eaLnBrk="1" hangingPunct="1"/>
            <a:r>
              <a:rPr lang="en-US" altLang="en-US" smtClean="0">
                <a:latin typeface="Verdana" panose="020B0604030504040204" pitchFamily="34" charset="0"/>
              </a:rPr>
              <a:t>	union</a:t>
            </a:r>
          </a:p>
          <a:p>
            <a:pPr marL="0" indent="0" eaLnBrk="1" hangingPunct="1"/>
            <a:r>
              <a:rPr lang="en-US" altLang="en-US" smtClean="0">
                <a:latin typeface="Verdana" panose="020B0604030504040204" pitchFamily="34" charset="0"/>
              </a:rPr>
              <a:t>	intersection</a:t>
            </a:r>
          </a:p>
          <a:p>
            <a:pPr marL="0" indent="0" eaLnBrk="1" hangingPunct="1"/>
            <a:r>
              <a:rPr lang="en-US" altLang="en-US" smtClean="0">
                <a:latin typeface="Verdana" panose="020B0604030504040204" pitchFamily="34" charset="0"/>
              </a:rPr>
              <a:t>	difference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125" name="Picture 6" descr="set-intersection"/>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2438" y="2419350"/>
            <a:ext cx="3281362" cy="1893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13: Set Theory			Page B-3: Union</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union operation “unites” the elements of one set with the elements of another set.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Venn diagram that accompanies this slide depicts the union operation.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circle represents a set of elements.  The union operation is the sum of the two sets.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think of the union operation as ‘adding’ two sets together.</a:t>
            </a:r>
          </a:p>
        </p:txBody>
      </p:sp>
      <p:pic>
        <p:nvPicPr>
          <p:cNvPr id="6149" name="Picture 5" descr="set-union"/>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71488" y="2386013"/>
            <a:ext cx="3857625" cy="2314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13: Set Theory			Page B-4: Union Compatible</a:t>
            </a:r>
          </a:p>
        </p:txBody>
      </p:sp>
      <p:sp>
        <p:nvSpPr>
          <p:cNvPr id="7172"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Tables that are union-ed must be union-compatible.</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This restriction is similar to the old admonition that you can’t add apples and oranges.</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Union-compatiblity requires that </a:t>
            </a:r>
          </a:p>
          <a:p>
            <a:pPr marL="228600" indent="-228600" eaLnBrk="1" hangingPunct="1">
              <a:buFontTx/>
              <a:buAutoNum type="arabicPeriod"/>
            </a:pPr>
            <a:r>
              <a:rPr lang="en-US" altLang="en-US" smtClean="0">
                <a:latin typeface="Verdana" panose="020B0604030504040204" pitchFamily="34" charset="0"/>
              </a:rPr>
              <a:t>The tables share the same number of columns, and</a:t>
            </a:r>
          </a:p>
          <a:p>
            <a:pPr marL="228600" indent="-228600" eaLnBrk="1" hangingPunct="1">
              <a:buFontTx/>
              <a:buAutoNum type="arabicPeriod"/>
            </a:pPr>
            <a:r>
              <a:rPr lang="en-US" altLang="en-US" smtClean="0">
                <a:latin typeface="Verdana" panose="020B0604030504040204" pitchFamily="34" charset="0"/>
              </a:rPr>
              <a:t>The corresponding columns must be drawn from the same domain.</a:t>
            </a:r>
          </a:p>
        </p:txBody>
      </p:sp>
      <p:pic>
        <p:nvPicPr>
          <p:cNvPr id="7173" name="Picture 5" descr="set-union"/>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71488" y="2386013"/>
            <a:ext cx="3857625" cy="2314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13: Set Theory			Page B-5: Sample Tables</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consider these tables as we run thru some examples in this module.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table_of_even_numbers</a:t>
            </a:r>
          </a:p>
          <a:p>
            <a:pPr marL="0" indent="0" eaLnBrk="1" hangingPunct="1"/>
            <a:r>
              <a:rPr lang="en-US" altLang="en-US" smtClean="0">
                <a:latin typeface="Verdana" panose="020B0604030504040204" pitchFamily="34" charset="0"/>
              </a:rPr>
              <a:t>	2, 4, 6</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table_of_mixed_numbers</a:t>
            </a:r>
          </a:p>
          <a:p>
            <a:pPr marL="0" indent="0" eaLnBrk="1" hangingPunct="1"/>
            <a:r>
              <a:rPr lang="en-US" altLang="en-US" smtClean="0">
                <a:latin typeface="Verdana" panose="020B0604030504040204" pitchFamily="34" charset="0"/>
              </a:rPr>
              <a:t>	0, 1, 2, 3, NULL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note that the column names are different in each table, but that each of these columns is drawn from the same domain (numeric values)</a:t>
            </a:r>
          </a:p>
        </p:txBody>
      </p:sp>
      <p:pic>
        <p:nvPicPr>
          <p:cNvPr id="819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13: Set Theory			Page B-6: Union Example</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table_of_even_numbers</a:t>
            </a:r>
          </a:p>
          <a:p>
            <a:pPr marL="0" indent="0" eaLnBrk="1" hangingPunct="1"/>
            <a:r>
              <a:rPr lang="en-US" altLang="en-US" smtClean="0">
                <a:latin typeface="Verdana" panose="020B0604030504040204" pitchFamily="34" charset="0"/>
              </a:rPr>
              <a:t>	2, 4, 6</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first working table that SQL builds includes all of the rows from the table_of_odd_numbers.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To this working table, all of the rows from the table_of_even_numbers are added.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then all of these rows are presented in the result table.</a:t>
            </a:r>
          </a:p>
        </p:txBody>
      </p:sp>
      <p:pic>
        <p:nvPicPr>
          <p:cNvPr id="922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13: Set Theory			Page B-7: Union Example</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table_of_odd_numbers</a:t>
            </a:r>
          </a:p>
          <a:p>
            <a:pPr marL="0" indent="0" eaLnBrk="1" hangingPunct="1"/>
            <a:r>
              <a:rPr lang="en-US" altLang="en-US" smtClean="0">
                <a:latin typeface="Verdana" panose="020B0604030504040204" pitchFamily="34" charset="0"/>
              </a:rPr>
              <a:t>	1, 3, 5, 7, NULL</a:t>
            </a:r>
          </a:p>
          <a:p>
            <a:pPr marL="0" indent="0" eaLnBrk="1" hangingPunct="1"/>
            <a:r>
              <a:rPr lang="en-US" altLang="en-US" smtClean="0">
                <a:latin typeface="Verdana" panose="020B0604030504040204" pitchFamily="34" charset="0"/>
              </a:rPr>
              <a:t>table_of_mixed_numbers</a:t>
            </a:r>
          </a:p>
          <a:p>
            <a:pPr marL="0" indent="0" eaLnBrk="1" hangingPunct="1"/>
            <a:r>
              <a:rPr lang="en-US" altLang="en-US" smtClean="0">
                <a:latin typeface="Verdana" panose="020B0604030504040204" pitchFamily="34" charset="0"/>
              </a:rPr>
              <a:t>	0, 1, 2, 3, NULL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Notice that duplicate rows are automatically removed from the final result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is a feature of the set theory upon which relational database systems (and SQL) are built.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set does NOT contain duplicate elements.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by extension, tables do not (should not) contain duplicate rows.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024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12374</TotalTime>
  <Words>1606</Words>
  <Application>Microsoft Office PowerPoint</Application>
  <PresentationFormat>On-screen Show (4:3)</PresentationFormat>
  <Paragraphs>306</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Times New Roman</vt:lpstr>
      <vt:lpstr>Arial</vt:lpstr>
      <vt:lpstr>Verdana</vt:lpstr>
      <vt:lpstr>Albertus</vt:lpstr>
      <vt:lpstr>Courier New</vt:lpstr>
      <vt:lpstr>Wingdings</vt:lpstr>
      <vt:lpstr>Default Design</vt:lpstr>
      <vt:lpstr>SQL Programming</vt:lpstr>
      <vt:lpstr>Module 13: Set Theory   Page A-1: Intro</vt:lpstr>
      <vt:lpstr>Module 13: Set Theory   Page B-1: Relational Theory</vt:lpstr>
      <vt:lpstr>Module 13: Set Theory   Page B-2: Set Theoretic</vt:lpstr>
      <vt:lpstr>Module 13: Set Theory   Page B-3: Union</vt:lpstr>
      <vt:lpstr>Module 13: Set Theory   Page B-4: Union Compatible</vt:lpstr>
      <vt:lpstr>Module 13: Set Theory   Page B-5: Sample Tables</vt:lpstr>
      <vt:lpstr>Module 13: Set Theory   Page B-6: Union Example</vt:lpstr>
      <vt:lpstr>Module 13: Set Theory   Page B-7: Union Example</vt:lpstr>
      <vt:lpstr>Module 13: Set Theory   Page B-8: UNION ALL Example</vt:lpstr>
      <vt:lpstr>Module 13: Set Theory   Page B-9: ORDER BY</vt:lpstr>
      <vt:lpstr>Module 13: Set Theory   Page B-10: Intersection</vt:lpstr>
      <vt:lpstr>Module 13: Set Theory   Page B-11: Intersection Example</vt:lpstr>
      <vt:lpstr>Module 13: Set Theory   Page B-12: Intersection Example</vt:lpstr>
      <vt:lpstr>Module 13: Set Theory   Page B-13: Difference</vt:lpstr>
      <vt:lpstr>Module 13: Set Theory   Page B-14: Difference Example</vt:lpstr>
      <vt:lpstr>Module 13: Set Theory   Page B-15: Difference Example</vt:lpstr>
      <vt:lpstr>Module 13: Set Theory   Page B-16: Difference Example</vt:lpstr>
      <vt:lpstr>Module 13: Set Theory   Page B-17: Core Functions</vt:lpstr>
      <vt:lpstr>Module 13: Set Theory   Page B-18: Core Functions</vt:lpstr>
      <vt:lpstr>Module 13: Set Theory   Page B-19: Core Functions</vt:lpstr>
      <vt:lpstr>Module 13: Set Theory   Page B-20: Core Functions</vt:lpstr>
      <vt:lpstr>Module 13: Set Theory   Page C-1: Relation Theoretic</vt:lpstr>
      <vt:lpstr>Module 13: Set Theory   Page C-2: Rename</vt:lpstr>
      <vt:lpstr>Module 13: Set Theory   Page C-3: SELECT</vt:lpstr>
      <vt:lpstr>Module 13: Set Theory   Page C-4: PROJECT</vt:lpstr>
      <vt:lpstr>Module 13: Set Theory   Page C-5: Product</vt:lpstr>
      <vt:lpstr>Module 13: Set Theory   Page C-6: Natural join</vt:lpstr>
      <vt:lpstr>Module 13: Set Theory   Page C-7: Core Operations</vt:lpstr>
      <vt:lpstr>Module 13: Set Theory   Page T-1: Terminology</vt:lpstr>
      <vt:lpstr>Module 13: Set Theory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136</cp:revision>
  <dcterms:created xsi:type="dcterms:W3CDTF">2003-08-19T14:48:46Z</dcterms:created>
  <dcterms:modified xsi:type="dcterms:W3CDTF">2018-02-24T21:46:17Z</dcterms:modified>
</cp:coreProperties>
</file>