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71" r:id="rId3"/>
    <p:sldId id="438" r:id="rId4"/>
    <p:sldId id="546" r:id="rId5"/>
    <p:sldId id="539" r:id="rId6"/>
    <p:sldId id="540" r:id="rId7"/>
    <p:sldId id="541" r:id="rId8"/>
    <p:sldId id="542" r:id="rId9"/>
    <p:sldId id="543" r:id="rId10"/>
    <p:sldId id="544" r:id="rId11"/>
    <p:sldId id="545" r:id="rId12"/>
    <p:sldId id="493" r:id="rId13"/>
    <p:sldId id="532" r:id="rId14"/>
    <p:sldId id="547" r:id="rId15"/>
    <p:sldId id="548" r:id="rId16"/>
    <p:sldId id="549" r:id="rId17"/>
    <p:sldId id="550" r:id="rId18"/>
    <p:sldId id="585" r:id="rId19"/>
    <p:sldId id="586" r:id="rId20"/>
    <p:sldId id="553" r:id="rId21"/>
    <p:sldId id="554" r:id="rId22"/>
    <p:sldId id="555" r:id="rId23"/>
    <p:sldId id="587" r:id="rId24"/>
    <p:sldId id="588" r:id="rId25"/>
    <p:sldId id="589" r:id="rId26"/>
    <p:sldId id="590" r:id="rId27"/>
    <p:sldId id="591" r:id="rId28"/>
    <p:sldId id="551" r:id="rId29"/>
    <p:sldId id="552" r:id="rId30"/>
    <p:sldId id="557" r:id="rId31"/>
    <p:sldId id="558" r:id="rId32"/>
    <p:sldId id="560" r:id="rId33"/>
    <p:sldId id="559" r:id="rId34"/>
    <p:sldId id="556" r:id="rId35"/>
    <p:sldId id="562" r:id="rId36"/>
    <p:sldId id="563" r:id="rId37"/>
    <p:sldId id="573" r:id="rId38"/>
    <p:sldId id="564" r:id="rId39"/>
    <p:sldId id="584" r:id="rId40"/>
    <p:sldId id="565" r:id="rId41"/>
    <p:sldId id="566" r:id="rId42"/>
    <p:sldId id="567" r:id="rId43"/>
    <p:sldId id="568" r:id="rId44"/>
    <p:sldId id="569" r:id="rId45"/>
    <p:sldId id="570" r:id="rId46"/>
    <p:sldId id="571" r:id="rId47"/>
    <p:sldId id="572" r:id="rId48"/>
    <p:sldId id="574" r:id="rId49"/>
    <p:sldId id="575" r:id="rId50"/>
    <p:sldId id="576" r:id="rId51"/>
    <p:sldId id="577" r:id="rId52"/>
    <p:sldId id="582" r:id="rId53"/>
    <p:sldId id="580" r:id="rId54"/>
    <p:sldId id="578" r:id="rId55"/>
    <p:sldId id="583" r:id="rId56"/>
    <p:sldId id="581" r:id="rId57"/>
    <p:sldId id="561" r:id="rId58"/>
    <p:sldId id="436" r:id="rId59"/>
    <p:sldId id="268" r:id="rId60"/>
    <p:sldId id="263" r:id="rId61"/>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9900"/>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34" autoAdjust="0"/>
    <p:restoredTop sz="91767" autoAdjust="0"/>
  </p:normalViewPr>
  <p:slideViewPr>
    <p:cSldViewPr>
      <p:cViewPr varScale="1">
        <p:scale>
          <a:sx n="54" d="100"/>
          <a:sy n="54" d="100"/>
        </p:scale>
        <p:origin x="5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86051"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86052"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86053"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8F8D48E-9AA1-4AB3-B31F-FE084C14B70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3492"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1CFFE3C-377D-4828-9947-7B0FC25BE2F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98918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25630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139652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364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6858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04800" y="36195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81355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98781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6089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70033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94178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5538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96872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01929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56049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Data Control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14: DCL			Page B-8: People in the DB Environment</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we reconsider the question of information system users, we begin to see an emerging pattern of usage.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All of the systems that we described have a </a:t>
            </a:r>
            <a:r>
              <a:rPr lang="en-US" altLang="en-US" i="1" smtClean="0">
                <a:latin typeface="Verdana" panose="020B0604030504040204" pitchFamily="34" charset="0"/>
              </a:rPr>
              <a:t>public</a:t>
            </a:r>
            <a:r>
              <a:rPr lang="en-US" altLang="en-US" smtClean="0">
                <a:latin typeface="Verdana" panose="020B0604030504040204" pitchFamily="34" charset="0"/>
              </a:rPr>
              <a:t> side to them, and a </a:t>
            </a:r>
            <a:r>
              <a:rPr lang="en-US" altLang="en-US" i="1" smtClean="0">
                <a:latin typeface="Verdana" panose="020B0604030504040204" pitchFamily="34" charset="0"/>
              </a:rPr>
              <a:t>private </a:t>
            </a:r>
            <a:r>
              <a:rPr lang="en-US" altLang="en-US" smtClean="0">
                <a:latin typeface="Verdana" panose="020B0604030504040204" pitchFamily="34" charset="0"/>
              </a:rPr>
              <a:t>side to them.  And our classification of users will be based on this distinction.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Those users who have access to the private side of the system are generally known as: owners or maintainers of the system.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Those users who have access to the public side of an application are generally referred to as: users, clients, or customers.</a:t>
            </a:r>
          </a:p>
          <a:p>
            <a:pPr marL="0" indent="0" eaLnBrk="1" hangingPunct="1"/>
            <a:endParaRPr lang="en-US" altLang="en-US" smtClean="0">
              <a:latin typeface="Verdana" panose="020B0604030504040204" pitchFamily="34" charset="0"/>
            </a:endParaRPr>
          </a:p>
        </p:txBody>
      </p:sp>
      <p:sp>
        <p:nvSpPr>
          <p:cNvPr id="112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14: DCL			Page B-9: People in the DB Environment</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Owners of an information system are responsible for the system, and they determine who else may access or use their system.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Users of an information system avail themselves of those services, and in most cases, these users must have been given permission to use these systems.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how do we go about granting permissions?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229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14: DCL				Page C-1: Granting Privileges</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GRANT command allows the owner of a schema object to specify how other database users may access or modify that object.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the GRANT statement is:</a:t>
            </a:r>
          </a:p>
          <a:p>
            <a:pPr marL="0" indent="0" eaLnBrk="1" hangingPunct="1"/>
            <a:r>
              <a:rPr lang="en-US" altLang="en-US" smtClean="0">
                <a:latin typeface="Verdana" panose="020B0604030504040204" pitchFamily="34" charset="0"/>
              </a:rPr>
              <a:t>	GRANT  </a:t>
            </a:r>
            <a:r>
              <a:rPr lang="en-US" altLang="en-US" i="1" smtClean="0">
                <a:latin typeface="Verdana" panose="020B0604030504040204" pitchFamily="34" charset="0"/>
              </a:rPr>
              <a:t>privilege_type</a:t>
            </a:r>
          </a:p>
          <a:p>
            <a:pPr marL="0" indent="0" eaLnBrk="1" hangingPunct="1"/>
            <a:r>
              <a:rPr lang="en-US" altLang="en-US" smtClean="0">
                <a:latin typeface="Verdana" panose="020B0604030504040204" pitchFamily="34" charset="0"/>
              </a:rPr>
              <a:t>	      ON  </a:t>
            </a:r>
            <a:r>
              <a:rPr lang="en-US" altLang="en-US" i="1" smtClean="0">
                <a:latin typeface="Verdana" panose="020B0604030504040204" pitchFamily="34" charset="0"/>
              </a:rPr>
              <a:t>object_name</a:t>
            </a:r>
          </a:p>
          <a:p>
            <a:pPr marL="0" indent="0" eaLnBrk="1" hangingPunct="1"/>
            <a:r>
              <a:rPr lang="en-US" altLang="en-US" smtClean="0">
                <a:latin typeface="Verdana" panose="020B0604030504040204" pitchFamily="34" charset="0"/>
              </a:rPr>
              <a:t>	      TO  </a:t>
            </a:r>
            <a:r>
              <a:rPr lang="en-US" altLang="en-US" i="1" smtClean="0">
                <a:latin typeface="Verdana" panose="020B0604030504040204" pitchFamily="34" charset="0"/>
              </a:rPr>
              <a:t>user_list</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looks rather straightforward.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user_list is probably a list of user names (eg. bbergin, F3S3, insc033,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object_name is probably the name of a table or view, (or some other schema object).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what are privilege types?</a:t>
            </a:r>
          </a:p>
        </p:txBody>
      </p:sp>
      <p:sp>
        <p:nvSpPr>
          <p:cNvPr id="13317" name="Rectangle 11"/>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14: DCL				Page C-2: Privilege Types</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Privilege types are the actions you can perform on an object.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a question for you.  If the object were a table, what kinds of actions might you need to perform on that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should be able to come up with at least four actions)</a:t>
            </a:r>
          </a:p>
        </p:txBody>
      </p:sp>
      <p:sp>
        <p:nvSpPr>
          <p:cNvPr id="1434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14: DCL				Page C-3: Privilege Types</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Privilege types are the actions you can perform on an object.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a question for you.  If the object were a table, what kinds of actions might you need to perform on that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should be able to come up with at least four actions)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(Hint: CRUD)</a:t>
            </a:r>
          </a:p>
        </p:txBody>
      </p:sp>
      <p:sp>
        <p:nvSpPr>
          <p:cNvPr id="1536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14: DCL				Page C-4: Privilege Types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Privilege types are the actions you can perform on an object.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a question for you.  If the object were a table, what kinds of actions might you need to perform on that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should be able to come up with at least four actions)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right!</a:t>
            </a:r>
          </a:p>
          <a:p>
            <a:pPr marL="0" indent="0" eaLnBrk="1" hangingPunct="1"/>
            <a:r>
              <a:rPr lang="en-US" altLang="en-US" smtClean="0">
                <a:latin typeface="Verdana" panose="020B0604030504040204" pitchFamily="34" charset="0"/>
              </a:rPr>
              <a:t>	SELECT</a:t>
            </a:r>
          </a:p>
          <a:p>
            <a:pPr marL="0" indent="0" eaLnBrk="1" hangingPunct="1"/>
            <a:r>
              <a:rPr lang="en-US" altLang="en-US" smtClean="0">
                <a:latin typeface="Verdana" panose="020B0604030504040204" pitchFamily="34" charset="0"/>
              </a:rPr>
              <a:t>	INSERT</a:t>
            </a:r>
          </a:p>
          <a:p>
            <a:pPr marL="0" indent="0" eaLnBrk="1" hangingPunct="1"/>
            <a:r>
              <a:rPr lang="en-US" altLang="en-US" smtClean="0">
                <a:latin typeface="Verdana" panose="020B0604030504040204" pitchFamily="34" charset="0"/>
              </a:rPr>
              <a:t>	UPDATE</a:t>
            </a:r>
          </a:p>
          <a:p>
            <a:pPr marL="0" indent="0" eaLnBrk="1" hangingPunct="1"/>
            <a:r>
              <a:rPr lang="en-US" altLang="en-US" smtClean="0">
                <a:latin typeface="Verdana" panose="020B0604030504040204" pitchFamily="34" charset="0"/>
              </a:rPr>
              <a:t>	DELETE</a:t>
            </a:r>
          </a:p>
          <a:p>
            <a:pPr marL="0" indent="0" eaLnBrk="1" hangingPunct="1"/>
            <a:endParaRPr lang="en-US" altLang="en-US" smtClean="0">
              <a:latin typeface="Verdana" panose="020B0604030504040204" pitchFamily="34" charset="0"/>
            </a:endParaRPr>
          </a:p>
        </p:txBody>
      </p:sp>
      <p:sp>
        <p:nvSpPr>
          <p:cNvPr id="1638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14: DCL				Page C-5: Granting Privileges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if I wanted to allow the user SCOTT to be able to read one of the tables in my schema, say the </a:t>
            </a:r>
            <a:r>
              <a:rPr lang="en-US" altLang="en-US" i="1" smtClean="0">
                <a:latin typeface="Verdana" panose="020B0604030504040204" pitchFamily="34" charset="0"/>
              </a:rPr>
              <a:t>movies</a:t>
            </a:r>
            <a:r>
              <a:rPr lang="en-US" altLang="en-US" smtClean="0">
                <a:latin typeface="Verdana" panose="020B0604030504040204" pitchFamily="34" charset="0"/>
              </a:rPr>
              <a:t> table, I could grant him permission with the following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GRANT  select  ON  movies  TO  scott;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Scott should also have permission to update that table, I could subsequently issue this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GRANT  update  ON  movies  TO  scott;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Or, initially, I could have executed this command:</a:t>
            </a:r>
          </a:p>
          <a:p>
            <a:pPr marL="0" indent="0" eaLnBrk="1" hangingPunct="1"/>
            <a:r>
              <a:rPr lang="en-US" altLang="en-US" smtClean="0">
                <a:latin typeface="Verdana" panose="020B0604030504040204" pitchFamily="34" charset="0"/>
              </a:rPr>
              <a:t>   GRANT  select, update  ON  movies</a:t>
            </a:r>
          </a:p>
          <a:p>
            <a:pPr marL="0" indent="0" eaLnBrk="1" hangingPunct="1"/>
            <a:r>
              <a:rPr lang="en-US" altLang="en-US" smtClean="0">
                <a:latin typeface="Verdana" panose="020B0604030504040204" pitchFamily="34" charset="0"/>
              </a:rPr>
              <a:t>                                      TO  scott;</a:t>
            </a:r>
          </a:p>
        </p:txBody>
      </p:sp>
      <p:sp>
        <p:nvSpPr>
          <p:cNvPr id="1741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14: DCL				Page C-6: Revoking Privileges</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Privileges are revoked, or taken away, in a similar fashion.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REVOKE  </a:t>
            </a:r>
            <a:r>
              <a:rPr lang="en-US" altLang="en-US" i="1" smtClean="0">
                <a:latin typeface="Verdana" panose="020B0604030504040204" pitchFamily="34" charset="0"/>
              </a:rPr>
              <a:t>privilege_list</a:t>
            </a:r>
          </a:p>
          <a:p>
            <a:pPr marL="0" indent="0" eaLnBrk="1" hangingPunct="1"/>
            <a:r>
              <a:rPr lang="en-US" altLang="en-US" smtClean="0">
                <a:latin typeface="Verdana" panose="020B0604030504040204" pitchFamily="34" charset="0"/>
              </a:rPr>
              <a:t>           ON  </a:t>
            </a:r>
            <a:r>
              <a:rPr lang="en-US" altLang="en-US" i="1" smtClean="0">
                <a:latin typeface="Verdana" panose="020B0604030504040204" pitchFamily="34" charset="0"/>
              </a:rPr>
              <a:t>object_name</a:t>
            </a:r>
          </a:p>
          <a:p>
            <a:pPr marL="0" indent="0" eaLnBrk="1" hangingPunct="1"/>
            <a:r>
              <a:rPr lang="en-US" altLang="en-US" smtClean="0">
                <a:latin typeface="Verdana" panose="020B0604030504040204" pitchFamily="34" charset="0"/>
              </a:rPr>
              <a:t>       FROM  </a:t>
            </a:r>
            <a:r>
              <a:rPr lang="en-US" altLang="en-US" i="1" smtClean="0">
                <a:latin typeface="Verdana" panose="020B0604030504040204" pitchFamily="34" charset="0"/>
              </a:rPr>
              <a:t>user_list</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endParaRPr lang="en-US" altLang="en-US" i="1"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REVOKE  update  ON  movies  FROM  scott;</a:t>
            </a:r>
          </a:p>
        </p:txBody>
      </p:sp>
      <p:sp>
        <p:nvSpPr>
          <p:cNvPr id="1843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14: DCL				Page C-7: MySQL User-Lists</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MySQL has an “interesting” way of specifying the user list, and it does provide a degree of specificity that we don’t see with Oracle’s implementation.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MySQL can “lock down” user access not only by user name, but also by the host from which they are accessing the system. The general form of the user_list entry in MySQL is:</a:t>
            </a:r>
          </a:p>
          <a:p>
            <a:pPr marL="0" indent="0" eaLnBrk="1" hangingPunct="1"/>
            <a:r>
              <a:rPr lang="en-US" altLang="en-US" smtClean="0">
                <a:latin typeface="Verdana" panose="020B0604030504040204" pitchFamily="34" charset="0"/>
              </a:rPr>
              <a:t>   username@hostname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I wanted to give username: SCOTT, from system cisdb01.msjc.edu access to the movies table, the command would look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GRANT  SELECT ON  movies</a:t>
            </a:r>
          </a:p>
          <a:p>
            <a:pPr marL="0" indent="0" eaLnBrk="1" hangingPunct="1"/>
            <a:r>
              <a:rPr lang="en-US" altLang="en-US" smtClean="0">
                <a:latin typeface="Verdana" panose="020B0604030504040204" pitchFamily="34" charset="0"/>
              </a:rPr>
              <a:t>  TO  ‘scott’@’cisdb01.msjc.edu’</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946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14: DCL				Page C-8: MySQL User-Lists</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I only wanted to give access to local users, I could use this abbreviation for the local system.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GRANT  SELECT ON  movies</a:t>
            </a:r>
          </a:p>
          <a:p>
            <a:pPr marL="0" indent="0" eaLnBrk="1" hangingPunct="1"/>
            <a:r>
              <a:rPr lang="en-US" altLang="en-US" smtClean="0">
                <a:latin typeface="Verdana" panose="020B0604030504040204" pitchFamily="34" charset="0"/>
              </a:rPr>
              <a:t>  TO  ‘scott’@’localhost’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Do note, in each of these examples, that the username is enclosed in quotes, the hostname is enclosed in quotes, and the ampersand (@) is NOT enclosed in quotes.</a:t>
            </a:r>
          </a:p>
        </p:txBody>
      </p:sp>
      <p:sp>
        <p:nvSpPr>
          <p:cNvPr id="2048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14: DCL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module we concern ourselves with some of the security aspects of database operations.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We’ll be looking at the Data Control Language statements, and the magic word here is ‘control’.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statements help the database designer, programmer, and user </a:t>
            </a:r>
            <a:r>
              <a:rPr lang="en-US" altLang="en-US" b="1" smtClean="0">
                <a:latin typeface="Verdana" panose="020B0604030504040204" pitchFamily="34" charset="0"/>
              </a:rPr>
              <a:t>control</a:t>
            </a:r>
            <a:r>
              <a:rPr lang="en-US" altLang="en-US" smtClean="0">
                <a:latin typeface="Verdana" panose="020B0604030504040204" pitchFamily="34" charset="0"/>
              </a:rPr>
              <a:t> who has access to the various database objects that have been created.  </a:t>
            </a:r>
          </a:p>
        </p:txBody>
      </p:sp>
      <p:sp>
        <p:nvSpPr>
          <p:cNvPr id="3077" name="Rectangle 12"/>
          <p:cNvSpPr>
            <a:spLocks noGrp="1" noChangeArrowheads="1"/>
          </p:cNvSpPr>
          <p:nvPr>
            <p:ph sz="half" idx="1"/>
          </p:nvPr>
        </p:nvSpPr>
        <p:spPr/>
        <p:txBody>
          <a:bodyPr/>
          <a:lstStyle/>
          <a:p>
            <a:pPr marL="0" indent="0" eaLnBrk="1" hangingPunct="1"/>
            <a:endParaRPr lang="en-US" altLang="en-US" sz="1600" b="1" smtClean="0">
              <a:latin typeface="Albertus" pitchFamily="34" charset="0"/>
            </a:endParaRPr>
          </a:p>
          <a:p>
            <a:pPr marL="0" indent="0" eaLnBrk="1" hangingPunct="1"/>
            <a:endParaRPr lang="en-US" altLang="en-US" sz="1600" b="1" smtClean="0">
              <a:latin typeface="Albertus" pitchFamily="34" charset="0"/>
            </a:endParaRPr>
          </a:p>
          <a:p>
            <a:pPr marL="0" indent="0" eaLnBrk="1" hangingPunct="1"/>
            <a:r>
              <a:rPr lang="en-US" altLang="en-US" sz="1600" b="1" smtClean="0">
                <a:latin typeface="Albertus" pitchFamily="34" charset="0"/>
              </a:rPr>
              <a:t>SQL Statement Types:</a:t>
            </a:r>
          </a:p>
          <a:p>
            <a:pPr marL="0" indent="0" eaLnBrk="1" hangingPunct="1"/>
            <a:endParaRPr lang="en-US" altLang="en-US" sz="1600" b="1" smtClean="0">
              <a:latin typeface="Albertus" pitchFamily="34" charset="0"/>
            </a:endParaRPr>
          </a:p>
          <a:p>
            <a:pPr marL="0" indent="0" eaLnBrk="1" hangingPunct="1"/>
            <a:r>
              <a:rPr lang="en-US" altLang="en-US" sz="1600" b="1" smtClean="0">
                <a:latin typeface="Albertus" pitchFamily="34" charset="0"/>
              </a:rPr>
              <a:t>   DQL – Data Query Language</a:t>
            </a:r>
          </a:p>
          <a:p>
            <a:pPr marL="0" indent="0" eaLnBrk="1" hangingPunct="1"/>
            <a:r>
              <a:rPr lang="en-US" altLang="en-US" sz="1600" b="1" smtClean="0">
                <a:latin typeface="Albertus" pitchFamily="34" charset="0"/>
              </a:rPr>
              <a:t>   DML – Data Manipulation Language</a:t>
            </a:r>
          </a:p>
          <a:p>
            <a:pPr marL="0" indent="0" eaLnBrk="1" hangingPunct="1"/>
            <a:r>
              <a:rPr lang="en-US" altLang="en-US" sz="1600" b="1" smtClean="0">
                <a:latin typeface="Albertus" pitchFamily="34" charset="0"/>
              </a:rPr>
              <a:t>   DDL – Data Definition Language</a:t>
            </a:r>
          </a:p>
          <a:p>
            <a:pPr marL="0" indent="0" eaLnBrk="1" hangingPunct="1"/>
            <a:r>
              <a:rPr lang="en-US" altLang="en-US" sz="1600" b="1" smtClean="0">
                <a:solidFill>
                  <a:schemeClr val="accent1"/>
                </a:solidFill>
                <a:latin typeface="Albertus" pitchFamily="34" charset="0"/>
              </a:rPr>
              <a:t>   </a:t>
            </a:r>
            <a:r>
              <a:rPr lang="en-US" altLang="en-US" sz="1600" b="1" smtClean="0">
                <a:solidFill>
                  <a:schemeClr val="accent2"/>
                </a:solidFill>
                <a:latin typeface="Albertus" pitchFamily="34" charset="0"/>
              </a:rPr>
              <a:t>DCL – Data Control Language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14: DCL				Page D-1: Granularity</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Privileges can be bestowed down to the column level, but they cannot (yet) be bestowed to the row level.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column level privileges is</a:t>
            </a:r>
          </a:p>
          <a:p>
            <a:pPr marL="0" indent="0" eaLnBrk="1" hangingPunct="1"/>
            <a:r>
              <a:rPr lang="en-US" altLang="en-US" smtClean="0">
                <a:latin typeface="Verdana" panose="020B0604030504040204" pitchFamily="34" charset="0"/>
              </a:rPr>
              <a:t>     GRANT  </a:t>
            </a:r>
            <a:r>
              <a:rPr lang="en-US" altLang="en-US" i="1" smtClean="0">
                <a:latin typeface="Verdana" panose="020B0604030504040204" pitchFamily="34" charset="0"/>
              </a:rPr>
              <a:t>privilege_list (column_list)</a:t>
            </a:r>
          </a:p>
          <a:p>
            <a:pPr marL="0" indent="0" eaLnBrk="1" hangingPunct="1"/>
            <a:r>
              <a:rPr lang="en-US" altLang="en-US" smtClean="0">
                <a:latin typeface="Verdana" panose="020B0604030504040204" pitchFamily="34" charset="0"/>
              </a:rPr>
              <a:t>           ON  </a:t>
            </a:r>
            <a:r>
              <a:rPr lang="en-US" altLang="en-US" i="1" smtClean="0">
                <a:latin typeface="Verdana" panose="020B0604030504040204" pitchFamily="34" charset="0"/>
              </a:rPr>
              <a:t>table_name</a:t>
            </a:r>
          </a:p>
          <a:p>
            <a:pPr marL="0" indent="0" eaLnBrk="1" hangingPunct="1"/>
            <a:r>
              <a:rPr lang="en-US" altLang="en-US" smtClean="0">
                <a:latin typeface="Verdana" panose="020B0604030504040204" pitchFamily="34" charset="0"/>
              </a:rPr>
              <a:t>           TO  </a:t>
            </a:r>
            <a:r>
              <a:rPr lang="en-US" altLang="en-US" i="1" smtClean="0">
                <a:latin typeface="Verdana" panose="020B0604030504040204" pitchFamily="34" charset="0"/>
              </a:rPr>
              <a:t>user_list</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endParaRPr lang="en-US" altLang="en-US" i="1"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GRANT  update (name)</a:t>
            </a:r>
          </a:p>
          <a:p>
            <a:pPr marL="0" indent="0" eaLnBrk="1" hangingPunct="1"/>
            <a:r>
              <a:rPr lang="en-US" altLang="en-US" smtClean="0">
                <a:latin typeface="Verdana" panose="020B0604030504040204" pitchFamily="34" charset="0"/>
              </a:rPr>
              <a:t>         ON  students</a:t>
            </a:r>
          </a:p>
          <a:p>
            <a:pPr marL="0" indent="0" eaLnBrk="1" hangingPunct="1"/>
            <a:r>
              <a:rPr lang="en-US" altLang="en-US" smtClean="0">
                <a:latin typeface="Verdana" panose="020B0604030504040204" pitchFamily="34" charset="0"/>
              </a:rPr>
              <a:t>         TO   scott;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syntax is a little bit counter-intuitive to me.</a:t>
            </a:r>
          </a:p>
        </p:txBody>
      </p:sp>
      <p:sp>
        <p:nvSpPr>
          <p:cNvPr id="2150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14: DCL				Page D-2: Granularity ?</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It seems to me that it would make more sense for the syntax to be something like: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GRANT  </a:t>
            </a:r>
            <a:r>
              <a:rPr lang="en-US" altLang="en-US" i="1" smtClean="0">
                <a:latin typeface="Verdana" panose="020B0604030504040204" pitchFamily="34" charset="0"/>
              </a:rPr>
              <a:t>privilege_list</a:t>
            </a:r>
          </a:p>
          <a:p>
            <a:pPr marL="0" indent="0" eaLnBrk="1" hangingPunct="1"/>
            <a:r>
              <a:rPr lang="en-US" altLang="en-US" smtClean="0">
                <a:latin typeface="Verdana" panose="020B0604030504040204" pitchFamily="34" charset="0"/>
              </a:rPr>
              <a:t>           ON  </a:t>
            </a:r>
            <a:r>
              <a:rPr lang="en-US" altLang="en-US" i="1" smtClean="0">
                <a:latin typeface="Verdana" panose="020B0604030504040204" pitchFamily="34" charset="0"/>
              </a:rPr>
              <a:t>table_name (column_list)</a:t>
            </a:r>
          </a:p>
          <a:p>
            <a:pPr marL="0" indent="0" eaLnBrk="1" hangingPunct="1"/>
            <a:r>
              <a:rPr lang="en-US" altLang="en-US" smtClean="0">
                <a:latin typeface="Verdana" panose="020B0604030504040204" pitchFamily="34" charset="0"/>
              </a:rPr>
              <a:t>           TO  </a:t>
            </a:r>
            <a:r>
              <a:rPr lang="en-US" altLang="en-US" i="1" smtClean="0">
                <a:latin typeface="Verdana" panose="020B0604030504040204" pitchFamily="34" charset="0"/>
              </a:rPr>
              <a:t>user_list</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endParaRPr lang="en-US" altLang="en-US" i="1"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GRANT  update ON  students (name)</a:t>
            </a:r>
          </a:p>
          <a:p>
            <a:pPr marL="0" indent="0" eaLnBrk="1" hangingPunct="1"/>
            <a:r>
              <a:rPr lang="en-US" altLang="en-US" smtClean="0">
                <a:latin typeface="Verdana" panose="020B0604030504040204" pitchFamily="34" charset="0"/>
              </a:rPr>
              <a:t>         TO   scott;</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        </a:t>
            </a:r>
            <a:r>
              <a:rPr lang="en-US" altLang="en-US" b="1" i="1" u="sng" smtClean="0">
                <a:latin typeface="Verdana" panose="020B0604030504040204" pitchFamily="34" charset="0"/>
              </a:rPr>
              <a:t>This AIN’T the Way It Works!</a:t>
            </a:r>
          </a:p>
          <a:p>
            <a:pPr marL="0" indent="0" eaLnBrk="1" hangingPunct="1"/>
            <a:endParaRPr lang="en-US" altLang="en-US" b="1" i="1" u="sng" smtClean="0">
              <a:latin typeface="Verdana" panose="020B0604030504040204" pitchFamily="34" charset="0"/>
            </a:endParaRPr>
          </a:p>
          <a:p>
            <a:pPr marL="0" indent="0" eaLnBrk="1" hangingPunct="1"/>
            <a:r>
              <a:rPr lang="en-US" altLang="en-US" smtClean="0">
                <a:latin typeface="Verdana" panose="020B0604030504040204" pitchFamily="34" charset="0"/>
              </a:rPr>
              <a:t>I can only guess that the syntax is written as it is so that the user can bestow a variety of privileges in a single statement.  For example:</a:t>
            </a:r>
          </a:p>
          <a:p>
            <a:pPr marL="0" indent="0" eaLnBrk="1" hangingPunct="1"/>
            <a:r>
              <a:rPr lang="en-US" altLang="en-US" smtClean="0">
                <a:latin typeface="Verdana" panose="020B0604030504040204" pitchFamily="34" charset="0"/>
              </a:rPr>
              <a:t>GRANT  select(name, majr),</a:t>
            </a:r>
          </a:p>
          <a:p>
            <a:pPr marL="0" indent="0" eaLnBrk="1" hangingPunct="1"/>
            <a:r>
              <a:rPr lang="en-US" altLang="en-US" smtClean="0">
                <a:latin typeface="Verdana" panose="020B0604030504040204" pitchFamily="34" charset="0"/>
              </a:rPr>
              <a:t>            update(name),</a:t>
            </a:r>
          </a:p>
          <a:p>
            <a:pPr marL="0" indent="0" eaLnBrk="1" hangingPunct="1"/>
            <a:r>
              <a:rPr lang="en-US" altLang="en-US" smtClean="0">
                <a:latin typeface="Verdana" panose="020B0604030504040204" pitchFamily="34" charset="0"/>
              </a:rPr>
              <a:t>            insert(sid, name)</a:t>
            </a:r>
          </a:p>
          <a:p>
            <a:pPr marL="0" indent="0" eaLnBrk="1" hangingPunct="1"/>
            <a:r>
              <a:rPr lang="en-US" altLang="en-US" smtClean="0">
                <a:latin typeface="Verdana" panose="020B0604030504040204" pitchFamily="34" charset="0"/>
              </a:rPr>
              <a:t>       ON  students  TO  scott;</a:t>
            </a:r>
          </a:p>
          <a:p>
            <a:pPr marL="0" indent="0" eaLnBrk="1" hangingPunct="1"/>
            <a:endParaRPr lang="en-US" altLang="en-US" smtClean="0">
              <a:latin typeface="Verdana" panose="020B0604030504040204" pitchFamily="34" charset="0"/>
            </a:endParaRPr>
          </a:p>
        </p:txBody>
      </p:sp>
      <p:pic>
        <p:nvPicPr>
          <p:cNvPr id="22533" name="Picture 5" descr="1mvb2dvx[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838200"/>
            <a:ext cx="27432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14: DCL				Page E-1: Public</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the owner of an object wants to give away certain privileges on that object to everybody using an Oracle database, there is a short cut that can be used (in lieu of typing in everyone’s username).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shortcut, or special value that can be used, is the keyword PUBLIC.</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if you wanted everyone on the system to have read access to your movies table, you could issue this command:</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GRANT  select  ON  movies  TO  PUBLIC;</a:t>
            </a:r>
          </a:p>
        </p:txBody>
      </p:sp>
      <p:sp>
        <p:nvSpPr>
          <p:cNvPr id="23557"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14: DCL				Page E-2: ‘Public’ in MySQL</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We’ve seen that the general form of user_list entries in MySQL is something like: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username@hostname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you think we could implement a ‘public’ permission with this scheme?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&gt;</a:t>
            </a:r>
          </a:p>
          <a:p>
            <a:pPr marL="0" indent="0" eaLnBrk="1" hangingPunct="1"/>
            <a:endParaRPr lang="en-US" altLang="en-US" smtClean="0">
              <a:latin typeface="Verdana" panose="020B0604030504040204" pitchFamily="34" charset="0"/>
            </a:endParaRPr>
          </a:p>
        </p:txBody>
      </p:sp>
      <p:sp>
        <p:nvSpPr>
          <p:cNvPr id="2458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14: DCL				Page E-3: ‘Public’ in MySQL</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We’ve seen that the general form of user_list entries in MySQL is something like: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username@hostname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you think we could implement a ‘public’ permission with this scheme?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We’d have to come up with something that could accommodate ‘anything’ for the username, as well as ‘anything’ for the hostname.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Hmmm…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&gt;</a:t>
            </a:r>
          </a:p>
          <a:p>
            <a:pPr marL="0" indent="0" eaLnBrk="1" hangingPunct="1"/>
            <a:endParaRPr lang="en-US" altLang="en-US" smtClean="0">
              <a:latin typeface="Verdana" panose="020B0604030504040204" pitchFamily="34" charset="0"/>
            </a:endParaRPr>
          </a:p>
        </p:txBody>
      </p:sp>
      <p:sp>
        <p:nvSpPr>
          <p:cNvPr id="2560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14: DCL				Page E-4: ‘Public’ in MySQL</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We’ve seen that the general form of user_list entries in MySQL is something like: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username@hostname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you think we could implement a ‘public’ permission with this scheme?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We’d have to come up with something that could accommodate ‘anything’ for the username, as well as ‘anything’ for the hostname.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Hmmm…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MySQL solution is rather intuitive (once you see it </a:t>
            </a:r>
            <a:r>
              <a:rPr lang="en-US" altLang="en-US" smtClean="0">
                <a:latin typeface="Verdana" panose="020B0604030504040204" pitchFamily="34" charset="0"/>
                <a:sym typeface="Wingdings" panose="05000000000000000000" pitchFamily="2" charset="2"/>
              </a:rPr>
              <a:t>)</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GRANT SELECT ON movies</a:t>
            </a:r>
          </a:p>
          <a:p>
            <a:pPr marL="0" indent="0" eaLnBrk="1" hangingPunct="1"/>
            <a:r>
              <a:rPr lang="en-US" altLang="en-US" smtClean="0">
                <a:latin typeface="Verdana" panose="020B0604030504040204" pitchFamily="34" charset="0"/>
                <a:sym typeface="Wingdings" panose="05000000000000000000" pitchFamily="2" charset="2"/>
              </a:rPr>
              <a:t>   to username@’%’;</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662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14: DCL				Page E-5: ‘Public’ in MySQL</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sym typeface="Wingdings" panose="05000000000000000000" pitchFamily="2" charset="2"/>
              </a:rPr>
              <a:t>Now this covers “any” host</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GRANT SELECT ON movies</a:t>
            </a:r>
          </a:p>
          <a:p>
            <a:pPr marL="0" indent="0" eaLnBrk="1" hangingPunct="1"/>
            <a:r>
              <a:rPr lang="en-US" altLang="en-US" smtClean="0">
                <a:latin typeface="Verdana" panose="020B0604030504040204" pitchFamily="34" charset="0"/>
                <a:sym typeface="Wingdings" panose="05000000000000000000" pitchFamily="2" charset="2"/>
              </a:rPr>
              <a:t>   to username@’%’;</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could be less generous and only give access to users in our ‘company’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sym typeface="Wingdings" panose="05000000000000000000" pitchFamily="2" charset="2"/>
              </a:rPr>
              <a:t>GRANT SELECT ON movies</a:t>
            </a:r>
          </a:p>
          <a:p>
            <a:pPr marL="0" indent="0" eaLnBrk="1" hangingPunct="1"/>
            <a:r>
              <a:rPr lang="en-US" altLang="en-US" smtClean="0">
                <a:latin typeface="Verdana" panose="020B0604030504040204" pitchFamily="34" charset="0"/>
                <a:sym typeface="Wingdings" panose="05000000000000000000" pitchFamily="2" charset="2"/>
              </a:rPr>
              <a:t>   to username@ ’%.msjc.edu’;</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rPr>
              <a:t>Or even restrict access to a particular domain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sym typeface="Wingdings" panose="05000000000000000000" pitchFamily="2" charset="2"/>
              </a:rPr>
              <a:t>GRANT SELECT ON movies</a:t>
            </a:r>
          </a:p>
          <a:p>
            <a:pPr marL="0" indent="0" eaLnBrk="1" hangingPunct="1"/>
            <a:r>
              <a:rPr lang="en-US" altLang="en-US" smtClean="0">
                <a:latin typeface="Verdana" panose="020B0604030504040204" pitchFamily="34" charset="0"/>
                <a:sym typeface="Wingdings" panose="05000000000000000000" pitchFamily="2" charset="2"/>
              </a:rPr>
              <a:t>   to username@ ’%.edu’;</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76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14: DCL				Page E-6: ‘Public’ in MySQL</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sym typeface="Wingdings" panose="05000000000000000000" pitchFamily="2" charset="2"/>
              </a:rPr>
              <a:t>But I’ve been a little vague about the username part.  And one would ‘hope’ that MySQL would use the same ‘trick’ to accommodate usernames.</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Unfortunately, MySQL does not permit wildcards in usernames. </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So the trick with the username part of it, is to pass it an empty string (‘’).</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For example:</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GRANT SELECT ON movies</a:t>
            </a:r>
          </a:p>
          <a:p>
            <a:pPr marL="0" indent="0" eaLnBrk="1" hangingPunct="1"/>
            <a:r>
              <a:rPr lang="en-US" altLang="en-US" smtClean="0">
                <a:latin typeface="Verdana" panose="020B0604030504040204" pitchFamily="34" charset="0"/>
                <a:sym typeface="Wingdings" panose="05000000000000000000" pitchFamily="2" charset="2"/>
              </a:rPr>
              <a:t>   to ‘’ @ ’%.msjc.edu’;</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GRANT SELECT ON movies</a:t>
            </a:r>
          </a:p>
          <a:p>
            <a:pPr marL="0" indent="0" eaLnBrk="1" hangingPunct="1"/>
            <a:r>
              <a:rPr lang="en-US" altLang="en-US" smtClean="0">
                <a:latin typeface="Verdana" panose="020B0604030504040204" pitchFamily="34" charset="0"/>
                <a:sym typeface="Wingdings" panose="05000000000000000000" pitchFamily="2" charset="2"/>
              </a:rPr>
              <a:t>   to ‘’ @ ’%’;</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867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14: DCL				Page F-1: Objects and Privileges</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addition to the CRUD operations against tables and views, there are other privileges that can be bestowed on tables.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There are also other objects for which privileges can be granted.</a:t>
            </a:r>
          </a:p>
          <a:p>
            <a:pPr marL="0" indent="0" eaLnBrk="1" hangingPunct="1"/>
            <a:endParaRPr lang="en-US" altLang="en-US" smtClean="0">
              <a:latin typeface="Verdana" panose="020B0604030504040204" pitchFamily="34" charset="0"/>
            </a:endParaRPr>
          </a:p>
        </p:txBody>
      </p:sp>
      <p:sp>
        <p:nvSpPr>
          <p:cNvPr id="297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14: DCL				Page F-2: Objects and Privileges</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ability to reference a table, via a foreign key reference, is a specific privilege that must be granted for anyone other than the table owner to use.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table referencing were a ‘wide open’ feature of a database, can you imagine how a programmer might ‘reverse engineer’ the database, and discover the names of all of the tables in a user’s account?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would also be trivial to ‘reverse engineer’ all of the primary keys in a referenced table.</a:t>
            </a:r>
          </a:p>
        </p:txBody>
      </p:sp>
      <p:sp>
        <p:nvSpPr>
          <p:cNvPr id="307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14: DCL			Page B-1: People in the DB Environment</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consider a college campus as the setting for our discussion on database security.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a first step, let’s identify the players.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Who are the people on campus?</a:t>
            </a:r>
          </a:p>
        </p:txBody>
      </p:sp>
      <p:pic>
        <p:nvPicPr>
          <p:cNvPr id="4101" name="Picture 14" descr="sfbwk1mb[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2819400"/>
            <a:ext cx="3581400" cy="2805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14: DCL				Page F-3: Objects and Privileges</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USAGE privilege can be granted by a user who wishes to share any of these schema objects:</a:t>
            </a:r>
          </a:p>
          <a:p>
            <a:pPr marL="0" indent="0" eaLnBrk="1" hangingPunct="1"/>
            <a:r>
              <a:rPr lang="en-US" altLang="en-US" smtClean="0">
                <a:latin typeface="Verdana" panose="020B0604030504040204" pitchFamily="34" charset="0"/>
              </a:rPr>
              <a:t>      domains and user defined data types,</a:t>
            </a:r>
          </a:p>
          <a:p>
            <a:pPr marL="0" indent="0" eaLnBrk="1" hangingPunct="1"/>
            <a:r>
              <a:rPr lang="en-US" altLang="en-US" smtClean="0">
                <a:latin typeface="Verdana" panose="020B0604030504040204" pitchFamily="34" charset="0"/>
              </a:rPr>
              <a:t>      character sets and collations, and</a:t>
            </a:r>
          </a:p>
          <a:p>
            <a:pPr marL="0" indent="0" eaLnBrk="1" hangingPunct="1"/>
            <a:r>
              <a:rPr lang="en-US" altLang="en-US" smtClean="0">
                <a:latin typeface="Verdana" panose="020B0604030504040204" pitchFamily="34" charset="0"/>
              </a:rPr>
              <a:t>      translations.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an EXECUTE privilege can be bestowed on stored procedures.  Stored procedures are programs that are stored (and available) in the database.</a:t>
            </a:r>
          </a:p>
        </p:txBody>
      </p:sp>
      <p:sp>
        <p:nvSpPr>
          <p:cNvPr id="317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14: DCL				Page G-1: Creating Users</a:t>
            </a:r>
          </a:p>
        </p:txBody>
      </p:sp>
      <p:sp>
        <p:nvSpPr>
          <p:cNvPr id="327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Users and their schemas are simply objects as far as the database is concerned, and in the Oracle world, new users are created with the CREATE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CREATE USER </a:t>
            </a:r>
            <a:r>
              <a:rPr lang="en-US" altLang="en-US" i="1" smtClean="0">
                <a:latin typeface="Verdana" panose="020B0604030504040204" pitchFamily="34" charset="0"/>
              </a:rPr>
              <a:t>user_name</a:t>
            </a:r>
          </a:p>
          <a:p>
            <a:pPr marL="0" indent="0" eaLnBrk="1" hangingPunct="1"/>
            <a:r>
              <a:rPr lang="en-US" altLang="en-US" smtClean="0">
                <a:latin typeface="Verdana" panose="020B0604030504040204" pitchFamily="34" charset="0"/>
              </a:rPr>
              <a:t>	IDENTIFIED BY  </a:t>
            </a:r>
            <a:r>
              <a:rPr lang="en-US" altLang="en-US" i="1" smtClean="0">
                <a:latin typeface="Verdana" panose="020B0604030504040204" pitchFamily="34" charset="0"/>
              </a:rPr>
              <a:t>password</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Users are removed from the system with the DROP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DROP USER  </a:t>
            </a:r>
            <a:r>
              <a:rPr lang="en-US" altLang="en-US" i="1" smtClean="0">
                <a:latin typeface="Verdana" panose="020B0604030504040204" pitchFamily="34" charset="0"/>
              </a:rPr>
              <a:t>user_name</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you should be very careful with this command.  When a user is dropped, all of the objects in their schema (tables, views, …) are removed from the database.</a:t>
            </a:r>
          </a:p>
        </p:txBody>
      </p:sp>
      <p:sp>
        <p:nvSpPr>
          <p:cNvPr id="3277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14: DCL				Page G-2: Creating Users</a:t>
            </a:r>
          </a:p>
        </p:txBody>
      </p:sp>
      <p:sp>
        <p:nvSpPr>
          <p:cNvPr id="33796"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There’s a common security precaution that is taken in many computing establishments.  </a:t>
            </a:r>
          </a:p>
          <a:p>
            <a:pPr marL="0" indent="0" eaLnBrk="1" hangingPunct="1">
              <a:lnSpc>
                <a:spcPct val="90000"/>
              </a:lnSpc>
            </a:pPr>
            <a:r>
              <a:rPr lang="en-US" altLang="en-US" smtClean="0">
                <a:latin typeface="Verdana" panose="020B0604030504040204" pitchFamily="34" charset="0"/>
              </a:rPr>
              <a:t>When a programmer leaves the company, they are escorted off the premises by security, and their computing accounts are immediately deleted.</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On one occasion the security team was a little too gung ho, and didn’t completely check the computer system before deleting the programmer’s accounts.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As it turns out, this programmer was the lead developer for a particular application, and all of the tables for that application were stored in his schema (user area).  When his account was deleted from the system, all of the schema objects in his account were automatically dropped by the database, crashing the entire application!</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It took some time to restore the application.</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What might have been a better procedure would have been for security to simply change the password on the account, rather than deleting the account.</a:t>
            </a:r>
          </a:p>
        </p:txBody>
      </p:sp>
      <p:sp>
        <p:nvSpPr>
          <p:cNvPr id="33797"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14: DCL				Page G-3: Passwords</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User passwords are changed with the ALTER statement.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ALTER USER </a:t>
            </a:r>
            <a:r>
              <a:rPr lang="en-US" altLang="en-US" i="1" smtClean="0">
                <a:latin typeface="Verdana" panose="020B0604030504040204" pitchFamily="34" charset="0"/>
              </a:rPr>
              <a:t>user_name</a:t>
            </a:r>
          </a:p>
          <a:p>
            <a:pPr marL="0" indent="0" eaLnBrk="1" hangingPunct="1"/>
            <a:r>
              <a:rPr lang="en-US" altLang="en-US" smtClean="0">
                <a:latin typeface="Verdana" panose="020B0604030504040204" pitchFamily="34" charset="0"/>
              </a:rPr>
              <a:t>	IDENTIFIED BY </a:t>
            </a:r>
            <a:r>
              <a:rPr lang="en-US" altLang="en-US" i="1" smtClean="0">
                <a:latin typeface="Verdana" panose="020B0604030504040204" pitchFamily="34" charset="0"/>
              </a:rPr>
              <a:t>password</a:t>
            </a:r>
            <a:r>
              <a:rPr lang="en-US" altLang="en-US" smtClean="0">
                <a:latin typeface="Verdana" panose="020B0604030504040204" pitchFamily="34" charset="0"/>
              </a:rPr>
              <a:t>;</a:t>
            </a:r>
          </a:p>
        </p:txBody>
      </p:sp>
      <p:sp>
        <p:nvSpPr>
          <p:cNvPr id="3482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14: DCL				Page H-1: User Management</a:t>
            </a:r>
          </a:p>
        </p:txBody>
      </p:sp>
      <p:sp>
        <p:nvSpPr>
          <p:cNvPr id="358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To simplify user management in a database environment, the database administrator will often develop </a:t>
            </a:r>
            <a:r>
              <a:rPr lang="en-US" altLang="en-US" i="1" smtClean="0">
                <a:latin typeface="Verdana" panose="020B0604030504040204" pitchFamily="34" charset="0"/>
              </a:rPr>
              <a:t>roles</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role is a simply a collection of privileges that can be passed on to a user.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return to the campus scenario that we used at the beginning of this module.  The campus database system is probably comprised of a couple hundred database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Imagine the work that would be involved if each of the table grants in this system had to be issued, one at a time, to each user.  The database administrator would spend all of her time in managing users and user accounts.</a:t>
            </a:r>
          </a:p>
        </p:txBody>
      </p:sp>
      <p:pic>
        <p:nvPicPr>
          <p:cNvPr id="35845" name="Picture 5" descr="0bgxnsb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3124200"/>
            <a:ext cx="2020888" cy="1592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14: DCL				Page H-2: User Management</a:t>
            </a:r>
          </a:p>
        </p:txBody>
      </p:sp>
      <p:sp>
        <p:nvSpPr>
          <p:cNvPr id="368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Instead of this one-at-a-time approach, database administrators define a series of roles for each of the kinds of users in the organization.  At it’s most simple level, there would be two roles for each application, a private role and a public role.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public roles would allow read access, and the private roles would allow update, insert and delete privileges.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the library_public_role would receive SELECT privileges on the tables in the library system, and this role would be granted to everyone on campus.  The library_private_role would receive UPDATE, INSERT, and DELETE privileges on the library system tables, and this role would be granted only to the librarians and technicians that work in the library.</a:t>
            </a:r>
          </a:p>
        </p:txBody>
      </p:sp>
      <p:pic>
        <p:nvPicPr>
          <p:cNvPr id="36869" name="Picture 5" descr="0bgxnsb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3124200"/>
            <a:ext cx="2020888" cy="159226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14: DCL				Page H-3: User Management</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These roles would be created with the CREATE command.</a:t>
            </a:r>
          </a:p>
          <a:p>
            <a:pPr marL="0" indent="0" eaLnBrk="1" hangingPunct="1"/>
            <a:r>
              <a:rPr lang="en-US" altLang="en-US" smtClean="0">
                <a:latin typeface="Verdana" panose="020B0604030504040204" pitchFamily="34" charset="0"/>
              </a:rPr>
              <a:t>      CREATE ROLE  role_name;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      CREATE ROLE  library_public_role;</a:t>
            </a:r>
          </a:p>
          <a:p>
            <a:pPr marL="0" indent="0" eaLnBrk="1" hangingPunct="1"/>
            <a:r>
              <a:rPr lang="en-US" altLang="en-US" smtClean="0">
                <a:latin typeface="Verdana" panose="020B0604030504040204" pitchFamily="34" charset="0"/>
              </a:rPr>
              <a:t>      CREATE ROLE  library_private_role;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appropriate object privileges would be assigned to these roles.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    GRANT  select  ON  books</a:t>
            </a:r>
          </a:p>
          <a:p>
            <a:pPr marL="0" indent="0" eaLnBrk="1" hangingPunct="1"/>
            <a:r>
              <a:rPr lang="en-US" altLang="en-US" smtClean="0">
                <a:latin typeface="Verdana" panose="020B0604030504040204" pitchFamily="34" charset="0"/>
              </a:rPr>
              <a:t>                           TO  library_public_role;</a:t>
            </a:r>
          </a:p>
          <a:p>
            <a:pPr marL="0" indent="0" eaLnBrk="1" hangingPunct="1"/>
            <a:r>
              <a:rPr lang="en-US" altLang="en-US" smtClean="0">
                <a:latin typeface="Verdana" panose="020B0604030504040204" pitchFamily="34" charset="0"/>
              </a:rPr>
              <a:t>    GRANT  select  ON  periodicals</a:t>
            </a:r>
          </a:p>
          <a:p>
            <a:pPr marL="0" indent="0" eaLnBrk="1" hangingPunct="1"/>
            <a:r>
              <a:rPr lang="en-US" altLang="en-US" smtClean="0">
                <a:latin typeface="Verdana" panose="020B0604030504040204" pitchFamily="34" charset="0"/>
              </a:rPr>
              <a:t>                           TO  library_public_role;</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roles would then be bestowed to particular users on campus: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GRANT  library_public_role TO bbergin;</a:t>
            </a:r>
          </a:p>
        </p:txBody>
      </p:sp>
      <p:pic>
        <p:nvPicPr>
          <p:cNvPr id="37893" name="Picture 5" descr="0bgxnsb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3124200"/>
            <a:ext cx="2020888" cy="159226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14: DCL				Page H-4: User Management</a:t>
            </a:r>
          </a:p>
        </p:txBody>
      </p:sp>
      <p:sp>
        <p:nvSpPr>
          <p:cNvPr id="389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you would imagine, roles are removed from the database with the DROP command.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follows:</a:t>
            </a:r>
          </a:p>
          <a:p>
            <a:pPr marL="0" indent="0" eaLnBrk="1" hangingPunct="1"/>
            <a:r>
              <a:rPr lang="en-US" altLang="en-US" smtClean="0">
                <a:latin typeface="Verdana" panose="020B0604030504040204" pitchFamily="34" charset="0"/>
              </a:rPr>
              <a:t>      DROP ROLE  library_public_role;</a:t>
            </a:r>
          </a:p>
          <a:p>
            <a:pPr marL="0" indent="0" eaLnBrk="1" hangingPunct="1"/>
            <a:r>
              <a:rPr lang="en-US" altLang="en-US" smtClean="0">
                <a:latin typeface="Verdana" panose="020B0604030504040204" pitchFamily="34" charset="0"/>
              </a:rPr>
              <a:t>      DROP ROLE  library_private_role;</a:t>
            </a:r>
          </a:p>
          <a:p>
            <a:pPr marL="0" indent="0" eaLnBrk="1" hangingPunct="1"/>
            <a:endParaRPr lang="en-US" altLang="en-US" smtClean="0">
              <a:latin typeface="Verdana" panose="020B0604030504040204" pitchFamily="34" charset="0"/>
            </a:endParaRPr>
          </a:p>
        </p:txBody>
      </p:sp>
      <p:pic>
        <p:nvPicPr>
          <p:cNvPr id="38917" name="Picture 4" descr="0bgxnsb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3124200"/>
            <a:ext cx="2020888" cy="159226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14: DCL				Page H-5: MySQL and Roles</a:t>
            </a:r>
          </a:p>
        </p:txBody>
      </p:sp>
      <p:sp>
        <p:nvSpPr>
          <p:cNvPr id="39940"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MySQL does NOT yet support Roles.</a:t>
            </a:r>
          </a:p>
          <a:p>
            <a:pPr marL="0" indent="0" eaLnBrk="1" hangingPunct="1"/>
            <a:endParaRPr lang="en-US" altLang="en-US" smtClean="0">
              <a:latin typeface="Verdana" panose="020B0604030504040204" pitchFamily="34" charset="0"/>
            </a:endParaRPr>
          </a:p>
        </p:txBody>
      </p:sp>
      <p:pic>
        <p:nvPicPr>
          <p:cNvPr id="39941" name="Picture 6" descr="MCj01047280000[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486400" y="1752600"/>
            <a:ext cx="1819275" cy="404813"/>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z="1600" smtClean="0"/>
              <a:t>Module 14: DCL				Page H-6: System Privileges</a:t>
            </a:r>
          </a:p>
        </p:txBody>
      </p:sp>
      <p:sp>
        <p:nvSpPr>
          <p:cNvPr id="409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All of the privileges that we have discussed so far have been object privileges.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were privileges that could be granted on a specific object in the database.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a SQL programmer you should be aware that there is another category of privileges, known as system privileges.  System privileges are generally granted by the database administrator, and confer ‘access’, or database rights to the user.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the ability to connect to the database is a system privilege.  The ability to create database objects is also a system privilege.</a:t>
            </a:r>
          </a:p>
          <a:p>
            <a:pPr marL="0" indent="0" eaLnBrk="1" hangingPunct="1"/>
            <a:endParaRPr lang="en-US" altLang="en-US" smtClean="0">
              <a:latin typeface="Verdana" panose="020B0604030504040204" pitchFamily="34" charset="0"/>
            </a:endParaRPr>
          </a:p>
        </p:txBody>
      </p:sp>
      <p:pic>
        <p:nvPicPr>
          <p:cNvPr id="40965" name="Picture 4" descr="0bgxnsb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3124200"/>
            <a:ext cx="2020888" cy="15922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14: DCL			Page B-2: People in the DB Environment</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consider a college campus as the setting for our discussion on database security.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a first step, let’s identify the players.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Who are the people on campus?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Students</a:t>
            </a:r>
          </a:p>
          <a:p>
            <a:pPr marL="0" indent="0" eaLnBrk="1" hangingPunct="1"/>
            <a:r>
              <a:rPr lang="en-US" altLang="en-US" smtClean="0">
                <a:latin typeface="Verdana" panose="020B0604030504040204" pitchFamily="34" charset="0"/>
              </a:rPr>
              <a:t>	Teachers (faculty)</a:t>
            </a:r>
          </a:p>
          <a:p>
            <a:pPr marL="0" indent="0" eaLnBrk="1" hangingPunct="1"/>
            <a:r>
              <a:rPr lang="en-US" altLang="en-US" smtClean="0">
                <a:latin typeface="Verdana" panose="020B0604030504040204" pitchFamily="34" charset="0"/>
              </a:rPr>
              <a:t>	Police</a:t>
            </a:r>
          </a:p>
          <a:p>
            <a:pPr marL="0" indent="0" eaLnBrk="1" hangingPunct="1"/>
            <a:r>
              <a:rPr lang="en-US" altLang="en-US" smtClean="0">
                <a:latin typeface="Verdana" panose="020B0604030504040204" pitchFamily="34" charset="0"/>
              </a:rPr>
              <a:t>	Cafeteria workers</a:t>
            </a:r>
          </a:p>
          <a:p>
            <a:pPr marL="0" indent="0" eaLnBrk="1" hangingPunct="1"/>
            <a:r>
              <a:rPr lang="en-US" altLang="en-US" smtClean="0">
                <a:latin typeface="Verdana" panose="020B0604030504040204" pitchFamily="34" charset="0"/>
              </a:rPr>
              <a:t>	Custodians</a:t>
            </a:r>
          </a:p>
          <a:p>
            <a:pPr marL="0" indent="0" eaLnBrk="1" hangingPunct="1"/>
            <a:r>
              <a:rPr lang="en-US" altLang="en-US" smtClean="0">
                <a:latin typeface="Verdana" panose="020B0604030504040204" pitchFamily="34" charset="0"/>
              </a:rPr>
              <a:t>	Librarians</a:t>
            </a:r>
          </a:p>
          <a:p>
            <a:pPr marL="0" indent="0" eaLnBrk="1" hangingPunct="1"/>
            <a:r>
              <a:rPr lang="en-US" altLang="en-US" smtClean="0">
                <a:latin typeface="Verdana" panose="020B0604030504040204" pitchFamily="34" charset="0"/>
              </a:rPr>
              <a:t>	Managers</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p:txBody>
      </p:sp>
      <p:pic>
        <p:nvPicPr>
          <p:cNvPr id="5125" name="Picture 4" descr="sfbwk1mb[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2819400"/>
            <a:ext cx="3581400" cy="2805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14: DCL				Page J-1: Technical Duties</a:t>
            </a:r>
          </a:p>
        </p:txBody>
      </p:sp>
      <p:sp>
        <p:nvSpPr>
          <p:cNvPr id="419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far we’ve identified two classes of users:</a:t>
            </a:r>
          </a:p>
          <a:p>
            <a:pPr marL="0" indent="0" eaLnBrk="1" hangingPunct="1"/>
            <a:r>
              <a:rPr lang="en-US" altLang="en-US" smtClean="0">
                <a:latin typeface="Verdana" panose="020B0604030504040204" pitchFamily="34" charset="0"/>
              </a:rPr>
              <a:t>	owners, and</a:t>
            </a:r>
          </a:p>
          <a:p>
            <a:pPr marL="0" indent="0" eaLnBrk="1" hangingPunct="1"/>
            <a:r>
              <a:rPr lang="en-US" altLang="en-US" smtClean="0">
                <a:latin typeface="Verdana" panose="020B0604030504040204" pitchFamily="34" charset="0"/>
              </a:rPr>
              <a:t>	clients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owners get access to the “private” side of the application which allows them to maintain (ie. Update, create, and delete) the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clients get access to the “public” side of the application which permits them to view the data.</a:t>
            </a:r>
          </a:p>
        </p:txBody>
      </p:sp>
      <p:sp>
        <p:nvSpPr>
          <p:cNvPr id="41989"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z="1600" smtClean="0"/>
              <a:t>Module 14: DCL				Page J-2: Technical Duties</a:t>
            </a:r>
          </a:p>
        </p:txBody>
      </p:sp>
      <p:sp>
        <p:nvSpPr>
          <p:cNvPr id="430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It’s up to the owners of the data to determine WHO gets WHAT level of access to WHICH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Those permissions are bestowed via the GRANT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although the GRANT command is pretty simple to use, ‘mere’ users typically will not issue these commands.</a:t>
            </a:r>
          </a:p>
          <a:p>
            <a:pPr marL="0" indent="0" eaLnBrk="1" hangingPunct="1"/>
            <a:r>
              <a:rPr lang="en-US" altLang="en-US" smtClean="0">
                <a:latin typeface="Verdana" panose="020B0604030504040204" pitchFamily="34" charset="0"/>
              </a:rPr>
              <a:t>Usually, someone on the IT side of the house takes care of that activity.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leads us to a slight digression/discussion of the jobs and roles in information technology.</a:t>
            </a:r>
          </a:p>
          <a:p>
            <a:pPr marL="0" indent="0" eaLnBrk="1" hangingPunct="1"/>
            <a:endParaRPr lang="en-US" altLang="en-US" smtClean="0">
              <a:latin typeface="Verdana" panose="020B0604030504040204" pitchFamily="34" charset="0"/>
            </a:endParaRPr>
          </a:p>
        </p:txBody>
      </p:sp>
      <p:sp>
        <p:nvSpPr>
          <p:cNvPr id="4301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title"/>
          </p:nvPr>
        </p:nvSpPr>
        <p:spPr/>
        <p:txBody>
          <a:bodyPr/>
          <a:lstStyle/>
          <a:p>
            <a:pPr algn="l" eaLnBrk="1" hangingPunct="1"/>
            <a:r>
              <a:rPr lang="en-US" altLang="en-US" sz="1600" smtClean="0"/>
              <a:t>Module 14: DCL			Page J-3: Administration and Ops</a:t>
            </a:r>
          </a:p>
        </p:txBody>
      </p:sp>
      <p:sp>
        <p:nvSpPr>
          <p:cNvPr id="440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Administration and operations is responsible for the ongoing day-to-day computing operations.  Tasks commonly performed by this group include:</a:t>
            </a:r>
          </a:p>
          <a:p>
            <a:pPr marL="0" indent="0" eaLnBrk="1" hangingPunct="1"/>
            <a:endParaRPr lang="en-US" altLang="en-US" smtClean="0">
              <a:latin typeface="Verdana" panose="020B0604030504040204" pitchFamily="34" charset="0"/>
            </a:endParaRPr>
          </a:p>
          <a:p>
            <a:pPr marL="0" indent="0" eaLnBrk="1" hangingPunct="1">
              <a:buFontTx/>
              <a:buChar char="•"/>
            </a:pPr>
            <a:r>
              <a:rPr lang="en-US" altLang="en-US" smtClean="0">
                <a:latin typeface="Verdana" panose="020B0604030504040204" pitchFamily="34" charset="0"/>
              </a:rPr>
              <a:t>System administration and management</a:t>
            </a:r>
          </a:p>
          <a:p>
            <a:pPr marL="0" indent="0" eaLnBrk="1" hangingPunct="1">
              <a:buFontTx/>
              <a:buChar char="•"/>
            </a:pPr>
            <a:r>
              <a:rPr lang="en-US" altLang="en-US" smtClean="0">
                <a:latin typeface="Verdana" panose="020B0604030504040204" pitchFamily="34" charset="0"/>
              </a:rPr>
              <a:t>Database administration</a:t>
            </a:r>
          </a:p>
          <a:p>
            <a:pPr marL="0" indent="0" eaLnBrk="1" hangingPunct="1">
              <a:buFontTx/>
              <a:buChar char="•"/>
            </a:pPr>
            <a:r>
              <a:rPr lang="en-US" altLang="en-US" smtClean="0">
                <a:latin typeface="Verdana" panose="020B0604030504040204" pitchFamily="34" charset="0"/>
              </a:rPr>
              <a:t>DB planning and space allocation</a:t>
            </a:r>
          </a:p>
          <a:p>
            <a:pPr marL="0" indent="0" eaLnBrk="1" hangingPunct="1">
              <a:buFontTx/>
              <a:buChar char="•"/>
            </a:pPr>
            <a:r>
              <a:rPr lang="en-US" altLang="en-US" smtClean="0">
                <a:latin typeface="Verdana" panose="020B0604030504040204" pitchFamily="34" charset="0"/>
              </a:rPr>
              <a:t>User creation</a:t>
            </a:r>
          </a:p>
          <a:p>
            <a:pPr marL="0" indent="0" eaLnBrk="1" hangingPunct="1">
              <a:buFontTx/>
              <a:buChar char="•"/>
            </a:pPr>
            <a:r>
              <a:rPr lang="en-US" altLang="en-US" smtClean="0">
                <a:latin typeface="Verdana" panose="020B0604030504040204" pitchFamily="34" charset="0"/>
              </a:rPr>
              <a:t>Backups and recovery</a:t>
            </a:r>
          </a:p>
          <a:p>
            <a:pPr marL="0" indent="0" eaLnBrk="1" hangingPunct="1">
              <a:buFontTx/>
              <a:buChar char="•"/>
            </a:pP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Job titles in this department include:</a:t>
            </a:r>
          </a:p>
          <a:p>
            <a:pPr marL="0" indent="0" eaLnBrk="1" hangingPunct="1">
              <a:buFontTx/>
              <a:buChar char="•"/>
            </a:pPr>
            <a:r>
              <a:rPr lang="en-US" altLang="en-US" smtClean="0">
                <a:latin typeface="Verdana" panose="020B0604030504040204" pitchFamily="34" charset="0"/>
              </a:rPr>
              <a:t>Systems manager</a:t>
            </a:r>
          </a:p>
          <a:p>
            <a:pPr marL="0" indent="0" eaLnBrk="1" hangingPunct="1">
              <a:buFontTx/>
              <a:buChar char="•"/>
            </a:pPr>
            <a:r>
              <a:rPr lang="en-US" altLang="en-US" smtClean="0">
                <a:latin typeface="Verdana" panose="020B0604030504040204" pitchFamily="34" charset="0"/>
              </a:rPr>
              <a:t>Systems administrator</a:t>
            </a:r>
          </a:p>
          <a:p>
            <a:pPr marL="0" indent="0" eaLnBrk="1" hangingPunct="1">
              <a:buFontTx/>
              <a:buChar char="•"/>
            </a:pPr>
            <a:r>
              <a:rPr lang="en-US" altLang="en-US" smtClean="0">
                <a:latin typeface="Verdana" panose="020B0604030504040204" pitchFamily="34" charset="0"/>
              </a:rPr>
              <a:t>Systems programmer</a:t>
            </a:r>
          </a:p>
          <a:p>
            <a:pPr marL="0" indent="0" eaLnBrk="1" hangingPunct="1">
              <a:buFontTx/>
              <a:buChar char="•"/>
            </a:pPr>
            <a:r>
              <a:rPr lang="en-US" altLang="en-US" smtClean="0">
                <a:latin typeface="Verdana" panose="020B0604030504040204" pitchFamily="34" charset="0"/>
              </a:rPr>
              <a:t>Computer operator</a:t>
            </a:r>
          </a:p>
          <a:p>
            <a:pPr marL="0" indent="0" eaLnBrk="1" hangingPunct="1">
              <a:buFontTx/>
              <a:buChar char="•"/>
            </a:pPr>
            <a:r>
              <a:rPr lang="en-US" altLang="en-US" smtClean="0">
                <a:latin typeface="Verdana" panose="020B0604030504040204" pitchFamily="34" charset="0"/>
              </a:rPr>
              <a:t>Database administrator</a:t>
            </a:r>
          </a:p>
          <a:p>
            <a:pPr marL="0" indent="0" eaLnBrk="1" hangingPunct="1">
              <a:buFontTx/>
              <a:buChar char="•"/>
            </a:pPr>
            <a:r>
              <a:rPr lang="en-US" altLang="en-US" smtClean="0">
                <a:latin typeface="Verdana" panose="020B0604030504040204" pitchFamily="34" charset="0"/>
              </a:rPr>
              <a:t>Database operator</a:t>
            </a:r>
          </a:p>
          <a:p>
            <a:pPr marL="0" indent="0" eaLnBrk="1" hangingPunct="1">
              <a:buFontTx/>
              <a:buChar char="•"/>
            </a:pP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4403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5059" name="Rectangle 2"/>
          <p:cNvSpPr>
            <a:spLocks noGrp="1" noChangeArrowheads="1"/>
          </p:cNvSpPr>
          <p:nvPr>
            <p:ph type="title"/>
          </p:nvPr>
        </p:nvSpPr>
        <p:spPr/>
        <p:txBody>
          <a:bodyPr/>
          <a:lstStyle/>
          <a:p>
            <a:pPr algn="l" eaLnBrk="1" hangingPunct="1"/>
            <a:r>
              <a:rPr lang="en-US" altLang="en-US" sz="1600" smtClean="0"/>
              <a:t>Module 14: DCL				Page J-4: Development</a:t>
            </a:r>
          </a:p>
        </p:txBody>
      </p:sp>
      <p:sp>
        <p:nvSpPr>
          <p:cNvPr id="450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Developers are responsible for designing and implementing IT solutions for their user/client community.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Job tasks include:</a:t>
            </a:r>
          </a:p>
          <a:p>
            <a:pPr marL="0" indent="0" eaLnBrk="1" hangingPunct="1">
              <a:buFontTx/>
              <a:buChar char="•"/>
            </a:pPr>
            <a:r>
              <a:rPr lang="en-US" altLang="en-US" smtClean="0">
                <a:latin typeface="Verdana" panose="020B0604030504040204" pitchFamily="34" charset="0"/>
              </a:rPr>
              <a:t>Project management</a:t>
            </a:r>
          </a:p>
          <a:p>
            <a:pPr marL="0" indent="0" eaLnBrk="1" hangingPunct="1">
              <a:buFontTx/>
              <a:buChar char="•"/>
            </a:pPr>
            <a:r>
              <a:rPr lang="en-US" altLang="en-US" smtClean="0">
                <a:latin typeface="Verdana" panose="020B0604030504040204" pitchFamily="34" charset="0"/>
              </a:rPr>
              <a:t>Systems analysis</a:t>
            </a:r>
          </a:p>
          <a:p>
            <a:pPr marL="0" indent="0" eaLnBrk="1" hangingPunct="1">
              <a:buFontTx/>
              <a:buChar char="•"/>
            </a:pPr>
            <a:r>
              <a:rPr lang="en-US" altLang="en-US" smtClean="0">
                <a:latin typeface="Verdana" panose="020B0604030504040204" pitchFamily="34" charset="0"/>
              </a:rPr>
              <a:t>Systems design</a:t>
            </a:r>
          </a:p>
          <a:p>
            <a:pPr marL="0" indent="0" eaLnBrk="1" hangingPunct="1">
              <a:buFontTx/>
              <a:buChar char="•"/>
            </a:pPr>
            <a:r>
              <a:rPr lang="en-US" altLang="en-US" smtClean="0">
                <a:latin typeface="Verdana" panose="020B0604030504040204" pitchFamily="34" charset="0"/>
              </a:rPr>
              <a:t>Database deign and modeling</a:t>
            </a:r>
          </a:p>
          <a:p>
            <a:pPr marL="0" indent="0" eaLnBrk="1" hangingPunct="1">
              <a:buFontTx/>
              <a:buChar char="•"/>
            </a:pPr>
            <a:r>
              <a:rPr lang="en-US" altLang="en-US" smtClean="0">
                <a:latin typeface="Verdana" panose="020B0604030504040204" pitchFamily="34" charset="0"/>
              </a:rPr>
              <a:t>Programming</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Job titles in development include:</a:t>
            </a:r>
          </a:p>
          <a:p>
            <a:pPr marL="0" indent="0" eaLnBrk="1" hangingPunct="1">
              <a:buFontTx/>
              <a:buChar char="•"/>
            </a:pPr>
            <a:r>
              <a:rPr lang="en-US" altLang="en-US" smtClean="0">
                <a:latin typeface="Verdana" panose="020B0604030504040204" pitchFamily="34" charset="0"/>
              </a:rPr>
              <a:t>Project lead</a:t>
            </a:r>
          </a:p>
          <a:p>
            <a:pPr marL="0" indent="0" eaLnBrk="1" hangingPunct="1">
              <a:buFontTx/>
              <a:buChar char="•"/>
            </a:pPr>
            <a:r>
              <a:rPr lang="en-US" altLang="en-US" smtClean="0">
                <a:latin typeface="Verdana" panose="020B0604030504040204" pitchFamily="34" charset="0"/>
              </a:rPr>
              <a:t>Systems analyst</a:t>
            </a:r>
          </a:p>
          <a:p>
            <a:pPr marL="0" indent="0" eaLnBrk="1" hangingPunct="1">
              <a:buFontTx/>
              <a:buChar char="•"/>
            </a:pPr>
            <a:r>
              <a:rPr lang="en-US" altLang="en-US" smtClean="0">
                <a:latin typeface="Verdana" panose="020B0604030504040204" pitchFamily="34" charset="0"/>
              </a:rPr>
              <a:t>Programmer analyst</a:t>
            </a:r>
          </a:p>
          <a:p>
            <a:pPr marL="0" indent="0" eaLnBrk="1" hangingPunct="1">
              <a:buFontTx/>
              <a:buChar char="•"/>
            </a:pPr>
            <a:r>
              <a:rPr lang="en-US" altLang="en-US" smtClean="0">
                <a:latin typeface="Verdana" panose="020B0604030504040204" pitchFamily="34" charset="0"/>
              </a:rPr>
              <a:t>Programmer</a:t>
            </a:r>
          </a:p>
          <a:p>
            <a:pPr marL="0" indent="0" eaLnBrk="1" hangingPunct="1">
              <a:buFontTx/>
              <a:buChar char="•"/>
            </a:pPr>
            <a:r>
              <a:rPr lang="en-US" altLang="en-US" smtClean="0">
                <a:latin typeface="Verdana" panose="020B0604030504040204" pitchFamily="34" charset="0"/>
              </a:rPr>
              <a:t>Database designer</a:t>
            </a:r>
          </a:p>
          <a:p>
            <a:pPr marL="0" indent="0" eaLnBrk="1" hangingPunct="1">
              <a:buFontTx/>
              <a:buChar char="•"/>
            </a:pPr>
            <a:r>
              <a:rPr lang="en-US" altLang="en-US" smtClean="0">
                <a:latin typeface="Verdana" panose="020B0604030504040204" pitchFamily="34" charset="0"/>
              </a:rPr>
              <a:t>Database modeler</a:t>
            </a:r>
          </a:p>
          <a:p>
            <a:pPr marL="0" indent="0" eaLnBrk="1" hangingPunct="1">
              <a:buFontTx/>
              <a:buChar char="•"/>
            </a:pPr>
            <a:endParaRPr lang="en-US" altLang="en-US" smtClean="0">
              <a:latin typeface="Verdana" panose="020B0604030504040204" pitchFamily="34" charset="0"/>
            </a:endParaRPr>
          </a:p>
        </p:txBody>
      </p:sp>
      <p:sp>
        <p:nvSpPr>
          <p:cNvPr id="4506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6083" name="Rectangle 2"/>
          <p:cNvSpPr>
            <a:spLocks noGrp="1" noChangeArrowheads="1"/>
          </p:cNvSpPr>
          <p:nvPr>
            <p:ph type="title"/>
          </p:nvPr>
        </p:nvSpPr>
        <p:spPr/>
        <p:txBody>
          <a:bodyPr/>
          <a:lstStyle/>
          <a:p>
            <a:pPr algn="l" eaLnBrk="1" hangingPunct="1"/>
            <a:r>
              <a:rPr lang="en-US" altLang="en-US" sz="1600" smtClean="0"/>
              <a:t>Module 14: DCL				Page J-5: Roles and Duties</a:t>
            </a:r>
          </a:p>
        </p:txBody>
      </p:sp>
      <p:sp>
        <p:nvSpPr>
          <p:cNvPr id="460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Within the context of database systems,</a:t>
            </a:r>
          </a:p>
          <a:p>
            <a:pPr marL="0" indent="0" eaLnBrk="1" hangingPunct="1"/>
            <a:r>
              <a:rPr lang="en-US" altLang="en-US" smtClean="0">
                <a:latin typeface="Verdana" panose="020B0604030504040204" pitchFamily="34" charset="0"/>
              </a:rPr>
              <a:t>Administration and Operations is usually responsible for granting system privileges, whereas developers are often responsible for granting object privileges.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Some ‘enlightened’ organizations even have a Data Administration Office which is responsible for defining and modeling all of the organization's data needs.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is different than Database Administration in that DB Admin is vendor-focused (eg. Oracle) and technology driven.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Data Administration is managed independently of product, and is vendor-neutral.  </a:t>
            </a:r>
          </a:p>
        </p:txBody>
      </p:sp>
      <p:sp>
        <p:nvSpPr>
          <p:cNvPr id="4608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7107" name="Rectangle 2"/>
          <p:cNvSpPr>
            <a:spLocks noGrp="1" noChangeArrowheads="1"/>
          </p:cNvSpPr>
          <p:nvPr>
            <p:ph type="title"/>
          </p:nvPr>
        </p:nvSpPr>
        <p:spPr/>
        <p:txBody>
          <a:bodyPr/>
          <a:lstStyle/>
          <a:p>
            <a:pPr algn="l" eaLnBrk="1" hangingPunct="1"/>
            <a:r>
              <a:rPr lang="en-US" altLang="en-US" sz="1600" smtClean="0"/>
              <a:t>Module 14: DCL				Page J-6: Data Administration</a:t>
            </a:r>
          </a:p>
        </p:txBody>
      </p:sp>
      <p:sp>
        <p:nvSpPr>
          <p:cNvPr id="471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 Administration is a high-level function that is responsible for the overall management of data resources in an organization, including maintaining corporate-wide definitions and standards.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Tasks that might be conducted in the DA Office include:</a:t>
            </a:r>
          </a:p>
          <a:p>
            <a:pPr marL="0" indent="0" eaLnBrk="1" hangingPunct="1"/>
            <a:endParaRPr lang="en-US" altLang="en-US" smtClean="0">
              <a:latin typeface="Verdana" panose="020B0604030504040204" pitchFamily="34" charset="0"/>
            </a:endParaRPr>
          </a:p>
          <a:p>
            <a:pPr marL="0" indent="0" eaLnBrk="1" hangingPunct="1">
              <a:buFontTx/>
              <a:buChar char="•"/>
            </a:pPr>
            <a:r>
              <a:rPr lang="en-US" altLang="en-US" smtClean="0">
                <a:latin typeface="Verdana" panose="020B0604030504040204" pitchFamily="34" charset="0"/>
              </a:rPr>
              <a:t>Policies, procedures, and standards    planning</a:t>
            </a:r>
          </a:p>
          <a:p>
            <a:pPr marL="0" indent="0" eaLnBrk="1" hangingPunct="1">
              <a:buFontTx/>
              <a:buChar char="•"/>
            </a:pPr>
            <a:r>
              <a:rPr lang="en-US" altLang="en-US" smtClean="0">
                <a:latin typeface="Verdana" panose="020B0604030504040204" pitchFamily="34" charset="0"/>
              </a:rPr>
              <a:t>Data conflict resolution</a:t>
            </a:r>
          </a:p>
          <a:p>
            <a:pPr marL="0" indent="0" eaLnBrk="1" hangingPunct="1">
              <a:buFontTx/>
              <a:buChar char="•"/>
            </a:pPr>
            <a:r>
              <a:rPr lang="en-US" altLang="en-US" smtClean="0">
                <a:latin typeface="Verdana" panose="020B0604030504040204" pitchFamily="34" charset="0"/>
              </a:rPr>
              <a:t>Managing the data repository</a:t>
            </a:r>
          </a:p>
          <a:p>
            <a:pPr marL="0" indent="0" eaLnBrk="1" hangingPunct="1">
              <a:buFontTx/>
              <a:buChar char="•"/>
            </a:pPr>
            <a:r>
              <a:rPr lang="en-US" altLang="en-US" smtClean="0">
                <a:latin typeface="Verdana" panose="020B0604030504040204" pitchFamily="34" charset="0"/>
              </a:rPr>
              <a:t>Training and support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4710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8131" name="Rectangle 2"/>
          <p:cNvSpPr>
            <a:spLocks noGrp="1" noChangeArrowheads="1"/>
          </p:cNvSpPr>
          <p:nvPr>
            <p:ph type="title"/>
          </p:nvPr>
        </p:nvSpPr>
        <p:spPr/>
        <p:txBody>
          <a:bodyPr/>
          <a:lstStyle/>
          <a:p>
            <a:pPr algn="l" eaLnBrk="1" hangingPunct="1"/>
            <a:r>
              <a:rPr lang="en-US" altLang="en-US" sz="1600" smtClean="0"/>
              <a:t>Module 14: DCL				Page J-7: Data Administration</a:t>
            </a:r>
          </a:p>
        </p:txBody>
      </p:sp>
      <p:sp>
        <p:nvSpPr>
          <p:cNvPr id="48132" name="Rectangle 3"/>
          <p:cNvSpPr>
            <a:spLocks noGrp="1" noChangeArrowheads="1"/>
          </p:cNvSpPr>
          <p:nvPr>
            <p:ph type="body" sz="half" idx="2"/>
          </p:nvPr>
        </p:nvSpPr>
        <p:spPr/>
        <p:txBody>
          <a:bodyPr/>
          <a:lstStyle/>
          <a:p>
            <a:pPr marL="0" indent="0" eaLnBrk="1" hangingPunct="1"/>
            <a:r>
              <a:rPr lang="en-US" altLang="en-US" b="1" i="1" u="sng" smtClean="0">
                <a:latin typeface="Verdana" panose="020B0604030504040204" pitchFamily="34" charset="0"/>
              </a:rPr>
              <a:t>Database Administration</a:t>
            </a:r>
          </a:p>
          <a:p>
            <a:pPr marL="0" indent="0" eaLnBrk="1" hangingPunct="1"/>
            <a:endParaRPr lang="en-US" altLang="en-US" b="1" i="1" u="sng" smtClean="0">
              <a:latin typeface="Verdana" panose="020B0604030504040204" pitchFamily="34" charset="0"/>
            </a:endParaRPr>
          </a:p>
          <a:p>
            <a:pPr marL="0" indent="0" eaLnBrk="1" hangingPunct="1"/>
            <a:r>
              <a:rPr lang="en-US" altLang="en-US" smtClean="0">
                <a:latin typeface="Verdana" panose="020B0604030504040204" pitchFamily="34" charset="0"/>
              </a:rPr>
              <a:t>	Technical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Short term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Enforce policy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Execute plans to achieve goals</a:t>
            </a:r>
          </a:p>
        </p:txBody>
      </p:sp>
      <p:sp>
        <p:nvSpPr>
          <p:cNvPr id="48133" name="Rectangle 5"/>
          <p:cNvSpPr>
            <a:spLocks noChangeArrowheads="1"/>
          </p:cNvSpPr>
          <p:nvPr/>
        </p:nvSpPr>
        <p:spPr bwMode="auto">
          <a:xfrm>
            <a:off x="304800" y="685800"/>
            <a:ext cx="419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1400" b="1" i="1" u="sng">
                <a:latin typeface="Verdana" panose="020B0604030504040204" pitchFamily="34" charset="0"/>
              </a:rPr>
              <a:t>Data Administration</a:t>
            </a:r>
          </a:p>
          <a:p>
            <a:pPr eaLnBrk="1" hangingPunct="1">
              <a:spcBef>
                <a:spcPct val="20000"/>
              </a:spcBef>
            </a:pPr>
            <a:endParaRPr lang="en-US" altLang="en-US" sz="1400" b="1" i="1" u="sng">
              <a:latin typeface="Verdana" panose="020B0604030504040204" pitchFamily="34" charset="0"/>
            </a:endParaRPr>
          </a:p>
          <a:p>
            <a:pPr eaLnBrk="1" hangingPunct="1">
              <a:spcBef>
                <a:spcPct val="20000"/>
              </a:spcBef>
            </a:pPr>
            <a:r>
              <a:rPr lang="en-US" altLang="en-US" sz="1400">
                <a:latin typeface="Verdana" panose="020B0604030504040204" pitchFamily="34" charset="0"/>
              </a:rPr>
              <a:t>	Management</a:t>
            </a:r>
          </a:p>
          <a:p>
            <a:pPr eaLnBrk="1" hangingPunct="1">
              <a:spcBef>
                <a:spcPct val="20000"/>
              </a:spcBef>
            </a:pPr>
            <a:endParaRPr lang="en-US" altLang="en-US" sz="1400">
              <a:latin typeface="Verdana" panose="020B0604030504040204" pitchFamily="34" charset="0"/>
            </a:endParaRPr>
          </a:p>
          <a:p>
            <a:pPr eaLnBrk="1" hangingPunct="1">
              <a:spcBef>
                <a:spcPct val="20000"/>
              </a:spcBef>
            </a:pPr>
            <a:r>
              <a:rPr lang="en-US" altLang="en-US" sz="1400">
                <a:latin typeface="Verdana" panose="020B0604030504040204" pitchFamily="34" charset="0"/>
              </a:rPr>
              <a:t>	Long term</a:t>
            </a:r>
          </a:p>
          <a:p>
            <a:pPr eaLnBrk="1" hangingPunct="1">
              <a:spcBef>
                <a:spcPct val="20000"/>
              </a:spcBef>
            </a:pPr>
            <a:endParaRPr lang="en-US" altLang="en-US" sz="1400">
              <a:latin typeface="Verdana" panose="020B0604030504040204" pitchFamily="34" charset="0"/>
            </a:endParaRPr>
          </a:p>
          <a:p>
            <a:pPr eaLnBrk="1" hangingPunct="1">
              <a:spcBef>
                <a:spcPct val="20000"/>
              </a:spcBef>
            </a:pPr>
            <a:r>
              <a:rPr lang="en-US" altLang="en-US" sz="1400">
                <a:latin typeface="Verdana" panose="020B0604030504040204" pitchFamily="34" charset="0"/>
              </a:rPr>
              <a:t>	Define and set policy</a:t>
            </a:r>
          </a:p>
          <a:p>
            <a:pPr eaLnBrk="1" hangingPunct="1">
              <a:spcBef>
                <a:spcPct val="20000"/>
              </a:spcBef>
            </a:pPr>
            <a:endParaRPr lang="en-US" altLang="en-US" sz="1400">
              <a:latin typeface="Verdana" panose="020B0604030504040204" pitchFamily="34" charset="0"/>
            </a:endParaRPr>
          </a:p>
          <a:p>
            <a:pPr eaLnBrk="1" hangingPunct="1">
              <a:spcBef>
                <a:spcPct val="20000"/>
              </a:spcBef>
            </a:pPr>
            <a:r>
              <a:rPr lang="en-US" altLang="en-US" sz="1400">
                <a:latin typeface="Verdana" panose="020B0604030504040204" pitchFamily="34" charset="0"/>
              </a:rPr>
              <a:t>	Set goals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9155" name="Rectangle 2"/>
          <p:cNvSpPr>
            <a:spLocks noGrp="1" noChangeArrowheads="1"/>
          </p:cNvSpPr>
          <p:nvPr>
            <p:ph type="title"/>
          </p:nvPr>
        </p:nvSpPr>
        <p:spPr/>
        <p:txBody>
          <a:bodyPr/>
          <a:lstStyle/>
          <a:p>
            <a:pPr algn="l" eaLnBrk="1" hangingPunct="1"/>
            <a:r>
              <a:rPr lang="en-US" altLang="en-US" sz="1600" smtClean="0"/>
              <a:t>Module 14: DCL				Page J-8: Data Administration</a:t>
            </a:r>
          </a:p>
        </p:txBody>
      </p:sp>
      <p:sp>
        <p:nvSpPr>
          <p:cNvPr id="491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 Administration is a high-level function that is responsible for the overall management of data resources in an organization, including maintaining corporate-wide definitions and standards.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Tasks that might be conducted in the DA Office include:</a:t>
            </a:r>
          </a:p>
          <a:p>
            <a:pPr marL="0" indent="0" eaLnBrk="1" hangingPunct="1"/>
            <a:endParaRPr lang="en-US" altLang="en-US" smtClean="0">
              <a:latin typeface="Verdana" panose="020B0604030504040204" pitchFamily="34" charset="0"/>
            </a:endParaRPr>
          </a:p>
          <a:p>
            <a:pPr marL="0" indent="0" eaLnBrk="1" hangingPunct="1">
              <a:buFontTx/>
              <a:buChar char="•"/>
            </a:pPr>
            <a:r>
              <a:rPr lang="en-US" altLang="en-US" smtClean="0">
                <a:latin typeface="Verdana" panose="020B0604030504040204" pitchFamily="34" charset="0"/>
              </a:rPr>
              <a:t>Policies, procedures, and standards    planning</a:t>
            </a:r>
          </a:p>
          <a:p>
            <a:pPr marL="0" indent="0" eaLnBrk="1" hangingPunct="1">
              <a:buFontTx/>
              <a:buChar char="•"/>
            </a:pPr>
            <a:r>
              <a:rPr lang="en-US" altLang="en-US" smtClean="0">
                <a:latin typeface="Verdana" panose="020B0604030504040204" pitchFamily="34" charset="0"/>
              </a:rPr>
              <a:t>Data conflict resolution</a:t>
            </a:r>
          </a:p>
          <a:p>
            <a:pPr marL="0" indent="0" eaLnBrk="1" hangingPunct="1">
              <a:buFontTx/>
              <a:buChar char="•"/>
            </a:pPr>
            <a:r>
              <a:rPr lang="en-US" altLang="en-US" smtClean="0">
                <a:latin typeface="Verdana" panose="020B0604030504040204" pitchFamily="34" charset="0"/>
              </a:rPr>
              <a:t>Managing the data repository</a:t>
            </a:r>
          </a:p>
          <a:p>
            <a:pPr marL="0" indent="0" eaLnBrk="1" hangingPunct="1">
              <a:buFontTx/>
              <a:buChar char="•"/>
            </a:pPr>
            <a:r>
              <a:rPr lang="en-US" altLang="en-US" smtClean="0">
                <a:latin typeface="Verdana" panose="020B0604030504040204" pitchFamily="34" charset="0"/>
              </a:rPr>
              <a:t>Training and support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4915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01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0179" name="Rectangle 2"/>
          <p:cNvSpPr>
            <a:spLocks noGrp="1" noChangeArrowheads="1"/>
          </p:cNvSpPr>
          <p:nvPr>
            <p:ph type="title"/>
          </p:nvPr>
        </p:nvSpPr>
        <p:spPr/>
        <p:txBody>
          <a:bodyPr/>
          <a:lstStyle/>
          <a:p>
            <a:pPr algn="l" eaLnBrk="1" hangingPunct="1"/>
            <a:r>
              <a:rPr lang="en-US" altLang="en-US" sz="1600" smtClean="0"/>
              <a:t>Module 14: DCL				Page K-1: Data Dictionary</a:t>
            </a:r>
          </a:p>
        </p:txBody>
      </p:sp>
      <p:sp>
        <p:nvSpPr>
          <p:cNvPr id="501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You might recall from a previous lesson that meta data is stored in the Oracle data dictionary.  This meta data describes the objects in the database, and in this regard, we might want to examine the data dictionary for whatever information we can find on these user, role, and privilege objects.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I’ll show you some of the views that are most pertinent to this discussion, but realize that depending on your installation, many of these views may be unavailable to the casual user.</a:t>
            </a:r>
          </a:p>
        </p:txBody>
      </p:sp>
      <p:sp>
        <p:nvSpPr>
          <p:cNvPr id="5018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12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03" name="Rectangle 2"/>
          <p:cNvSpPr>
            <a:spLocks noGrp="1" noChangeArrowheads="1"/>
          </p:cNvSpPr>
          <p:nvPr>
            <p:ph type="title"/>
          </p:nvPr>
        </p:nvSpPr>
        <p:spPr/>
        <p:txBody>
          <a:bodyPr/>
          <a:lstStyle/>
          <a:p>
            <a:pPr algn="l" eaLnBrk="1" hangingPunct="1"/>
            <a:r>
              <a:rPr lang="en-US" altLang="en-US" sz="1600" smtClean="0"/>
              <a:t>Module 14: DCL				Page K-2: Data Dictionary</a:t>
            </a:r>
          </a:p>
        </p:txBody>
      </p:sp>
      <p:sp>
        <p:nvSpPr>
          <p:cNvPr id="512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System_privilege_map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Description table for privilege type codes. Maps privilege type numbers to type names </a:t>
            </a:r>
          </a:p>
        </p:txBody>
      </p:sp>
      <p:pic>
        <p:nvPicPr>
          <p:cNvPr id="5120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14: DCL			Page B-3: People in the DB Environment</a:t>
            </a:r>
          </a:p>
        </p:txBody>
      </p:sp>
      <p:pic>
        <p:nvPicPr>
          <p:cNvPr id="6148" name="Picture 6" descr="johcg0av[1]"/>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62000" y="838200"/>
            <a:ext cx="1114425" cy="1076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This is a pretty good listing of people, but now let’s consider the question from the perspective of computing systems, and rephrase our inquiry as to: “Who are the different </a:t>
            </a:r>
            <a:r>
              <a:rPr lang="en-US" altLang="en-US" i="1" smtClean="0">
                <a:latin typeface="Verdana" panose="020B0604030504040204" pitchFamily="34" charset="0"/>
              </a:rPr>
              <a:t>information system</a:t>
            </a:r>
            <a:r>
              <a:rPr lang="en-US" altLang="en-US" smtClean="0">
                <a:latin typeface="Verdana" panose="020B0604030504040204" pitchFamily="34" charset="0"/>
              </a:rPr>
              <a:t> users on campus, and what computing services do they need”?</a:t>
            </a:r>
          </a:p>
        </p:txBody>
      </p:sp>
      <p:pic>
        <p:nvPicPr>
          <p:cNvPr id="6150" name="Picture 5" descr="kjutl3e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153987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descr="giipfdnh[1]"/>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990600" y="3276600"/>
            <a:ext cx="2362200" cy="2105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2227" name="Rectangle 2"/>
          <p:cNvSpPr>
            <a:spLocks noGrp="1" noChangeArrowheads="1"/>
          </p:cNvSpPr>
          <p:nvPr>
            <p:ph type="title"/>
          </p:nvPr>
        </p:nvSpPr>
        <p:spPr/>
        <p:txBody>
          <a:bodyPr/>
          <a:lstStyle/>
          <a:p>
            <a:pPr algn="l" eaLnBrk="1" hangingPunct="1"/>
            <a:r>
              <a:rPr lang="en-US" altLang="en-US" sz="1600" smtClean="0"/>
              <a:t>Module 14: DCL				Page K-3: Data Dictionary</a:t>
            </a:r>
          </a:p>
        </p:txBody>
      </p:sp>
      <p:sp>
        <p:nvSpPr>
          <p:cNvPr id="522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Role_sys_privs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System privileges granted to roles </a:t>
            </a:r>
          </a:p>
        </p:txBody>
      </p:sp>
      <p:pic>
        <p:nvPicPr>
          <p:cNvPr id="5222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3251" name="Rectangle 2"/>
          <p:cNvSpPr>
            <a:spLocks noGrp="1" noChangeArrowheads="1"/>
          </p:cNvSpPr>
          <p:nvPr>
            <p:ph type="title"/>
          </p:nvPr>
        </p:nvSpPr>
        <p:spPr/>
        <p:txBody>
          <a:bodyPr/>
          <a:lstStyle/>
          <a:p>
            <a:pPr algn="l" eaLnBrk="1" hangingPunct="1"/>
            <a:r>
              <a:rPr lang="en-US" altLang="en-US" sz="1600" smtClean="0"/>
              <a:t>Module 14: DCL				Page K-4: Data Dictionary</a:t>
            </a:r>
          </a:p>
        </p:txBody>
      </p:sp>
      <p:sp>
        <p:nvSpPr>
          <p:cNvPr id="532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session_privs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Privileges which the user currently has set </a:t>
            </a:r>
          </a:p>
        </p:txBody>
      </p:sp>
      <p:pic>
        <p:nvPicPr>
          <p:cNvPr id="5325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4275" name="Rectangle 2"/>
          <p:cNvSpPr>
            <a:spLocks noGrp="1" noChangeArrowheads="1"/>
          </p:cNvSpPr>
          <p:nvPr>
            <p:ph type="title"/>
          </p:nvPr>
        </p:nvSpPr>
        <p:spPr/>
        <p:txBody>
          <a:bodyPr/>
          <a:lstStyle/>
          <a:p>
            <a:pPr algn="l" eaLnBrk="1" hangingPunct="1"/>
            <a:r>
              <a:rPr lang="en-US" altLang="en-US" sz="1600" smtClean="0"/>
              <a:t>Module 14: DCL				Page K-5: Data Dictionary</a:t>
            </a:r>
          </a:p>
        </p:txBody>
      </p:sp>
      <p:sp>
        <p:nvSpPr>
          <p:cNvPr id="542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session_roles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Roles which the user currently has set </a:t>
            </a:r>
          </a:p>
        </p:txBody>
      </p:sp>
      <p:pic>
        <p:nvPicPr>
          <p:cNvPr id="5427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5299" name="Rectangle 2"/>
          <p:cNvSpPr>
            <a:spLocks noGrp="1" noChangeArrowheads="1"/>
          </p:cNvSpPr>
          <p:nvPr>
            <p:ph type="title"/>
          </p:nvPr>
        </p:nvSpPr>
        <p:spPr/>
        <p:txBody>
          <a:bodyPr/>
          <a:lstStyle/>
          <a:p>
            <a:pPr algn="l" eaLnBrk="1" hangingPunct="1"/>
            <a:r>
              <a:rPr lang="en-US" altLang="en-US" sz="1600" smtClean="0"/>
              <a:t>Module 14: DCL				Page K-6: Data Dictionary</a:t>
            </a:r>
          </a:p>
        </p:txBody>
      </p:sp>
      <p:sp>
        <p:nvSpPr>
          <p:cNvPr id="553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User_tab_privs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Grants on objects for which the user is the owner, grantor or grantee </a:t>
            </a:r>
          </a:p>
        </p:txBody>
      </p:sp>
      <p:pic>
        <p:nvPicPr>
          <p:cNvPr id="5530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6323" name="Rectangle 2"/>
          <p:cNvSpPr>
            <a:spLocks noGrp="1" noChangeArrowheads="1"/>
          </p:cNvSpPr>
          <p:nvPr>
            <p:ph type="title"/>
          </p:nvPr>
        </p:nvSpPr>
        <p:spPr/>
        <p:txBody>
          <a:bodyPr/>
          <a:lstStyle/>
          <a:p>
            <a:pPr algn="l" eaLnBrk="1" hangingPunct="1"/>
            <a:r>
              <a:rPr lang="en-US" altLang="en-US" sz="1600" smtClean="0"/>
              <a:t>Module 14: DCL				Page K-7: Data Dictionary</a:t>
            </a:r>
          </a:p>
        </p:txBody>
      </p:sp>
      <p:sp>
        <p:nvSpPr>
          <p:cNvPr id="563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User_tab_privs_made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All grants on objects owned by the user</a:t>
            </a:r>
            <a:r>
              <a:rPr lang="en-US" altLang="en-US" sz="1200" smtClean="0"/>
              <a:t> </a:t>
            </a:r>
          </a:p>
        </p:txBody>
      </p:sp>
      <p:pic>
        <p:nvPicPr>
          <p:cNvPr id="56325"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73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7347" name="Rectangle 2"/>
          <p:cNvSpPr>
            <a:spLocks noGrp="1" noChangeArrowheads="1"/>
          </p:cNvSpPr>
          <p:nvPr>
            <p:ph type="title"/>
          </p:nvPr>
        </p:nvSpPr>
        <p:spPr/>
        <p:txBody>
          <a:bodyPr/>
          <a:lstStyle/>
          <a:p>
            <a:pPr algn="l" eaLnBrk="1" hangingPunct="1"/>
            <a:r>
              <a:rPr lang="en-US" altLang="en-US" sz="1600" smtClean="0"/>
              <a:t>Module 14: DCL				Page K-8: Data Dictionary</a:t>
            </a:r>
          </a:p>
        </p:txBody>
      </p:sp>
      <p:sp>
        <p:nvSpPr>
          <p:cNvPr id="573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User_tab_privs_recd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Grants on objects for which the user is the grantee</a:t>
            </a:r>
            <a:r>
              <a:rPr lang="en-US" altLang="en-US" sz="1200" smtClean="0"/>
              <a:t> </a:t>
            </a:r>
          </a:p>
        </p:txBody>
      </p:sp>
      <p:pic>
        <p:nvPicPr>
          <p:cNvPr id="5734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83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8371" name="Rectangle 2"/>
          <p:cNvSpPr>
            <a:spLocks noGrp="1" noChangeArrowheads="1"/>
          </p:cNvSpPr>
          <p:nvPr>
            <p:ph type="title"/>
          </p:nvPr>
        </p:nvSpPr>
        <p:spPr/>
        <p:txBody>
          <a:bodyPr/>
          <a:lstStyle/>
          <a:p>
            <a:pPr algn="l" eaLnBrk="1" hangingPunct="1"/>
            <a:r>
              <a:rPr lang="en-US" altLang="en-US" sz="1600" smtClean="0"/>
              <a:t>Module 14: DCL				Page K-9: Data Dictionary</a:t>
            </a:r>
          </a:p>
        </p:txBody>
      </p:sp>
      <p:sp>
        <p:nvSpPr>
          <p:cNvPr id="583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User_role_privs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Roles granted to current user</a:t>
            </a:r>
            <a:r>
              <a:rPr lang="en-US" altLang="en-US" sz="1200" smtClean="0"/>
              <a:t> </a:t>
            </a:r>
          </a:p>
        </p:txBody>
      </p:sp>
      <p:pic>
        <p:nvPicPr>
          <p:cNvPr id="5837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9395" name="Rectangle 2"/>
          <p:cNvSpPr>
            <a:spLocks noGrp="1" noChangeArrowheads="1"/>
          </p:cNvSpPr>
          <p:nvPr>
            <p:ph type="title"/>
          </p:nvPr>
        </p:nvSpPr>
        <p:spPr/>
        <p:txBody>
          <a:bodyPr/>
          <a:lstStyle/>
          <a:p>
            <a:pPr algn="l" eaLnBrk="1" hangingPunct="1"/>
            <a:r>
              <a:rPr lang="en-US" altLang="en-US" sz="1600" smtClean="0"/>
              <a:t>Module 14: DCL				Page S-1: Summary</a:t>
            </a:r>
          </a:p>
        </p:txBody>
      </p:sp>
      <p:sp>
        <p:nvSpPr>
          <p:cNvPr id="593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purpose of database security is to protect the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Unless the user has been granted explicit permission to use an object, all information about that object’s existence and its structure should be kept hidden.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SQL allows the user to bestow privileges on a variety of objects, and this is where SQL has its limitations.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the user needs to restrict access to pieces (rows) of an object (table), those security efforts require programming support above and beyond what SQL can easily provide.</a:t>
            </a:r>
          </a:p>
        </p:txBody>
      </p:sp>
      <p:sp>
        <p:nvSpPr>
          <p:cNvPr id="5939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0419" name="Rectangle 2"/>
          <p:cNvSpPr>
            <a:spLocks noGrp="1" noChangeArrowheads="1"/>
          </p:cNvSpPr>
          <p:nvPr>
            <p:ph type="title"/>
          </p:nvPr>
        </p:nvSpPr>
        <p:spPr/>
        <p:txBody>
          <a:bodyPr/>
          <a:lstStyle/>
          <a:p>
            <a:pPr algn="l" eaLnBrk="1" hangingPunct="1"/>
            <a:r>
              <a:rPr lang="en-US" altLang="en-US" sz="1600" smtClean="0"/>
              <a:t>Module 14: DCL				Page T-1: Terminology</a:t>
            </a:r>
          </a:p>
        </p:txBody>
      </p:sp>
      <p:sp>
        <p:nvSpPr>
          <p:cNvPr id="604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 Control Language (DCL)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GRANT</a:t>
            </a:r>
          </a:p>
          <a:p>
            <a:pPr marL="0" indent="0" eaLnBrk="1" hangingPunct="1"/>
            <a:r>
              <a:rPr lang="en-US" altLang="en-US" smtClean="0">
                <a:latin typeface="Verdana" panose="020B0604030504040204" pitchFamily="34" charset="0"/>
              </a:rPr>
              <a:t>REVOKE</a:t>
            </a:r>
          </a:p>
          <a:p>
            <a:pPr marL="0" indent="0" eaLnBrk="1" hangingPunct="1"/>
            <a:endParaRPr lang="en-US" altLang="en-US" smtClean="0">
              <a:latin typeface="Verdana" panose="020B0604030504040204" pitchFamily="34" charset="0"/>
            </a:endParaRPr>
          </a:p>
          <a:p>
            <a:pPr marL="0" indent="0" eaLnBrk="1" hangingPunct="1"/>
            <a:r>
              <a:rPr lang="en-US" altLang="en-US" i="1" smtClean="0">
                <a:latin typeface="Verdana" panose="020B0604030504040204" pitchFamily="34" charset="0"/>
              </a:rPr>
              <a:t>privilege_type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Granularity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PUBLIC</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System privileges</a:t>
            </a:r>
          </a:p>
          <a:p>
            <a:pPr marL="0" indent="0" eaLnBrk="1" hangingPunct="1"/>
            <a:r>
              <a:rPr lang="en-US" altLang="en-US" smtClean="0">
                <a:latin typeface="Verdana" panose="020B0604030504040204" pitchFamily="34" charset="0"/>
              </a:rPr>
              <a:t>Object privileges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Owners / users</a:t>
            </a:r>
          </a:p>
          <a:p>
            <a:pPr marL="0" indent="0" eaLnBrk="1" hangingPunct="1"/>
            <a:r>
              <a:rPr lang="en-US" altLang="en-US" smtClean="0">
                <a:latin typeface="Verdana" panose="020B0604030504040204" pitchFamily="34" charset="0"/>
              </a:rPr>
              <a:t>Administration and operations</a:t>
            </a:r>
          </a:p>
          <a:p>
            <a:pPr marL="0" indent="0" eaLnBrk="1" hangingPunct="1"/>
            <a:r>
              <a:rPr lang="en-US" altLang="en-US" smtClean="0">
                <a:latin typeface="Verdana" panose="020B0604030504040204" pitchFamily="34" charset="0"/>
              </a:rPr>
              <a:t>Development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Data dictionary views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60421" name="Rectangle 4"/>
          <p:cNvSpPr>
            <a:spLocks noGrp="1" noChangeArrowheads="1"/>
          </p:cNvSpPr>
          <p:nvPr>
            <p:ph sz="half" idx="1"/>
          </p:nvPr>
        </p:nvSpPr>
        <p:spPr/>
        <p:txBody>
          <a:bodyPr/>
          <a:lstStyle/>
          <a:p>
            <a:pPr marL="0" indent="0" eaLnBrk="1" hangingPunct="1"/>
            <a:endParaRPr lang="en-US" altLang="en-US" sz="1200" smtClean="0"/>
          </a:p>
        </p:txBody>
      </p:sp>
      <p:pic>
        <p:nvPicPr>
          <p:cNvPr id="60422"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43" name="Rectangle 2"/>
          <p:cNvSpPr>
            <a:spLocks noGrp="1" noChangeArrowheads="1"/>
          </p:cNvSpPr>
          <p:nvPr>
            <p:ph type="title"/>
          </p:nvPr>
        </p:nvSpPr>
        <p:spPr/>
        <p:txBody>
          <a:bodyPr/>
          <a:lstStyle/>
          <a:p>
            <a:pPr algn="l" eaLnBrk="1" hangingPunct="1"/>
            <a:r>
              <a:rPr lang="en-US" altLang="en-US" sz="1600" smtClean="0"/>
              <a:t>Module 14: DCL				Page Z-1: End Notes</a:t>
            </a:r>
          </a:p>
        </p:txBody>
      </p:sp>
      <p:sp>
        <p:nvSpPr>
          <p:cNvPr id="61444" name="Rectangle 3"/>
          <p:cNvSpPr>
            <a:spLocks noGrp="1" noChangeArrowheads="1" noTextEdit="1"/>
          </p:cNvSpPr>
          <p:nvPr>
            <p:ph sz="half" idx="1"/>
          </p:nvPr>
        </p:nvSpPr>
        <p:spPr/>
      </p:sp>
      <p:sp>
        <p:nvSpPr>
          <p:cNvPr id="61445"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61446"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14: DCL			Page B-4: People in the DB Environment</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computing services do students need?</a:t>
            </a:r>
          </a:p>
          <a:p>
            <a:pPr marL="0" indent="0" eaLnBrk="1" hangingPunct="1"/>
            <a:r>
              <a:rPr lang="en-US" altLang="en-US" smtClean="0">
                <a:latin typeface="Verdana" panose="020B0604030504040204" pitchFamily="34" charset="0"/>
              </a:rPr>
              <a:t>   </a:t>
            </a:r>
          </a:p>
        </p:txBody>
      </p:sp>
      <p:pic>
        <p:nvPicPr>
          <p:cNvPr id="7173" name="Picture 5" descr="johcg0av[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133600" y="1295400"/>
            <a:ext cx="1114425" cy="1076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2467"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62468"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14: DCL			Page B-5: People in the DB Environment</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computing services do students need?</a:t>
            </a:r>
          </a:p>
          <a:p>
            <a:pPr marL="0" indent="0" eaLnBrk="1" hangingPunct="1"/>
            <a:r>
              <a:rPr lang="en-US" altLang="en-US" smtClean="0">
                <a:latin typeface="Verdana" panose="020B0604030504040204" pitchFamily="34" charset="0"/>
              </a:rPr>
              <a:t>   Access to their own student records.</a:t>
            </a:r>
          </a:p>
          <a:p>
            <a:pPr marL="0" indent="0" eaLnBrk="1" hangingPunct="1"/>
            <a:r>
              <a:rPr lang="en-US" altLang="en-US" smtClean="0">
                <a:latin typeface="Verdana" panose="020B0604030504040204" pitchFamily="34" charset="0"/>
              </a:rPr>
              <a:t>   Use of the class registration system.</a:t>
            </a:r>
          </a:p>
          <a:p>
            <a:pPr marL="0" indent="0" eaLnBrk="1" hangingPunct="1"/>
            <a:r>
              <a:rPr lang="en-US" altLang="en-US" smtClean="0">
                <a:latin typeface="Verdana" panose="020B0604030504040204" pitchFamily="34" charset="0"/>
              </a:rPr>
              <a:t>   Access to the library,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computing services do faculty need?</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p:txBody>
      </p:sp>
      <p:pic>
        <p:nvPicPr>
          <p:cNvPr id="8197" name="Picture 6" descr="hgyukfjq[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18827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8" descr="johcg0av[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133600" y="1295400"/>
            <a:ext cx="1114425" cy="1076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14: DCL			Page B-6: People in the DB Environment</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computing services do students need?</a:t>
            </a:r>
          </a:p>
          <a:p>
            <a:pPr marL="0" indent="0" eaLnBrk="1" hangingPunct="1"/>
            <a:r>
              <a:rPr lang="en-US" altLang="en-US" smtClean="0">
                <a:latin typeface="Verdana" panose="020B0604030504040204" pitchFamily="34" charset="0"/>
              </a:rPr>
              <a:t>   Access to their own student records.</a:t>
            </a:r>
          </a:p>
          <a:p>
            <a:pPr marL="0" indent="0" eaLnBrk="1" hangingPunct="1"/>
            <a:r>
              <a:rPr lang="en-US" altLang="en-US" smtClean="0">
                <a:latin typeface="Verdana" panose="020B0604030504040204" pitchFamily="34" charset="0"/>
              </a:rPr>
              <a:t>   Use of the class registration system.</a:t>
            </a:r>
          </a:p>
          <a:p>
            <a:pPr marL="0" indent="0" eaLnBrk="1" hangingPunct="1"/>
            <a:r>
              <a:rPr lang="en-US" altLang="en-US" smtClean="0">
                <a:latin typeface="Verdana" panose="020B0604030504040204" pitchFamily="34" charset="0"/>
              </a:rPr>
              <a:t>   Access to the library.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computing services do faculty need?</a:t>
            </a:r>
          </a:p>
          <a:p>
            <a:pPr marL="0" indent="0" eaLnBrk="1" hangingPunct="1"/>
            <a:r>
              <a:rPr lang="en-US" altLang="en-US" smtClean="0">
                <a:latin typeface="Verdana" panose="020B0604030504040204" pitchFamily="34" charset="0"/>
              </a:rPr>
              <a:t>   Access to class schedule.</a:t>
            </a:r>
          </a:p>
          <a:p>
            <a:pPr marL="0" indent="0" eaLnBrk="1" hangingPunct="1"/>
            <a:r>
              <a:rPr lang="en-US" altLang="en-US" smtClean="0">
                <a:latin typeface="Verdana" panose="020B0604030504040204" pitchFamily="34" charset="0"/>
              </a:rPr>
              <a:t>   Use of curriculum development system.</a:t>
            </a:r>
          </a:p>
          <a:p>
            <a:pPr marL="0" indent="0" eaLnBrk="1" hangingPunct="1"/>
            <a:r>
              <a:rPr lang="en-US" altLang="en-US" smtClean="0">
                <a:latin typeface="Verdana" panose="020B0604030504040204" pitchFamily="34" charset="0"/>
              </a:rPr>
              <a:t>   Access to their own personnel records.</a:t>
            </a:r>
          </a:p>
          <a:p>
            <a:pPr marL="0" indent="0" eaLnBrk="1" hangingPunct="1"/>
            <a:r>
              <a:rPr lang="en-US" altLang="en-US" smtClean="0">
                <a:latin typeface="Verdana" panose="020B0604030504040204" pitchFamily="34" charset="0"/>
              </a:rPr>
              <a:t>   Access to the library system,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computing services do librarians need?</a:t>
            </a:r>
          </a:p>
          <a:p>
            <a:pPr marL="0" indent="0" eaLnBrk="1" hangingPunct="1"/>
            <a:r>
              <a:rPr lang="en-US" altLang="en-US" smtClean="0">
                <a:latin typeface="Verdana" panose="020B0604030504040204" pitchFamily="34" charset="0"/>
              </a:rPr>
              <a:t>   </a:t>
            </a:r>
          </a:p>
        </p:txBody>
      </p:sp>
      <p:pic>
        <p:nvPicPr>
          <p:cNvPr id="9221" name="Picture 6" descr="0bgxnsb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953000"/>
            <a:ext cx="202088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8" descr="hgyukfjq[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90600" y="3200400"/>
            <a:ext cx="1882775" cy="1838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14: DCL			Page B-7: People in the DB Environment</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computing services do students need?</a:t>
            </a:r>
          </a:p>
          <a:p>
            <a:pPr marL="0" indent="0" eaLnBrk="1" hangingPunct="1"/>
            <a:r>
              <a:rPr lang="en-US" altLang="en-US" smtClean="0">
                <a:latin typeface="Verdana" panose="020B0604030504040204" pitchFamily="34" charset="0"/>
              </a:rPr>
              <a:t>   Access to their own student records.</a:t>
            </a:r>
          </a:p>
          <a:p>
            <a:pPr marL="0" indent="0" eaLnBrk="1" hangingPunct="1"/>
            <a:r>
              <a:rPr lang="en-US" altLang="en-US" smtClean="0">
                <a:latin typeface="Verdana" panose="020B0604030504040204" pitchFamily="34" charset="0"/>
              </a:rPr>
              <a:t>   Use of the class registration system.</a:t>
            </a:r>
          </a:p>
          <a:p>
            <a:pPr marL="0" indent="0" eaLnBrk="1" hangingPunct="1"/>
            <a:r>
              <a:rPr lang="en-US" altLang="en-US" smtClean="0">
                <a:latin typeface="Verdana" panose="020B0604030504040204" pitchFamily="34" charset="0"/>
              </a:rPr>
              <a:t>   Access to the library.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computing services do faculty need?</a:t>
            </a:r>
          </a:p>
          <a:p>
            <a:pPr marL="0" indent="0" eaLnBrk="1" hangingPunct="1"/>
            <a:r>
              <a:rPr lang="en-US" altLang="en-US" smtClean="0">
                <a:latin typeface="Verdana" panose="020B0604030504040204" pitchFamily="34" charset="0"/>
              </a:rPr>
              <a:t>   Access to class schedule.</a:t>
            </a:r>
          </a:p>
          <a:p>
            <a:pPr marL="0" indent="0" eaLnBrk="1" hangingPunct="1"/>
            <a:r>
              <a:rPr lang="en-US" altLang="en-US" smtClean="0">
                <a:latin typeface="Verdana" panose="020B0604030504040204" pitchFamily="34" charset="0"/>
              </a:rPr>
              <a:t>   Use of curriculum development system.</a:t>
            </a:r>
          </a:p>
          <a:p>
            <a:pPr marL="0" indent="0" eaLnBrk="1" hangingPunct="1"/>
            <a:r>
              <a:rPr lang="en-US" altLang="en-US" smtClean="0">
                <a:latin typeface="Verdana" panose="020B0604030504040204" pitchFamily="34" charset="0"/>
              </a:rPr>
              <a:t>   Access to their own personnel records.</a:t>
            </a:r>
          </a:p>
          <a:p>
            <a:pPr marL="0" indent="0" eaLnBrk="1" hangingPunct="1"/>
            <a:r>
              <a:rPr lang="en-US" altLang="en-US" smtClean="0">
                <a:latin typeface="Verdana" panose="020B0604030504040204" pitchFamily="34" charset="0"/>
              </a:rPr>
              <a:t>   Access to the library system,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computing services do librarians need?</a:t>
            </a:r>
          </a:p>
          <a:p>
            <a:pPr marL="0" indent="0" eaLnBrk="1" hangingPunct="1"/>
            <a:r>
              <a:rPr lang="en-US" altLang="en-US" smtClean="0">
                <a:latin typeface="Verdana" panose="020B0604030504040204" pitchFamily="34" charset="0"/>
              </a:rPr>
              <a:t>   Access to their own personnel records.</a:t>
            </a:r>
          </a:p>
          <a:p>
            <a:pPr marL="0" indent="0" eaLnBrk="1" hangingPunct="1"/>
            <a:r>
              <a:rPr lang="en-US" altLang="en-US" smtClean="0">
                <a:latin typeface="Verdana" panose="020B0604030504040204" pitchFamily="34" charset="0"/>
              </a:rPr>
              <a:t>   Access to class schedule.</a:t>
            </a:r>
          </a:p>
          <a:p>
            <a:pPr marL="0" indent="0" eaLnBrk="1" hangingPunct="1"/>
            <a:r>
              <a:rPr lang="en-US" altLang="en-US" smtClean="0">
                <a:latin typeface="Verdana" panose="020B0604030504040204" pitchFamily="34" charset="0"/>
              </a:rPr>
              <a:t>   Use of the library system,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0245" name="Picture 5" descr="0bgxnsb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38400" y="4953000"/>
            <a:ext cx="2020888" cy="159226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14391</TotalTime>
  <Words>3676</Words>
  <Application>Microsoft Office PowerPoint</Application>
  <PresentationFormat>On-screen Show (4:3)</PresentationFormat>
  <Paragraphs>649</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Times New Roman</vt:lpstr>
      <vt:lpstr>Arial</vt:lpstr>
      <vt:lpstr>Verdana</vt:lpstr>
      <vt:lpstr>Albertus</vt:lpstr>
      <vt:lpstr>Wingdings</vt:lpstr>
      <vt:lpstr>Default Design</vt:lpstr>
      <vt:lpstr>SQL Programming</vt:lpstr>
      <vt:lpstr>Module 14: DCL    Page A-1: Intro</vt:lpstr>
      <vt:lpstr>Module 14: DCL   Page B-1: People in the DB Environment</vt:lpstr>
      <vt:lpstr>Module 14: DCL   Page B-2: People in the DB Environment</vt:lpstr>
      <vt:lpstr>Module 14: DCL   Page B-3: People in the DB Environment</vt:lpstr>
      <vt:lpstr>Module 14: DCL   Page B-4: People in the DB Environment</vt:lpstr>
      <vt:lpstr>Module 14: DCL   Page B-5: People in the DB Environment</vt:lpstr>
      <vt:lpstr>Module 14: DCL   Page B-6: People in the DB Environment</vt:lpstr>
      <vt:lpstr>Module 14: DCL   Page B-7: People in the DB Environment</vt:lpstr>
      <vt:lpstr>Module 14: DCL   Page B-8: People in the DB Environment</vt:lpstr>
      <vt:lpstr>Module 14: DCL   Page B-9: People in the DB Environment</vt:lpstr>
      <vt:lpstr>Module 14: DCL    Page C-1: Granting Privileges</vt:lpstr>
      <vt:lpstr>Module 14: DCL    Page C-2: Privilege Types</vt:lpstr>
      <vt:lpstr>Module 14: DCL    Page C-3: Privilege Types</vt:lpstr>
      <vt:lpstr>Module 14: DCL    Page C-4: Privilege Types</vt:lpstr>
      <vt:lpstr>Module 14: DCL    Page C-5: Granting Privileges</vt:lpstr>
      <vt:lpstr>Module 14: DCL    Page C-6: Revoking Privileges</vt:lpstr>
      <vt:lpstr>Module 14: DCL    Page C-7: MySQL User-Lists</vt:lpstr>
      <vt:lpstr>Module 14: DCL    Page C-8: MySQL User-Lists</vt:lpstr>
      <vt:lpstr>Module 14: DCL    Page D-1: Granularity</vt:lpstr>
      <vt:lpstr>Module 14: DCL    Page D-2: Granularity ?</vt:lpstr>
      <vt:lpstr>Module 14: DCL    Page E-1: Public</vt:lpstr>
      <vt:lpstr>Module 14: DCL    Page E-2: ‘Public’ in MySQL</vt:lpstr>
      <vt:lpstr>Module 14: DCL    Page E-3: ‘Public’ in MySQL</vt:lpstr>
      <vt:lpstr>Module 14: DCL    Page E-4: ‘Public’ in MySQL</vt:lpstr>
      <vt:lpstr>Module 14: DCL    Page E-5: ‘Public’ in MySQL</vt:lpstr>
      <vt:lpstr>Module 14: DCL    Page E-6: ‘Public’ in MySQL</vt:lpstr>
      <vt:lpstr>Module 14: DCL    Page F-1: Objects and Privileges</vt:lpstr>
      <vt:lpstr>Module 14: DCL    Page F-2: Objects and Privileges</vt:lpstr>
      <vt:lpstr>Module 14: DCL    Page F-3: Objects and Privileges</vt:lpstr>
      <vt:lpstr>Module 14: DCL    Page G-1: Creating Users</vt:lpstr>
      <vt:lpstr>Module 14: DCL    Page G-2: Creating Users</vt:lpstr>
      <vt:lpstr>Module 14: DCL    Page G-3: Passwords</vt:lpstr>
      <vt:lpstr>Module 14: DCL    Page H-1: User Management</vt:lpstr>
      <vt:lpstr>Module 14: DCL    Page H-2: User Management</vt:lpstr>
      <vt:lpstr>Module 14: DCL    Page H-3: User Management</vt:lpstr>
      <vt:lpstr>Module 14: DCL    Page H-4: User Management</vt:lpstr>
      <vt:lpstr>Module 14: DCL    Page H-5: MySQL and Roles</vt:lpstr>
      <vt:lpstr>Module 14: DCL    Page H-6: System Privileges</vt:lpstr>
      <vt:lpstr>Module 14: DCL    Page J-1: Technical Duties</vt:lpstr>
      <vt:lpstr>Module 14: DCL    Page J-2: Technical Duties</vt:lpstr>
      <vt:lpstr>Module 14: DCL   Page J-3: Administration and Ops</vt:lpstr>
      <vt:lpstr>Module 14: DCL    Page J-4: Development</vt:lpstr>
      <vt:lpstr>Module 14: DCL    Page J-5: Roles and Duties</vt:lpstr>
      <vt:lpstr>Module 14: DCL    Page J-6: Data Administration</vt:lpstr>
      <vt:lpstr>Module 14: DCL    Page J-7: Data Administration</vt:lpstr>
      <vt:lpstr>Module 14: DCL    Page J-8: Data Administration</vt:lpstr>
      <vt:lpstr>Module 14: DCL    Page K-1: Data Dictionary</vt:lpstr>
      <vt:lpstr>Module 14: DCL    Page K-2: Data Dictionary</vt:lpstr>
      <vt:lpstr>Module 14: DCL    Page K-3: Data Dictionary</vt:lpstr>
      <vt:lpstr>Module 14: DCL    Page K-4: Data Dictionary</vt:lpstr>
      <vt:lpstr>Module 14: DCL    Page K-5: Data Dictionary</vt:lpstr>
      <vt:lpstr>Module 14: DCL    Page K-6: Data Dictionary</vt:lpstr>
      <vt:lpstr>Module 14: DCL    Page K-7: Data Dictionary</vt:lpstr>
      <vt:lpstr>Module 14: DCL    Page K-8: Data Dictionary</vt:lpstr>
      <vt:lpstr>Module 14: DCL    Page K-9: Data Dictionary</vt:lpstr>
      <vt:lpstr>Module 14: DCL    Page S-1: Summary</vt:lpstr>
      <vt:lpstr>Module 14: DCL    Page T-1: Terminology</vt:lpstr>
      <vt:lpstr>Module 14: DCL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163</cp:revision>
  <dcterms:created xsi:type="dcterms:W3CDTF">2003-08-19T14:48:46Z</dcterms:created>
  <dcterms:modified xsi:type="dcterms:W3CDTF">2018-02-24T21:45:24Z</dcterms:modified>
</cp:coreProperties>
</file>