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71" r:id="rId3"/>
    <p:sldId id="493" r:id="rId4"/>
    <p:sldId id="532" r:id="rId5"/>
    <p:sldId id="547" r:id="rId6"/>
    <p:sldId id="565" r:id="rId7"/>
    <p:sldId id="566" r:id="rId8"/>
    <p:sldId id="567" r:id="rId9"/>
    <p:sldId id="589" r:id="rId10"/>
    <p:sldId id="568" r:id="rId11"/>
    <p:sldId id="570" r:id="rId12"/>
    <p:sldId id="569" r:id="rId13"/>
    <p:sldId id="571" r:id="rId14"/>
    <p:sldId id="572" r:id="rId15"/>
    <p:sldId id="574" r:id="rId16"/>
    <p:sldId id="573" r:id="rId17"/>
    <p:sldId id="575" r:id="rId18"/>
    <p:sldId id="576" r:id="rId19"/>
    <p:sldId id="548" r:id="rId20"/>
    <p:sldId id="549" r:id="rId21"/>
    <p:sldId id="577" r:id="rId22"/>
    <p:sldId id="579" r:id="rId23"/>
    <p:sldId id="580" r:id="rId24"/>
    <p:sldId id="578" r:id="rId25"/>
    <p:sldId id="582" r:id="rId26"/>
    <p:sldId id="583" r:id="rId27"/>
    <p:sldId id="584" r:id="rId28"/>
    <p:sldId id="590" r:id="rId29"/>
    <p:sldId id="586" r:id="rId30"/>
    <p:sldId id="591" r:id="rId31"/>
    <p:sldId id="599" r:id="rId32"/>
    <p:sldId id="593" r:id="rId33"/>
    <p:sldId id="594" r:id="rId34"/>
    <p:sldId id="595" r:id="rId35"/>
    <p:sldId id="587" r:id="rId36"/>
    <p:sldId id="596" r:id="rId37"/>
    <p:sldId id="597" r:id="rId38"/>
    <p:sldId id="588" r:id="rId39"/>
    <p:sldId id="598" r:id="rId40"/>
    <p:sldId id="436" r:id="rId41"/>
    <p:sldId id="268" r:id="rId42"/>
    <p:sldId id="263" r:id="rId43"/>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52" autoAdjust="0"/>
    <p:restoredTop sz="86486" autoAdjust="0"/>
  </p:normalViewPr>
  <p:slideViewPr>
    <p:cSldViewPr>
      <p:cViewPr varScale="1">
        <p:scale>
          <a:sx n="51" d="100"/>
          <a:sy n="51" d="100"/>
        </p:scale>
        <p:origin x="6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86051"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86052"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86053"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8B708CA-34DD-4679-882A-23313333943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45060"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B7DC474-E8A1-4140-8BEE-8C064245FEB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64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53308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922018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16039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1278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692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1301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0947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63649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8376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68864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0889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Rollups and Cubes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15: Cubes and Rollups		Page B-8: ROLLUP</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Now a ROLLUP on a single column is relatively trivial, so let’s see what happens when we ROLLUP on more than one column of data.</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the ‘simple’ group by result on majors and concentrations.</a:t>
            </a:r>
          </a:p>
          <a:p>
            <a:pPr marL="0" indent="0" eaLnBrk="1" hangingPunct="1"/>
            <a:endParaRPr lang="en-US" altLang="en-US" smtClean="0">
              <a:latin typeface="Verdana" panose="020B0604030504040204" pitchFamily="34" charset="0"/>
            </a:endParaRPr>
          </a:p>
        </p:txBody>
      </p:sp>
      <p:pic>
        <p:nvPicPr>
          <p:cNvPr id="11269" name="Picture 8"/>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828675"/>
            <a:ext cx="4191000"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15: Cubes and Rollups		Page B-9: ROLLUP</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Looking at the result table from the ROLLUP version, we can see right away that we’ve got quite a few more rows in our result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try it with the GROUPING function and see if we can more readily make sense of the results.</a:t>
            </a:r>
          </a:p>
        </p:txBody>
      </p:sp>
      <p:pic>
        <p:nvPicPr>
          <p:cNvPr id="1229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127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15: Cubes and Rollups		Page B-10: ROLLUP</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Reading down the rightmost column, which is created by the GROUPING(concen) call, let’s focus on the rows with 1’s.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rows represent the super-aggregates, or subtotals for these concentrations within their major.</a:t>
            </a:r>
          </a:p>
          <a:p>
            <a:pPr marL="0" indent="0" eaLnBrk="1" hangingPunct="1"/>
            <a:r>
              <a:rPr lang="en-US" altLang="en-US" smtClean="0">
                <a:latin typeface="Verdana" panose="020B0604030504040204" pitchFamily="34" charset="0"/>
              </a:rPr>
              <a:t>Essentially, these are the sums of the preceding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There are no 1’s in the major column until we get to the end of the listing, and that makes sense.  The numbers for majors don’t have anything to be aggregated into, other than the grand total.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last row then is the grand total row.</a:t>
            </a:r>
          </a:p>
          <a:p>
            <a:pPr marL="0" indent="0" eaLnBrk="1" hangingPunct="1"/>
            <a:endParaRPr lang="en-US" altLang="en-US" smtClean="0">
              <a:latin typeface="Verdana" panose="020B0604030504040204" pitchFamily="34" charset="0"/>
            </a:endParaRPr>
          </a:p>
        </p:txBody>
      </p:sp>
      <p:pic>
        <p:nvPicPr>
          <p:cNvPr id="13317"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985838"/>
            <a:ext cx="4191000" cy="5113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15: Cubes and Rollups		Page B-11: ROLLUP</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add another column to the mix, and walk thru this again.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our simple GROUP BY, and the next couple of slides will demonstrate the ROLLUP, along with a ROLLUP using a GROUPING function.</a:t>
            </a:r>
          </a:p>
          <a:p>
            <a:pPr marL="0" indent="0" eaLnBrk="1" hangingPunct="1"/>
            <a:endParaRPr lang="en-US" altLang="en-US" smtClean="0">
              <a:latin typeface="Verdana" panose="020B0604030504040204" pitchFamily="34" charset="0"/>
            </a:endParaRPr>
          </a:p>
        </p:txBody>
      </p:sp>
      <p:pic>
        <p:nvPicPr>
          <p:cNvPr id="1434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828675"/>
            <a:ext cx="4191000"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15: Cubes and Rollups		Page B-12: ROLLUP</a:t>
            </a:r>
          </a:p>
        </p:txBody>
      </p:sp>
      <p:pic>
        <p:nvPicPr>
          <p:cNvPr id="15364"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127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7"/>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561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15: Cubes and Rollups		Page B-13: ROLLUP</a:t>
            </a:r>
          </a:p>
        </p:txBody>
      </p:sp>
      <p:pic>
        <p:nvPicPr>
          <p:cNvPr id="16388"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pic>
        <p:nvPicPr>
          <p:cNvPr id="16389" name="Picture 8"/>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15: Cubes and Rollups		Page B-14: ROLLUP</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You’ll see that the GROUPING function now returns a 1 in the GROUPING(major) column to highlight those super-aggregate values.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741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889000"/>
            <a:ext cx="4191000" cy="53086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15: Cubes and Rollups		Page B-15: ROLLUP</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One more ROLLUP example.  This time we’ll add the college column to the mix.</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the simple group by result.</a:t>
            </a:r>
          </a:p>
        </p:txBody>
      </p:sp>
      <p:pic>
        <p:nvPicPr>
          <p:cNvPr id="18437"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828675"/>
            <a:ext cx="4191000" cy="542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15: Cubes and Rollups		Page B-16: ROLLUP</a:t>
            </a:r>
          </a:p>
        </p:txBody>
      </p:sp>
      <p:pic>
        <p:nvPicPr>
          <p:cNvPr id="19460"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127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1" name="Picture 7"/>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561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15: Cubes and Rollups		Page B-17: ROLLUP</a:t>
            </a:r>
          </a:p>
        </p:txBody>
      </p:sp>
      <p:pic>
        <p:nvPicPr>
          <p:cNvPr id="20484"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17600"/>
            <a:ext cx="4191000" cy="485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5" name="Picture 6"/>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1117600"/>
            <a:ext cx="4191000" cy="485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15: Cubes and Rollups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SQL was originally designed as the query language for relational database systems.  Querying and retrieving information from the database was one of the prime motivations in developing SQL.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it should come as no surprise then, that as SQL is revised and updated, newer versions of the standard continue to expand the reporting capabilities of the language.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SQL:1999 standard provides some new features that are particularly useful when summarizing information.  These new features are extensions to the GROUP BY clause and allow the programmer to ROLLUP or CUBE the result table.</a:t>
            </a:r>
          </a:p>
        </p:txBody>
      </p:sp>
      <p:sp>
        <p:nvSpPr>
          <p:cNvPr id="3077" name="Rectangle 12"/>
          <p:cNvSpPr>
            <a:spLocks noGrp="1" noChangeArrowheads="1"/>
          </p:cNvSpPr>
          <p:nvPr>
            <p:ph sz="half" idx="1"/>
          </p:nvPr>
        </p:nvSpPr>
        <p:spPr/>
        <p:txBody>
          <a:bodyPr/>
          <a:lstStyle/>
          <a:p>
            <a:pPr marL="0" indent="0" eaLnBrk="1" hangingPunct="1"/>
            <a:endParaRPr lang="en-US" altLang="en-US" sz="1600" b="1" smtClean="0">
              <a:latin typeface="Albertus" pitchFamily="34" charset="0"/>
            </a:endParaRPr>
          </a:p>
          <a:p>
            <a:pPr marL="0" indent="0" eaLnBrk="1" hangingPunct="1"/>
            <a:endParaRPr lang="en-US" altLang="en-US" sz="1600" b="1" smtClean="0">
              <a:latin typeface="Albertu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15: Cubes and Rollups		Page B-18: ROLLUP</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 expect that by now you’re able to anticipate all of the rows that will be presented in any result table that’s created with a ROLLUP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Right?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Our student table (students2) contains 38 rows.  The concentration column contains 7 different values, as well as the null value.  If we ROLLUP on only the concentration column (concen) how many rows will there be in the result table?</a:t>
            </a:r>
          </a:p>
        </p:txBody>
      </p:sp>
      <p:sp>
        <p:nvSpPr>
          <p:cNvPr id="2150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15: Cubes and Rollups		Page B-19: ROLLUP</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 expect that by now you’re able to anticipate all of the rows that will be presented in any result table that’s created with a ROLLUP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Right?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Our student table (students2) contains 38 rows.  The concentration column contains 7 different values, as well as the null value.  If we ROLLUP on only the concentration column (concen) how many rows will there be in the result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8 aggregate rows for each concentration and NULL concentration</a:t>
            </a:r>
          </a:p>
          <a:p>
            <a:pPr marL="0" indent="0" eaLnBrk="1" hangingPunct="1"/>
            <a:r>
              <a:rPr lang="en-US" altLang="en-US" smtClean="0">
                <a:latin typeface="Verdana" panose="020B0604030504040204" pitchFamily="34" charset="0"/>
              </a:rPr>
              <a:t>1 super-aggregate row for the grand total.</a:t>
            </a:r>
          </a:p>
          <a:p>
            <a:pPr marL="0" indent="0" eaLnBrk="1" hangingPunct="1"/>
            <a:endParaRPr lang="en-US" altLang="en-US" smtClean="0">
              <a:latin typeface="Verdana" panose="020B0604030504040204" pitchFamily="34" charset="0"/>
            </a:endParaRPr>
          </a:p>
        </p:txBody>
      </p:sp>
      <p:sp>
        <p:nvSpPr>
          <p:cNvPr id="2253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15: Cubes and Rollups		Page B-20: ROLLUP</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Predicting the number of rows should always be doable if you’re only dealing with a single rollup column.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you get into 2 or more columns, you really need to understand the data options and the possible combinations.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if we had a table with 3 concentration possibilities for each major, and we had 4 majors, then our </a:t>
            </a:r>
            <a:r>
              <a:rPr lang="en-US" altLang="en-US" i="1" smtClean="0">
                <a:latin typeface="Verdana" panose="020B0604030504040204" pitchFamily="34" charset="0"/>
              </a:rPr>
              <a:t>rolled-up</a:t>
            </a:r>
            <a:r>
              <a:rPr lang="en-US" altLang="en-US" smtClean="0">
                <a:latin typeface="Verdana" panose="020B0604030504040204" pitchFamily="34" charset="0"/>
              </a:rPr>
              <a:t> result table would include:</a:t>
            </a:r>
          </a:p>
          <a:p>
            <a:pPr marL="0" indent="0" eaLnBrk="1" hangingPunct="1"/>
            <a:endParaRPr lang="en-US" altLang="en-US" smtClean="0">
              <a:latin typeface="Verdana" panose="020B0604030504040204" pitchFamily="34" charset="0"/>
            </a:endParaRPr>
          </a:p>
        </p:txBody>
      </p:sp>
      <p:sp>
        <p:nvSpPr>
          <p:cNvPr id="2355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15: Cubes and Rollups		Page B-21: ROLLUP</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Predicting the number of rows should always be doable if you’re only dealing with a single rollup column.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you get into 2 or more columns, you really need to understand the data options and the possible combinations.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if we had a table with 3 concentration possibilities for each major, and we had 4 majors, then our rolled-up result table would include: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4*3 aggregate rows for each concentration</a:t>
            </a:r>
          </a:p>
          <a:p>
            <a:pPr marL="0" indent="0" eaLnBrk="1" hangingPunct="1"/>
            <a:r>
              <a:rPr lang="en-US" altLang="en-US" smtClean="0">
                <a:latin typeface="Verdana" panose="020B0604030504040204" pitchFamily="34" charset="0"/>
              </a:rPr>
              <a:t>4 super-aggregate rows for the majors</a:t>
            </a:r>
          </a:p>
          <a:p>
            <a:pPr marL="0" indent="0" eaLnBrk="1" hangingPunct="1"/>
            <a:r>
              <a:rPr lang="en-US" altLang="en-US" smtClean="0">
                <a:latin typeface="Verdana" panose="020B0604030504040204" pitchFamily="34" charset="0"/>
              </a:rPr>
              <a:t>1 super-duper-aggregate row for the grand total.</a:t>
            </a:r>
          </a:p>
          <a:p>
            <a:pPr marL="0" indent="0" eaLnBrk="1" hangingPunct="1"/>
            <a:endParaRPr lang="en-US" altLang="en-US" smtClean="0">
              <a:latin typeface="Verdana" panose="020B0604030504040204" pitchFamily="34" charset="0"/>
            </a:endParaRPr>
          </a:p>
        </p:txBody>
      </p:sp>
      <p:sp>
        <p:nvSpPr>
          <p:cNvPr id="2458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15: Cubes and Rollups		Page C-1: Cubes</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CUBE-ing is yet another extension to the GROUP BY operation that became available in the SQL:1999 standard.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you think of a cube, I’m sure the first thing that pops into your mind is the notion of a three-dimensional object, perhaps a box, or a pair of die.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Hang onto that notion.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With Cube operations we look at the data ‘every which way’, in every possible permutation, in every possible combination of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start with a few examples.</a:t>
            </a:r>
          </a:p>
          <a:p>
            <a:pPr marL="0" indent="0" eaLnBrk="1" hangingPunct="1"/>
            <a:r>
              <a:rPr lang="en-US" altLang="en-US" smtClean="0">
                <a:latin typeface="Verdana" panose="020B0604030504040204" pitchFamily="34" charset="0"/>
              </a:rPr>
              <a:t>And to simplify matters, I’ll use the same student data that we used for ROLLUPs, but I’ll eliminate all those rows where the concen values are NULL.</a:t>
            </a:r>
          </a:p>
        </p:txBody>
      </p:sp>
      <p:pic>
        <p:nvPicPr>
          <p:cNvPr id="2560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15: Cubes and Rollups		Page C-2: Cubes</a:t>
            </a:r>
          </a:p>
        </p:txBody>
      </p:sp>
      <p:sp>
        <p:nvSpPr>
          <p:cNvPr id="266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Our ROLLUP on the single column concen produces a result table that summarizes the number of records by each different concen value, and then provides a grand total.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Think of this as a one-dimensional view of the data.  We just looking ‘down’ on the concen values.</a:t>
            </a:r>
          </a:p>
        </p:txBody>
      </p:sp>
      <p:pic>
        <p:nvPicPr>
          <p:cNvPr id="2662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15: Cubes and Rollups		Page C-3: Cubes</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Our CUBE operation produces the same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is exactly as it should be.  There’s only one variable to contend with, no other variables to interact with, so really all we can do is ‘look down’ on this single variable.</a:t>
            </a:r>
          </a:p>
        </p:txBody>
      </p:sp>
      <p:pic>
        <p:nvPicPr>
          <p:cNvPr id="2765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15: Cubes and Rollups		Page C-4: Cubes</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ROLLUP operation on the columns major and concen produces a report, again, from the ‘looking down’ perspective, on the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concen value, within a major is depicted and summarized.  And then subtotals are produced for each major, and finally, a grand total is depicted.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We’re looking down on the data, and as the case is with rollups, you can think of the data as having been sorted.  In this example, concentration values sorted within their respective majors.  And as SQL cycles through the rows in the table, it ‘knows’ to generate a summary line (super-aggregate value) whenever one of the key columns changes value.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867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15: Cubes and Rollups		Page C-5: Cubes</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CUBE operation on these same tow columns extends the number of rows being generated from 14 to 21.</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Where are these seven new rows in the result table?  They’re the ones at the top of the result table (rows 2 thru 8).</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notice the new information they provide.  These rows summarize, that is they super-aggregate, the concen values – </a:t>
            </a:r>
            <a:r>
              <a:rPr lang="en-US" altLang="en-US" b="1" smtClean="0">
                <a:latin typeface="Verdana" panose="020B0604030504040204" pitchFamily="34" charset="0"/>
              </a:rPr>
              <a:t>independent</a:t>
            </a:r>
            <a:r>
              <a:rPr lang="en-US" altLang="en-US" smtClean="0">
                <a:latin typeface="Verdana" panose="020B0604030504040204" pitchFamily="34" charset="0"/>
              </a:rPr>
              <a:t> from the major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Notice the value for ‘Physical’ in these new rows.  It’s 7.  And that value (7) is the sum of the anthro-</a:t>
            </a:r>
            <a:r>
              <a:rPr lang="en-US" altLang="en-US" u="sng" smtClean="0">
                <a:latin typeface="Verdana" panose="020B0604030504040204" pitchFamily="34" charset="0"/>
              </a:rPr>
              <a:t>physical</a:t>
            </a:r>
            <a:r>
              <a:rPr lang="en-US" altLang="en-US" smtClean="0">
                <a:latin typeface="Verdana" panose="020B0604030504040204" pitchFamily="34" charset="0"/>
              </a:rPr>
              <a:t> rows and the chemistry-</a:t>
            </a:r>
            <a:r>
              <a:rPr lang="en-US" altLang="en-US" u="sng" smtClean="0">
                <a:latin typeface="Verdana" panose="020B0604030504040204" pitchFamily="34" charset="0"/>
              </a:rPr>
              <a:t>physical</a:t>
            </a:r>
            <a:r>
              <a:rPr lang="en-US" altLang="en-US" smtClean="0">
                <a:latin typeface="Verdana" panose="020B0604030504040204" pitchFamily="34" charset="0"/>
              </a:rPr>
              <a:t> rows.</a:t>
            </a:r>
          </a:p>
          <a:p>
            <a:pPr marL="0" indent="0" eaLnBrk="1" hangingPunct="1"/>
            <a:endParaRPr lang="en-US" altLang="en-US" smtClean="0">
              <a:latin typeface="Verdana" panose="020B0604030504040204" pitchFamily="34" charset="0"/>
            </a:endParaRPr>
          </a:p>
        </p:txBody>
      </p:sp>
      <p:pic>
        <p:nvPicPr>
          <p:cNvPr id="2970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73163"/>
            <a:ext cx="4191000" cy="4740275"/>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15: Cubes and Rollups		Page C-6: Cubes</a:t>
            </a:r>
          </a:p>
        </p:txBody>
      </p:sp>
      <p:sp>
        <p:nvSpPr>
          <p:cNvPr id="30724"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So, this operation:</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z="1200" smtClean="0">
                <a:latin typeface="Courier New" panose="02070309020205020404" pitchFamily="49" charset="0"/>
              </a:rPr>
              <a:t>SELECT major, concen, COUNT(*), </a:t>
            </a:r>
          </a:p>
          <a:p>
            <a:pPr marL="228600" indent="-228600" eaLnBrk="1" hangingPunct="1"/>
            <a:r>
              <a:rPr lang="en-US" altLang="en-US" sz="1200" smtClean="0">
                <a:latin typeface="Courier New" panose="02070309020205020404" pitchFamily="49" charset="0"/>
              </a:rPr>
              <a:t>         GROUPING(major), GROUPING(concen)</a:t>
            </a:r>
          </a:p>
          <a:p>
            <a:pPr marL="228600" indent="-228600" eaLnBrk="1" hangingPunct="1"/>
            <a:r>
              <a:rPr lang="en-US" altLang="en-US" sz="1200" smtClean="0">
                <a:latin typeface="Courier New" panose="02070309020205020404" pitchFamily="49" charset="0"/>
              </a:rPr>
              <a:t>FROM   students3</a:t>
            </a:r>
          </a:p>
          <a:p>
            <a:pPr marL="228600" indent="-228600" eaLnBrk="1" hangingPunct="1"/>
            <a:r>
              <a:rPr lang="en-US" altLang="en-US" sz="1200" smtClean="0">
                <a:latin typeface="Courier New" panose="02070309020205020404" pitchFamily="49" charset="0"/>
              </a:rPr>
              <a:t>GROUP BY CUBE   (major, concen);</a:t>
            </a:r>
          </a:p>
          <a:p>
            <a:pPr marL="228600" indent="-228600" eaLnBrk="1" hangingPunct="1"/>
            <a:endParaRPr lang="en-US" altLang="en-US" smtClean="0">
              <a:latin typeface="Courier New" panose="02070309020205020404" pitchFamily="49" charset="0"/>
            </a:endParaRPr>
          </a:p>
          <a:p>
            <a:pPr marL="228600" indent="-228600" eaLnBrk="1" hangingPunct="1"/>
            <a:endParaRPr lang="en-US" altLang="en-US" smtClean="0">
              <a:latin typeface="Courier New" panose="02070309020205020404" pitchFamily="49" charset="0"/>
            </a:endParaRPr>
          </a:p>
          <a:p>
            <a:pPr marL="228600" indent="-228600" eaLnBrk="1" hangingPunct="1"/>
            <a:r>
              <a:rPr lang="en-US" altLang="en-US" smtClean="0">
                <a:latin typeface="Verdana" panose="020B0604030504040204" pitchFamily="34" charset="0"/>
              </a:rPr>
              <a:t>Ought to generate these kinds of rows:</a:t>
            </a:r>
          </a:p>
          <a:p>
            <a:pPr marL="228600" indent="-228600" eaLnBrk="1" hangingPunct="1">
              <a:buFontTx/>
              <a:buAutoNum type="arabicPeriod"/>
            </a:pPr>
            <a:r>
              <a:rPr lang="en-US" altLang="en-US" smtClean="0">
                <a:latin typeface="Verdana" panose="020B0604030504040204" pitchFamily="34" charset="0"/>
              </a:rPr>
              <a:t>Aggregate rows for each major and concen pattern.</a:t>
            </a:r>
          </a:p>
          <a:p>
            <a:pPr marL="228600" indent="-228600" eaLnBrk="1" hangingPunct="1">
              <a:buFontTx/>
              <a:buAutoNum type="arabicPeriod"/>
            </a:pPr>
            <a:r>
              <a:rPr lang="en-US" altLang="en-US" smtClean="0">
                <a:latin typeface="Verdana" panose="020B0604030504040204" pitchFamily="34" charset="0"/>
              </a:rPr>
              <a:t>Summary rows for each major</a:t>
            </a:r>
          </a:p>
          <a:p>
            <a:pPr marL="228600" indent="-228600" eaLnBrk="1" hangingPunct="1">
              <a:buFontTx/>
              <a:buAutoNum type="arabicPeriod"/>
            </a:pPr>
            <a:r>
              <a:rPr lang="en-US" altLang="en-US" smtClean="0">
                <a:latin typeface="Verdana" panose="020B0604030504040204" pitchFamily="34" charset="0"/>
              </a:rPr>
              <a:t>Summary rows for each concen</a:t>
            </a:r>
          </a:p>
          <a:p>
            <a:pPr marL="228600" indent="-228600" eaLnBrk="1" hangingPunct="1">
              <a:buFontTx/>
              <a:buAutoNum type="arabicPeriod"/>
            </a:pPr>
            <a:r>
              <a:rPr lang="en-US" altLang="en-US" smtClean="0">
                <a:latin typeface="Verdana" panose="020B0604030504040204" pitchFamily="34" charset="0"/>
              </a:rPr>
              <a:t>Grand total</a:t>
            </a:r>
          </a:p>
          <a:p>
            <a:pPr marL="228600" indent="-228600" eaLnBrk="1" hangingPunct="1"/>
            <a:endParaRPr lang="en-US" altLang="en-US" smtClean="0">
              <a:latin typeface="Verdana" panose="020B0604030504040204" pitchFamily="34" charset="0"/>
            </a:endParaRPr>
          </a:p>
        </p:txBody>
      </p:sp>
      <p:pic>
        <p:nvPicPr>
          <p:cNvPr id="3072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15: Cubes and Rollups		Page B-1: ROLLUP</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Here’s a table with student related information.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By way of background,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Students choose a major.  </a:t>
            </a:r>
          </a:p>
          <a:p>
            <a:pPr marL="0" indent="0" eaLnBrk="1" hangingPunct="1"/>
            <a:r>
              <a:rPr lang="en-US" altLang="en-US" smtClean="0">
                <a:latin typeface="Verdana" panose="020B0604030504040204" pitchFamily="34" charset="0"/>
              </a:rPr>
              <a:t>Some majors offer the student the option to select a concentration, and all a concentration really is, is a ‘concentrated’  subprogram of study within a major.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Majors are offered by departments on campus.</a:t>
            </a:r>
          </a:p>
          <a:p>
            <a:pPr marL="0" indent="0" eaLnBrk="1" hangingPunct="1"/>
            <a:r>
              <a:rPr lang="en-US" altLang="en-US" smtClean="0">
                <a:latin typeface="Verdana" panose="020B0604030504040204" pitchFamily="34" charset="0"/>
              </a:rPr>
              <a:t>And in the administrative scheme of things Departments belong to colleges.</a:t>
            </a:r>
          </a:p>
        </p:txBody>
      </p:sp>
      <p:pic>
        <p:nvPicPr>
          <p:cNvPr id="4101" name="Picture 13"/>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15: Cubes and Rollups		Page C-7: Cubes</a:t>
            </a:r>
          </a:p>
        </p:txBody>
      </p:sp>
      <p:sp>
        <p:nvSpPr>
          <p:cNvPr id="31748"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Now did you happen to notice that there’s a pattern emerging here?</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When we CUBEd a single column (concen) there were 2 kinds of rows produced in the result table:</a:t>
            </a:r>
          </a:p>
          <a:p>
            <a:pPr marL="228600" indent="-228600" eaLnBrk="1" hangingPunct="1">
              <a:buFontTx/>
              <a:buAutoNum type="arabicPeriod"/>
            </a:pPr>
            <a:r>
              <a:rPr lang="en-US" altLang="en-US" smtClean="0">
                <a:latin typeface="Verdana" panose="020B0604030504040204" pitchFamily="34" charset="0"/>
              </a:rPr>
              <a:t>Regular aggregate rows for concen</a:t>
            </a:r>
          </a:p>
          <a:p>
            <a:pPr marL="228600" indent="-228600" eaLnBrk="1" hangingPunct="1">
              <a:buFontTx/>
              <a:buAutoNum type="arabicPeriod"/>
            </a:pPr>
            <a:r>
              <a:rPr lang="en-US" altLang="en-US" smtClean="0">
                <a:latin typeface="Verdana" panose="020B0604030504040204" pitchFamily="34" charset="0"/>
              </a:rPr>
              <a:t>Grand total row</a:t>
            </a:r>
            <a:br>
              <a:rPr lang="en-US" altLang="en-US" smtClean="0">
                <a:latin typeface="Verdana" panose="020B0604030504040204" pitchFamily="34" charset="0"/>
              </a:rPr>
            </a:b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When we CUBEd two columns (major, concen) there were four kinds of rows produced:</a:t>
            </a:r>
          </a:p>
          <a:p>
            <a:pPr marL="228600" indent="-228600" eaLnBrk="1" hangingPunct="1">
              <a:buFontTx/>
              <a:buAutoNum type="arabicPeriod"/>
            </a:pPr>
            <a:r>
              <a:rPr lang="en-US" altLang="en-US" smtClean="0">
                <a:latin typeface="Verdana" panose="020B0604030504040204" pitchFamily="34" charset="0"/>
              </a:rPr>
              <a:t>Aggregate rows for each major and concen pattern.</a:t>
            </a:r>
          </a:p>
          <a:p>
            <a:pPr marL="228600" indent="-228600" eaLnBrk="1" hangingPunct="1">
              <a:buFontTx/>
              <a:buAutoNum type="arabicPeriod"/>
            </a:pPr>
            <a:r>
              <a:rPr lang="en-US" altLang="en-US" smtClean="0">
                <a:latin typeface="Verdana" panose="020B0604030504040204" pitchFamily="34" charset="0"/>
              </a:rPr>
              <a:t>Summary rows for each major</a:t>
            </a:r>
          </a:p>
          <a:p>
            <a:pPr marL="228600" indent="-228600" eaLnBrk="1" hangingPunct="1">
              <a:buFontTx/>
              <a:buAutoNum type="arabicPeriod"/>
            </a:pPr>
            <a:r>
              <a:rPr lang="en-US" altLang="en-US" smtClean="0">
                <a:latin typeface="Verdana" panose="020B0604030504040204" pitchFamily="34" charset="0"/>
              </a:rPr>
              <a:t>Summary rows for each concen</a:t>
            </a:r>
          </a:p>
          <a:p>
            <a:pPr marL="228600" indent="-228600" eaLnBrk="1" hangingPunct="1">
              <a:buFontTx/>
              <a:buAutoNum type="arabicPeriod"/>
            </a:pPr>
            <a:r>
              <a:rPr lang="en-US" altLang="en-US" smtClean="0">
                <a:latin typeface="Verdana" panose="020B0604030504040204" pitchFamily="34" charset="0"/>
              </a:rPr>
              <a:t>Grand total</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How many row types will be generated when we CUBE 3 columns?</a:t>
            </a:r>
          </a:p>
        </p:txBody>
      </p:sp>
      <p:pic>
        <p:nvPicPr>
          <p:cNvPr id="3174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15: Cubes and Rollups		Page C-8: Cubes</a:t>
            </a:r>
          </a:p>
        </p:txBody>
      </p:sp>
      <p:sp>
        <p:nvSpPr>
          <p:cNvPr id="32772"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Now did you happen to notice that there’s a pattern emerging here?</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When we CUBEd a single column (concen) there were 2 kinds of rows produced in the result table:</a:t>
            </a:r>
          </a:p>
          <a:p>
            <a:pPr marL="228600" indent="-228600" eaLnBrk="1" hangingPunct="1">
              <a:buFontTx/>
              <a:buAutoNum type="arabicPeriod"/>
            </a:pPr>
            <a:r>
              <a:rPr lang="en-US" altLang="en-US" smtClean="0">
                <a:latin typeface="Verdana" panose="020B0604030504040204" pitchFamily="34" charset="0"/>
              </a:rPr>
              <a:t>Regular aggregate rows for concen</a:t>
            </a:r>
          </a:p>
          <a:p>
            <a:pPr marL="228600" indent="-228600" eaLnBrk="1" hangingPunct="1">
              <a:buFontTx/>
              <a:buAutoNum type="arabicPeriod"/>
            </a:pPr>
            <a:r>
              <a:rPr lang="en-US" altLang="en-US" smtClean="0">
                <a:latin typeface="Verdana" panose="020B0604030504040204" pitchFamily="34" charset="0"/>
              </a:rPr>
              <a:t>Grand total row</a:t>
            </a:r>
            <a:br>
              <a:rPr lang="en-US" altLang="en-US" smtClean="0">
                <a:latin typeface="Verdana" panose="020B0604030504040204" pitchFamily="34" charset="0"/>
              </a:rPr>
            </a:b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When we CUBEd two columns (major, concen) there were four kinds of rows produced:</a:t>
            </a:r>
          </a:p>
          <a:p>
            <a:pPr marL="228600" indent="-228600" eaLnBrk="1" hangingPunct="1">
              <a:buFontTx/>
              <a:buAutoNum type="arabicPeriod"/>
            </a:pPr>
            <a:r>
              <a:rPr lang="en-US" altLang="en-US" smtClean="0">
                <a:latin typeface="Verdana" panose="020B0604030504040204" pitchFamily="34" charset="0"/>
              </a:rPr>
              <a:t>Aggregate rows for each major and concen pattern.</a:t>
            </a:r>
          </a:p>
          <a:p>
            <a:pPr marL="228600" indent="-228600" eaLnBrk="1" hangingPunct="1">
              <a:buFontTx/>
              <a:buAutoNum type="arabicPeriod"/>
            </a:pPr>
            <a:r>
              <a:rPr lang="en-US" altLang="en-US" smtClean="0">
                <a:latin typeface="Verdana" panose="020B0604030504040204" pitchFamily="34" charset="0"/>
              </a:rPr>
              <a:t>Summary rows for each major</a:t>
            </a:r>
          </a:p>
          <a:p>
            <a:pPr marL="228600" indent="-228600" eaLnBrk="1" hangingPunct="1">
              <a:buFontTx/>
              <a:buAutoNum type="arabicPeriod"/>
            </a:pPr>
            <a:r>
              <a:rPr lang="en-US" altLang="en-US" smtClean="0">
                <a:latin typeface="Verdana" panose="020B0604030504040204" pitchFamily="34" charset="0"/>
              </a:rPr>
              <a:t>Summary rows for each concen</a:t>
            </a:r>
          </a:p>
          <a:p>
            <a:pPr marL="228600" indent="-228600" eaLnBrk="1" hangingPunct="1">
              <a:buFontTx/>
              <a:buAutoNum type="arabicPeriod"/>
            </a:pPr>
            <a:r>
              <a:rPr lang="en-US" altLang="en-US" smtClean="0">
                <a:latin typeface="Verdana" panose="020B0604030504040204" pitchFamily="34" charset="0"/>
              </a:rPr>
              <a:t>Grand total</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How many row types will be generated when we CUBE 3 columns?</a:t>
            </a:r>
          </a:p>
          <a:p>
            <a:pPr marL="228600" indent="-228600" algn="ctr" eaLnBrk="1" hangingPunct="1"/>
            <a:r>
              <a:rPr lang="en-US" altLang="en-US" smtClean="0">
                <a:latin typeface="Verdana" panose="020B0604030504040204" pitchFamily="34" charset="0"/>
              </a:rPr>
              <a:t>8</a:t>
            </a:r>
          </a:p>
        </p:txBody>
      </p:sp>
      <p:pic>
        <p:nvPicPr>
          <p:cNvPr id="3277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z="1600" smtClean="0"/>
              <a:t>Module 15: Cubes and Rollups		Page C-9: Cubes</a:t>
            </a:r>
          </a:p>
        </p:txBody>
      </p:sp>
      <p:sp>
        <p:nvSpPr>
          <p:cNvPr id="337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If we focus on the value of the GROUPING function for each of the columns that we’re CUBEing, I think the pattern will become more clear.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we CUBEd on a single column, concen, we noticed two values (2</a:t>
            </a:r>
            <a:r>
              <a:rPr lang="en-US" altLang="en-US" baseline="30000" smtClean="0">
                <a:latin typeface="Verdana" panose="020B0604030504040204" pitchFamily="34" charset="0"/>
              </a:rPr>
              <a:t>1</a:t>
            </a:r>
            <a:r>
              <a:rPr lang="en-US" altLang="en-US" smtClean="0">
                <a:latin typeface="Verdana" panose="020B0604030504040204" pitchFamily="34" charset="0"/>
              </a:rPr>
              <a:t>=2) in the GROUPING(concen) column:</a:t>
            </a:r>
          </a:p>
          <a:p>
            <a:pPr marL="0" indent="0" eaLnBrk="1" hangingPunct="1"/>
            <a:r>
              <a:rPr lang="en-US" altLang="en-US" smtClean="0">
                <a:latin typeface="Verdana" panose="020B0604030504040204" pitchFamily="34" charset="0"/>
              </a:rPr>
              <a:t>	0</a:t>
            </a:r>
          </a:p>
          <a:p>
            <a:pPr marL="0" indent="0" eaLnBrk="1" hangingPunct="1"/>
            <a:r>
              <a:rPr lang="en-US" altLang="en-US" smtClean="0">
                <a:latin typeface="Verdana" panose="020B0604030504040204" pitchFamily="34" charset="0"/>
              </a:rPr>
              <a:t>	1</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we CUBEd on two columns, major and concen, the pattern for their GROUPING functions was:</a:t>
            </a:r>
          </a:p>
          <a:p>
            <a:pPr marL="0" indent="0" eaLnBrk="1" hangingPunct="1"/>
            <a:r>
              <a:rPr lang="en-US" altLang="en-US" smtClean="0">
                <a:latin typeface="Verdana" panose="020B0604030504040204" pitchFamily="34" charset="0"/>
              </a:rPr>
              <a:t>GROUPING(major)   GROUPING(concen)</a:t>
            </a:r>
          </a:p>
          <a:p>
            <a:pPr marL="0" indent="0" eaLnBrk="1" hangingPunct="1"/>
            <a:r>
              <a:rPr lang="en-US" altLang="en-US" smtClean="0">
                <a:latin typeface="Verdana" panose="020B0604030504040204" pitchFamily="34" charset="0"/>
              </a:rPr>
              <a:t>	0		0</a:t>
            </a:r>
          </a:p>
          <a:p>
            <a:pPr marL="0" indent="0" eaLnBrk="1" hangingPunct="1"/>
            <a:r>
              <a:rPr lang="en-US" altLang="en-US" smtClean="0">
                <a:latin typeface="Verdana" panose="020B0604030504040204" pitchFamily="34" charset="0"/>
              </a:rPr>
              <a:t>	0		1</a:t>
            </a:r>
          </a:p>
          <a:p>
            <a:pPr marL="0" indent="0" eaLnBrk="1" hangingPunct="1"/>
            <a:r>
              <a:rPr lang="en-US" altLang="en-US" smtClean="0">
                <a:latin typeface="Verdana" panose="020B0604030504040204" pitchFamily="34" charset="0"/>
              </a:rPr>
              <a:t>	1		0</a:t>
            </a:r>
          </a:p>
          <a:p>
            <a:pPr marL="0" indent="0" eaLnBrk="1" hangingPunct="1"/>
            <a:r>
              <a:rPr lang="en-US" altLang="en-US" smtClean="0">
                <a:latin typeface="Verdana" panose="020B0604030504040204" pitchFamily="34" charset="0"/>
              </a:rPr>
              <a:t>	1		1</a:t>
            </a:r>
          </a:p>
          <a:p>
            <a:pPr marL="0" indent="0" eaLnBrk="1" hangingPunct="1"/>
            <a:r>
              <a:rPr lang="en-US" altLang="en-US" smtClean="0">
                <a:latin typeface="Verdana" panose="020B0604030504040204" pitchFamily="34" charset="0"/>
              </a:rPr>
              <a:t>There are four kinds of rows/patterns (2</a:t>
            </a:r>
            <a:r>
              <a:rPr lang="en-US" altLang="en-US" baseline="30000" smtClean="0">
                <a:latin typeface="Verdana" panose="020B0604030504040204" pitchFamily="34" charset="0"/>
              </a:rPr>
              <a:t>2</a:t>
            </a:r>
            <a:r>
              <a:rPr lang="en-US" altLang="en-US" smtClean="0">
                <a:latin typeface="Verdana" panose="020B0604030504040204" pitchFamily="34" charset="0"/>
              </a:rPr>
              <a:t>=4).</a:t>
            </a:r>
          </a:p>
        </p:txBody>
      </p:sp>
      <p:sp>
        <p:nvSpPr>
          <p:cNvPr id="33797"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15: Cubes and Rollups		Page C-10: Cubes</a:t>
            </a:r>
          </a:p>
        </p:txBody>
      </p:sp>
      <p:sp>
        <p:nvSpPr>
          <p:cNvPr id="348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let’s revisit those programs and try to re-interpret the results in the context of the GROUPING function.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we CUBEd on a single column, concen, we noticed two values in the GROUPING(concen) column:</a:t>
            </a:r>
          </a:p>
          <a:p>
            <a:pPr marL="0" indent="0" eaLnBrk="1" hangingPunct="1"/>
            <a:r>
              <a:rPr lang="en-US" altLang="en-US" smtClean="0">
                <a:latin typeface="Verdana" panose="020B0604030504040204" pitchFamily="34" charset="0"/>
              </a:rPr>
              <a:t>	0</a:t>
            </a:r>
          </a:p>
          <a:p>
            <a:pPr marL="0" indent="0" eaLnBrk="1" hangingPunct="1"/>
            <a:r>
              <a:rPr lang="en-US" altLang="en-US" smtClean="0">
                <a:latin typeface="Verdana" panose="020B0604030504040204" pitchFamily="34" charset="0"/>
              </a:rPr>
              <a:t>	1</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rows with 0 values represent aggregate (not super-aggregate) values for these different concen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rows with 1 values represent super-aggregate values.  All of the concen aggregate values get super-aggregated into the ‘next’ pattern up – which in this case becomes our grand total.</a:t>
            </a:r>
          </a:p>
        </p:txBody>
      </p:sp>
      <p:pic>
        <p:nvPicPr>
          <p:cNvPr id="3482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73163"/>
            <a:ext cx="4191000" cy="4740275"/>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z="1600" smtClean="0"/>
              <a:t>Module 15: Cubes and Rollups		Page C-11: Cubes</a:t>
            </a:r>
          </a:p>
        </p:txBody>
      </p:sp>
      <p:sp>
        <p:nvSpPr>
          <p:cNvPr id="358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we CUBEd on two columns, major and concen, the pattern for their GROUPING functions was:</a:t>
            </a:r>
          </a:p>
          <a:p>
            <a:pPr marL="0" indent="0" eaLnBrk="1" hangingPunct="1"/>
            <a:r>
              <a:rPr lang="en-US" altLang="en-US" smtClean="0">
                <a:latin typeface="Verdana" panose="020B0604030504040204" pitchFamily="34" charset="0"/>
              </a:rPr>
              <a:t>GROUPING(major)   GROUPING(concen)</a:t>
            </a:r>
          </a:p>
          <a:p>
            <a:pPr marL="0" indent="0" eaLnBrk="1" hangingPunct="1"/>
            <a:r>
              <a:rPr lang="en-US" altLang="en-US" smtClean="0">
                <a:latin typeface="Verdana" panose="020B0604030504040204" pitchFamily="34" charset="0"/>
              </a:rPr>
              <a:t>	0		0</a:t>
            </a:r>
          </a:p>
          <a:p>
            <a:pPr marL="0" indent="0" eaLnBrk="1" hangingPunct="1"/>
            <a:r>
              <a:rPr lang="en-US" altLang="en-US" smtClean="0">
                <a:latin typeface="Verdana" panose="020B0604030504040204" pitchFamily="34" charset="0"/>
              </a:rPr>
              <a:t>	0		1</a:t>
            </a:r>
          </a:p>
          <a:p>
            <a:pPr marL="0" indent="0" eaLnBrk="1" hangingPunct="1"/>
            <a:r>
              <a:rPr lang="en-US" altLang="en-US" smtClean="0">
                <a:latin typeface="Verdana" panose="020B0604030504040204" pitchFamily="34" charset="0"/>
              </a:rPr>
              <a:t>	1		0</a:t>
            </a:r>
          </a:p>
          <a:p>
            <a:pPr marL="0" indent="0" eaLnBrk="1" hangingPunct="1"/>
            <a:r>
              <a:rPr lang="en-US" altLang="en-US" smtClean="0">
                <a:latin typeface="Verdana" panose="020B0604030504040204" pitchFamily="34" charset="0"/>
              </a:rPr>
              <a:t>	1		1</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(0:0) simple aggregate values for these major and concen patterns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(0:1) super-aggregates for all of the concen values in this particular major pattern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(1:0) super-aggregates for all major values in this particular concen pattern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(1:1) super-aggregates for all major concen values, the grand total</a:t>
            </a:r>
          </a:p>
        </p:txBody>
      </p:sp>
      <p:pic>
        <p:nvPicPr>
          <p:cNvPr id="35845"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title"/>
          </p:nvPr>
        </p:nvSpPr>
        <p:spPr/>
        <p:txBody>
          <a:bodyPr/>
          <a:lstStyle/>
          <a:p>
            <a:pPr algn="l" eaLnBrk="1" hangingPunct="1"/>
            <a:r>
              <a:rPr lang="en-US" altLang="en-US" sz="1600" smtClean="0"/>
              <a:t>Module 15: Cubes and Rollups		Page C-12: Cubes</a:t>
            </a:r>
          </a:p>
        </p:txBody>
      </p:sp>
      <p:sp>
        <p:nvSpPr>
          <p:cNvPr id="36868"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Let’s try another cubing operation.</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What do you think this will do?</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p:txBody>
      </p:sp>
      <p:pic>
        <p:nvPicPr>
          <p:cNvPr id="3686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667000"/>
            <a:ext cx="4191000" cy="27432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7891" name="Rectangle 2"/>
          <p:cNvSpPr>
            <a:spLocks noGrp="1" noChangeArrowheads="1"/>
          </p:cNvSpPr>
          <p:nvPr>
            <p:ph type="title"/>
          </p:nvPr>
        </p:nvSpPr>
        <p:spPr/>
        <p:txBody>
          <a:bodyPr/>
          <a:lstStyle/>
          <a:p>
            <a:pPr algn="l" eaLnBrk="1" hangingPunct="1"/>
            <a:r>
              <a:rPr lang="en-US" altLang="en-US" sz="1600" smtClean="0"/>
              <a:t>Module 15: Cubes and Rollups		Page C-13: Cubes</a:t>
            </a:r>
          </a:p>
        </p:txBody>
      </p:sp>
      <p:sp>
        <p:nvSpPr>
          <p:cNvPr id="378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try another cubing operation.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 you think this will do?</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It ought to generate 8 different ‘kinds’ of rows (2</a:t>
            </a:r>
            <a:r>
              <a:rPr lang="en-US" altLang="en-US" baseline="30000" smtClean="0">
                <a:latin typeface="Verdana" panose="020B0604030504040204" pitchFamily="34" charset="0"/>
              </a:rPr>
              <a:t>3</a:t>
            </a:r>
            <a:r>
              <a:rPr lang="en-US" altLang="en-US" smtClean="0">
                <a:latin typeface="Verdana" panose="020B0604030504040204" pitchFamily="34" charset="0"/>
              </a:rPr>
              <a:t>=8).</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once again, if we focus on the values that are generated by the GROUPING function, we could anticipate these patterns:</a:t>
            </a:r>
          </a:p>
          <a:p>
            <a:pPr marL="0" indent="0" eaLnBrk="1" hangingPunct="1"/>
            <a:r>
              <a:rPr lang="en-US" altLang="en-US" smtClean="0">
                <a:latin typeface="Verdana" panose="020B0604030504040204" pitchFamily="34" charset="0"/>
              </a:rPr>
              <a:t>GROUPING (dept, major, concen)</a:t>
            </a:r>
          </a:p>
          <a:p>
            <a:pPr marL="0" indent="0" eaLnBrk="1" hangingPunct="1"/>
            <a:r>
              <a:rPr lang="en-US" altLang="en-US" smtClean="0">
                <a:latin typeface="Verdana" panose="020B0604030504040204" pitchFamily="34" charset="0"/>
              </a:rPr>
              <a:t>		0 : 0 : 0</a:t>
            </a:r>
          </a:p>
          <a:p>
            <a:pPr marL="0" indent="0" eaLnBrk="1" hangingPunct="1"/>
            <a:r>
              <a:rPr lang="en-US" altLang="en-US" smtClean="0">
                <a:latin typeface="Verdana" panose="020B0604030504040204" pitchFamily="34" charset="0"/>
              </a:rPr>
              <a:t>		0 : 0 : 1</a:t>
            </a:r>
          </a:p>
          <a:p>
            <a:pPr marL="0" indent="0" eaLnBrk="1" hangingPunct="1"/>
            <a:r>
              <a:rPr lang="en-US" altLang="en-US" smtClean="0">
                <a:latin typeface="Verdana" panose="020B0604030504040204" pitchFamily="34" charset="0"/>
              </a:rPr>
              <a:t>		0 : 1 : 0</a:t>
            </a:r>
          </a:p>
          <a:p>
            <a:pPr marL="0" indent="0" eaLnBrk="1" hangingPunct="1"/>
            <a:r>
              <a:rPr lang="en-US" altLang="en-US" smtClean="0">
                <a:latin typeface="Verdana" panose="020B0604030504040204" pitchFamily="34" charset="0"/>
              </a:rPr>
              <a:t>		0 : 1 : 1</a:t>
            </a:r>
          </a:p>
          <a:p>
            <a:pPr marL="0" indent="0" eaLnBrk="1" hangingPunct="1"/>
            <a:r>
              <a:rPr lang="en-US" altLang="en-US" smtClean="0">
                <a:latin typeface="Verdana" panose="020B0604030504040204" pitchFamily="34" charset="0"/>
              </a:rPr>
              <a:t>		1 : 0 : 0</a:t>
            </a:r>
          </a:p>
          <a:p>
            <a:pPr marL="0" indent="0" eaLnBrk="1" hangingPunct="1"/>
            <a:r>
              <a:rPr lang="en-US" altLang="en-US" smtClean="0">
                <a:latin typeface="Verdana" panose="020B0604030504040204" pitchFamily="34" charset="0"/>
              </a:rPr>
              <a:t>		1 : 0 : 1</a:t>
            </a:r>
          </a:p>
          <a:p>
            <a:pPr marL="0" indent="0" eaLnBrk="1" hangingPunct="1"/>
            <a:r>
              <a:rPr lang="en-US" altLang="en-US" smtClean="0">
                <a:latin typeface="Verdana" panose="020B0604030504040204" pitchFamily="34" charset="0"/>
              </a:rPr>
              <a:t>		1 : 1 : 0</a:t>
            </a:r>
          </a:p>
          <a:p>
            <a:pPr marL="0" indent="0" eaLnBrk="1" hangingPunct="1"/>
            <a:r>
              <a:rPr lang="en-US" altLang="en-US" smtClean="0">
                <a:latin typeface="Verdana" panose="020B0604030504040204" pitchFamily="34" charset="0"/>
              </a:rPr>
              <a:t>		1 : 1 : 1</a:t>
            </a:r>
          </a:p>
          <a:p>
            <a:pPr marL="0" indent="0" eaLnBrk="1" hangingPunct="1"/>
            <a:endParaRPr lang="en-US" altLang="en-US" smtClean="0">
              <a:latin typeface="Verdana" panose="020B0604030504040204" pitchFamily="34" charset="0"/>
            </a:endParaRPr>
          </a:p>
        </p:txBody>
      </p:sp>
      <p:pic>
        <p:nvPicPr>
          <p:cNvPr id="3789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667000"/>
            <a:ext cx="4191000" cy="27432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8915" name="Rectangle 2"/>
          <p:cNvSpPr>
            <a:spLocks noGrp="1" noChangeArrowheads="1"/>
          </p:cNvSpPr>
          <p:nvPr>
            <p:ph type="title"/>
          </p:nvPr>
        </p:nvSpPr>
        <p:spPr/>
        <p:txBody>
          <a:bodyPr/>
          <a:lstStyle/>
          <a:p>
            <a:pPr algn="l" eaLnBrk="1" hangingPunct="1"/>
            <a:r>
              <a:rPr lang="en-US" altLang="en-US" sz="1600" smtClean="0"/>
              <a:t>Module 15: Cubes and Rollups		Page C-14: Cubes</a:t>
            </a:r>
          </a:p>
        </p:txBody>
      </p:sp>
      <p:pic>
        <p:nvPicPr>
          <p:cNvPr id="38916" name="Picture 3"/>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p:pic>
      <p:pic>
        <p:nvPicPr>
          <p:cNvPr id="38917" name="Picture 5"/>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9939" name="Rectangle 2"/>
          <p:cNvSpPr>
            <a:spLocks noGrp="1" noChangeArrowheads="1"/>
          </p:cNvSpPr>
          <p:nvPr>
            <p:ph type="title"/>
          </p:nvPr>
        </p:nvSpPr>
        <p:spPr/>
        <p:txBody>
          <a:bodyPr/>
          <a:lstStyle/>
          <a:p>
            <a:pPr algn="l" eaLnBrk="1" hangingPunct="1"/>
            <a:r>
              <a:rPr lang="en-US" altLang="en-US" sz="1600" smtClean="0"/>
              <a:t>Module 15: Cubes and Rollups		Page C-15: Cubes</a:t>
            </a:r>
          </a:p>
        </p:txBody>
      </p:sp>
      <p:sp>
        <p:nvSpPr>
          <p:cNvPr id="39940" name="Rectangle 3"/>
          <p:cNvSpPr>
            <a:spLocks noGrp="1" noChangeArrowheads="1"/>
          </p:cNvSpPr>
          <p:nvPr>
            <p:ph type="body" sz="half" idx="2"/>
          </p:nvPr>
        </p:nvSpPr>
        <p:spPr/>
        <p:txBody>
          <a:bodyPr/>
          <a:lstStyle/>
          <a:p>
            <a:pPr marL="228600" indent="-228600" eaLnBrk="1" hangingPunct="1">
              <a:lnSpc>
                <a:spcPct val="90000"/>
              </a:lnSpc>
            </a:pPr>
            <a:r>
              <a:rPr lang="en-US" altLang="en-US" smtClean="0">
                <a:latin typeface="Verdana" panose="020B0604030504040204" pitchFamily="34" charset="0"/>
              </a:rPr>
              <a:t>GROUPING (dept, major, concen)</a:t>
            </a:r>
          </a:p>
          <a:p>
            <a:pPr marL="228600" indent="-228600" eaLnBrk="1" hangingPunct="1">
              <a:lnSpc>
                <a:spcPct val="90000"/>
              </a:lnSpc>
            </a:pPr>
            <a:r>
              <a:rPr lang="en-US" altLang="en-US" smtClean="0">
                <a:latin typeface="Verdana" panose="020B0604030504040204" pitchFamily="34" charset="0"/>
              </a:rPr>
              <a:t>		0 : 0 : 0</a:t>
            </a:r>
          </a:p>
          <a:p>
            <a:pPr marL="228600" indent="-228600" eaLnBrk="1" hangingPunct="1">
              <a:lnSpc>
                <a:spcPct val="90000"/>
              </a:lnSpc>
            </a:pPr>
            <a:r>
              <a:rPr lang="en-US" altLang="en-US" smtClean="0">
                <a:latin typeface="Verdana" panose="020B0604030504040204" pitchFamily="34" charset="0"/>
              </a:rPr>
              <a:t>		0 : 0 : 1</a:t>
            </a:r>
          </a:p>
          <a:p>
            <a:pPr marL="228600" indent="-228600" eaLnBrk="1" hangingPunct="1">
              <a:lnSpc>
                <a:spcPct val="90000"/>
              </a:lnSpc>
            </a:pPr>
            <a:r>
              <a:rPr lang="en-US" altLang="en-US" smtClean="0">
                <a:latin typeface="Verdana" panose="020B0604030504040204" pitchFamily="34" charset="0"/>
              </a:rPr>
              <a:t>		0 : 1 : 0</a:t>
            </a:r>
          </a:p>
          <a:p>
            <a:pPr marL="228600" indent="-228600" eaLnBrk="1" hangingPunct="1">
              <a:lnSpc>
                <a:spcPct val="90000"/>
              </a:lnSpc>
            </a:pPr>
            <a:r>
              <a:rPr lang="en-US" altLang="en-US" smtClean="0">
                <a:latin typeface="Verdana" panose="020B0604030504040204" pitchFamily="34" charset="0"/>
              </a:rPr>
              <a:t>		0 : 1 : 1</a:t>
            </a:r>
          </a:p>
          <a:p>
            <a:pPr marL="228600" indent="-228600" eaLnBrk="1" hangingPunct="1">
              <a:lnSpc>
                <a:spcPct val="90000"/>
              </a:lnSpc>
            </a:pPr>
            <a:r>
              <a:rPr lang="en-US" altLang="en-US" smtClean="0">
                <a:latin typeface="Verdana" panose="020B0604030504040204" pitchFamily="34" charset="0"/>
              </a:rPr>
              <a:t>		1 : 0 : 0</a:t>
            </a:r>
          </a:p>
          <a:p>
            <a:pPr marL="228600" indent="-228600" eaLnBrk="1" hangingPunct="1">
              <a:lnSpc>
                <a:spcPct val="90000"/>
              </a:lnSpc>
            </a:pPr>
            <a:r>
              <a:rPr lang="en-US" altLang="en-US" smtClean="0">
                <a:latin typeface="Verdana" panose="020B0604030504040204" pitchFamily="34" charset="0"/>
              </a:rPr>
              <a:t>		1 : 0 : 1</a:t>
            </a:r>
          </a:p>
          <a:p>
            <a:pPr marL="228600" indent="-228600" eaLnBrk="1" hangingPunct="1">
              <a:lnSpc>
                <a:spcPct val="90000"/>
              </a:lnSpc>
            </a:pPr>
            <a:r>
              <a:rPr lang="en-US" altLang="en-US" smtClean="0">
                <a:latin typeface="Verdana" panose="020B0604030504040204" pitchFamily="34" charset="0"/>
              </a:rPr>
              <a:t>		1 : 1 : 0</a:t>
            </a:r>
          </a:p>
          <a:p>
            <a:pPr marL="228600" indent="-228600" eaLnBrk="1" hangingPunct="1">
              <a:lnSpc>
                <a:spcPct val="90000"/>
              </a:lnSpc>
            </a:pPr>
            <a:r>
              <a:rPr lang="en-US" altLang="en-US" smtClean="0">
                <a:latin typeface="Verdana" panose="020B0604030504040204" pitchFamily="34" charset="0"/>
              </a:rPr>
              <a:t>		1 : 1 : 1</a:t>
            </a:r>
          </a:p>
          <a:p>
            <a:pPr marL="228600" indent="-228600" eaLnBrk="1" hangingPunct="1">
              <a:lnSpc>
                <a:spcPct val="90000"/>
              </a:lnSpc>
            </a:pPr>
            <a:endParaRPr lang="en-US" altLang="en-US" smtClean="0">
              <a:latin typeface="Verdana" panose="020B0604030504040204" pitchFamily="34" charset="0"/>
            </a:endParaRPr>
          </a:p>
          <a:p>
            <a:pPr marL="228600" indent="-228600" eaLnBrk="1" hangingPunct="1">
              <a:lnSpc>
                <a:spcPct val="90000"/>
              </a:lnSpc>
            </a:pPr>
            <a:r>
              <a:rPr lang="en-US" altLang="en-US" smtClean="0">
                <a:latin typeface="Verdana" panose="020B0604030504040204" pitchFamily="34" charset="0"/>
              </a:rPr>
              <a:t>(0:0:0)  simple aggregate values for each and every one of the possible dept, major and concen patterns</a:t>
            </a:r>
          </a:p>
          <a:p>
            <a:pPr marL="228600" indent="-228600" eaLnBrk="1" hangingPunct="1">
              <a:lnSpc>
                <a:spcPct val="90000"/>
              </a:lnSpc>
            </a:pPr>
            <a:endParaRPr lang="en-US" altLang="en-US" smtClean="0">
              <a:latin typeface="Verdana" panose="020B0604030504040204" pitchFamily="34" charset="0"/>
            </a:endParaRPr>
          </a:p>
          <a:p>
            <a:pPr marL="228600" indent="-228600" eaLnBrk="1" hangingPunct="1">
              <a:lnSpc>
                <a:spcPct val="90000"/>
              </a:lnSpc>
            </a:pPr>
            <a:r>
              <a:rPr lang="en-US" altLang="en-US" smtClean="0">
                <a:latin typeface="Verdana" panose="020B0604030504040204" pitchFamily="34" charset="0"/>
              </a:rPr>
              <a:t>(0:0:1) super-aggregate values for concentrations in a dept,major pattern - or how many of these dept-major patterns are there, regardless of the value in concen)</a:t>
            </a:r>
          </a:p>
          <a:p>
            <a:pPr marL="228600" indent="-228600" eaLnBrk="1" hangingPunct="1">
              <a:lnSpc>
                <a:spcPct val="90000"/>
              </a:lnSpc>
            </a:pPr>
            <a:endParaRPr lang="en-US" altLang="en-US" smtClean="0">
              <a:latin typeface="Verdana" panose="020B0604030504040204" pitchFamily="34" charset="0"/>
            </a:endParaRPr>
          </a:p>
          <a:p>
            <a:pPr marL="228600" indent="-228600" eaLnBrk="1" hangingPunct="1">
              <a:lnSpc>
                <a:spcPct val="90000"/>
              </a:lnSpc>
            </a:pPr>
            <a:r>
              <a:rPr lang="en-US" altLang="en-US" smtClean="0">
                <a:latin typeface="Verdana" panose="020B0604030504040204" pitchFamily="34" charset="0"/>
              </a:rPr>
              <a:t>(0:1:0) super-aggregate values for majors in a dept-concen pattern – or how many of these dept-concen patterns are there, regardless of the value in major.</a:t>
            </a:r>
          </a:p>
        </p:txBody>
      </p:sp>
      <p:pic>
        <p:nvPicPr>
          <p:cNvPr id="3994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65213"/>
            <a:ext cx="4191000" cy="4956175"/>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63" name="Rectangle 2"/>
          <p:cNvSpPr>
            <a:spLocks noGrp="1" noChangeArrowheads="1"/>
          </p:cNvSpPr>
          <p:nvPr>
            <p:ph type="title"/>
          </p:nvPr>
        </p:nvSpPr>
        <p:spPr/>
        <p:txBody>
          <a:bodyPr/>
          <a:lstStyle/>
          <a:p>
            <a:pPr algn="l" eaLnBrk="1" hangingPunct="1"/>
            <a:r>
              <a:rPr lang="en-US" altLang="en-US" sz="1600" smtClean="0"/>
              <a:t>Module 15: Cubes and Rollups		Page C-16: Cubes</a:t>
            </a:r>
          </a:p>
        </p:txBody>
      </p:sp>
      <p:sp>
        <p:nvSpPr>
          <p:cNvPr id="40964" name="Rectangle 3"/>
          <p:cNvSpPr>
            <a:spLocks noGrp="1" noChangeArrowheads="1"/>
          </p:cNvSpPr>
          <p:nvPr>
            <p:ph type="body" sz="half" idx="2"/>
          </p:nvPr>
        </p:nvSpPr>
        <p:spPr/>
        <p:txBody>
          <a:bodyPr/>
          <a:lstStyle/>
          <a:p>
            <a:pPr marL="228600" indent="-228600" eaLnBrk="1" hangingPunct="1">
              <a:lnSpc>
                <a:spcPct val="90000"/>
              </a:lnSpc>
            </a:pPr>
            <a:r>
              <a:rPr lang="en-US" altLang="en-US" smtClean="0">
                <a:latin typeface="Verdana" panose="020B0604030504040204" pitchFamily="34" charset="0"/>
              </a:rPr>
              <a:t>GROUPING (dept, major, concen)</a:t>
            </a:r>
          </a:p>
          <a:p>
            <a:pPr marL="228600" indent="-228600" eaLnBrk="1" hangingPunct="1">
              <a:lnSpc>
                <a:spcPct val="90000"/>
              </a:lnSpc>
            </a:pPr>
            <a:r>
              <a:rPr lang="en-US" altLang="en-US" smtClean="0">
                <a:latin typeface="Verdana" panose="020B0604030504040204" pitchFamily="34" charset="0"/>
              </a:rPr>
              <a:t>		0 : 0 : 0</a:t>
            </a:r>
          </a:p>
          <a:p>
            <a:pPr marL="228600" indent="-228600" eaLnBrk="1" hangingPunct="1">
              <a:lnSpc>
                <a:spcPct val="90000"/>
              </a:lnSpc>
            </a:pPr>
            <a:r>
              <a:rPr lang="en-US" altLang="en-US" smtClean="0">
                <a:latin typeface="Verdana" panose="020B0604030504040204" pitchFamily="34" charset="0"/>
              </a:rPr>
              <a:t>		0 : 0 : 1</a:t>
            </a:r>
          </a:p>
          <a:p>
            <a:pPr marL="228600" indent="-228600" eaLnBrk="1" hangingPunct="1">
              <a:lnSpc>
                <a:spcPct val="90000"/>
              </a:lnSpc>
            </a:pPr>
            <a:r>
              <a:rPr lang="en-US" altLang="en-US" smtClean="0">
                <a:latin typeface="Verdana" panose="020B0604030504040204" pitchFamily="34" charset="0"/>
              </a:rPr>
              <a:t>		0 : 1 : 0</a:t>
            </a:r>
          </a:p>
          <a:p>
            <a:pPr marL="228600" indent="-228600" eaLnBrk="1" hangingPunct="1">
              <a:lnSpc>
                <a:spcPct val="90000"/>
              </a:lnSpc>
            </a:pPr>
            <a:r>
              <a:rPr lang="en-US" altLang="en-US" smtClean="0">
                <a:latin typeface="Verdana" panose="020B0604030504040204" pitchFamily="34" charset="0"/>
              </a:rPr>
              <a:t>		0 : 1 : 1</a:t>
            </a:r>
          </a:p>
          <a:p>
            <a:pPr marL="228600" indent="-228600" eaLnBrk="1" hangingPunct="1">
              <a:lnSpc>
                <a:spcPct val="90000"/>
              </a:lnSpc>
            </a:pPr>
            <a:r>
              <a:rPr lang="en-US" altLang="en-US" smtClean="0">
                <a:latin typeface="Verdana" panose="020B0604030504040204" pitchFamily="34" charset="0"/>
              </a:rPr>
              <a:t>		1 : 0 : 0</a:t>
            </a:r>
          </a:p>
          <a:p>
            <a:pPr marL="228600" indent="-228600" eaLnBrk="1" hangingPunct="1">
              <a:lnSpc>
                <a:spcPct val="90000"/>
              </a:lnSpc>
            </a:pPr>
            <a:r>
              <a:rPr lang="en-US" altLang="en-US" smtClean="0">
                <a:latin typeface="Verdana" panose="020B0604030504040204" pitchFamily="34" charset="0"/>
              </a:rPr>
              <a:t>		1 : 0 : 1</a:t>
            </a:r>
          </a:p>
          <a:p>
            <a:pPr marL="228600" indent="-228600" eaLnBrk="1" hangingPunct="1">
              <a:lnSpc>
                <a:spcPct val="90000"/>
              </a:lnSpc>
            </a:pPr>
            <a:r>
              <a:rPr lang="en-US" altLang="en-US" smtClean="0">
                <a:latin typeface="Verdana" panose="020B0604030504040204" pitchFamily="34" charset="0"/>
              </a:rPr>
              <a:t>		1 : 1 : 0</a:t>
            </a:r>
          </a:p>
          <a:p>
            <a:pPr marL="228600" indent="-228600" eaLnBrk="1" hangingPunct="1">
              <a:lnSpc>
                <a:spcPct val="90000"/>
              </a:lnSpc>
            </a:pPr>
            <a:r>
              <a:rPr lang="en-US" altLang="en-US" smtClean="0">
                <a:latin typeface="Verdana" panose="020B0604030504040204" pitchFamily="34" charset="0"/>
              </a:rPr>
              <a:t>		1 : 1 : 1</a:t>
            </a:r>
          </a:p>
          <a:p>
            <a:pPr marL="228600" indent="-228600" eaLnBrk="1" hangingPunct="1">
              <a:lnSpc>
                <a:spcPct val="90000"/>
              </a:lnSpc>
            </a:pPr>
            <a:endParaRPr lang="en-US" altLang="en-US" smtClean="0">
              <a:latin typeface="Verdana" panose="020B0604030504040204" pitchFamily="34" charset="0"/>
            </a:endParaRPr>
          </a:p>
          <a:p>
            <a:pPr marL="228600" indent="-228600" eaLnBrk="1" hangingPunct="1">
              <a:lnSpc>
                <a:spcPct val="90000"/>
              </a:lnSpc>
            </a:pPr>
            <a:r>
              <a:rPr lang="en-US" altLang="en-US" smtClean="0">
                <a:latin typeface="Verdana" panose="020B0604030504040204" pitchFamily="34" charset="0"/>
              </a:rPr>
              <a:t>(0:1:1)  how many of these departments are there, regardless of major and concen values.</a:t>
            </a:r>
          </a:p>
          <a:p>
            <a:pPr marL="228600" indent="-228600" eaLnBrk="1" hangingPunct="1">
              <a:lnSpc>
                <a:spcPct val="90000"/>
              </a:lnSpc>
            </a:pPr>
            <a:r>
              <a:rPr lang="en-US" altLang="en-US" smtClean="0">
                <a:latin typeface="Verdana" panose="020B0604030504040204" pitchFamily="34" charset="0"/>
              </a:rPr>
              <a:t>(1:0:0)  how many of these major concen patterns are there, regardless of the value in dept</a:t>
            </a:r>
          </a:p>
          <a:p>
            <a:pPr marL="228600" indent="-228600" eaLnBrk="1" hangingPunct="1">
              <a:lnSpc>
                <a:spcPct val="90000"/>
              </a:lnSpc>
            </a:pPr>
            <a:r>
              <a:rPr lang="en-US" altLang="en-US" smtClean="0">
                <a:latin typeface="Verdana" panose="020B0604030504040204" pitchFamily="34" charset="0"/>
              </a:rPr>
              <a:t>(1:0:1)  how many of these majors are there, regardless of the value in dept and concentration</a:t>
            </a:r>
          </a:p>
          <a:p>
            <a:pPr marL="228600" indent="-228600" eaLnBrk="1" hangingPunct="1">
              <a:lnSpc>
                <a:spcPct val="90000"/>
              </a:lnSpc>
            </a:pPr>
            <a:r>
              <a:rPr lang="en-US" altLang="en-US" smtClean="0">
                <a:latin typeface="Verdana" panose="020B0604030504040204" pitchFamily="34" charset="0"/>
              </a:rPr>
              <a:t>(1:1:0)  how many of these concentrations are there, regardless of the value in dept and major.</a:t>
            </a:r>
          </a:p>
          <a:p>
            <a:pPr marL="228600" indent="-228600" eaLnBrk="1" hangingPunct="1">
              <a:lnSpc>
                <a:spcPct val="90000"/>
              </a:lnSpc>
            </a:pPr>
            <a:r>
              <a:rPr lang="en-US" altLang="en-US" smtClean="0">
                <a:latin typeface="Verdana" panose="020B0604030504040204" pitchFamily="34" charset="0"/>
              </a:rPr>
              <a:t>(1:1:1)  how many of anything are there, regardless of the value on dept, major and concentration – ie the grand total.</a:t>
            </a:r>
          </a:p>
          <a:p>
            <a:pPr marL="228600" indent="-228600" eaLnBrk="1" hangingPunct="1">
              <a:lnSpc>
                <a:spcPct val="90000"/>
              </a:lnSpc>
            </a:pPr>
            <a:endParaRPr lang="en-US" altLang="en-US" smtClean="0">
              <a:latin typeface="Verdana" panose="020B0604030504040204" pitchFamily="34" charset="0"/>
            </a:endParaRPr>
          </a:p>
          <a:p>
            <a:pPr marL="228600" indent="-228600" eaLnBrk="1" hangingPunct="1">
              <a:lnSpc>
                <a:spcPct val="90000"/>
              </a:lnSpc>
            </a:pPr>
            <a:endParaRPr lang="en-US" altLang="en-US" smtClean="0">
              <a:latin typeface="Verdana" panose="020B0604030504040204" pitchFamily="34" charset="0"/>
            </a:endParaRPr>
          </a:p>
        </p:txBody>
      </p:sp>
      <p:pic>
        <p:nvPicPr>
          <p:cNvPr id="40965"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065213"/>
            <a:ext cx="4191000" cy="4956175"/>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15: Cubes and Rollups		Page B-2: ROLLUP</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If I asked you to tell me how many students there are, we could answer that question with one of the group, or aggregate, functions.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COUNT(*) tells us how many rows there are in the table.</a:t>
            </a:r>
          </a:p>
        </p:txBody>
      </p:sp>
      <p:pic>
        <p:nvPicPr>
          <p:cNvPr id="512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1987" name="Rectangle 2"/>
          <p:cNvSpPr>
            <a:spLocks noGrp="1" noChangeArrowheads="1"/>
          </p:cNvSpPr>
          <p:nvPr>
            <p:ph type="title"/>
          </p:nvPr>
        </p:nvSpPr>
        <p:spPr/>
        <p:txBody>
          <a:bodyPr/>
          <a:lstStyle/>
          <a:p>
            <a:pPr algn="l" eaLnBrk="1" hangingPunct="1"/>
            <a:r>
              <a:rPr lang="en-US" altLang="en-US" sz="1600" smtClean="0"/>
              <a:t>Module 15: Cubes and Rollups		Page T-1: Terminology</a:t>
            </a:r>
          </a:p>
        </p:txBody>
      </p:sp>
      <p:sp>
        <p:nvSpPr>
          <p:cNvPr id="419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Group, set, aggregate function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Aggregates</a:t>
            </a:r>
          </a:p>
          <a:p>
            <a:pPr marL="0" indent="0" eaLnBrk="1" hangingPunct="1"/>
            <a:r>
              <a:rPr lang="en-US" altLang="en-US" smtClean="0">
                <a:latin typeface="Verdana" panose="020B0604030504040204" pitchFamily="34" charset="0"/>
              </a:rPr>
              <a:t>Super-aggregates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Ordered super-aggregate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Rollup</a:t>
            </a:r>
          </a:p>
          <a:p>
            <a:pPr marL="0" indent="0" eaLnBrk="1" hangingPunct="1"/>
            <a:r>
              <a:rPr lang="en-US" altLang="en-US" smtClean="0">
                <a:latin typeface="Verdana" panose="020B0604030504040204" pitchFamily="34" charset="0"/>
              </a:rPr>
              <a:t>cube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GROUPING function</a:t>
            </a:r>
          </a:p>
        </p:txBody>
      </p:sp>
      <p:sp>
        <p:nvSpPr>
          <p:cNvPr id="41989" name="Rectangle 4"/>
          <p:cNvSpPr>
            <a:spLocks noGrp="1" noChangeArrowheads="1"/>
          </p:cNvSpPr>
          <p:nvPr>
            <p:ph sz="half" idx="1"/>
          </p:nvPr>
        </p:nvSpPr>
        <p:spPr/>
        <p:txBody>
          <a:bodyPr/>
          <a:lstStyle/>
          <a:p>
            <a:pPr marL="0" indent="0" eaLnBrk="1" hangingPunct="1"/>
            <a:endParaRPr lang="en-US" altLang="en-US" sz="1200" smtClean="0"/>
          </a:p>
        </p:txBody>
      </p:sp>
      <p:pic>
        <p:nvPicPr>
          <p:cNvPr id="41990"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3011" name="Rectangle 2"/>
          <p:cNvSpPr>
            <a:spLocks noGrp="1" noChangeArrowheads="1"/>
          </p:cNvSpPr>
          <p:nvPr>
            <p:ph type="title"/>
          </p:nvPr>
        </p:nvSpPr>
        <p:spPr/>
        <p:txBody>
          <a:bodyPr/>
          <a:lstStyle/>
          <a:p>
            <a:pPr algn="l" eaLnBrk="1" hangingPunct="1"/>
            <a:r>
              <a:rPr lang="en-US" altLang="en-US" sz="1600" smtClean="0"/>
              <a:t>Module 15: Cubes and Rollups			Page Z-1: End Notes</a:t>
            </a:r>
          </a:p>
        </p:txBody>
      </p:sp>
      <p:sp>
        <p:nvSpPr>
          <p:cNvPr id="43012" name="Rectangle 3"/>
          <p:cNvSpPr>
            <a:spLocks noGrp="1" noChangeArrowheads="1" noTextEdit="1"/>
          </p:cNvSpPr>
          <p:nvPr>
            <p:ph sz="half" idx="1"/>
          </p:nvPr>
        </p:nvSpPr>
        <p:spPr/>
      </p:sp>
      <p:sp>
        <p:nvSpPr>
          <p:cNvPr id="43013"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3014"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4035"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44036"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15: Cubes and Rollups		Page B-3: ROLLUP</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If we wanted a more specific breakdown, say, how many students there are in each of the different concentrations, we could answer that question by using a GROUP BY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this use of COUNT(*), will include null values, whereas a COUNT(concen) would omit NULL values from the tally.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also that coincidentally, there are 19 students in concentrations, and there are also 19 students who have not selected a concentration.</a:t>
            </a:r>
          </a:p>
        </p:txBody>
      </p:sp>
      <p:pic>
        <p:nvPicPr>
          <p:cNvPr id="614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15: Cubes and Rollups		Page B-4: ROLLUP</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But what can we do if we’re asked to expand the previous breakdown of students by concentration, and to now include a grand total?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only techniques that we’ve studied so far require us to run two separate queries, (or maybe go thru some convoluted table unions, …)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the SQL:1999 standard provides an extension to the GROUP BY clause that can help us with this problem.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extension is the ROLLUP keyword, and you can think of ROLLUP as a handy way to generate subtotals and grand totals, as the accompanying example demonstrates.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717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127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15: Cubes and Rollups		Page B-5: ROLLUP</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ROLLUP keyword immediately follows the GROUP BY keyword.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columns that are being ‘rolled up’ are depicted in a parenthetically-enclosed list.  A simple GROUP BY clause does not use parentheses to surround the columns, but GROUP BY ROLLUP does require the use of parentheses.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we’re only rolling up on the concen column, so what we’ll get will be the COUNT for each concentration (even NULLs), and a grand total that depicts the total count of all concentrations.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counts by concentration are the old set, or aggregate, values that are generated by the GROUP BY.  The grand total, which essentially adds up these </a:t>
            </a:r>
            <a:r>
              <a:rPr lang="en-US" altLang="en-US" i="1" smtClean="0">
                <a:latin typeface="Verdana" panose="020B0604030504040204" pitchFamily="34" charset="0"/>
              </a:rPr>
              <a:t>aggregates</a:t>
            </a:r>
            <a:r>
              <a:rPr lang="en-US" altLang="en-US" smtClean="0">
                <a:latin typeface="Verdana" panose="020B0604030504040204" pitchFamily="34" charset="0"/>
              </a:rPr>
              <a:t>, is referred to as a </a:t>
            </a:r>
            <a:r>
              <a:rPr lang="en-US" altLang="en-US" i="1" smtClean="0">
                <a:latin typeface="Verdana" panose="020B0604030504040204" pitchFamily="34" charset="0"/>
              </a:rPr>
              <a:t>supper-aggregate</a:t>
            </a:r>
            <a:r>
              <a:rPr lang="en-US" altLang="en-US" smtClean="0">
                <a:latin typeface="Verdana" panose="020B0604030504040204" pitchFamily="34" charset="0"/>
              </a:rPr>
              <a:t>, and that’s the value, in this example, that’s specially generated by the ROLLUP.</a:t>
            </a:r>
          </a:p>
        </p:txBody>
      </p:sp>
      <p:pic>
        <p:nvPicPr>
          <p:cNvPr id="819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127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15: Cubes and Rollups		Page B-6: ROLLUP</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Now this is another of those pretty cool SQL:1999 features that can save the programmer/developer a lot of time when responding to user inquiries,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I think the implementation leaves a bit to be desired.</a:t>
            </a:r>
          </a:p>
          <a:p>
            <a:pPr marL="0" indent="0" eaLnBrk="1" hangingPunct="1"/>
            <a:r>
              <a:rPr lang="en-US" altLang="en-US" smtClean="0">
                <a:latin typeface="Verdana" panose="020B0604030504040204" pitchFamily="34" charset="0"/>
              </a:rPr>
              <a:t>It’s a bit of a stretch to interpret this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those last two rows, we have two values that are identified as nulls.  </a:t>
            </a:r>
          </a:p>
          <a:p>
            <a:pPr marL="0" indent="0" eaLnBrk="1" hangingPunct="1"/>
            <a:r>
              <a:rPr lang="en-US" altLang="en-US" smtClean="0">
                <a:latin typeface="Verdana" panose="020B0604030504040204" pitchFamily="34" charset="0"/>
              </a:rPr>
              <a:t>One of those nulls represents the actual count for NULL value records (19).</a:t>
            </a:r>
          </a:p>
          <a:p>
            <a:pPr marL="0" indent="0" eaLnBrk="1" hangingPunct="1"/>
            <a:r>
              <a:rPr lang="en-US" altLang="en-US" smtClean="0">
                <a:latin typeface="Verdana" panose="020B0604030504040204" pitchFamily="34" charset="0"/>
              </a:rPr>
              <a:t>The other null row represents the super-aggregate value, that is the grand total.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pretty hard to decipher, but there is a key feature about ROLLUPS that we can use to read the table, and that is that the grand-totals, and super-aggregate values always follow their respective aggregate rows.</a:t>
            </a:r>
          </a:p>
          <a:p>
            <a:pPr marL="0" indent="0" eaLnBrk="1" hangingPunct="1"/>
            <a:r>
              <a:rPr lang="en-US" altLang="en-US" smtClean="0">
                <a:latin typeface="Verdana" panose="020B0604030504040204" pitchFamily="34" charset="0"/>
              </a:rPr>
              <a:t>Still, it would be nice if there were something more.</a:t>
            </a:r>
          </a:p>
        </p:txBody>
      </p:sp>
      <p:pic>
        <p:nvPicPr>
          <p:cNvPr id="922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12750" y="685800"/>
            <a:ext cx="3975100" cy="571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15: Cubes and Rollups		Page B-7: ROLLUP</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there 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SQL:1999 provides a new function, the  GROUPING function, that indicates whether the values in this row represent super-aggregate values for the specified column, or not.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GROUPING function returns one of two values: 0 and 1.  </a:t>
            </a:r>
          </a:p>
          <a:p>
            <a:pPr marL="0" indent="0" eaLnBrk="1" hangingPunct="1"/>
            <a:r>
              <a:rPr lang="en-US" altLang="en-US" smtClean="0">
                <a:latin typeface="Verdana" panose="020B0604030504040204" pitchFamily="34" charset="0"/>
              </a:rPr>
              <a:t>1’s represent super-aggregate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the value 1 in the GROUPING(concen) column, (which is depicted in the very last row of the result table), indicates that the concen value has been super-aggregated for this row.  That is, the value 19, in the COUNT(*) column has been super-aggregated for all of the concen values, this is the grand total.</a:t>
            </a:r>
          </a:p>
        </p:txBody>
      </p:sp>
      <p:pic>
        <p:nvPicPr>
          <p:cNvPr id="10245"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13909</TotalTime>
  <Words>2710</Words>
  <Application>Microsoft Office PowerPoint</Application>
  <PresentationFormat>On-screen Show (4:3)</PresentationFormat>
  <Paragraphs>394</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Times New Roman</vt:lpstr>
      <vt:lpstr>Arial</vt:lpstr>
      <vt:lpstr>Verdana</vt:lpstr>
      <vt:lpstr>Albertus</vt:lpstr>
      <vt:lpstr>Courier New</vt:lpstr>
      <vt:lpstr>Wingdings</vt:lpstr>
      <vt:lpstr>Default Design</vt:lpstr>
      <vt:lpstr>SQL Programming</vt:lpstr>
      <vt:lpstr>Module 15: Cubes and Rollups  Page A-1: Intro</vt:lpstr>
      <vt:lpstr>Module 15: Cubes and Rollups  Page B-1: ROLLUP</vt:lpstr>
      <vt:lpstr>Module 15: Cubes and Rollups  Page B-2: ROLLUP</vt:lpstr>
      <vt:lpstr>Module 15: Cubes and Rollups  Page B-3: ROLLUP</vt:lpstr>
      <vt:lpstr>Module 15: Cubes and Rollups  Page B-4: ROLLUP</vt:lpstr>
      <vt:lpstr>Module 15: Cubes and Rollups  Page B-5: ROLLUP</vt:lpstr>
      <vt:lpstr>Module 15: Cubes and Rollups  Page B-6: ROLLUP</vt:lpstr>
      <vt:lpstr>Module 15: Cubes and Rollups  Page B-7: ROLLUP</vt:lpstr>
      <vt:lpstr>Module 15: Cubes and Rollups  Page B-8: ROLLUP</vt:lpstr>
      <vt:lpstr>Module 15: Cubes and Rollups  Page B-9: ROLLUP</vt:lpstr>
      <vt:lpstr>Module 15: Cubes and Rollups  Page B-10: ROLLUP</vt:lpstr>
      <vt:lpstr>Module 15: Cubes and Rollups  Page B-11: ROLLUP</vt:lpstr>
      <vt:lpstr>Module 15: Cubes and Rollups  Page B-12: ROLLUP</vt:lpstr>
      <vt:lpstr>Module 15: Cubes and Rollups  Page B-13: ROLLUP</vt:lpstr>
      <vt:lpstr>Module 15: Cubes and Rollups  Page B-14: ROLLUP</vt:lpstr>
      <vt:lpstr>Module 15: Cubes and Rollups  Page B-15: ROLLUP</vt:lpstr>
      <vt:lpstr>Module 15: Cubes and Rollups  Page B-16: ROLLUP</vt:lpstr>
      <vt:lpstr>Module 15: Cubes and Rollups  Page B-17: ROLLUP</vt:lpstr>
      <vt:lpstr>Module 15: Cubes and Rollups  Page B-18: ROLLUP</vt:lpstr>
      <vt:lpstr>Module 15: Cubes and Rollups  Page B-19: ROLLUP</vt:lpstr>
      <vt:lpstr>Module 15: Cubes and Rollups  Page B-20: ROLLUP</vt:lpstr>
      <vt:lpstr>Module 15: Cubes and Rollups  Page B-21: ROLLUP</vt:lpstr>
      <vt:lpstr>Module 15: Cubes and Rollups  Page C-1: Cubes</vt:lpstr>
      <vt:lpstr>Module 15: Cubes and Rollups  Page C-2: Cubes</vt:lpstr>
      <vt:lpstr>Module 15: Cubes and Rollups  Page C-3: Cubes</vt:lpstr>
      <vt:lpstr>Module 15: Cubes and Rollups  Page C-4: Cubes</vt:lpstr>
      <vt:lpstr>Module 15: Cubes and Rollups  Page C-5: Cubes</vt:lpstr>
      <vt:lpstr>Module 15: Cubes and Rollups  Page C-6: Cubes</vt:lpstr>
      <vt:lpstr>Module 15: Cubes and Rollups  Page C-7: Cubes</vt:lpstr>
      <vt:lpstr>Module 15: Cubes and Rollups  Page C-8: Cubes</vt:lpstr>
      <vt:lpstr>Module 15: Cubes and Rollups  Page C-9: Cubes</vt:lpstr>
      <vt:lpstr>Module 15: Cubes and Rollups  Page C-10: Cubes</vt:lpstr>
      <vt:lpstr>Module 15: Cubes and Rollups  Page C-11: Cubes</vt:lpstr>
      <vt:lpstr>Module 15: Cubes and Rollups  Page C-12: Cubes</vt:lpstr>
      <vt:lpstr>Module 15: Cubes and Rollups  Page C-13: Cubes</vt:lpstr>
      <vt:lpstr>Module 15: Cubes and Rollups  Page C-14: Cubes</vt:lpstr>
      <vt:lpstr>Module 15: Cubes and Rollups  Page C-15: Cubes</vt:lpstr>
      <vt:lpstr>Module 15: Cubes and Rollups  Page C-16: Cubes</vt:lpstr>
      <vt:lpstr>Module 15: Cubes and Rollups  Page T-1: Terminology</vt:lpstr>
      <vt:lpstr>Module 15: Cubes and Rollups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186</cp:revision>
  <dcterms:created xsi:type="dcterms:W3CDTF">2003-08-19T14:48:46Z</dcterms:created>
  <dcterms:modified xsi:type="dcterms:W3CDTF">2018-02-24T21:43:28Z</dcterms:modified>
</cp:coreProperties>
</file>