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88825"/>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F5284C-CE8E-4E2B-B103-ADD1D24DE9F5}">
  <a:tblStyle styleId="{1BF5284C-CE8E-4E2B-B103-ADD1D24DE9F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B993094-2EE1-436C-A964-A01B57AB1A0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Corbel-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Corbel-italic.fntdata"/><Relationship Id="rId12" Type="http://schemas.openxmlformats.org/officeDocument/2006/relationships/slide" Target="slides/slide7.xml"/><Relationship Id="rId34" Type="http://schemas.openxmlformats.org/officeDocument/2006/relationships/font" Target="fonts/Corbel-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rbel-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2d2e23b7_4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2d2e23b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882d2e23b7_4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64c3d587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64c3d5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8 Piezos on the breadboard</a:t>
            </a:r>
            <a:endParaRPr/>
          </a:p>
        </p:txBody>
      </p:sp>
      <p:sp>
        <p:nvSpPr>
          <p:cNvPr id="151" name="Google Shape;151;g8764c3d587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64c3d587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64c3d5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8764c3d587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82d2e23b7_5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82d2e23b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882d2e23b7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82d2e23b7_5_2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82d2e23b7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882d2e23b7_5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764c3d587_0_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764c3d5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8764c3d587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764c3d587_0_6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764c3d5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8764c3d587_0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764c3d587_0_7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764c3d58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8764c3d587_0_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764c3d587_0_4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764c3d58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8764c3d587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764c3d587_0_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764c3d5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8764c3d587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764c3d587_0_7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764c3d5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8764c3d587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764c3d587_0_8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64c3d5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8764c3d587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764c3d587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64c3d5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764c3d587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64c3d587_0_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64c3d5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8764c3d587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lt1"/>
              </a:buClr>
              <a:buSzPts val="1400"/>
              <a:buFont typeface="Corbel"/>
              <a:buNone/>
              <a:defRPr b="0" i="0" sz="6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accent1"/>
              </a:buClr>
              <a:buSzPts val="2400"/>
              <a:buFont typeface="Arial"/>
              <a:buNone/>
              <a:defRPr b="0" i="0" sz="2000" u="none" cap="none" strike="noStrike">
                <a:solidFill>
                  <a:schemeClr val="accent1"/>
                </a:solidFill>
                <a:latin typeface="Corbel"/>
                <a:ea typeface="Corbel"/>
                <a:cs typeface="Corbel"/>
                <a:sym typeface="Corbel"/>
              </a:defRPr>
            </a:lvl1pPr>
            <a:lvl2pPr indent="0" lvl="1" marL="457200" marR="0" rtl="0" algn="ctr">
              <a:lnSpc>
                <a:spcPct val="90000"/>
              </a:lnSpc>
              <a:spcBef>
                <a:spcPts val="12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2pPr>
            <a:lvl3pPr indent="0" lvl="2" marL="914400" marR="0" rtl="0" algn="ctr">
              <a:lnSpc>
                <a:spcPct val="90000"/>
              </a:lnSpc>
              <a:spcBef>
                <a:spcPts val="600"/>
              </a:spcBef>
              <a:spcAft>
                <a:spcPts val="0"/>
              </a:spcAft>
              <a:buClr>
                <a:schemeClr val="accent1"/>
              </a:buClr>
              <a:buSzPts val="1800"/>
              <a:buFont typeface="Arial"/>
              <a:buNone/>
              <a:defRPr b="0" i="0" sz="1800" u="none" cap="none" strike="noStrike">
                <a:solidFill>
                  <a:schemeClr val="lt1"/>
                </a:solidFill>
                <a:latin typeface="Corbel"/>
                <a:ea typeface="Corbel"/>
                <a:cs typeface="Corbel"/>
                <a:sym typeface="Corbel"/>
              </a:defRPr>
            </a:lvl3pPr>
            <a:lvl4pPr indent="0" lvl="3" marL="1371600" marR="0" rtl="0" algn="ctr">
              <a:lnSpc>
                <a:spcPct val="90000"/>
              </a:lnSpc>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4pPr>
            <a:lvl5pPr indent="0" lvl="4" marL="1828800" marR="0" rtl="0" algn="ctr">
              <a:lnSpc>
                <a:spcPct val="90000"/>
              </a:lnSpc>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5pPr>
            <a:lvl6pPr indent="0" lvl="5" marL="2286000" marR="0" rtl="0" algn="ctr">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6pPr>
            <a:lvl7pPr indent="0" lvl="6" marL="2743200" marR="0" rtl="0" algn="ctr">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7pPr>
            <a:lvl8pPr indent="0" lvl="7" marL="3200400" marR="0" rtl="0" algn="ctr">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8pPr>
            <a:lvl9pPr indent="0" lvl="8" marL="3657600" marR="0" rtl="0" algn="ctr">
              <a:spcBef>
                <a:spcPts val="600"/>
              </a:spcBef>
              <a:spcAft>
                <a:spcPts val="0"/>
              </a:spcAft>
              <a:buClr>
                <a:schemeClr val="accent1"/>
              </a:buClr>
              <a:buSzPts val="1600"/>
              <a:buFont typeface="Arial"/>
              <a:buNone/>
              <a:defRPr b="0" i="0" sz="16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72" name="Google Shape;72;p11"/>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3" name="Google Shape;73;p11"/>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1"/>
            <a:ext cx="5638800" cy="1524001"/>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7" name="Google Shape;77;p12"/>
          <p:cNvSpPr txBox="1"/>
          <p:nvPr>
            <p:ph idx="1" type="body"/>
          </p:nvPr>
        </p:nvSpPr>
        <p:spPr>
          <a:xfrm rot="5400000">
            <a:off x="2398711" y="-495298"/>
            <a:ext cx="5638800" cy="7391399"/>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78" name="Google Shape;78;p12"/>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9" name="Google Shape;79;p12"/>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21" name="Google Shape;21;p3"/>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2" name="Google Shape;22;p3"/>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4"/>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6" name="Google Shape;26;p4"/>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7" name="Google Shape;27;p4"/>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8" name="Google Shape;28;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9" name="Shape 29"/>
        <p:cNvGrpSpPr/>
        <p:nvPr/>
      </p:nvGrpSpPr>
      <p:grpSpPr>
        <a:xfrm>
          <a:off x="0" y="0"/>
          <a:ext cx="0" cy="0"/>
          <a:chOff x="0" y="0"/>
          <a:chExt cx="0" cy="0"/>
        </a:xfrm>
      </p:grpSpPr>
      <p:sp>
        <p:nvSpPr>
          <p:cNvPr id="30" name="Google Shape;30;p5"/>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1522411" y="1905000"/>
            <a:ext cx="4416552" cy="7620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2400"/>
              <a:buFont typeface="Arial"/>
              <a:buNone/>
              <a:defRPr b="0" i="0" sz="2000" u="none" cap="none" strike="noStrike">
                <a:solidFill>
                  <a:schemeClr val="accent1"/>
                </a:solidFill>
                <a:latin typeface="Corbel"/>
                <a:ea typeface="Corbel"/>
                <a:cs typeface="Corbel"/>
                <a:sym typeface="Corbel"/>
              </a:defRPr>
            </a:lvl1pPr>
            <a:lvl2pPr indent="-228600" lvl="1" marL="914400" marR="0" rtl="0" algn="l">
              <a:lnSpc>
                <a:spcPct val="90000"/>
              </a:lnSpc>
              <a:spcBef>
                <a:spcPts val="1200"/>
              </a:spcBef>
              <a:spcAft>
                <a:spcPts val="0"/>
              </a:spcAft>
              <a:buClr>
                <a:schemeClr val="accen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90000"/>
              </a:lnSpc>
              <a:spcBef>
                <a:spcPts val="600"/>
              </a:spcBef>
              <a:spcAft>
                <a:spcPts val="0"/>
              </a:spcAft>
              <a:buClr>
                <a:schemeClr val="accen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32" name="Google Shape;32;p5"/>
          <p:cNvSpPr txBox="1"/>
          <p:nvPr>
            <p:ph idx="2" type="body"/>
          </p:nvPr>
        </p:nvSpPr>
        <p:spPr>
          <a:xfrm>
            <a:off x="1522411" y="2743201"/>
            <a:ext cx="4416552" cy="3276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33" name="Google Shape;33;p5"/>
          <p:cNvSpPr txBox="1"/>
          <p:nvPr>
            <p:ph idx="3" type="body"/>
          </p:nvPr>
        </p:nvSpPr>
        <p:spPr>
          <a:xfrm>
            <a:off x="6249861" y="1905000"/>
            <a:ext cx="4416552" cy="7620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2400"/>
              <a:buFont typeface="Arial"/>
              <a:buNone/>
              <a:defRPr b="0" i="0" sz="2000" u="none" cap="none" strike="noStrike">
                <a:solidFill>
                  <a:schemeClr val="accent1"/>
                </a:solidFill>
                <a:latin typeface="Corbel"/>
                <a:ea typeface="Corbel"/>
                <a:cs typeface="Corbel"/>
                <a:sym typeface="Corbel"/>
              </a:defRPr>
            </a:lvl1pPr>
            <a:lvl2pPr indent="-228600" lvl="1" marL="914400" marR="0" rtl="0" algn="l">
              <a:lnSpc>
                <a:spcPct val="90000"/>
              </a:lnSpc>
              <a:spcBef>
                <a:spcPts val="1200"/>
              </a:spcBef>
              <a:spcAft>
                <a:spcPts val="0"/>
              </a:spcAft>
              <a:buClr>
                <a:schemeClr val="accen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90000"/>
              </a:lnSpc>
              <a:spcBef>
                <a:spcPts val="600"/>
              </a:spcBef>
              <a:spcAft>
                <a:spcPts val="0"/>
              </a:spcAft>
              <a:buClr>
                <a:schemeClr val="accen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spcBef>
                <a:spcPts val="600"/>
              </a:spcBef>
              <a:spcAft>
                <a:spcPts val="0"/>
              </a:spcAft>
              <a:buClr>
                <a:schemeClr val="accen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34" name="Google Shape;34;p5"/>
          <p:cNvSpPr txBox="1"/>
          <p:nvPr>
            <p:ph idx="4" type="body"/>
          </p:nvPr>
        </p:nvSpPr>
        <p:spPr>
          <a:xfrm>
            <a:off x="6249861" y="2743201"/>
            <a:ext cx="4416552" cy="3276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35" name="Google Shape;35;p5"/>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6" name="Google Shape;36;p5"/>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7" name="Google Shape;37;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Google Shape;40;p6"/>
          <p:cNvSpPr txBox="1"/>
          <p:nvPr>
            <p:ph idx="1" type="body"/>
          </p:nvPr>
        </p:nvSpPr>
        <p:spPr>
          <a:xfrm>
            <a:off x="1504781" y="1905001"/>
            <a:ext cx="4419599" cy="41148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41" name="Google Shape;41;p6"/>
          <p:cNvSpPr txBox="1"/>
          <p:nvPr>
            <p:ph idx="2" type="body"/>
          </p:nvPr>
        </p:nvSpPr>
        <p:spPr>
          <a:xfrm>
            <a:off x="6229183" y="1905001"/>
            <a:ext cx="4419600" cy="41148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42" name="Google Shape;42;p6"/>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3" name="Google Shape;43;p6"/>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4" name="Google Shape;44;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rotWithShape="1">
          <a:blip r:embed="rId2">
            <a:alphaModFix/>
          </a:blip>
          <a:stretch>
            <a:fillRect b="0" l="0" r="0" t="0"/>
          </a:stretch>
        </a:blip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1059614" y="2514600"/>
            <a:ext cx="8692399" cy="28194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lt1"/>
              </a:buClr>
              <a:buSzPts val="1400"/>
              <a:buFont typeface="Corbel"/>
              <a:buNone/>
              <a:defRPr b="0" i="0" sz="48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 type="body"/>
          </p:nvPr>
        </p:nvSpPr>
        <p:spPr>
          <a:xfrm>
            <a:off x="1065213" y="5410200"/>
            <a:ext cx="8687333" cy="60960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2400"/>
              <a:buFont typeface="Arial"/>
              <a:buNone/>
              <a:defRPr b="0" i="0" sz="2000" u="none" cap="none" strike="noStrike">
                <a:solidFill>
                  <a:schemeClr val="accent1"/>
                </a:solidFill>
                <a:latin typeface="Corbel"/>
                <a:ea typeface="Corbel"/>
                <a:cs typeface="Corbel"/>
                <a:sym typeface="Corbel"/>
              </a:defRPr>
            </a:lvl1pPr>
            <a:lvl2pPr indent="-228600" lvl="1" marL="914400" marR="0" rtl="0" algn="l">
              <a:lnSpc>
                <a:spcPct val="90000"/>
              </a:lnSpc>
              <a:spcBef>
                <a:spcPts val="1200"/>
              </a:spcBef>
              <a:spcAft>
                <a:spcPts val="0"/>
              </a:spcAft>
              <a:buClr>
                <a:schemeClr val="accent1"/>
              </a:buClr>
              <a:buSzPts val="2000"/>
              <a:buFont typeface="Arial"/>
              <a:buNone/>
              <a:defRPr b="0" i="0" sz="1800" u="none" cap="none" strike="noStrike">
                <a:solidFill>
                  <a:schemeClr val="lt1"/>
                </a:solidFill>
                <a:latin typeface="Corbel"/>
                <a:ea typeface="Corbel"/>
                <a:cs typeface="Corbel"/>
                <a:sym typeface="Corbel"/>
              </a:defRPr>
            </a:lvl2pPr>
            <a:lvl3pPr indent="-228600" lvl="2" marL="1371600" marR="0" rtl="0" algn="l">
              <a:lnSpc>
                <a:spcPct val="90000"/>
              </a:lnSpc>
              <a:spcBef>
                <a:spcPts val="600"/>
              </a:spcBef>
              <a:spcAft>
                <a:spcPts val="0"/>
              </a:spcAft>
              <a:buClr>
                <a:schemeClr val="accent1"/>
              </a:buClr>
              <a:buSzPts val="1800"/>
              <a:buFont typeface="Arial"/>
              <a:buNone/>
              <a:defRPr b="0" i="0" sz="1600" u="none" cap="none" strike="noStrike">
                <a:solidFill>
                  <a:schemeClr val="lt1"/>
                </a:solidFill>
                <a:latin typeface="Corbel"/>
                <a:ea typeface="Corbel"/>
                <a:cs typeface="Corbel"/>
                <a:sym typeface="Corbel"/>
              </a:defRPr>
            </a:lvl3pPr>
            <a:lvl4pPr indent="-228600" lvl="3" marL="1828800" marR="0" rtl="0" algn="l">
              <a:lnSpc>
                <a:spcPct val="90000"/>
              </a:lnSpc>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4pPr>
            <a:lvl5pPr indent="-228600" lvl="4" marL="2286000" marR="0" rtl="0" algn="l">
              <a:lnSpc>
                <a:spcPct val="90000"/>
              </a:lnSpc>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5pPr>
            <a:lvl6pPr indent="-228600" lvl="5" marL="2743200" marR="0" rtl="0" algn="l">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6pPr>
            <a:lvl7pPr indent="-228600" lvl="6" marL="3200400" marR="0" rtl="0" algn="l">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7pPr>
            <a:lvl8pPr indent="-228600" lvl="7" marL="3657600" marR="0" rtl="0" algn="l">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8pPr>
            <a:lvl9pPr indent="-228600" lvl="8" marL="4114800" marR="0" rtl="0" algn="l">
              <a:spcBef>
                <a:spcPts val="600"/>
              </a:spcBef>
              <a:spcAft>
                <a:spcPts val="0"/>
              </a:spcAft>
              <a:buClr>
                <a:schemeClr val="accent1"/>
              </a:buClr>
              <a:buSzPts val="1600"/>
              <a:buFont typeface="Arial"/>
              <a:buNone/>
              <a:defRPr b="0" i="0" sz="1400" u="none" cap="none" strike="noStrike">
                <a:solidFill>
                  <a:schemeClr val="lt1"/>
                </a:solidFill>
                <a:latin typeface="Corbel"/>
                <a:ea typeface="Corbel"/>
                <a:cs typeface="Corbel"/>
                <a:sym typeface="Corbel"/>
              </a:defRPr>
            </a:lvl9pPr>
          </a:lstStyle>
          <a:p/>
        </p:txBody>
      </p:sp>
      <p:sp>
        <p:nvSpPr>
          <p:cNvPr id="48" name="Google Shape;48;p7"/>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9" name="Google Shape;49;p7"/>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3" name="Google Shape;53;p8"/>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rotWithShape="1">
          <a:blip r:embed="rId2">
            <a:alphaModFix/>
          </a:blip>
          <a:stretch>
            <a:fillRect b="0" l="0" r="0" t="0"/>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9"/>
          <p:cNvSpPr txBox="1"/>
          <p:nvPr>
            <p:ph idx="1" type="body"/>
          </p:nvPr>
        </p:nvSpPr>
        <p:spPr>
          <a:xfrm>
            <a:off x="4951414" y="685800"/>
            <a:ext cx="6400800" cy="5334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58" name="Google Shape;58;p9"/>
          <p:cNvSpPr txBox="1"/>
          <p:nvPr>
            <p:ph idx="2" type="body"/>
          </p:nvPr>
        </p:nvSpPr>
        <p:spPr>
          <a:xfrm>
            <a:off x="1065213" y="4648200"/>
            <a:ext cx="3581399" cy="137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4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90000"/>
              </a:lnSpc>
              <a:spcBef>
                <a:spcPts val="1200"/>
              </a:spcBef>
              <a:spcAft>
                <a:spcPts val="0"/>
              </a:spcAft>
              <a:buClr>
                <a:schemeClr val="accent1"/>
              </a:buClr>
              <a:buSzPts val="2000"/>
              <a:buFont typeface="Arial"/>
              <a:buNone/>
              <a:defRPr b="0" i="0" sz="1200" u="none" cap="none" strike="noStrike">
                <a:solidFill>
                  <a:schemeClr val="lt1"/>
                </a:solidFill>
                <a:latin typeface="Corbel"/>
                <a:ea typeface="Corbel"/>
                <a:cs typeface="Corbel"/>
                <a:sym typeface="Corbel"/>
              </a:defRPr>
            </a:lvl2pPr>
            <a:lvl3pPr indent="-228600" lvl="2" marL="1371600" marR="0" rtl="0" algn="l">
              <a:lnSpc>
                <a:spcPct val="90000"/>
              </a:lnSpc>
              <a:spcBef>
                <a:spcPts val="600"/>
              </a:spcBef>
              <a:spcAft>
                <a:spcPts val="0"/>
              </a:spcAft>
              <a:buClr>
                <a:schemeClr val="accent1"/>
              </a:buClr>
              <a:buSzPts val="1800"/>
              <a:buFont typeface="Arial"/>
              <a:buNone/>
              <a:defRPr b="0" i="0" sz="1000" u="none" cap="none" strike="noStrike">
                <a:solidFill>
                  <a:schemeClr val="lt1"/>
                </a:solidFill>
                <a:latin typeface="Corbel"/>
                <a:ea typeface="Corbel"/>
                <a:cs typeface="Corbel"/>
                <a:sym typeface="Corbel"/>
              </a:defRPr>
            </a:lvl3pPr>
            <a:lvl4pPr indent="-228600" lvl="3" marL="1828800" marR="0" rtl="0" algn="l">
              <a:lnSpc>
                <a:spcPct val="90000"/>
              </a:lnSpc>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4pPr>
            <a:lvl5pPr indent="-228600" lvl="4" marL="2286000" marR="0" rtl="0" algn="l">
              <a:lnSpc>
                <a:spcPct val="90000"/>
              </a:lnSpc>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5pPr>
            <a:lvl6pPr indent="-228600" lvl="5" marL="27432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6pPr>
            <a:lvl7pPr indent="-228600" lvl="6" marL="32004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7pPr>
            <a:lvl8pPr indent="-228600" lvl="7" marL="36576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8pPr>
            <a:lvl9pPr indent="-228600" lvl="8" marL="41148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9pPr>
          </a:lstStyle>
          <a:p/>
        </p:txBody>
      </p:sp>
      <p:sp>
        <p:nvSpPr>
          <p:cNvPr id="59" name="Google Shape;59;p9"/>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0" name="Google Shape;60;p9"/>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rotWithShape="1">
          <a:blip r:embed="rId2">
            <a:alphaModFix/>
          </a:blip>
          <a:stretch>
            <a:fillRect b="0" l="0" r="0" t="0"/>
          </a:stretch>
        </a:blipFill>
      </p:bgPr>
    </p:bg>
    <p:spTree>
      <p:nvGrpSpPr>
        <p:cNvPr id="62" name="Shape 62"/>
        <p:cNvGrpSpPr/>
        <p:nvPr/>
      </p:nvGrpSpPr>
      <p:grpSpPr>
        <a:xfrm>
          <a:off x="0" y="0"/>
          <a:ext cx="0" cy="0"/>
          <a:chOff x="0" y="0"/>
          <a:chExt cx="0" cy="0"/>
        </a:xfrm>
      </p:grpSpPr>
      <p:sp>
        <p:nvSpPr>
          <p:cNvPr id="63" name="Google Shape;63;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
            <a:headEnd len="sm" w="sm" type="none"/>
            <a:tailEnd len="sm" w="sm" type="none"/>
          </a:ln>
        </p:spPr>
        <p:txBody>
          <a:bodyPr anchorCtr="0" anchor="t" bIns="91425" lIns="91425" spcFirstLastPara="1" rIns="91425" wrap="square" tIns="91425">
            <a:noAutofit/>
          </a:bodyPr>
          <a:lstStyle>
            <a:lvl1pPr indent="0" lvl="0" marL="0" marR="0" rtl="0" algn="ctr">
              <a:lnSpc>
                <a:spcPct val="90000"/>
              </a:lnSpc>
              <a:spcBef>
                <a:spcPts val="1800"/>
              </a:spcBef>
              <a:spcAft>
                <a:spcPts val="0"/>
              </a:spcAft>
              <a:buClr>
                <a:schemeClr val="accent1"/>
              </a:buClr>
              <a:buSzPts val="1400"/>
              <a:buFont typeface="Arial"/>
              <a:buNone/>
              <a:defRPr b="0" i="0" sz="2400" u="none" cap="none" strike="noStrike">
                <a:solidFill>
                  <a:schemeClr val="lt1"/>
                </a:solidFill>
                <a:latin typeface="Corbel"/>
                <a:ea typeface="Corbel"/>
                <a:cs typeface="Corbel"/>
                <a:sym typeface="Corbel"/>
              </a:defRPr>
            </a:lvl1pPr>
            <a:lvl2pPr indent="0" lvl="1" marL="457200" marR="0" rtl="0" algn="l">
              <a:lnSpc>
                <a:spcPct val="90000"/>
              </a:lnSpc>
              <a:spcBef>
                <a:spcPts val="1200"/>
              </a:spcBef>
              <a:spcAft>
                <a:spcPts val="0"/>
              </a:spcAft>
              <a:buClr>
                <a:schemeClr val="accent1"/>
              </a:buClr>
              <a:buSzPts val="1400"/>
              <a:buFont typeface="Arial"/>
              <a:buNone/>
              <a:defRPr b="0" i="0" sz="2800" u="none" cap="none" strike="noStrike">
                <a:solidFill>
                  <a:schemeClr val="lt1"/>
                </a:solidFill>
                <a:latin typeface="Corbel"/>
                <a:ea typeface="Corbel"/>
                <a:cs typeface="Corbel"/>
                <a:sym typeface="Corbel"/>
              </a:defRPr>
            </a:lvl2pPr>
            <a:lvl3pPr indent="0" lvl="2" marL="914400" marR="0" rtl="0" algn="l">
              <a:lnSpc>
                <a:spcPct val="90000"/>
              </a:lnSpc>
              <a:spcBef>
                <a:spcPts val="600"/>
              </a:spcBef>
              <a:spcAft>
                <a:spcPts val="0"/>
              </a:spcAft>
              <a:buClr>
                <a:schemeClr val="accent1"/>
              </a:buClr>
              <a:buSzPts val="1400"/>
              <a:buFont typeface="Arial"/>
              <a:buNone/>
              <a:defRPr b="0" i="0" sz="2400" u="none" cap="none" strike="noStrike">
                <a:solidFill>
                  <a:schemeClr val="lt1"/>
                </a:solidFill>
                <a:latin typeface="Corbel"/>
                <a:ea typeface="Corbel"/>
                <a:cs typeface="Corbel"/>
                <a:sym typeface="Corbel"/>
              </a:defRPr>
            </a:lvl3pPr>
            <a:lvl4pPr indent="0" lvl="3" marL="1371600" marR="0" rtl="0" algn="l">
              <a:lnSpc>
                <a:spcPct val="90000"/>
              </a:lnSpc>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4pPr>
            <a:lvl5pPr indent="0" lvl="4" marL="1828800" marR="0" rtl="0" algn="l">
              <a:lnSpc>
                <a:spcPct val="90000"/>
              </a:lnSpc>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5pPr>
            <a:lvl6pPr indent="0" lvl="5" marL="2286000" marR="0" rtl="0" algn="l">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6pPr>
            <a:lvl7pPr indent="0" lvl="6" marL="2743200" marR="0" rtl="0" algn="l">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7pPr>
            <a:lvl8pPr indent="0" lvl="7" marL="3200400" marR="0" rtl="0" algn="l">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8pPr>
            <a:lvl9pPr indent="0" lvl="8" marL="3657600" marR="0" rtl="0" algn="l">
              <a:spcBef>
                <a:spcPts val="600"/>
              </a:spcBef>
              <a:spcAft>
                <a:spcPts val="0"/>
              </a:spcAft>
              <a:buClr>
                <a:schemeClr val="accent1"/>
              </a:buClr>
              <a:buSzPts val="1400"/>
              <a:buFont typeface="Arial"/>
              <a:buNone/>
              <a:defRPr b="0" i="0" sz="2000" u="none" cap="none" strike="noStrike">
                <a:solidFill>
                  <a:schemeClr val="lt1"/>
                </a:solidFill>
                <a:latin typeface="Corbel"/>
                <a:ea typeface="Corbel"/>
                <a:cs typeface="Corbel"/>
                <a:sym typeface="Corbel"/>
              </a:defRPr>
            </a:lvl9pPr>
          </a:lstStyle>
          <a:p/>
        </p:txBody>
      </p:sp>
      <p:sp>
        <p:nvSpPr>
          <p:cNvPr id="64" name="Google Shape;64;p10"/>
          <p:cNvSpPr txBox="1"/>
          <p:nvPr>
            <p:ph type="title"/>
          </p:nvPr>
        </p:nvSpPr>
        <p:spPr>
          <a:xfrm>
            <a:off x="1055604" y="1905000"/>
            <a:ext cx="3596607" cy="26670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Google Shape;65;p10"/>
          <p:cNvSpPr txBox="1"/>
          <p:nvPr>
            <p:ph idx="1" type="body"/>
          </p:nvPr>
        </p:nvSpPr>
        <p:spPr>
          <a:xfrm>
            <a:off x="1065213" y="4648200"/>
            <a:ext cx="3581399" cy="137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4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90000"/>
              </a:lnSpc>
              <a:spcBef>
                <a:spcPts val="1200"/>
              </a:spcBef>
              <a:spcAft>
                <a:spcPts val="0"/>
              </a:spcAft>
              <a:buClr>
                <a:schemeClr val="accent1"/>
              </a:buClr>
              <a:buSzPts val="2000"/>
              <a:buFont typeface="Arial"/>
              <a:buNone/>
              <a:defRPr b="0" i="0" sz="1200" u="none" cap="none" strike="noStrike">
                <a:solidFill>
                  <a:schemeClr val="lt1"/>
                </a:solidFill>
                <a:latin typeface="Corbel"/>
                <a:ea typeface="Corbel"/>
                <a:cs typeface="Corbel"/>
                <a:sym typeface="Corbel"/>
              </a:defRPr>
            </a:lvl2pPr>
            <a:lvl3pPr indent="-228600" lvl="2" marL="1371600" marR="0" rtl="0" algn="l">
              <a:lnSpc>
                <a:spcPct val="90000"/>
              </a:lnSpc>
              <a:spcBef>
                <a:spcPts val="600"/>
              </a:spcBef>
              <a:spcAft>
                <a:spcPts val="0"/>
              </a:spcAft>
              <a:buClr>
                <a:schemeClr val="accent1"/>
              </a:buClr>
              <a:buSzPts val="1800"/>
              <a:buFont typeface="Arial"/>
              <a:buNone/>
              <a:defRPr b="0" i="0" sz="1000" u="none" cap="none" strike="noStrike">
                <a:solidFill>
                  <a:schemeClr val="lt1"/>
                </a:solidFill>
                <a:latin typeface="Corbel"/>
                <a:ea typeface="Corbel"/>
                <a:cs typeface="Corbel"/>
                <a:sym typeface="Corbel"/>
              </a:defRPr>
            </a:lvl3pPr>
            <a:lvl4pPr indent="-228600" lvl="3" marL="1828800" marR="0" rtl="0" algn="l">
              <a:lnSpc>
                <a:spcPct val="90000"/>
              </a:lnSpc>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4pPr>
            <a:lvl5pPr indent="-228600" lvl="4" marL="2286000" marR="0" rtl="0" algn="l">
              <a:lnSpc>
                <a:spcPct val="90000"/>
              </a:lnSpc>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5pPr>
            <a:lvl6pPr indent="-228600" lvl="5" marL="27432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6pPr>
            <a:lvl7pPr indent="-228600" lvl="6" marL="32004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7pPr>
            <a:lvl8pPr indent="-228600" lvl="7" marL="36576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8pPr>
            <a:lvl9pPr indent="-228600" lvl="8" marL="4114800" marR="0" rtl="0" algn="l">
              <a:spcBef>
                <a:spcPts val="600"/>
              </a:spcBef>
              <a:spcAft>
                <a:spcPts val="0"/>
              </a:spcAft>
              <a:buClr>
                <a:schemeClr val="accent1"/>
              </a:buClr>
              <a:buSzPts val="1600"/>
              <a:buFont typeface="Arial"/>
              <a:buNone/>
              <a:defRPr b="0" i="0" sz="900" u="none" cap="none" strike="noStrike">
                <a:solidFill>
                  <a:schemeClr val="lt1"/>
                </a:solidFill>
                <a:latin typeface="Corbel"/>
                <a:ea typeface="Corbel"/>
                <a:cs typeface="Corbel"/>
                <a:sym typeface="Corbel"/>
              </a:defRPr>
            </a:lvl9pPr>
          </a:lstStyle>
          <a:p/>
        </p:txBody>
      </p:sp>
      <p:sp>
        <p:nvSpPr>
          <p:cNvPr id="66" name="Google Shape;66;p10"/>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7" name="Google Shape;67;p10"/>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Corbel"/>
                <a:ea typeface="Corbel"/>
                <a:cs typeface="Corbel"/>
                <a:sym typeface="Corbel"/>
              </a:defRPr>
            </a:lvl1pPr>
            <a:lvl2pPr indent="0" lvl="1" marL="0" marR="0" rtl="0" algn="r">
              <a:spcBef>
                <a:spcPts val="0"/>
              </a:spcBef>
              <a:buNone/>
              <a:defRPr sz="1000">
                <a:solidFill>
                  <a:schemeClr val="lt1"/>
                </a:solidFill>
                <a:latin typeface="Corbel"/>
                <a:ea typeface="Corbel"/>
                <a:cs typeface="Corbel"/>
                <a:sym typeface="Corbel"/>
              </a:defRPr>
            </a:lvl2pPr>
            <a:lvl3pPr indent="0" lvl="2" marL="0" marR="0" rtl="0" algn="r">
              <a:spcBef>
                <a:spcPts val="0"/>
              </a:spcBef>
              <a:buNone/>
              <a:defRPr sz="1000">
                <a:solidFill>
                  <a:schemeClr val="lt1"/>
                </a:solidFill>
                <a:latin typeface="Corbel"/>
                <a:ea typeface="Corbel"/>
                <a:cs typeface="Corbel"/>
                <a:sym typeface="Corbel"/>
              </a:defRPr>
            </a:lvl3pPr>
            <a:lvl4pPr indent="0" lvl="3" marL="0" marR="0" rtl="0" algn="r">
              <a:spcBef>
                <a:spcPts val="0"/>
              </a:spcBef>
              <a:buNone/>
              <a:defRPr sz="1000">
                <a:solidFill>
                  <a:schemeClr val="lt1"/>
                </a:solidFill>
                <a:latin typeface="Corbel"/>
                <a:ea typeface="Corbel"/>
                <a:cs typeface="Corbel"/>
                <a:sym typeface="Corbel"/>
              </a:defRPr>
            </a:lvl4pPr>
            <a:lvl5pPr indent="0" lvl="4" marL="0" marR="0" rtl="0" algn="r">
              <a:spcBef>
                <a:spcPts val="0"/>
              </a:spcBef>
              <a:buNone/>
              <a:defRPr sz="1000">
                <a:solidFill>
                  <a:schemeClr val="lt1"/>
                </a:solidFill>
                <a:latin typeface="Corbel"/>
                <a:ea typeface="Corbel"/>
                <a:cs typeface="Corbel"/>
                <a:sym typeface="Corbel"/>
              </a:defRPr>
            </a:lvl5pPr>
            <a:lvl6pPr indent="0" lvl="5" marL="0" marR="0" rtl="0" algn="r">
              <a:spcBef>
                <a:spcPts val="0"/>
              </a:spcBef>
              <a:buNone/>
              <a:defRPr sz="1000">
                <a:solidFill>
                  <a:schemeClr val="lt1"/>
                </a:solidFill>
                <a:latin typeface="Corbel"/>
                <a:ea typeface="Corbel"/>
                <a:cs typeface="Corbel"/>
                <a:sym typeface="Corbel"/>
              </a:defRPr>
            </a:lvl6pPr>
            <a:lvl7pPr indent="0" lvl="6" marL="0" marR="0" rtl="0" algn="r">
              <a:spcBef>
                <a:spcPts val="0"/>
              </a:spcBef>
              <a:buNone/>
              <a:defRPr sz="1000">
                <a:solidFill>
                  <a:schemeClr val="lt1"/>
                </a:solidFill>
                <a:latin typeface="Corbel"/>
                <a:ea typeface="Corbel"/>
                <a:cs typeface="Corbel"/>
                <a:sym typeface="Corbel"/>
              </a:defRPr>
            </a:lvl7pPr>
            <a:lvl8pPr indent="0" lvl="7" marL="0" marR="0" rtl="0" algn="r">
              <a:spcBef>
                <a:spcPts val="0"/>
              </a:spcBef>
              <a:buNone/>
              <a:defRPr sz="1000">
                <a:solidFill>
                  <a:schemeClr val="lt1"/>
                </a:solidFill>
                <a:latin typeface="Corbel"/>
                <a:ea typeface="Corbel"/>
                <a:cs typeface="Corbel"/>
                <a:sym typeface="Corbel"/>
              </a:defRPr>
            </a:lvl8pPr>
            <a:lvl9pPr indent="0" lvl="8" marL="0" marR="0" rtl="0" algn="r">
              <a:spcBef>
                <a:spcPts val="0"/>
              </a:spcBef>
              <a:buNone/>
              <a:defRPr sz="1000">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Corbel"/>
              <a:buNone/>
              <a:defRPr b="0" i="0" sz="3600" u="none" cap="none" strike="noStrike">
                <a:solidFill>
                  <a:schemeClr val="lt1"/>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0" type="dt"/>
          </p:nvPr>
        </p:nvSpPr>
        <p:spPr>
          <a:xfrm>
            <a:off x="8226422" y="6400800"/>
            <a:ext cx="1449389" cy="276228"/>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1" type="ftr"/>
          </p:nvPr>
        </p:nvSpPr>
        <p:spPr>
          <a:xfrm>
            <a:off x="1522413" y="6400800"/>
            <a:ext cx="6553199" cy="27622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jp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Piezoelectricity#Mechanis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youtube.com/watch?v=YqrzZ3eKrMk" TargetMode="Externa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Piezoelectricity#Mechanism"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06500" y="2879850"/>
            <a:ext cx="8229600" cy="10983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Corbel"/>
              <a:buNone/>
            </a:pPr>
            <a:r>
              <a:rPr lang="en-US"/>
              <a:t>Smart Soles</a:t>
            </a:r>
            <a:endParaRPr/>
          </a:p>
        </p:txBody>
      </p:sp>
      <p:sp>
        <p:nvSpPr>
          <p:cNvPr id="86" name="Google Shape;86;p13"/>
          <p:cNvSpPr txBox="1"/>
          <p:nvPr>
            <p:ph idx="1" type="subTitle"/>
          </p:nvPr>
        </p:nvSpPr>
        <p:spPr>
          <a:xfrm>
            <a:off x="506488" y="4033750"/>
            <a:ext cx="8229600" cy="1219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Arial"/>
              <a:buNone/>
            </a:pPr>
            <a:r>
              <a:rPr lang="en-US"/>
              <a:t>Group: Tai-Chi</a:t>
            </a:r>
            <a:endParaRPr/>
          </a:p>
          <a:p>
            <a:pPr indent="0" lvl="0" marL="0" marR="0" rtl="0" algn="l">
              <a:lnSpc>
                <a:spcPct val="90000"/>
              </a:lnSpc>
              <a:spcBef>
                <a:spcPts val="0"/>
              </a:spcBef>
              <a:spcAft>
                <a:spcPts val="0"/>
              </a:spcAft>
              <a:buClr>
                <a:schemeClr val="accent1"/>
              </a:buClr>
              <a:buFont typeface="Arial"/>
              <a:buNone/>
            </a:pPr>
            <a:r>
              <a:rPr lang="en-US"/>
              <a:t>Team Leader: Riley Sherwood</a:t>
            </a:r>
            <a:endParaRPr/>
          </a:p>
          <a:p>
            <a:pPr indent="0" lvl="0" marL="0" marR="0" rtl="0" algn="l">
              <a:lnSpc>
                <a:spcPct val="90000"/>
              </a:lnSpc>
              <a:spcBef>
                <a:spcPts val="0"/>
              </a:spcBef>
              <a:spcAft>
                <a:spcPts val="0"/>
              </a:spcAft>
              <a:buClr>
                <a:schemeClr val="accent1"/>
              </a:buClr>
              <a:buFont typeface="Arial"/>
              <a:buNone/>
            </a:pPr>
            <a:r>
              <a:rPr lang="en-US"/>
              <a:t>Engineers: Josh Gogolin, Aaron Lim, Scott Murray</a:t>
            </a:r>
            <a:endParaRPr/>
          </a:p>
        </p:txBody>
      </p:sp>
      <p:sp>
        <p:nvSpPr>
          <p:cNvPr id="87" name="Google Shape;87;p13"/>
          <p:cNvSpPr txBox="1"/>
          <p:nvPr/>
        </p:nvSpPr>
        <p:spPr>
          <a:xfrm>
            <a:off x="120500" y="6019800"/>
            <a:ext cx="1479000" cy="70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accent1"/>
                </a:solidFill>
                <a:latin typeface="Corbel"/>
                <a:ea typeface="Corbel"/>
                <a:cs typeface="Corbel"/>
                <a:sym typeface="Corbel"/>
              </a:rPr>
              <a:t>CSE408</a:t>
            </a:r>
            <a:endParaRPr sz="2000">
              <a:solidFill>
                <a:schemeClr val="accent1"/>
              </a:solidFill>
              <a:latin typeface="Corbel"/>
              <a:ea typeface="Corbel"/>
              <a:cs typeface="Corbel"/>
              <a:sym typeface="Corbel"/>
            </a:endParaRPr>
          </a:p>
          <a:p>
            <a:pPr indent="0" lvl="0" marL="0" rtl="0" algn="l">
              <a:lnSpc>
                <a:spcPct val="90000"/>
              </a:lnSpc>
              <a:spcBef>
                <a:spcPts val="0"/>
              </a:spcBef>
              <a:spcAft>
                <a:spcPts val="0"/>
              </a:spcAft>
              <a:buClr>
                <a:schemeClr val="dk1"/>
              </a:buClr>
              <a:buSzPts val="1100"/>
              <a:buFont typeface="Arial"/>
              <a:buNone/>
            </a:pPr>
            <a:r>
              <a:rPr lang="en-US" sz="2000">
                <a:solidFill>
                  <a:schemeClr val="accent1"/>
                </a:solidFill>
                <a:latin typeface="Corbel"/>
                <a:ea typeface="Corbel"/>
                <a:cs typeface="Corbel"/>
                <a:sym typeface="Corbel"/>
              </a:rPr>
              <a:t>Spring 2020</a:t>
            </a:r>
            <a:endParaRPr sz="2000">
              <a:solidFill>
                <a:schemeClr val="accent1"/>
              </a:solidFill>
              <a:latin typeface="Corbel"/>
              <a:ea typeface="Corbel"/>
              <a:cs typeface="Corbel"/>
              <a:sym typeface="Corbe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Single Piezo Sensor Simulation</a:t>
            </a:r>
            <a:endParaRPr/>
          </a:p>
        </p:txBody>
      </p:sp>
      <p:pic>
        <p:nvPicPr>
          <p:cNvPr id="147" name="Google Shape;147;p22"/>
          <p:cNvPicPr preferRelativeResize="0"/>
          <p:nvPr/>
        </p:nvPicPr>
        <p:blipFill>
          <a:blip r:embed="rId3">
            <a:alphaModFix/>
          </a:blip>
          <a:stretch>
            <a:fillRect/>
          </a:stretch>
        </p:blipFill>
        <p:spPr>
          <a:xfrm>
            <a:off x="1522425" y="1933550"/>
            <a:ext cx="7046000" cy="4553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94025" y="273875"/>
            <a:ext cx="7230900" cy="668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latin typeface="Montserrat"/>
                <a:ea typeface="Montserrat"/>
                <a:cs typeface="Montserrat"/>
                <a:sym typeface="Montserrat"/>
              </a:rPr>
              <a:t>Piezoelectric Sensor Circuit</a:t>
            </a:r>
            <a:endParaRPr sz="4800"/>
          </a:p>
        </p:txBody>
      </p:sp>
      <p:pic>
        <p:nvPicPr>
          <p:cNvPr id="154" name="Google Shape;154;p23"/>
          <p:cNvPicPr preferRelativeResize="0"/>
          <p:nvPr/>
        </p:nvPicPr>
        <p:blipFill>
          <a:blip r:embed="rId3">
            <a:alphaModFix/>
          </a:blip>
          <a:stretch>
            <a:fillRect/>
          </a:stretch>
        </p:blipFill>
        <p:spPr>
          <a:xfrm>
            <a:off x="1066225" y="1017425"/>
            <a:ext cx="1820349" cy="1352951"/>
          </a:xfrm>
          <a:prstGeom prst="rect">
            <a:avLst/>
          </a:prstGeom>
          <a:noFill/>
          <a:ln>
            <a:noFill/>
          </a:ln>
        </p:spPr>
      </p:pic>
      <p:pic>
        <p:nvPicPr>
          <p:cNvPr id="155" name="Google Shape;155;p23"/>
          <p:cNvPicPr preferRelativeResize="0"/>
          <p:nvPr/>
        </p:nvPicPr>
        <p:blipFill>
          <a:blip r:embed="rId3">
            <a:alphaModFix/>
          </a:blip>
          <a:stretch>
            <a:fillRect/>
          </a:stretch>
        </p:blipFill>
        <p:spPr>
          <a:xfrm>
            <a:off x="1066225" y="5302700"/>
            <a:ext cx="1820349" cy="1352951"/>
          </a:xfrm>
          <a:prstGeom prst="rect">
            <a:avLst/>
          </a:prstGeom>
          <a:noFill/>
          <a:ln>
            <a:noFill/>
          </a:ln>
        </p:spPr>
      </p:pic>
      <p:pic>
        <p:nvPicPr>
          <p:cNvPr id="156" name="Google Shape;156;p23"/>
          <p:cNvPicPr preferRelativeResize="0"/>
          <p:nvPr/>
        </p:nvPicPr>
        <p:blipFill>
          <a:blip r:embed="rId3">
            <a:alphaModFix/>
          </a:blip>
          <a:stretch>
            <a:fillRect/>
          </a:stretch>
        </p:blipFill>
        <p:spPr>
          <a:xfrm>
            <a:off x="1066225" y="3874275"/>
            <a:ext cx="1820349" cy="1352951"/>
          </a:xfrm>
          <a:prstGeom prst="rect">
            <a:avLst/>
          </a:prstGeom>
          <a:noFill/>
          <a:ln>
            <a:noFill/>
          </a:ln>
        </p:spPr>
      </p:pic>
      <p:pic>
        <p:nvPicPr>
          <p:cNvPr id="157" name="Google Shape;157;p23"/>
          <p:cNvPicPr preferRelativeResize="0"/>
          <p:nvPr/>
        </p:nvPicPr>
        <p:blipFill>
          <a:blip r:embed="rId3">
            <a:alphaModFix/>
          </a:blip>
          <a:stretch>
            <a:fillRect/>
          </a:stretch>
        </p:blipFill>
        <p:spPr>
          <a:xfrm>
            <a:off x="1066225" y="2445850"/>
            <a:ext cx="1820349" cy="1352951"/>
          </a:xfrm>
          <a:prstGeom prst="rect">
            <a:avLst/>
          </a:prstGeom>
          <a:noFill/>
          <a:ln>
            <a:noFill/>
          </a:ln>
        </p:spPr>
      </p:pic>
      <p:pic>
        <p:nvPicPr>
          <p:cNvPr id="158" name="Google Shape;158;p23"/>
          <p:cNvPicPr preferRelativeResize="0"/>
          <p:nvPr/>
        </p:nvPicPr>
        <p:blipFill>
          <a:blip r:embed="rId3">
            <a:alphaModFix/>
          </a:blip>
          <a:stretch>
            <a:fillRect/>
          </a:stretch>
        </p:blipFill>
        <p:spPr>
          <a:xfrm>
            <a:off x="3298375" y="1017450"/>
            <a:ext cx="1820349" cy="1352951"/>
          </a:xfrm>
          <a:prstGeom prst="rect">
            <a:avLst/>
          </a:prstGeom>
          <a:noFill/>
          <a:ln>
            <a:noFill/>
          </a:ln>
        </p:spPr>
      </p:pic>
      <p:pic>
        <p:nvPicPr>
          <p:cNvPr id="159" name="Google Shape;159;p23"/>
          <p:cNvPicPr preferRelativeResize="0"/>
          <p:nvPr/>
        </p:nvPicPr>
        <p:blipFill>
          <a:blip r:embed="rId3">
            <a:alphaModFix/>
          </a:blip>
          <a:stretch>
            <a:fillRect/>
          </a:stretch>
        </p:blipFill>
        <p:spPr>
          <a:xfrm>
            <a:off x="3298375" y="2445875"/>
            <a:ext cx="1820349" cy="1352951"/>
          </a:xfrm>
          <a:prstGeom prst="rect">
            <a:avLst/>
          </a:prstGeom>
          <a:noFill/>
          <a:ln>
            <a:noFill/>
          </a:ln>
        </p:spPr>
      </p:pic>
      <p:pic>
        <p:nvPicPr>
          <p:cNvPr id="160" name="Google Shape;160;p23"/>
          <p:cNvPicPr preferRelativeResize="0"/>
          <p:nvPr/>
        </p:nvPicPr>
        <p:blipFill>
          <a:blip r:embed="rId3">
            <a:alphaModFix/>
          </a:blip>
          <a:stretch>
            <a:fillRect/>
          </a:stretch>
        </p:blipFill>
        <p:spPr>
          <a:xfrm>
            <a:off x="3298375" y="3874300"/>
            <a:ext cx="1820349" cy="1352951"/>
          </a:xfrm>
          <a:prstGeom prst="rect">
            <a:avLst/>
          </a:prstGeom>
          <a:noFill/>
          <a:ln>
            <a:noFill/>
          </a:ln>
        </p:spPr>
      </p:pic>
      <p:pic>
        <p:nvPicPr>
          <p:cNvPr id="161" name="Google Shape;161;p23"/>
          <p:cNvPicPr preferRelativeResize="0"/>
          <p:nvPr/>
        </p:nvPicPr>
        <p:blipFill>
          <a:blip r:embed="rId3">
            <a:alphaModFix/>
          </a:blip>
          <a:stretch>
            <a:fillRect/>
          </a:stretch>
        </p:blipFill>
        <p:spPr>
          <a:xfrm>
            <a:off x="3298375" y="5302725"/>
            <a:ext cx="1820349" cy="1352951"/>
          </a:xfrm>
          <a:prstGeom prst="rect">
            <a:avLst/>
          </a:prstGeom>
          <a:noFill/>
          <a:ln>
            <a:noFill/>
          </a:ln>
        </p:spPr>
      </p:pic>
      <p:pic>
        <p:nvPicPr>
          <p:cNvPr id="162" name="Google Shape;162;p23"/>
          <p:cNvPicPr preferRelativeResize="0"/>
          <p:nvPr/>
        </p:nvPicPr>
        <p:blipFill>
          <a:blip r:embed="rId4">
            <a:alphaModFix/>
          </a:blip>
          <a:stretch>
            <a:fillRect/>
          </a:stretch>
        </p:blipFill>
        <p:spPr>
          <a:xfrm rot="-5400000">
            <a:off x="4392824" y="2321250"/>
            <a:ext cx="5200928" cy="2925526"/>
          </a:xfrm>
          <a:prstGeom prst="rect">
            <a:avLst/>
          </a:prstGeom>
          <a:noFill/>
          <a:ln>
            <a:noFill/>
          </a:ln>
        </p:spPr>
      </p:pic>
      <p:pic>
        <p:nvPicPr>
          <p:cNvPr id="163" name="Google Shape;163;p23"/>
          <p:cNvPicPr preferRelativeResize="0"/>
          <p:nvPr/>
        </p:nvPicPr>
        <p:blipFill>
          <a:blip r:embed="rId5">
            <a:alphaModFix/>
          </a:blip>
          <a:stretch>
            <a:fillRect/>
          </a:stretch>
        </p:blipFill>
        <p:spPr>
          <a:xfrm rot="5400000">
            <a:off x="7602164" y="2234637"/>
            <a:ext cx="5228173" cy="309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2887250" y="577963"/>
            <a:ext cx="4455600" cy="6022850"/>
          </a:xfrm>
          <a:prstGeom prst="rect">
            <a:avLst/>
          </a:prstGeom>
          <a:noFill/>
          <a:ln>
            <a:noFill/>
          </a:ln>
        </p:spPr>
      </p:pic>
      <p:pic>
        <p:nvPicPr>
          <p:cNvPr id="170" name="Google Shape;170;p24"/>
          <p:cNvPicPr preferRelativeResize="0"/>
          <p:nvPr/>
        </p:nvPicPr>
        <p:blipFill>
          <a:blip r:embed="rId4">
            <a:alphaModFix/>
          </a:blip>
          <a:stretch>
            <a:fillRect/>
          </a:stretch>
        </p:blipFill>
        <p:spPr>
          <a:xfrm>
            <a:off x="7975025" y="2336838"/>
            <a:ext cx="3581400" cy="2505075"/>
          </a:xfrm>
          <a:prstGeom prst="rect">
            <a:avLst/>
          </a:prstGeom>
          <a:noFill/>
          <a:ln>
            <a:noFill/>
          </a:ln>
        </p:spPr>
      </p:pic>
      <p:sp>
        <p:nvSpPr>
          <p:cNvPr id="171" name="Google Shape;171;p24"/>
          <p:cNvSpPr txBox="1"/>
          <p:nvPr>
            <p:ph type="title"/>
          </p:nvPr>
        </p:nvSpPr>
        <p:spPr>
          <a:xfrm>
            <a:off x="8175425" y="1490475"/>
            <a:ext cx="3180600" cy="73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Center Of Mass</a:t>
            </a:r>
            <a:endParaRPr/>
          </a:p>
        </p:txBody>
      </p:sp>
      <p:sp>
        <p:nvSpPr>
          <p:cNvPr id="172" name="Google Shape;172;p24"/>
          <p:cNvSpPr txBox="1"/>
          <p:nvPr>
            <p:ph type="title"/>
          </p:nvPr>
        </p:nvSpPr>
        <p:spPr>
          <a:xfrm>
            <a:off x="169800" y="2757050"/>
            <a:ext cx="3180600" cy="73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I</a:t>
            </a:r>
            <a:r>
              <a:rPr lang="en-US"/>
              <a:t>nitialization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87563" y="-216975"/>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Animation Function</a:t>
            </a:r>
            <a:endParaRPr/>
          </a:p>
        </p:txBody>
      </p:sp>
      <p:pic>
        <p:nvPicPr>
          <p:cNvPr id="179" name="Google Shape;179;p25"/>
          <p:cNvPicPr preferRelativeResize="0"/>
          <p:nvPr/>
        </p:nvPicPr>
        <p:blipFill>
          <a:blip r:embed="rId3">
            <a:alphaModFix/>
          </a:blip>
          <a:stretch>
            <a:fillRect/>
          </a:stretch>
        </p:blipFill>
        <p:spPr>
          <a:xfrm>
            <a:off x="177789" y="1371600"/>
            <a:ext cx="5297161" cy="5051599"/>
          </a:xfrm>
          <a:prstGeom prst="rect">
            <a:avLst/>
          </a:prstGeom>
          <a:noFill/>
          <a:ln>
            <a:noFill/>
          </a:ln>
        </p:spPr>
      </p:pic>
      <p:pic>
        <p:nvPicPr>
          <p:cNvPr id="180" name="Google Shape;180;p25"/>
          <p:cNvPicPr preferRelativeResize="0"/>
          <p:nvPr/>
        </p:nvPicPr>
        <p:blipFill>
          <a:blip r:embed="rId4">
            <a:alphaModFix/>
          </a:blip>
          <a:stretch>
            <a:fillRect/>
          </a:stretch>
        </p:blipFill>
        <p:spPr>
          <a:xfrm>
            <a:off x="5579800" y="1371600"/>
            <a:ext cx="6486401" cy="256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910175" y="613175"/>
            <a:ext cx="9144000" cy="75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Gui Base / Changing Pages / Saving Info / Main</a:t>
            </a:r>
            <a:endParaRPr/>
          </a:p>
        </p:txBody>
      </p:sp>
      <p:pic>
        <p:nvPicPr>
          <p:cNvPr id="187" name="Google Shape;187;p26"/>
          <p:cNvPicPr preferRelativeResize="0"/>
          <p:nvPr/>
        </p:nvPicPr>
        <p:blipFill>
          <a:blip r:embed="rId3">
            <a:alphaModFix/>
          </a:blip>
          <a:stretch>
            <a:fillRect/>
          </a:stretch>
        </p:blipFill>
        <p:spPr>
          <a:xfrm>
            <a:off x="474625" y="1371600"/>
            <a:ext cx="7902825" cy="5181600"/>
          </a:xfrm>
          <a:prstGeom prst="rect">
            <a:avLst/>
          </a:prstGeom>
          <a:noFill/>
          <a:ln>
            <a:noFill/>
          </a:ln>
        </p:spPr>
      </p:pic>
      <p:pic>
        <p:nvPicPr>
          <p:cNvPr id="188" name="Google Shape;188;p26"/>
          <p:cNvPicPr preferRelativeResize="0"/>
          <p:nvPr/>
        </p:nvPicPr>
        <p:blipFill>
          <a:blip r:embed="rId4">
            <a:alphaModFix/>
          </a:blip>
          <a:stretch>
            <a:fillRect/>
          </a:stretch>
        </p:blipFill>
        <p:spPr>
          <a:xfrm>
            <a:off x="8697600" y="1371600"/>
            <a:ext cx="2771775"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t>Design Challenges</a:t>
            </a:r>
            <a:endParaRPr/>
          </a:p>
        </p:txBody>
      </p:sp>
      <p:sp>
        <p:nvSpPr>
          <p:cNvPr id="195" name="Google Shape;195;p27"/>
          <p:cNvSpPr txBox="1"/>
          <p:nvPr/>
        </p:nvSpPr>
        <p:spPr>
          <a:xfrm>
            <a:off x="1363125" y="1970725"/>
            <a:ext cx="9462600" cy="402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300">
              <a:solidFill>
                <a:srgbClr val="FFFFFF"/>
              </a:solidFill>
              <a:latin typeface="Lato"/>
              <a:ea typeface="Lato"/>
              <a:cs typeface="Lato"/>
              <a:sym typeface="Lato"/>
            </a:endParaRPr>
          </a:p>
          <a:p>
            <a:pPr indent="-311150" lvl="0" marL="457200" rtl="0" algn="l">
              <a:lnSpc>
                <a:spcPct val="115000"/>
              </a:lnSpc>
              <a:spcBef>
                <a:spcPts val="160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Equipment Availability (Soldering kit, more sensors, laptop/mobile device)</a:t>
            </a:r>
            <a:endParaRPr sz="1300">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Forced to work with what we had, as acquiring more parts became difficult. </a:t>
            </a:r>
            <a:endParaRPr sz="1300">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Most components shipped from China, which post March, shipping costs and delays became astronomical.</a:t>
            </a:r>
            <a:endParaRPr sz="1300">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Cost (Engineers were  either furloughed or laid off)</a:t>
            </a:r>
            <a:endParaRPr sz="1300">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Unable to meet as a group for hardware implementation (Social distancing)</a:t>
            </a:r>
            <a:endParaRPr sz="1300">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AutoNum type="arabicPeriod"/>
            </a:pPr>
            <a:r>
              <a:rPr lang="en-US" sz="1300">
                <a:solidFill>
                  <a:srgbClr val="FFFFFF"/>
                </a:solidFill>
                <a:latin typeface="Lato"/>
                <a:ea typeface="Lato"/>
                <a:cs typeface="Lato"/>
                <a:sym typeface="Lato"/>
              </a:rPr>
              <a:t>Campus resources were unavailable</a:t>
            </a:r>
            <a:endParaRPr sz="1300">
              <a:solidFill>
                <a:srgbClr val="FFFFFF"/>
              </a:solidFill>
              <a:latin typeface="Lato"/>
              <a:ea typeface="Lato"/>
              <a:cs typeface="Lato"/>
              <a:sym typeface="Lato"/>
            </a:endParaRPr>
          </a:p>
          <a:p>
            <a:pPr indent="0" lvl="0" marL="457200" rtl="0" algn="l">
              <a:lnSpc>
                <a:spcPct val="115000"/>
              </a:lnSpc>
              <a:spcBef>
                <a:spcPts val="1600"/>
              </a:spcBef>
              <a:spcAft>
                <a:spcPts val="0"/>
              </a:spcAft>
              <a:buNone/>
            </a:pPr>
            <a:r>
              <a:t/>
            </a:r>
            <a:endParaRPr sz="1300">
              <a:solidFill>
                <a:srgbClr val="FFFFFF"/>
              </a:solidFill>
              <a:latin typeface="Lato"/>
              <a:ea typeface="Lato"/>
              <a:cs typeface="Lato"/>
              <a:sym typeface="Lato"/>
            </a:endParaRPr>
          </a:p>
          <a:p>
            <a:pPr indent="0" lvl="0" marL="457200" rtl="0" algn="l">
              <a:lnSpc>
                <a:spcPct val="115000"/>
              </a:lnSpc>
              <a:spcBef>
                <a:spcPts val="1600"/>
              </a:spcBef>
              <a:spcAft>
                <a:spcPts val="1600"/>
              </a:spcAft>
              <a:buNone/>
            </a:pPr>
            <a:r>
              <a:t/>
            </a:r>
            <a:endParaRPr sz="11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t>Future </a:t>
            </a:r>
            <a:r>
              <a:rPr b="1" lang="en-US"/>
              <a:t>Design Enhancements</a:t>
            </a:r>
            <a:endParaRPr/>
          </a:p>
        </p:txBody>
      </p:sp>
      <p:sp>
        <p:nvSpPr>
          <p:cNvPr id="202" name="Google Shape;202;p28"/>
          <p:cNvSpPr txBox="1"/>
          <p:nvPr/>
        </p:nvSpPr>
        <p:spPr>
          <a:xfrm>
            <a:off x="1587925" y="1752600"/>
            <a:ext cx="9144000" cy="43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Database (To store old data for data comparison for clients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Implementation of a two insole test</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Implementation</a:t>
            </a:r>
            <a:r>
              <a:rPr lang="en-US">
                <a:solidFill>
                  <a:srgbClr val="FFFFFF"/>
                </a:solidFill>
                <a:latin typeface="Lato"/>
                <a:ea typeface="Lato"/>
                <a:cs typeface="Lato"/>
                <a:sym typeface="Lato"/>
              </a:rPr>
              <a:t> of a gyroscope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Implementation of a power light indicator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Cleaner, more appealing app design with a 3d printed custom sole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Better </a:t>
            </a:r>
            <a:r>
              <a:rPr lang="en-US">
                <a:solidFill>
                  <a:srgbClr val="FFFFFF"/>
                </a:solidFill>
                <a:latin typeface="Lato"/>
                <a:ea typeface="Lato"/>
                <a:cs typeface="Lato"/>
                <a:sym typeface="Lato"/>
              </a:rPr>
              <a:t>accuracy in tests (i.e. More precision)</a:t>
            </a:r>
            <a:r>
              <a:rPr lang="en-US">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US">
                <a:solidFill>
                  <a:srgbClr val="FFFFFF"/>
                </a:solidFill>
                <a:latin typeface="Lato"/>
                <a:ea typeface="Lato"/>
                <a:cs typeface="Lato"/>
                <a:sym typeface="Lato"/>
              </a:rPr>
              <a:t>Battery for device portability</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Acknowledgements</a:t>
            </a:r>
            <a:endParaRPr/>
          </a:p>
        </p:txBody>
      </p:sp>
      <p:sp>
        <p:nvSpPr>
          <p:cNvPr id="209" name="Google Shape;209;p29"/>
          <p:cNvSpPr txBox="1"/>
          <p:nvPr>
            <p:ph idx="1" type="body"/>
          </p:nvPr>
        </p:nvSpPr>
        <p:spPr>
          <a:xfrm>
            <a:off x="1522413" y="1904999"/>
            <a:ext cx="9134400" cy="4114800"/>
          </a:xfrm>
          <a:prstGeom prst="rect">
            <a:avLst/>
          </a:prstGeom>
        </p:spPr>
        <p:txBody>
          <a:bodyPr anchorCtr="0" anchor="t" bIns="91425" lIns="91425" spcFirstLastPara="1" rIns="91425" wrap="square" tIns="91425">
            <a:noAutofit/>
          </a:bodyPr>
          <a:lstStyle/>
          <a:p>
            <a:pPr indent="-160338" lvl="0" marL="223838" rtl="0" algn="l">
              <a:spcBef>
                <a:spcPts val="1800"/>
              </a:spcBef>
              <a:spcAft>
                <a:spcPts val="0"/>
              </a:spcAft>
              <a:buSzPts val="1400"/>
              <a:buChar char="●"/>
            </a:pPr>
            <a:r>
              <a:rPr lang="en-US" sz="1400"/>
              <a:t>Dr. Fadi Muheidat for being an amazing and caring professor</a:t>
            </a:r>
            <a:endParaRPr sz="1400"/>
          </a:p>
          <a:p>
            <a:pPr indent="-317500" lvl="0" marL="457200" rtl="0" algn="l">
              <a:spcBef>
                <a:spcPts val="0"/>
              </a:spcBef>
              <a:spcAft>
                <a:spcPts val="0"/>
              </a:spcAft>
              <a:buSzPts val="1400"/>
              <a:buChar char="●"/>
            </a:pPr>
            <a:r>
              <a:rPr lang="en-US" sz="1400"/>
              <a:t>CSUSB for not cancelling the Spring2020 Quarter</a:t>
            </a:r>
            <a:endParaRPr sz="1400"/>
          </a:p>
          <a:p>
            <a:pPr indent="-317500" lvl="0" marL="457200" rtl="0" algn="l">
              <a:spcBef>
                <a:spcPts val="0"/>
              </a:spcBef>
              <a:spcAft>
                <a:spcPts val="0"/>
              </a:spcAft>
              <a:buSzPts val="1400"/>
              <a:buChar char="●"/>
            </a:pPr>
            <a:r>
              <a:rPr lang="en-US" sz="1400"/>
              <a:t>Multisim</a:t>
            </a:r>
            <a:endParaRPr sz="1400"/>
          </a:p>
          <a:p>
            <a:pPr indent="-317500" lvl="0" marL="457200" rtl="0" algn="l">
              <a:spcBef>
                <a:spcPts val="0"/>
              </a:spcBef>
              <a:spcAft>
                <a:spcPts val="0"/>
              </a:spcAft>
              <a:buClr>
                <a:srgbClr val="FFFFFF"/>
              </a:buClr>
              <a:buSzPts val="1400"/>
              <a:buChar char="●"/>
            </a:pPr>
            <a:r>
              <a:rPr b="1" lang="en-US" sz="1400" u="sng">
                <a:solidFill>
                  <a:schemeClr val="hlink"/>
                </a:solidFill>
                <a:latin typeface="Arial"/>
                <a:ea typeface="Arial"/>
                <a:cs typeface="Arial"/>
                <a:sym typeface="Arial"/>
                <a:hlinkClick r:id="rId3"/>
              </a:rPr>
              <a:t>https://en.wikipedia.org/wiki/Piezoelectricity#Mechanism</a:t>
            </a:r>
            <a:endParaRPr b="1" sz="1400">
              <a:solidFill>
                <a:srgbClr val="FFFFFF"/>
              </a:solidFill>
              <a:latin typeface="Arial"/>
              <a:ea typeface="Arial"/>
              <a:cs typeface="Arial"/>
              <a:sym typeface="Arial"/>
            </a:endParaRPr>
          </a:p>
          <a:p>
            <a:pPr indent="-317500" lvl="0" marL="457200" marR="832103" rtl="0" algn="l">
              <a:spcBef>
                <a:spcPts val="0"/>
              </a:spcBef>
              <a:spcAft>
                <a:spcPts val="0"/>
              </a:spcAft>
              <a:buClr>
                <a:srgbClr val="FFFFFF"/>
              </a:buClr>
              <a:buSzPts val="1400"/>
              <a:buChar char="●"/>
            </a:pPr>
            <a:r>
              <a:rPr lang="en-US" sz="1400">
                <a:solidFill>
                  <a:srgbClr val="FFFFFF"/>
                </a:solidFill>
                <a:latin typeface="Arial"/>
                <a:ea typeface="Arial"/>
                <a:cs typeface="Arial"/>
                <a:sym typeface="Arial"/>
              </a:rPr>
              <a:t>“Flexible Insole Sensors with Stably Connected Electrodes for Gait Phase Detection” (Research Paper)</a:t>
            </a:r>
            <a:endParaRPr sz="1400"/>
          </a:p>
          <a:p>
            <a:pPr indent="-317500" lvl="0" marL="457200" rtl="0" algn="l">
              <a:spcBef>
                <a:spcPts val="0"/>
              </a:spcBef>
              <a:spcAft>
                <a:spcPts val="0"/>
              </a:spcAft>
              <a:buSzPts val="1400"/>
              <a:buChar char="●"/>
            </a:pPr>
            <a:r>
              <a:rPr lang="en-US" sz="1400"/>
              <a:t>Christian</a:t>
            </a:r>
            <a:r>
              <a:rPr lang="en-US" sz="1400"/>
              <a:t> Espsito at Tekscan(source for similar products)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1522425" y="723050"/>
            <a:ext cx="9144000" cy="10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7500"/>
              <a:t>Questions Anyone?</a:t>
            </a:r>
            <a:endParaRPr sz="7500"/>
          </a:p>
        </p:txBody>
      </p:sp>
      <p:pic>
        <p:nvPicPr>
          <p:cNvPr id="216" name="Google Shape;216;p30"/>
          <p:cNvPicPr preferRelativeResize="0"/>
          <p:nvPr/>
        </p:nvPicPr>
        <p:blipFill>
          <a:blip r:embed="rId3">
            <a:alphaModFix/>
          </a:blip>
          <a:stretch>
            <a:fillRect/>
          </a:stretch>
        </p:blipFill>
        <p:spPr>
          <a:xfrm>
            <a:off x="3346450" y="2047450"/>
            <a:ext cx="5495925" cy="411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522425" y="381000"/>
            <a:ext cx="9144000" cy="68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DEMO</a:t>
            </a:r>
            <a:endParaRPr/>
          </a:p>
        </p:txBody>
      </p:sp>
      <p:pic>
        <p:nvPicPr>
          <p:cNvPr descr="Balance, Gait testing in GUI&#10;proof of concept&#10;CSE408 @ CSUSB" id="223" name="Google Shape;223;p31" title="Taichi Sole Demo">
            <a:hlinkClick r:id="rId3"/>
          </p:cNvPr>
          <p:cNvPicPr preferRelativeResize="0"/>
          <p:nvPr/>
        </p:nvPicPr>
        <p:blipFill>
          <a:blip r:embed="rId4">
            <a:alphaModFix/>
          </a:blip>
          <a:stretch>
            <a:fillRect/>
          </a:stretch>
        </p:blipFill>
        <p:spPr>
          <a:xfrm>
            <a:off x="1154750" y="1065300"/>
            <a:ext cx="9216275" cy="558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790613" y="328675"/>
            <a:ext cx="2607600" cy="722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Corbel"/>
              <a:buNone/>
            </a:pPr>
            <a:r>
              <a:rPr lang="en-US"/>
              <a:t>OUTLINE</a:t>
            </a:r>
            <a:endParaRPr/>
          </a:p>
        </p:txBody>
      </p:sp>
      <p:sp>
        <p:nvSpPr>
          <p:cNvPr id="93" name="Google Shape;93;p14"/>
          <p:cNvSpPr txBox="1"/>
          <p:nvPr>
            <p:ph idx="1" type="body"/>
          </p:nvPr>
        </p:nvSpPr>
        <p:spPr>
          <a:xfrm>
            <a:off x="1692075" y="1051375"/>
            <a:ext cx="3261300" cy="5642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800"/>
              </a:spcBef>
              <a:spcAft>
                <a:spcPts val="0"/>
              </a:spcAft>
              <a:buSzPts val="1800"/>
              <a:buAutoNum type="arabicPeriod"/>
            </a:pPr>
            <a:r>
              <a:rPr lang="en-US" sz="1800"/>
              <a:t>Motivations</a:t>
            </a:r>
            <a:endParaRPr sz="1800"/>
          </a:p>
          <a:p>
            <a:pPr indent="-342900" lvl="1" marL="914400" rtl="0" algn="l">
              <a:lnSpc>
                <a:spcPct val="100000"/>
              </a:lnSpc>
              <a:spcBef>
                <a:spcPts val="0"/>
              </a:spcBef>
              <a:spcAft>
                <a:spcPts val="0"/>
              </a:spcAft>
              <a:buSzPts val="1800"/>
              <a:buAutoNum type="arabicPeriod"/>
            </a:pPr>
            <a:r>
              <a:rPr lang="en-US" sz="1800"/>
              <a:t>Overview/ Goal</a:t>
            </a:r>
            <a:endParaRPr sz="1800"/>
          </a:p>
          <a:p>
            <a:pPr indent="-342900" lvl="1" marL="914400" rtl="0" algn="l">
              <a:lnSpc>
                <a:spcPct val="100000"/>
              </a:lnSpc>
              <a:spcBef>
                <a:spcPts val="0"/>
              </a:spcBef>
              <a:spcAft>
                <a:spcPts val="0"/>
              </a:spcAft>
              <a:buSzPts val="1800"/>
              <a:buAutoNum type="arabicPeriod"/>
            </a:pPr>
            <a:r>
              <a:rPr lang="en-US" sz="1800"/>
              <a:t>Schedule</a:t>
            </a:r>
            <a:endParaRPr sz="1800"/>
          </a:p>
          <a:p>
            <a:pPr indent="-342900" lvl="1" marL="914400" rtl="0" algn="l">
              <a:lnSpc>
                <a:spcPct val="100000"/>
              </a:lnSpc>
              <a:spcBef>
                <a:spcPts val="0"/>
              </a:spcBef>
              <a:spcAft>
                <a:spcPts val="0"/>
              </a:spcAft>
              <a:buSzPts val="1800"/>
              <a:buAutoNum type="arabicPeriod"/>
            </a:pPr>
            <a:r>
              <a:rPr lang="en-US" sz="1800"/>
              <a:t>Gantt Chart</a:t>
            </a:r>
            <a:endParaRPr sz="1800"/>
          </a:p>
          <a:p>
            <a:pPr indent="-185738" lvl="0" marL="223838" rtl="0" algn="l">
              <a:lnSpc>
                <a:spcPct val="100000"/>
              </a:lnSpc>
              <a:spcBef>
                <a:spcPts val="0"/>
              </a:spcBef>
              <a:spcAft>
                <a:spcPts val="0"/>
              </a:spcAft>
              <a:buSzPts val="1800"/>
              <a:buAutoNum type="arabicPeriod"/>
            </a:pPr>
            <a:r>
              <a:rPr lang="en-US" sz="1800"/>
              <a:t>Change of Scope (Covid -19)</a:t>
            </a:r>
            <a:endParaRPr sz="1800"/>
          </a:p>
          <a:p>
            <a:pPr indent="-342900" lvl="0" marL="457200" rtl="0" algn="l">
              <a:lnSpc>
                <a:spcPct val="100000"/>
              </a:lnSpc>
              <a:spcBef>
                <a:spcPts val="0"/>
              </a:spcBef>
              <a:spcAft>
                <a:spcPts val="0"/>
              </a:spcAft>
              <a:buSzPts val="1800"/>
              <a:buAutoNum type="arabicPeriod"/>
            </a:pPr>
            <a:r>
              <a:rPr lang="en-US" sz="1800"/>
              <a:t>Design</a:t>
            </a:r>
            <a:endParaRPr sz="1800"/>
          </a:p>
          <a:p>
            <a:pPr indent="-342900" lvl="1" marL="914400" rtl="0" algn="l">
              <a:lnSpc>
                <a:spcPct val="100000"/>
              </a:lnSpc>
              <a:spcBef>
                <a:spcPts val="0"/>
              </a:spcBef>
              <a:spcAft>
                <a:spcPts val="0"/>
              </a:spcAft>
              <a:buSzPts val="1800"/>
              <a:buAutoNum type="arabicPeriod"/>
            </a:pPr>
            <a:r>
              <a:rPr lang="en-US" sz="1800"/>
              <a:t>Equipment/ Cost</a:t>
            </a:r>
            <a:endParaRPr sz="1800"/>
          </a:p>
          <a:p>
            <a:pPr indent="-342900" lvl="1" marL="914400" rtl="0" algn="l">
              <a:lnSpc>
                <a:spcPct val="100000"/>
              </a:lnSpc>
              <a:spcBef>
                <a:spcPts val="0"/>
              </a:spcBef>
              <a:spcAft>
                <a:spcPts val="0"/>
              </a:spcAft>
              <a:buSzPts val="1800"/>
              <a:buAutoNum type="arabicPeriod"/>
            </a:pPr>
            <a:r>
              <a:rPr lang="en-US" sz="1800"/>
              <a:t>How does it work?</a:t>
            </a:r>
            <a:endParaRPr sz="1800"/>
          </a:p>
          <a:p>
            <a:pPr indent="-342900" lvl="0" marL="457200" rtl="0" algn="l">
              <a:lnSpc>
                <a:spcPct val="100000"/>
              </a:lnSpc>
              <a:spcBef>
                <a:spcPts val="0"/>
              </a:spcBef>
              <a:spcAft>
                <a:spcPts val="0"/>
              </a:spcAft>
              <a:buSzPts val="1800"/>
              <a:buAutoNum type="arabicPeriod"/>
            </a:pPr>
            <a:r>
              <a:rPr lang="en-US" sz="1800"/>
              <a:t>Implementation</a:t>
            </a:r>
            <a:endParaRPr sz="1800"/>
          </a:p>
          <a:p>
            <a:pPr indent="-342900" lvl="1" marL="914400" rtl="0" algn="l">
              <a:lnSpc>
                <a:spcPct val="100000"/>
              </a:lnSpc>
              <a:spcBef>
                <a:spcPts val="0"/>
              </a:spcBef>
              <a:spcAft>
                <a:spcPts val="0"/>
              </a:spcAft>
              <a:buSzPts val="1800"/>
              <a:buAutoNum type="arabicPeriod"/>
            </a:pPr>
            <a:r>
              <a:rPr lang="en-US" sz="1800"/>
              <a:t>Piezoelectric </a:t>
            </a:r>
            <a:r>
              <a:rPr lang="en-US" sz="1800"/>
              <a:t>Sensors</a:t>
            </a:r>
            <a:endParaRPr sz="1800"/>
          </a:p>
          <a:p>
            <a:pPr indent="-342900" lvl="1" marL="914400" rtl="0" algn="l">
              <a:lnSpc>
                <a:spcPct val="100000"/>
              </a:lnSpc>
              <a:spcBef>
                <a:spcPts val="0"/>
              </a:spcBef>
              <a:spcAft>
                <a:spcPts val="0"/>
              </a:spcAft>
              <a:buSzPts val="1800"/>
              <a:buAutoNum type="arabicPeriod"/>
            </a:pPr>
            <a:r>
              <a:rPr lang="en-US" sz="1800"/>
              <a:t>Simulation Circuit</a:t>
            </a:r>
            <a:endParaRPr sz="1800"/>
          </a:p>
          <a:p>
            <a:pPr indent="-342900" lvl="1" marL="914400" rtl="0" algn="l">
              <a:lnSpc>
                <a:spcPct val="100000"/>
              </a:lnSpc>
              <a:spcBef>
                <a:spcPts val="0"/>
              </a:spcBef>
              <a:spcAft>
                <a:spcPts val="0"/>
              </a:spcAft>
              <a:buSzPts val="1800"/>
              <a:buAutoNum type="arabicPeriod"/>
            </a:pPr>
            <a:r>
              <a:rPr lang="en-US" sz="1800"/>
              <a:t>Code</a:t>
            </a:r>
            <a:endParaRPr sz="1800"/>
          </a:p>
          <a:p>
            <a:pPr indent="-185738" lvl="0" marL="223838" rtl="0" algn="l">
              <a:lnSpc>
                <a:spcPct val="100000"/>
              </a:lnSpc>
              <a:spcBef>
                <a:spcPts val="0"/>
              </a:spcBef>
              <a:spcAft>
                <a:spcPts val="0"/>
              </a:spcAft>
              <a:buSzPts val="1800"/>
              <a:buAutoNum type="arabicPeriod"/>
            </a:pPr>
            <a:r>
              <a:rPr lang="en-US" sz="1800"/>
              <a:t>Prototype</a:t>
            </a:r>
            <a:endParaRPr sz="1800"/>
          </a:p>
          <a:p>
            <a:pPr indent="-222250" lvl="1" marL="463550" rtl="0" algn="l">
              <a:lnSpc>
                <a:spcPct val="100000"/>
              </a:lnSpc>
              <a:spcBef>
                <a:spcPts val="0"/>
              </a:spcBef>
              <a:spcAft>
                <a:spcPts val="0"/>
              </a:spcAft>
              <a:buSzPts val="1800"/>
              <a:buAutoNum type="arabicPeriod"/>
            </a:pPr>
            <a:r>
              <a:rPr lang="en-US" sz="1800"/>
              <a:t>Current State</a:t>
            </a:r>
            <a:endParaRPr sz="1800"/>
          </a:p>
          <a:p>
            <a:pPr indent="-222250" lvl="1" marL="463550" rtl="0" algn="l">
              <a:lnSpc>
                <a:spcPct val="100000"/>
              </a:lnSpc>
              <a:spcBef>
                <a:spcPts val="0"/>
              </a:spcBef>
              <a:spcAft>
                <a:spcPts val="0"/>
              </a:spcAft>
              <a:buSzPts val="1800"/>
              <a:buAutoNum type="arabicPeriod"/>
            </a:pPr>
            <a:r>
              <a:rPr lang="en-US" sz="1800"/>
              <a:t>Demo</a:t>
            </a:r>
            <a:endParaRPr sz="1800"/>
          </a:p>
          <a:p>
            <a:pPr indent="-222250" lvl="1" marL="463550" rtl="0" algn="l">
              <a:lnSpc>
                <a:spcPct val="100000"/>
              </a:lnSpc>
              <a:spcBef>
                <a:spcPts val="0"/>
              </a:spcBef>
              <a:spcAft>
                <a:spcPts val="0"/>
              </a:spcAft>
              <a:buSzPts val="1800"/>
              <a:buAutoNum type="arabicPeriod"/>
            </a:pPr>
            <a:r>
              <a:rPr lang="en-US" sz="1800"/>
              <a:t>Challenges</a:t>
            </a:r>
            <a:endParaRPr sz="1800"/>
          </a:p>
          <a:p>
            <a:pPr indent="-222250" lvl="1" marL="463550" rtl="0" algn="l">
              <a:lnSpc>
                <a:spcPct val="100000"/>
              </a:lnSpc>
              <a:spcBef>
                <a:spcPts val="0"/>
              </a:spcBef>
              <a:spcAft>
                <a:spcPts val="0"/>
              </a:spcAft>
              <a:buSzPts val="1800"/>
              <a:buAutoNum type="arabicPeriod"/>
            </a:pPr>
            <a:r>
              <a:rPr lang="en-US" sz="1800"/>
              <a:t>Enhancements</a:t>
            </a:r>
            <a:endParaRPr sz="1800"/>
          </a:p>
          <a:p>
            <a:pPr indent="-222250" lvl="1" marL="463550" rtl="0" algn="l">
              <a:lnSpc>
                <a:spcPct val="100000"/>
              </a:lnSpc>
              <a:spcBef>
                <a:spcPts val="0"/>
              </a:spcBef>
              <a:spcAft>
                <a:spcPts val="0"/>
              </a:spcAft>
              <a:buSzPts val="1800"/>
              <a:buAutoNum type="arabicPeriod"/>
            </a:pPr>
            <a:r>
              <a:rPr lang="en-US" sz="1800"/>
              <a:t>Acknowledgments</a:t>
            </a:r>
            <a:endParaRPr sz="1800"/>
          </a:p>
          <a:p>
            <a:pPr indent="-222250" lvl="1" marL="463550" rtl="0" algn="l">
              <a:lnSpc>
                <a:spcPct val="100000"/>
              </a:lnSpc>
              <a:spcBef>
                <a:spcPts val="0"/>
              </a:spcBef>
              <a:spcAft>
                <a:spcPts val="0"/>
              </a:spcAft>
              <a:buSzPts val="1800"/>
              <a:buAutoNum type="arabicPeriod"/>
            </a:pPr>
            <a:r>
              <a:rPr lang="en-US" sz="1800"/>
              <a:t>Q &amp; A</a:t>
            </a:r>
            <a:endParaRPr sz="1800"/>
          </a:p>
          <a:p>
            <a:pPr indent="0" lvl="0" marL="0" marR="0" rtl="0" algn="l">
              <a:lnSpc>
                <a:spcPct val="80000"/>
              </a:lnSpc>
              <a:spcBef>
                <a:spcPts val="1800"/>
              </a:spcBef>
              <a:spcAft>
                <a:spcPts val="0"/>
              </a:spcAft>
              <a:buClr>
                <a:schemeClr val="accent1"/>
              </a:buClr>
              <a:buFont typeface="Arial"/>
              <a:buNone/>
            </a:pPr>
            <a:br>
              <a:rPr b="0" i="0" lang="en-US" sz="2220" u="none" cap="none" strike="noStrike">
                <a:solidFill>
                  <a:schemeClr val="lt1"/>
                </a:solidFill>
                <a:latin typeface="Corbel"/>
                <a:ea typeface="Corbel"/>
                <a:cs typeface="Corbel"/>
                <a:sym typeface="Corbel"/>
              </a:rPr>
            </a:br>
            <a:endParaRPr b="0" i="0" sz="2220" u="none" cap="none" strike="noStrike">
              <a:solidFill>
                <a:schemeClr val="lt1"/>
              </a:solidFill>
              <a:latin typeface="Corbel"/>
              <a:ea typeface="Corbel"/>
              <a:cs typeface="Corbel"/>
              <a:sym typeface="Corbe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1632000" y="350575"/>
            <a:ext cx="5916300" cy="569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Corbel"/>
              <a:buNone/>
            </a:pPr>
            <a:r>
              <a:rPr lang="en-US"/>
              <a:t>Motivations - Overview / Goal</a:t>
            </a:r>
            <a:endParaRPr b="0" i="0" sz="3600" u="none" cap="none" strike="noStrike">
              <a:solidFill>
                <a:schemeClr val="lt1"/>
              </a:solidFill>
              <a:latin typeface="Corbel"/>
              <a:ea typeface="Corbel"/>
              <a:cs typeface="Corbel"/>
              <a:sym typeface="Corbel"/>
            </a:endParaRPr>
          </a:p>
        </p:txBody>
      </p:sp>
      <p:sp>
        <p:nvSpPr>
          <p:cNvPr id="99" name="Google Shape;99;p15"/>
          <p:cNvSpPr txBox="1"/>
          <p:nvPr>
            <p:ph idx="1" type="body"/>
          </p:nvPr>
        </p:nvSpPr>
        <p:spPr>
          <a:xfrm>
            <a:off x="1385625" y="1225775"/>
            <a:ext cx="9417600" cy="5281500"/>
          </a:xfrm>
          <a:prstGeom prst="rect">
            <a:avLst/>
          </a:prstGeom>
          <a:noFill/>
          <a:ln>
            <a:noFill/>
          </a:ln>
        </p:spPr>
        <p:txBody>
          <a:bodyPr anchorCtr="0" anchor="t" bIns="45700" lIns="91425" spcFirstLastPara="1" rIns="91425" wrap="square" tIns="45700">
            <a:noAutofit/>
          </a:bodyPr>
          <a:lstStyle/>
          <a:p>
            <a:pPr indent="-311150" lvl="0" marL="457200" rtl="0" algn="l">
              <a:lnSpc>
                <a:spcPct val="150000"/>
              </a:lnSpc>
              <a:spcBef>
                <a:spcPts val="1800"/>
              </a:spcBef>
              <a:spcAft>
                <a:spcPts val="0"/>
              </a:spcAft>
              <a:buClr>
                <a:srgbClr val="FFFFFF"/>
              </a:buClr>
              <a:buSzPts val="1300"/>
              <a:buChar char="-"/>
            </a:pPr>
            <a:r>
              <a:rPr lang="en-US" sz="1300" u="sng">
                <a:solidFill>
                  <a:srgbClr val="FFFFFF"/>
                </a:solidFill>
                <a:latin typeface="Arial"/>
                <a:ea typeface="Arial"/>
                <a:cs typeface="Arial"/>
                <a:sym typeface="Arial"/>
              </a:rPr>
              <a:t>Purpose</a:t>
            </a:r>
            <a:r>
              <a:rPr lang="en-US" sz="1300">
                <a:solidFill>
                  <a:srgbClr val="FFFFFF"/>
                </a:solidFill>
                <a:latin typeface="Arial"/>
                <a:ea typeface="Arial"/>
                <a:cs typeface="Arial"/>
                <a:sym typeface="Arial"/>
              </a:rPr>
              <a:t>:</a:t>
            </a:r>
            <a:endParaRPr sz="1300">
              <a:solidFill>
                <a:srgbClr val="FFFFFF"/>
              </a:solidFill>
              <a:latin typeface="Arial"/>
              <a:ea typeface="Arial"/>
              <a:cs typeface="Arial"/>
              <a:sym typeface="Arial"/>
            </a:endParaRPr>
          </a:p>
          <a:p>
            <a:pPr indent="457200" lvl="0" marL="457200" rtl="0" algn="l">
              <a:lnSpc>
                <a:spcPct val="150000"/>
              </a:lnSpc>
              <a:spcBef>
                <a:spcPts val="1800"/>
              </a:spcBef>
              <a:spcAft>
                <a:spcPts val="0"/>
              </a:spcAft>
              <a:buNone/>
            </a:pPr>
            <a:r>
              <a:rPr lang="en-US" sz="1300">
                <a:solidFill>
                  <a:srgbClr val="FFFFFF"/>
                </a:solidFill>
                <a:latin typeface="Arial"/>
                <a:ea typeface="Arial"/>
                <a:cs typeface="Arial"/>
                <a:sym typeface="Arial"/>
              </a:rPr>
              <a:t>Create a small portable system to measure gait and balance. Our measurements will provide an 80% or better accuracy as compared to the gold standard.</a:t>
            </a:r>
            <a:endParaRPr sz="1300">
              <a:solidFill>
                <a:srgbClr val="FFFFFF"/>
              </a:solidFill>
              <a:latin typeface="Arial"/>
              <a:ea typeface="Arial"/>
              <a:cs typeface="Arial"/>
              <a:sym typeface="Arial"/>
            </a:endParaRPr>
          </a:p>
          <a:p>
            <a:pPr indent="-311150" lvl="0" marL="457200" rtl="0" algn="l">
              <a:lnSpc>
                <a:spcPct val="150000"/>
              </a:lnSpc>
              <a:spcBef>
                <a:spcPts val="1800"/>
              </a:spcBef>
              <a:spcAft>
                <a:spcPts val="0"/>
              </a:spcAft>
              <a:buClr>
                <a:srgbClr val="FFFFFF"/>
              </a:buClr>
              <a:buSzPts val="1300"/>
              <a:buChar char="-"/>
            </a:pPr>
            <a:r>
              <a:rPr lang="en-US" sz="1300" u="sng">
                <a:solidFill>
                  <a:srgbClr val="FFFFFF"/>
                </a:solidFill>
                <a:latin typeface="Arial"/>
                <a:ea typeface="Arial"/>
                <a:cs typeface="Arial"/>
                <a:sym typeface="Arial"/>
              </a:rPr>
              <a:t>Reason:</a:t>
            </a:r>
            <a:r>
              <a:rPr lang="en-US" sz="1300">
                <a:solidFill>
                  <a:srgbClr val="FFFFFF"/>
                </a:solidFill>
                <a:latin typeface="Arial"/>
                <a:ea typeface="Arial"/>
                <a:cs typeface="Arial"/>
                <a:sym typeface="Arial"/>
              </a:rPr>
              <a:t> </a:t>
            </a:r>
            <a:endParaRPr sz="1300">
              <a:solidFill>
                <a:srgbClr val="FFFFFF"/>
              </a:solidFill>
              <a:latin typeface="Arial"/>
              <a:ea typeface="Arial"/>
              <a:cs typeface="Arial"/>
              <a:sym typeface="Arial"/>
            </a:endParaRPr>
          </a:p>
          <a:p>
            <a:pPr indent="0" lvl="0" marL="457200" rtl="0" algn="l">
              <a:lnSpc>
                <a:spcPct val="150000"/>
              </a:lnSpc>
              <a:spcBef>
                <a:spcPts val="1800"/>
              </a:spcBef>
              <a:spcAft>
                <a:spcPts val="0"/>
              </a:spcAft>
              <a:buNone/>
            </a:pPr>
            <a:r>
              <a:rPr lang="en-US" sz="1300">
                <a:solidFill>
                  <a:srgbClr val="FFFFFF"/>
                </a:solidFill>
                <a:latin typeface="Arial"/>
                <a:ea typeface="Arial"/>
                <a:cs typeface="Arial"/>
                <a:sym typeface="Arial"/>
              </a:rPr>
              <a:t> 	</a:t>
            </a:r>
            <a:r>
              <a:rPr lang="en-US" sz="1300">
                <a:solidFill>
                  <a:srgbClr val="FFFFFF"/>
                </a:solidFill>
                <a:latin typeface="Arial"/>
                <a:ea typeface="Arial"/>
                <a:cs typeface="Arial"/>
                <a:sym typeface="Arial"/>
              </a:rPr>
              <a:t>Client is using a heavy piece of machinery to measure balance in an individual. It’s weight is too heavy to be carried by one to two people and its size is massive as well. It isn’t as portable as our client would like it to be, but it is accurate. Another device is used entirely for gait analysis. So to measure gait and balance in one session is ideal. Portability was the main issue here and we solved that problem with our proposed design for smart insoles.</a:t>
            </a:r>
            <a:endParaRPr sz="1300">
              <a:solidFill>
                <a:srgbClr val="FFFFFF"/>
              </a:solidFill>
              <a:latin typeface="Arial"/>
              <a:ea typeface="Arial"/>
              <a:cs typeface="Arial"/>
              <a:sym typeface="Arial"/>
            </a:endParaRPr>
          </a:p>
          <a:p>
            <a:pPr indent="-311150" lvl="0" marL="457200" rtl="0" algn="l">
              <a:lnSpc>
                <a:spcPct val="150000"/>
              </a:lnSpc>
              <a:spcBef>
                <a:spcPts val="1800"/>
              </a:spcBef>
              <a:spcAft>
                <a:spcPts val="0"/>
              </a:spcAft>
              <a:buClr>
                <a:srgbClr val="FFFFFF"/>
              </a:buClr>
              <a:buSzPts val="1300"/>
              <a:buChar char="-"/>
            </a:pPr>
            <a:r>
              <a:rPr lang="en-US" sz="1300" u="sng">
                <a:solidFill>
                  <a:srgbClr val="FFFFFF"/>
                </a:solidFill>
                <a:latin typeface="Arial"/>
                <a:ea typeface="Arial"/>
                <a:cs typeface="Arial"/>
                <a:sym typeface="Arial"/>
              </a:rPr>
              <a:t>Design Goals:</a:t>
            </a:r>
            <a:r>
              <a:rPr lang="en-US" sz="1300">
                <a:solidFill>
                  <a:srgbClr val="FFFFFF"/>
                </a:solidFill>
                <a:latin typeface="Arial"/>
                <a:ea typeface="Arial"/>
                <a:cs typeface="Arial"/>
                <a:sym typeface="Arial"/>
              </a:rPr>
              <a:t> </a:t>
            </a:r>
            <a:endParaRPr sz="1300">
              <a:solidFill>
                <a:srgbClr val="FFFFFF"/>
              </a:solidFill>
              <a:latin typeface="Arial"/>
              <a:ea typeface="Arial"/>
              <a:cs typeface="Arial"/>
              <a:sym typeface="Arial"/>
            </a:endParaRPr>
          </a:p>
          <a:p>
            <a:pPr indent="457200" lvl="0" marL="457200" rtl="0" algn="l">
              <a:lnSpc>
                <a:spcPct val="150000"/>
              </a:lnSpc>
              <a:spcBef>
                <a:spcPts val="1800"/>
              </a:spcBef>
              <a:spcAft>
                <a:spcPts val="0"/>
              </a:spcAft>
              <a:buNone/>
            </a:pPr>
            <a:r>
              <a:rPr lang="en-US" sz="1300">
                <a:solidFill>
                  <a:srgbClr val="FFFFFF"/>
                </a:solidFill>
                <a:latin typeface="Arial"/>
                <a:ea typeface="Arial"/>
                <a:cs typeface="Arial"/>
                <a:sym typeface="Arial"/>
              </a:rPr>
              <a:t>Accurately measure a gait and balance performance test on a smaller more mobile device than what is currently in use.</a:t>
            </a:r>
            <a:endParaRPr sz="250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t>Motivations - (Schedule) </a:t>
            </a:r>
            <a:endParaRPr/>
          </a:p>
        </p:txBody>
      </p:sp>
      <p:graphicFrame>
        <p:nvGraphicFramePr>
          <p:cNvPr id="106" name="Google Shape;106;p16"/>
          <p:cNvGraphicFramePr/>
          <p:nvPr/>
        </p:nvGraphicFramePr>
        <p:xfrm>
          <a:off x="1920500" y="1884100"/>
          <a:ext cx="3000000" cy="3000000"/>
        </p:xfrm>
        <a:graphic>
          <a:graphicData uri="http://schemas.openxmlformats.org/drawingml/2006/table">
            <a:tbl>
              <a:tblPr>
                <a:noFill/>
                <a:tableStyleId>{1BF5284C-CE8E-4E2B-B103-ADD1D24DE9F5}</a:tableStyleId>
              </a:tblPr>
              <a:tblGrid>
                <a:gridCol w="3748300"/>
                <a:gridCol w="3748300"/>
              </a:tblGrid>
              <a:tr h="450975">
                <a:tc>
                  <a:txBody>
                    <a:bodyPr/>
                    <a:lstStyle/>
                    <a:p>
                      <a:pPr indent="0" lvl="0" marL="0" rtl="0" algn="l">
                        <a:lnSpc>
                          <a:spcPct val="150000"/>
                        </a:lnSpc>
                        <a:spcBef>
                          <a:spcPts val="0"/>
                        </a:spcBef>
                        <a:spcAft>
                          <a:spcPts val="0"/>
                        </a:spcAft>
                        <a:buNone/>
                      </a:pPr>
                      <a:r>
                        <a:rPr lang="en-US" sz="1100">
                          <a:solidFill>
                            <a:srgbClr val="FFFFFF"/>
                          </a:solidFill>
                        </a:rPr>
                        <a:t>Design Activity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Date Complete</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0975">
                <a:tc>
                  <a:txBody>
                    <a:bodyPr/>
                    <a:lstStyle/>
                    <a:p>
                      <a:pPr indent="0" lvl="0" marL="0" rtl="0" algn="l">
                        <a:lnSpc>
                          <a:spcPct val="150000"/>
                        </a:lnSpc>
                        <a:spcBef>
                          <a:spcPts val="0"/>
                        </a:spcBef>
                        <a:spcAft>
                          <a:spcPts val="0"/>
                        </a:spcAft>
                        <a:buNone/>
                      </a:pPr>
                      <a:r>
                        <a:rPr lang="en-US" sz="1100">
                          <a:solidFill>
                            <a:srgbClr val="FFFFFF"/>
                          </a:solidFill>
                        </a:rPr>
                        <a:t>System Design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Jan 23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0975">
                <a:tc>
                  <a:txBody>
                    <a:bodyPr/>
                    <a:lstStyle/>
                    <a:p>
                      <a:pPr indent="0" lvl="0" marL="0" rtl="0" algn="l">
                        <a:lnSpc>
                          <a:spcPct val="150000"/>
                        </a:lnSpc>
                        <a:spcBef>
                          <a:spcPts val="0"/>
                        </a:spcBef>
                        <a:spcAft>
                          <a:spcPts val="0"/>
                        </a:spcAft>
                        <a:buNone/>
                      </a:pPr>
                      <a:r>
                        <a:rPr lang="en-US" sz="1100">
                          <a:solidFill>
                            <a:srgbClr val="FFFFFF"/>
                          </a:solidFill>
                        </a:rPr>
                        <a:t>Main Circuit</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May 20</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0975">
                <a:tc>
                  <a:txBody>
                    <a:bodyPr/>
                    <a:lstStyle/>
                    <a:p>
                      <a:pPr indent="0" lvl="0" marL="0" rtl="0" algn="l">
                        <a:lnSpc>
                          <a:spcPct val="150000"/>
                        </a:lnSpc>
                        <a:spcBef>
                          <a:spcPts val="0"/>
                        </a:spcBef>
                        <a:spcAft>
                          <a:spcPts val="0"/>
                        </a:spcAft>
                        <a:buNone/>
                      </a:pPr>
                      <a:r>
                        <a:rPr lang="en-US" sz="1100">
                          <a:solidFill>
                            <a:srgbClr val="FFFFFF"/>
                          </a:solidFill>
                        </a:rPr>
                        <a:t>Power Supply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May 27</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0975">
                <a:tc>
                  <a:txBody>
                    <a:bodyPr/>
                    <a:lstStyle/>
                    <a:p>
                      <a:pPr indent="0" lvl="0" marL="0" rtl="0" algn="l">
                        <a:lnSpc>
                          <a:spcPct val="150000"/>
                        </a:lnSpc>
                        <a:spcBef>
                          <a:spcPts val="0"/>
                        </a:spcBef>
                        <a:spcAft>
                          <a:spcPts val="0"/>
                        </a:spcAft>
                        <a:buNone/>
                      </a:pPr>
                      <a:r>
                        <a:rPr lang="en-US" sz="1100">
                          <a:solidFill>
                            <a:srgbClr val="FFFFFF"/>
                          </a:solidFill>
                        </a:rPr>
                        <a:t>Integrate and Test</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June 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0975">
                <a:tc>
                  <a:txBody>
                    <a:bodyPr/>
                    <a:lstStyle/>
                    <a:p>
                      <a:pPr indent="0" lvl="0" marL="0" rtl="0" algn="l">
                        <a:lnSpc>
                          <a:spcPct val="150000"/>
                        </a:lnSpc>
                        <a:spcBef>
                          <a:spcPts val="0"/>
                        </a:spcBef>
                        <a:spcAft>
                          <a:spcPts val="0"/>
                        </a:spcAft>
                        <a:buNone/>
                      </a:pPr>
                      <a:r>
                        <a:rPr lang="en-US" sz="1100">
                          <a:solidFill>
                            <a:srgbClr val="FFFFFF"/>
                          </a:solidFill>
                        </a:rPr>
                        <a:t>Final Product</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US" sz="1100">
                          <a:solidFill>
                            <a:srgbClr val="FFFFFF"/>
                          </a:solidFill>
                        </a:rPr>
                        <a:t>June 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522413" y="3810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t>Motivations - (Gantt Chart)</a:t>
            </a:r>
            <a:endParaRPr/>
          </a:p>
        </p:txBody>
      </p:sp>
      <p:pic>
        <p:nvPicPr>
          <p:cNvPr id="113" name="Google Shape;113;p17"/>
          <p:cNvPicPr preferRelativeResize="0"/>
          <p:nvPr/>
        </p:nvPicPr>
        <p:blipFill>
          <a:blip r:embed="rId3">
            <a:alphaModFix/>
          </a:blip>
          <a:stretch>
            <a:fillRect/>
          </a:stretch>
        </p:blipFill>
        <p:spPr>
          <a:xfrm>
            <a:off x="1479563" y="1810000"/>
            <a:ext cx="9229725" cy="361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0325" y="98575"/>
            <a:ext cx="7857900" cy="8205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Corbel"/>
              <a:buNone/>
            </a:pPr>
            <a:r>
              <a:rPr lang="en-US"/>
              <a:t>Change of Scope For Covid-19</a:t>
            </a:r>
            <a:endParaRPr b="0" i="0" sz="4800" u="none" cap="none" strike="noStrike">
              <a:solidFill>
                <a:schemeClr val="lt1"/>
              </a:solidFill>
              <a:latin typeface="Corbel"/>
              <a:ea typeface="Corbel"/>
              <a:cs typeface="Corbel"/>
              <a:sym typeface="Corbel"/>
            </a:endParaRPr>
          </a:p>
        </p:txBody>
      </p:sp>
      <p:graphicFrame>
        <p:nvGraphicFramePr>
          <p:cNvPr id="119" name="Google Shape;119;p18"/>
          <p:cNvGraphicFramePr/>
          <p:nvPr/>
        </p:nvGraphicFramePr>
        <p:xfrm>
          <a:off x="645750" y="968600"/>
          <a:ext cx="3000000" cy="3000000"/>
        </p:xfrm>
        <a:graphic>
          <a:graphicData uri="http://schemas.openxmlformats.org/drawingml/2006/table">
            <a:tbl>
              <a:tblPr>
                <a:noFill/>
                <a:tableStyleId>{1B993094-2EE1-436C-A964-A01B57AB1A04}</a:tableStyleId>
              </a:tblPr>
              <a:tblGrid>
                <a:gridCol w="3427950"/>
                <a:gridCol w="3427950"/>
                <a:gridCol w="3427950"/>
              </a:tblGrid>
              <a:tr h="434225">
                <a:tc>
                  <a:txBody>
                    <a:bodyPr/>
                    <a:lstStyle/>
                    <a:p>
                      <a:pPr indent="0" lvl="0" marL="0" rtl="0" algn="ctr">
                        <a:lnSpc>
                          <a:spcPct val="90000"/>
                        </a:lnSpc>
                        <a:spcBef>
                          <a:spcPts val="0"/>
                        </a:spcBef>
                        <a:spcAft>
                          <a:spcPts val="0"/>
                        </a:spcAft>
                        <a:buClr>
                          <a:schemeClr val="accent1"/>
                        </a:buClr>
                        <a:buFont typeface="Arial"/>
                        <a:buNone/>
                      </a:pPr>
                      <a:r>
                        <a:rPr lang="en-US" sz="1600">
                          <a:solidFill>
                            <a:schemeClr val="accent1"/>
                          </a:solidFill>
                          <a:latin typeface="Corbel"/>
                          <a:ea typeface="Corbel"/>
                          <a:cs typeface="Corbel"/>
                          <a:sym typeface="Corbel"/>
                        </a:rPr>
                        <a:t>Original</a:t>
                      </a:r>
                      <a:endParaRPr sz="1000"/>
                    </a:p>
                  </a:txBody>
                  <a:tcPr marT="91425" marB="91425" marR="91425" marL="91425">
                    <a:solidFill>
                      <a:srgbClr val="000000"/>
                    </a:solidFill>
                  </a:tcPr>
                </a:tc>
                <a:tc>
                  <a:txBody>
                    <a:bodyPr/>
                    <a:lstStyle/>
                    <a:p>
                      <a:pPr indent="0" lvl="0" marL="0" rtl="0" algn="ctr">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Changes</a:t>
                      </a:r>
                      <a:endParaRPr sz="1000"/>
                    </a:p>
                  </a:txBody>
                  <a:tcPr marT="91425" marB="91425" marR="91425" marL="91425">
                    <a:solidFill>
                      <a:srgbClr val="000000"/>
                    </a:solidFill>
                  </a:tcPr>
                </a:tc>
                <a:tc>
                  <a:txBody>
                    <a:bodyPr/>
                    <a:lstStyle/>
                    <a:p>
                      <a:pPr indent="0" lvl="0" marL="0" rtl="0" algn="ctr">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Why?</a:t>
                      </a:r>
                      <a:endParaRPr sz="1000"/>
                    </a:p>
                  </a:txBody>
                  <a:tcPr marT="91425" marB="91425" marR="91425" marL="91425">
                    <a:solidFill>
                      <a:srgbClr val="000000"/>
                    </a:solidFill>
                  </a:tcPr>
                </a:tc>
              </a:tr>
              <a:tr h="956775">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Order parts as needed</a:t>
                      </a:r>
                      <a:endParaRPr sz="1600">
                        <a:solidFill>
                          <a:schemeClr val="accent1"/>
                        </a:solidFill>
                        <a:latin typeface="Corbel"/>
                        <a:ea typeface="Corbel"/>
                        <a:cs typeface="Corbel"/>
                        <a:sym typeface="Corbel"/>
                      </a:endParaRPr>
                    </a:p>
                  </a:txBody>
                  <a:tcPr marT="91425" marB="91425" marR="91425" marL="91425">
                    <a:solidFill>
                      <a:srgbClr val="000000"/>
                    </a:solidFill>
                  </a:tcPr>
                </a:tc>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Work with mostly what we have in stock</a:t>
                      </a:r>
                      <a:endParaRPr sz="1600">
                        <a:solidFill>
                          <a:schemeClr val="accent1"/>
                        </a:solidFill>
                        <a:latin typeface="Corbel"/>
                        <a:ea typeface="Corbel"/>
                        <a:cs typeface="Corbel"/>
                        <a:sym typeface="Corbel"/>
                      </a:endParaRPr>
                    </a:p>
                  </a:txBody>
                  <a:tcPr marT="91425" marB="91425" marR="91425" marL="91425">
                    <a:solidFill>
                      <a:srgbClr val="000000"/>
                    </a:solidFill>
                  </a:tcPr>
                </a:tc>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Shipping times are delayed up to over a month due to pandemic</a:t>
                      </a:r>
                      <a:endParaRPr sz="1600">
                        <a:solidFill>
                          <a:schemeClr val="accent1"/>
                        </a:solidFill>
                        <a:latin typeface="Corbel"/>
                        <a:ea typeface="Corbel"/>
                        <a:cs typeface="Corbel"/>
                        <a:sym typeface="Corbel"/>
                      </a:endParaRPr>
                    </a:p>
                  </a:txBody>
                  <a:tcPr marT="91425" marB="91425" marR="91425" marL="91425">
                    <a:solidFill>
                      <a:srgbClr val="000000"/>
                    </a:solidFill>
                  </a:tcPr>
                </a:tc>
              </a:tr>
              <a:tr h="695500">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Use  of Strain Gauges</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Piezoelectric Sensors</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None/>
                      </a:pPr>
                      <a:r>
                        <a:rPr lang="en-US" sz="1600">
                          <a:solidFill>
                            <a:schemeClr val="accent1"/>
                          </a:solidFill>
                          <a:latin typeface="Corbel"/>
                          <a:ea typeface="Corbel"/>
                          <a:cs typeface="Corbel"/>
                          <a:sym typeface="Corbel"/>
                        </a:rPr>
                        <a:t>Less Fragile &amp; Works</a:t>
                      </a:r>
                      <a:endParaRPr sz="1000"/>
                    </a:p>
                  </a:txBody>
                  <a:tcPr marT="91425" marB="91425" marR="91425" marL="91425">
                    <a:solidFill>
                      <a:srgbClr val="000000"/>
                    </a:solidFill>
                  </a:tcPr>
                </a:tc>
              </a:tr>
              <a:tr h="956775">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Use of two feet</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one foot</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Eliminate any hardware difficulty with synching the feet for </a:t>
                      </a:r>
                      <a:r>
                        <a:rPr lang="en-US" sz="1600">
                          <a:solidFill>
                            <a:schemeClr val="accent1"/>
                          </a:solidFill>
                          <a:latin typeface="Corbel"/>
                          <a:ea typeface="Corbel"/>
                          <a:cs typeface="Corbel"/>
                          <a:sym typeface="Corbel"/>
                        </a:rPr>
                        <a:t>measurements &amp; eliminate purchasing more parts</a:t>
                      </a:r>
                      <a:endParaRPr sz="1000"/>
                    </a:p>
                  </a:txBody>
                  <a:tcPr marT="91425" marB="91425" marR="91425" marL="91425">
                    <a:solidFill>
                      <a:srgbClr val="000000"/>
                    </a:solidFill>
                  </a:tcPr>
                </a:tc>
              </a:tr>
              <a:tr h="434225">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Compare old tests to determine improvements in balance (i.e. From a database)</a:t>
                      </a:r>
                      <a:endParaRPr sz="1000"/>
                    </a:p>
                  </a:txBody>
                  <a:tcPr marT="91425" marB="91425" marR="91425" marL="91425">
                    <a:solidFill>
                      <a:srgbClr val="000000"/>
                    </a:solidFill>
                  </a:tcPr>
                </a:tc>
                <a:tc>
                  <a:txBody>
                    <a:bodyPr/>
                    <a:lstStyle/>
                    <a:p>
                      <a:pPr indent="0" lvl="0" marL="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Pushed to a possible added function once all other functions are completed</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Time constraints</a:t>
                      </a:r>
                      <a:endParaRPr sz="1000"/>
                    </a:p>
                  </a:txBody>
                  <a:tcPr marT="91425" marB="91425" marR="91425" marL="91425">
                    <a:solidFill>
                      <a:srgbClr val="000000"/>
                    </a:solidFill>
                  </a:tcPr>
                </a:tc>
              </a:tr>
              <a:tr h="434225">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Gyroscope</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Eliminated</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Part availability due to Covid-19 &amp; Time Constraints</a:t>
                      </a:r>
                      <a:endParaRPr sz="1000"/>
                    </a:p>
                  </a:txBody>
                  <a:tcPr marT="91425" marB="91425" marR="91425" marL="91425">
                    <a:solidFill>
                      <a:srgbClr val="000000"/>
                    </a:solidFill>
                  </a:tcPr>
                </a:tc>
              </a:tr>
              <a:tr h="434225">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Power indicator</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Eliminated</a:t>
                      </a:r>
                      <a:endParaRPr sz="1000"/>
                    </a:p>
                  </a:txBody>
                  <a:tcPr marT="91425" marB="91425" marR="91425" marL="91425">
                    <a:solidFill>
                      <a:srgbClr val="000000"/>
                    </a:solidFill>
                  </a:tcPr>
                </a:tc>
                <a:tc>
                  <a:txBody>
                    <a:bodyPr/>
                    <a:lstStyle/>
                    <a:p>
                      <a:pPr indent="0" lvl="0" marL="457200" rtl="0" algn="l">
                        <a:lnSpc>
                          <a:spcPct val="90000"/>
                        </a:lnSpc>
                        <a:spcBef>
                          <a:spcPts val="0"/>
                        </a:spcBef>
                        <a:spcAft>
                          <a:spcPts val="0"/>
                        </a:spcAft>
                        <a:buClr>
                          <a:schemeClr val="dk1"/>
                        </a:buClr>
                        <a:buSzPts val="1100"/>
                        <a:buFont typeface="Arial"/>
                        <a:buNone/>
                      </a:pPr>
                      <a:r>
                        <a:rPr lang="en-US" sz="1600">
                          <a:solidFill>
                            <a:schemeClr val="accent1"/>
                          </a:solidFill>
                          <a:latin typeface="Corbel"/>
                          <a:ea typeface="Corbel"/>
                          <a:cs typeface="Corbel"/>
                          <a:sym typeface="Corbel"/>
                        </a:rPr>
                        <a:t>Part availability due to Covid-19 &amp; Time Constraints</a:t>
                      </a:r>
                      <a:endParaRPr sz="1600">
                        <a:solidFill>
                          <a:schemeClr val="accent1"/>
                        </a:solidFill>
                        <a:latin typeface="Corbel"/>
                        <a:ea typeface="Corbel"/>
                        <a:cs typeface="Corbel"/>
                        <a:sym typeface="Corbel"/>
                      </a:endParaRPr>
                    </a:p>
                  </a:txBody>
                  <a:tcPr marT="91425" marB="91425" marR="91425" marL="91425">
                    <a:solidFill>
                      <a:srgbClr val="000000"/>
                    </a:solidFill>
                  </a:tcPr>
                </a:tc>
              </a:tr>
            </a:tbl>
          </a:graphicData>
        </a:graphic>
      </p:graphicFrame>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445738" y="402900"/>
            <a:ext cx="91440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lt1"/>
              </a:buClr>
              <a:buFont typeface="Corbel"/>
              <a:buNone/>
            </a:pPr>
            <a:r>
              <a:rPr lang="en-US"/>
              <a:t>Design (Equipment / Cost)</a:t>
            </a:r>
            <a:endParaRPr/>
          </a:p>
          <a:p>
            <a:pPr indent="0" lvl="0" marL="0" rtl="0" algn="l">
              <a:lnSpc>
                <a:spcPct val="100000"/>
              </a:lnSpc>
              <a:spcBef>
                <a:spcPts val="0"/>
              </a:spcBef>
              <a:spcAft>
                <a:spcPts val="0"/>
              </a:spcAft>
              <a:buClr>
                <a:schemeClr val="dk1"/>
              </a:buClr>
              <a:buSzPts val="1100"/>
              <a:buFont typeface="Arial"/>
              <a:buNone/>
            </a:pPr>
            <a:r>
              <a:t/>
            </a:r>
            <a:endParaRPr b="1" sz="2400">
              <a:latin typeface="Montserrat"/>
              <a:ea typeface="Montserrat"/>
              <a:cs typeface="Montserrat"/>
              <a:sym typeface="Montserrat"/>
            </a:endParaRPr>
          </a:p>
          <a:p>
            <a:pPr indent="0" lvl="0" marL="0" rtl="0" algn="l">
              <a:spcBef>
                <a:spcPts val="0"/>
              </a:spcBef>
              <a:spcAft>
                <a:spcPts val="0"/>
              </a:spcAft>
              <a:buClr>
                <a:schemeClr val="lt1"/>
              </a:buClr>
              <a:buFont typeface="Corbel"/>
              <a:buNone/>
            </a:pPr>
            <a:r>
              <a:t/>
            </a:r>
            <a:endParaRPr/>
          </a:p>
        </p:txBody>
      </p:sp>
      <p:sp>
        <p:nvSpPr>
          <p:cNvPr id="126" name="Google Shape;126;p19"/>
          <p:cNvSpPr txBox="1"/>
          <p:nvPr>
            <p:ph idx="1" type="body"/>
          </p:nvPr>
        </p:nvSpPr>
        <p:spPr>
          <a:xfrm>
            <a:off x="646351" y="1139350"/>
            <a:ext cx="10473000" cy="48804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Montserrat"/>
              <a:buChar char="-"/>
            </a:pPr>
            <a:r>
              <a:rPr lang="en-US" sz="1100">
                <a:latin typeface="Montserrat"/>
                <a:ea typeface="Montserrat"/>
                <a:cs typeface="Montserrat"/>
                <a:sym typeface="Montserrat"/>
              </a:rPr>
              <a:t>Piezoelectric Sensors (Qty: 12) : $8.99</a:t>
            </a:r>
            <a:endParaRPr sz="1100">
              <a:latin typeface="Montserrat"/>
              <a:ea typeface="Montserrat"/>
              <a:cs typeface="Montserrat"/>
              <a:sym typeface="Montserrat"/>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Insole/foam sandal: $2</a:t>
            </a:r>
            <a:endParaRPr sz="1100">
              <a:latin typeface="Arial"/>
              <a:ea typeface="Arial"/>
              <a:cs typeface="Arial"/>
              <a:sym typeface="Arial"/>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Canakit Raspberry Pi 4 - 4GB basic Starter Kit with Fan(ASIN: B07VYC6S56): (Qty:1) $83.00</a:t>
            </a:r>
            <a:endParaRPr sz="1100">
              <a:latin typeface="Arial"/>
              <a:ea typeface="Arial"/>
              <a:cs typeface="Arial"/>
              <a:sym typeface="Arial"/>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ELEGOO Upgraded Electronics Fun Kit w/Power Supply Module, Jumper Wire, Precision Potentiometer, 830 tie-Points Breadboard for Arduino, STM32(ASIN:B01ERPEMAC) : $20</a:t>
            </a:r>
            <a:endParaRPr sz="1100">
              <a:latin typeface="Arial"/>
              <a:ea typeface="Arial"/>
              <a:cs typeface="Arial"/>
              <a:sym typeface="Arial"/>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E-Projects 100EP512100R 100 Ohm Resistors, 1/2 W, 5% (Pack of 100) (ASIN:  B0185FIDDW) $6.00</a:t>
            </a:r>
            <a:endParaRPr sz="1100">
              <a:latin typeface="Arial"/>
              <a:ea typeface="Arial"/>
              <a:cs typeface="Arial"/>
              <a:sym typeface="Arial"/>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(A2D) MCP3008 - 8-Channel 10-Bit ADC With SPI Interface- 4pack (ASIN: B01HGCSGXM) (Qty: 2) $25.00 </a:t>
            </a:r>
            <a:endParaRPr sz="1100">
              <a:latin typeface="Arial"/>
              <a:ea typeface="Arial"/>
              <a:cs typeface="Arial"/>
              <a:sym typeface="Arial"/>
            </a:endParaRPr>
          </a:p>
          <a:p>
            <a:pPr indent="-298450" lvl="0" marL="457200" rtl="0" algn="l">
              <a:lnSpc>
                <a:spcPct val="150000"/>
              </a:lnSpc>
              <a:spcBef>
                <a:spcPts val="0"/>
              </a:spcBef>
              <a:spcAft>
                <a:spcPts val="0"/>
              </a:spcAft>
              <a:buClr>
                <a:schemeClr val="lt1"/>
              </a:buClr>
              <a:buSzPts val="1100"/>
              <a:buChar char="-"/>
            </a:pPr>
            <a:r>
              <a:rPr lang="en-US" sz="1100">
                <a:latin typeface="Arial"/>
                <a:ea typeface="Arial"/>
                <a:cs typeface="Arial"/>
                <a:sym typeface="Arial"/>
              </a:rPr>
              <a:t>Elegoo EL-CP-004 120pcs Multicolored Dupont Wire 40pin Male to Female, 40pin Male to Male, 40pin Female to Female Breadboard Jumper Wires Ribbon Cables Kit (ASIN: B01EV70C78) (Qty: 1) $7.00</a:t>
            </a:r>
            <a:endParaRPr sz="1100">
              <a:latin typeface="Arial"/>
              <a:ea typeface="Arial"/>
              <a:cs typeface="Arial"/>
              <a:sym typeface="Arial"/>
            </a:endParaRPr>
          </a:p>
          <a:p>
            <a:pPr indent="0" lvl="0" marL="2286000" rtl="0" algn="l">
              <a:lnSpc>
                <a:spcPct val="150000"/>
              </a:lnSpc>
              <a:spcBef>
                <a:spcPts val="0"/>
              </a:spcBef>
              <a:spcAft>
                <a:spcPts val="0"/>
              </a:spcAft>
              <a:buClr>
                <a:schemeClr val="dk1"/>
              </a:buClr>
              <a:buSzPts val="1100"/>
              <a:buFont typeface="Arial"/>
              <a:buNone/>
            </a:pPr>
            <a:r>
              <a:rPr b="1" lang="en-US" sz="1400">
                <a:latin typeface="Arial"/>
                <a:ea typeface="Arial"/>
                <a:cs typeface="Arial"/>
                <a:sym typeface="Arial"/>
              </a:rPr>
              <a:t>Total: $151.99</a:t>
            </a:r>
            <a:endParaRPr b="1" sz="1400">
              <a:latin typeface="Arial"/>
              <a:ea typeface="Arial"/>
              <a:cs typeface="Arial"/>
              <a:sym typeface="Arial"/>
            </a:endParaRPr>
          </a:p>
          <a:p>
            <a:pPr indent="0" lvl="0" marL="2286000" rtl="0" algn="l">
              <a:lnSpc>
                <a:spcPct val="150000"/>
              </a:lnSpc>
              <a:spcBef>
                <a:spcPts val="0"/>
              </a:spcBef>
              <a:spcAft>
                <a:spcPts val="0"/>
              </a:spcAft>
              <a:buClr>
                <a:schemeClr val="dk1"/>
              </a:buClr>
              <a:buSzPts val="1100"/>
              <a:buFont typeface="Arial"/>
              <a:buNone/>
            </a:pPr>
            <a:r>
              <a:rPr b="1" lang="en-US" sz="1400">
                <a:latin typeface="Arial"/>
                <a:ea typeface="Arial"/>
                <a:cs typeface="Arial"/>
                <a:sym typeface="Arial"/>
              </a:rPr>
              <a:t>Est Total on completion (Both soles): $300, or less.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522400" y="391975"/>
            <a:ext cx="9144000" cy="1371600"/>
          </a:xfrm>
          <a:prstGeom prst="rect">
            <a:avLst/>
          </a:prstGeom>
          <a:noFill/>
          <a:ln>
            <a:noFill/>
          </a:ln>
        </p:spPr>
        <p:txBody>
          <a:bodyPr anchorCtr="0" anchor="b" bIns="45700" lIns="91425" spcFirstLastPara="1" rIns="91425" wrap="square" tIns="45700">
            <a:noAutofit/>
          </a:bodyPr>
          <a:lstStyle/>
          <a:p>
            <a:pPr indent="457200" lvl="0" marL="457200" rtl="0" algn="l">
              <a:spcBef>
                <a:spcPts val="0"/>
              </a:spcBef>
              <a:spcAft>
                <a:spcPts val="0"/>
              </a:spcAft>
              <a:buNone/>
            </a:pPr>
            <a:r>
              <a:rPr b="1" lang="en-US"/>
              <a:t>Design (</a:t>
            </a:r>
            <a:r>
              <a:rPr b="1" lang="en-US">
                <a:latin typeface="Lato"/>
                <a:ea typeface="Lato"/>
                <a:cs typeface="Lato"/>
                <a:sym typeface="Lato"/>
              </a:rPr>
              <a:t>How does it work?</a:t>
            </a:r>
            <a:r>
              <a:rPr b="1" lang="en-US"/>
              <a:t>)</a:t>
            </a:r>
            <a:endParaRPr/>
          </a:p>
        </p:txBody>
      </p:sp>
      <p:sp>
        <p:nvSpPr>
          <p:cNvPr id="132" name="Google Shape;132;p20"/>
          <p:cNvSpPr txBox="1"/>
          <p:nvPr/>
        </p:nvSpPr>
        <p:spPr>
          <a:xfrm>
            <a:off x="1478950" y="1928125"/>
            <a:ext cx="9640800" cy="4415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US" sz="1300">
                <a:solidFill>
                  <a:schemeClr val="lt1"/>
                </a:solidFill>
                <a:latin typeface="Lato"/>
                <a:ea typeface="Lato"/>
                <a:cs typeface="Lato"/>
                <a:sym typeface="Lato"/>
              </a:rPr>
              <a:t>- The sandal holds sensors around the outer edge when pressed the sensors discharge a small voltage. This discharged voltage is then measured to determine how hard the sensor was depressed.</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rPr lang="en-US" sz="1300">
                <a:solidFill>
                  <a:schemeClr val="lt1"/>
                </a:solidFill>
                <a:latin typeface="Lato"/>
                <a:ea typeface="Lato"/>
                <a:cs typeface="Lato"/>
                <a:sym typeface="Lato"/>
              </a:rPr>
              <a:t>-</a:t>
            </a:r>
            <a:r>
              <a:rPr lang="en-US" sz="1300">
                <a:solidFill>
                  <a:schemeClr val="lt1"/>
                </a:solidFill>
                <a:latin typeface="Lato"/>
                <a:ea typeface="Lato"/>
                <a:cs typeface="Lato"/>
                <a:sym typeface="Lato"/>
              </a:rPr>
              <a:t>- The code reads each channel to determine the voltage changes on a specific sensor. </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rPr lang="en-US" sz="1300">
                <a:solidFill>
                  <a:schemeClr val="lt1"/>
                </a:solidFill>
                <a:latin typeface="Lato"/>
                <a:ea typeface="Lato"/>
                <a:cs typeface="Lato"/>
                <a:sym typeface="Lato"/>
              </a:rPr>
              <a:t>- The voltage is measured and compared to each other sensor in order to show where the most pressure is being applied.</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rPr lang="en-US" sz="1300">
                <a:solidFill>
                  <a:schemeClr val="lt1"/>
                </a:solidFill>
                <a:latin typeface="Lato"/>
                <a:ea typeface="Lato"/>
                <a:cs typeface="Lato"/>
                <a:sym typeface="Lato"/>
              </a:rPr>
              <a:t>-This data is displayed on a scatter plot displaying different sensitivities so that the user can see how pressure from the patient’s feet is being applied. This will allow the user to perform balance tests with real-time data.</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rPr lang="en-US" sz="1300">
                <a:solidFill>
                  <a:schemeClr val="lt1"/>
                </a:solidFill>
                <a:latin typeface="Lato"/>
                <a:ea typeface="Lato"/>
                <a:cs typeface="Lato"/>
                <a:sym typeface="Lato"/>
              </a:rPr>
              <a:t>- Data is displayed real-time in the Tkinter GUI and results are output into a .crv file</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t/>
            </a:r>
            <a:endParaRPr sz="1300">
              <a:solidFill>
                <a:schemeClr val="lt1"/>
              </a:solidFill>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latin typeface="Corbel"/>
              <a:ea typeface="Corbel"/>
              <a:cs typeface="Corbel"/>
              <a:sym typeface="Corbel"/>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29700" y="252000"/>
            <a:ext cx="8392200" cy="7338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US"/>
              <a:t>Implementation (</a:t>
            </a:r>
            <a:r>
              <a:rPr b="1" lang="en-US">
                <a:latin typeface="Lato"/>
                <a:ea typeface="Lato"/>
                <a:cs typeface="Lato"/>
                <a:sym typeface="Lato"/>
              </a:rPr>
              <a:t>Sensors)</a:t>
            </a:r>
            <a:endParaRPr/>
          </a:p>
        </p:txBody>
      </p:sp>
      <p:sp>
        <p:nvSpPr>
          <p:cNvPr id="139" name="Google Shape;139;p21"/>
          <p:cNvSpPr txBox="1"/>
          <p:nvPr>
            <p:ph idx="1" type="body"/>
          </p:nvPr>
        </p:nvSpPr>
        <p:spPr>
          <a:xfrm>
            <a:off x="383075" y="1106225"/>
            <a:ext cx="8961900" cy="53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latin typeface="Montserrat"/>
                <a:ea typeface="Montserrat"/>
                <a:cs typeface="Montserrat"/>
                <a:sym typeface="Montserrat"/>
              </a:rPr>
              <a:t>Piezoelectric Sensors</a:t>
            </a:r>
            <a:endParaRPr>
              <a:latin typeface="Montserrat"/>
              <a:ea typeface="Montserrat"/>
              <a:cs typeface="Montserrat"/>
              <a:sym typeface="Montserrat"/>
            </a:endParaRPr>
          </a:p>
          <a:p>
            <a:pPr indent="0" lvl="0" marL="0" rtl="0" algn="l">
              <a:lnSpc>
                <a:spcPct val="100000"/>
              </a:lnSpc>
              <a:spcBef>
                <a:spcPts val="0"/>
              </a:spcBef>
              <a:spcAft>
                <a:spcPts val="0"/>
              </a:spcAft>
              <a:buNone/>
            </a:pPr>
            <a:r>
              <a:t/>
            </a:r>
            <a:endParaRPr>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a:latin typeface="Montserrat"/>
                <a:ea typeface="Montserrat"/>
                <a:cs typeface="Montserrat"/>
                <a:sym typeface="Montserrat"/>
              </a:rPr>
              <a:t>Piezoelectric sensors are sensors that when depressed discharge electricity. </a:t>
            </a:r>
            <a:endParaRPr>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a:latin typeface="Montserrat"/>
                <a:ea typeface="Montserrat"/>
                <a:cs typeface="Montserrat"/>
                <a:sym typeface="Montserrat"/>
              </a:rPr>
              <a:t>These sensors are made from piezoelectric materials which discharge stored electricity when under duress.</a:t>
            </a:r>
            <a:r>
              <a:rPr lang="en-US" u="sng">
                <a:solidFill>
                  <a:schemeClr val="hlink"/>
                </a:solidFill>
                <a:latin typeface="Montserrat"/>
                <a:ea typeface="Montserrat"/>
                <a:cs typeface="Montserrat"/>
                <a:sym typeface="Montserrat"/>
                <a:hlinkClick r:id="rId3"/>
              </a:rPr>
              <a:t> </a:t>
            </a:r>
            <a:r>
              <a:rPr lang="en-US">
                <a:latin typeface="Montserrat"/>
                <a:ea typeface="Montserrat"/>
                <a:cs typeface="Montserrat"/>
                <a:sym typeface="Montserrat"/>
              </a:rPr>
              <a:t> </a:t>
            </a:r>
            <a:endParaRPr>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a:latin typeface="Montserrat"/>
                <a:ea typeface="Montserrat"/>
                <a:cs typeface="Montserrat"/>
                <a:sym typeface="Montserrat"/>
              </a:rPr>
              <a:t>We can use this effect to measure the voltage the sensors output and convert that value into a measure of pressure used for balance analysis.</a:t>
            </a:r>
            <a:endParaRPr>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a:latin typeface="Montserrat"/>
                <a:ea typeface="Montserrat"/>
                <a:cs typeface="Montserrat"/>
                <a:sym typeface="Montserrat"/>
              </a:rPr>
              <a:t>Because these piezo sensors are outputting a relatively small voltage we are using high value resistors in a voltage divider this way our current is not diminished. </a:t>
            </a:r>
            <a:endParaRPr>
              <a:latin typeface="Montserrat"/>
              <a:ea typeface="Montserrat"/>
              <a:cs typeface="Montserrat"/>
              <a:sym typeface="Montserrat"/>
            </a:endParaRPr>
          </a:p>
        </p:txBody>
      </p:sp>
      <p:pic>
        <p:nvPicPr>
          <p:cNvPr id="140" name="Google Shape;140;p21"/>
          <p:cNvPicPr preferRelativeResize="0"/>
          <p:nvPr/>
        </p:nvPicPr>
        <p:blipFill>
          <a:blip r:embed="rId4">
            <a:alphaModFix/>
          </a:blip>
          <a:stretch>
            <a:fillRect/>
          </a:stretch>
        </p:blipFill>
        <p:spPr>
          <a:xfrm>
            <a:off x="9344975" y="1852400"/>
            <a:ext cx="2541550" cy="195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