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0" r:id="rId2"/>
    <p:sldId id="257"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0" d="100"/>
          <a:sy n="80" d="100"/>
        </p:scale>
        <p:origin x="-34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44814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117492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6353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4165009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894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4194312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3022759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52948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359628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C6B93-58CA-4F7D-8A28-125B7153BE7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200818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1C6B93-58CA-4F7D-8A28-125B7153BE7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339858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C6B93-58CA-4F7D-8A28-125B7153BE79}"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413152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C6B93-58CA-4F7D-8A28-125B7153BE79}"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235649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C6B93-58CA-4F7D-8A28-125B7153BE79}"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423024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C6B93-58CA-4F7D-8A28-125B7153BE7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C069F-F085-4C9A-8E8F-0CB525B5E59E}" type="slidenum">
              <a:rPr lang="en-US" smtClean="0"/>
              <a:t>‹#›</a:t>
            </a:fld>
            <a:endParaRPr lang="en-US"/>
          </a:p>
        </p:txBody>
      </p:sp>
    </p:spTree>
    <p:extLst>
      <p:ext uri="{BB962C8B-B14F-4D97-AF65-F5344CB8AC3E}">
        <p14:creationId xmlns:p14="http://schemas.microsoft.com/office/powerpoint/2010/main" val="330289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C069F-F085-4C9A-8E8F-0CB525B5E59E}" type="slidenum">
              <a:rPr lang="en-US" smtClean="0"/>
              <a:t>‹#›</a:t>
            </a:fld>
            <a:endParaRPr lang="en-US"/>
          </a:p>
        </p:txBody>
      </p:sp>
      <p:sp>
        <p:nvSpPr>
          <p:cNvPr id="5" name="Date Placeholder 4"/>
          <p:cNvSpPr>
            <a:spLocks noGrp="1"/>
          </p:cNvSpPr>
          <p:nvPr>
            <p:ph type="dt" sz="half" idx="10"/>
          </p:nvPr>
        </p:nvSpPr>
        <p:spPr/>
        <p:txBody>
          <a:bodyPr/>
          <a:lstStyle/>
          <a:p>
            <a:fld id="{381C6B93-58CA-4F7D-8A28-125B7153BE79}" type="datetimeFigureOut">
              <a:rPr lang="en-US" smtClean="0"/>
              <a:t>3/31/2024</a:t>
            </a:fld>
            <a:endParaRPr lang="en-US"/>
          </a:p>
        </p:txBody>
      </p:sp>
    </p:spTree>
    <p:extLst>
      <p:ext uri="{BB962C8B-B14F-4D97-AF65-F5344CB8AC3E}">
        <p14:creationId xmlns:p14="http://schemas.microsoft.com/office/powerpoint/2010/main" val="206315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1C6B93-58CA-4F7D-8A28-125B7153BE79}" type="datetimeFigureOut">
              <a:rPr lang="en-US" smtClean="0"/>
              <a:t>3/31/2024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AC069F-F085-4C9A-8E8F-0CB525B5E59E}" type="slidenum">
              <a:rPr lang="en-US" smtClean="0"/>
              <a:t>‹#›</a:t>
            </a:fld>
            <a:endParaRPr lang="en-US"/>
          </a:p>
        </p:txBody>
      </p:sp>
    </p:spTree>
    <p:extLst>
      <p:ext uri="{BB962C8B-B14F-4D97-AF65-F5344CB8AC3E}">
        <p14:creationId xmlns:p14="http://schemas.microsoft.com/office/powerpoint/2010/main" val="371747984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7FB57-FC51-A65E-25B2-3987CB63CAE9}"/>
              </a:ext>
            </a:extLst>
          </p:cNvPr>
          <p:cNvSpPr>
            <a:spLocks noGrp="1"/>
          </p:cNvSpPr>
          <p:nvPr>
            <p:ph type="title"/>
          </p:nvPr>
        </p:nvSpPr>
        <p:spPr>
          <a:xfrm>
            <a:off x="6764200" y="2477812"/>
            <a:ext cx="5595965" cy="951188"/>
          </a:xfrm>
        </p:spPr>
        <p:txBody>
          <a:bodyPr/>
          <a:lstStyle/>
          <a:p>
            <a:r>
              <a:rPr lang="en-US" dirty="0">
                <a:solidFill>
                  <a:schemeClr val="tx1"/>
                </a:solidFill>
              </a:rPr>
              <a:t>AAMRAPALI V</a:t>
            </a:r>
          </a:p>
        </p:txBody>
      </p:sp>
      <p:sp>
        <p:nvSpPr>
          <p:cNvPr id="4" name="TextBox 3">
            <a:extLst>
              <a:ext uri="{FF2B5EF4-FFF2-40B4-BE49-F238E27FC236}">
                <a16:creationId xmlns:a16="http://schemas.microsoft.com/office/drawing/2014/main" xmlns="" id="{35AD6783-0B4B-DE13-1801-E90CBA6CB3DA}"/>
              </a:ext>
            </a:extLst>
          </p:cNvPr>
          <p:cNvSpPr txBox="1"/>
          <p:nvPr/>
        </p:nvSpPr>
        <p:spPr>
          <a:xfrm>
            <a:off x="5323488" y="3775842"/>
            <a:ext cx="3978166" cy="984885"/>
          </a:xfrm>
          <a:prstGeom prst="rect">
            <a:avLst/>
          </a:prstGeom>
          <a:noFill/>
        </p:spPr>
        <p:txBody>
          <a:bodyPr wrap="square" rtlCol="0">
            <a:spAutoFit/>
          </a:bodyPr>
          <a:lstStyle/>
          <a:p>
            <a:r>
              <a:rPr lang="en-US" sz="4000" dirty="0">
                <a:solidFill>
                  <a:schemeClr val="accent4"/>
                </a:solidFill>
              </a:rPr>
              <a:t>Final Project</a:t>
            </a:r>
          </a:p>
          <a:p>
            <a:endParaRPr lang="en-US" dirty="0"/>
          </a:p>
        </p:txBody>
      </p:sp>
    </p:spTree>
    <p:extLst>
      <p:ext uri="{BB962C8B-B14F-4D97-AF65-F5344CB8AC3E}">
        <p14:creationId xmlns:p14="http://schemas.microsoft.com/office/powerpoint/2010/main" val="108390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47662-6D60-7572-F063-A6D682F187C5}"/>
              </a:ext>
            </a:extLst>
          </p:cNvPr>
          <p:cNvSpPr>
            <a:spLocks noGrp="1"/>
          </p:cNvSpPr>
          <p:nvPr>
            <p:ph type="title"/>
          </p:nvPr>
        </p:nvSpPr>
        <p:spPr>
          <a:xfrm>
            <a:off x="677334" y="395844"/>
            <a:ext cx="8596668" cy="714703"/>
          </a:xfrm>
        </p:spPr>
        <p:txBody>
          <a:bodyPr/>
          <a:lstStyle/>
          <a:p>
            <a:r>
              <a:rPr lang="en-US" b="1" dirty="0">
                <a:solidFill>
                  <a:schemeClr val="tx1"/>
                </a:solidFill>
              </a:rPr>
              <a:t>Result</a:t>
            </a:r>
          </a:p>
        </p:txBody>
      </p:sp>
      <p:sp>
        <p:nvSpPr>
          <p:cNvPr id="4" name="TextBox 3">
            <a:extLst>
              <a:ext uri="{FF2B5EF4-FFF2-40B4-BE49-F238E27FC236}">
                <a16:creationId xmlns:a16="http://schemas.microsoft.com/office/drawing/2014/main" xmlns="" id="{6BDB2F6A-9DD8-DB5F-3160-5BDE6825CB46}"/>
              </a:ext>
            </a:extLst>
          </p:cNvPr>
          <p:cNvSpPr txBox="1"/>
          <p:nvPr/>
        </p:nvSpPr>
        <p:spPr>
          <a:xfrm>
            <a:off x="677334" y="1086796"/>
            <a:ext cx="5675587" cy="5663089"/>
          </a:xfrm>
          <a:prstGeom prst="rect">
            <a:avLst/>
          </a:prstGeom>
          <a:noFill/>
        </p:spPr>
        <p:txBody>
          <a:bodyPr wrap="square" rtlCol="0">
            <a:spAutoFit/>
          </a:bodyPr>
          <a:lstStyle/>
          <a:p>
            <a:pPr algn="l"/>
            <a:r>
              <a:rPr lang="en-US" sz="2000" b="1" i="0" dirty="0">
                <a:solidFill>
                  <a:schemeClr val="accent2">
                    <a:lumMod val="50000"/>
                  </a:schemeClr>
                </a:solidFill>
                <a:effectLst/>
                <a:latin typeface="Söhne"/>
              </a:rPr>
              <a:t>Moving Object Detection Results:</a:t>
            </a:r>
            <a:endParaRPr lang="en-US" sz="2000" b="0" i="0" dirty="0">
              <a:solidFill>
                <a:schemeClr val="accent2">
                  <a:lumMod val="50000"/>
                </a:schemeClr>
              </a:solidFill>
              <a:effectLst/>
              <a:latin typeface="Söhne"/>
            </a:endParaRPr>
          </a:p>
          <a:p>
            <a:pPr algn="l">
              <a:buFont typeface="+mj-lt"/>
              <a:buAutoNum type="arabicPeriod"/>
            </a:pPr>
            <a:r>
              <a:rPr lang="en-US" sz="2000" b="1" i="0" dirty="0">
                <a:solidFill>
                  <a:schemeClr val="accent2">
                    <a:lumMod val="50000"/>
                  </a:schemeClr>
                </a:solidFill>
                <a:effectLst/>
                <a:latin typeface="Söhne"/>
              </a:rPr>
              <a:t>Object 1:</a:t>
            </a:r>
            <a:endParaRPr lang="en-US" sz="2000" b="0" i="0" dirty="0">
              <a:solidFill>
                <a:schemeClr val="accent2">
                  <a:lumMod val="50000"/>
                </a:schemeClr>
              </a:solidFill>
              <a:effectLst/>
              <a:latin typeface="Söhne"/>
            </a:endParaRPr>
          </a:p>
          <a:p>
            <a:pPr marL="742950" lvl="1" indent="-285750" algn="l">
              <a:buFont typeface="+mj-lt"/>
              <a:buAutoNum type="arabicPeriod"/>
            </a:pPr>
            <a:r>
              <a:rPr lang="en-US" sz="2000" b="0" i="0" dirty="0">
                <a:solidFill>
                  <a:schemeClr val="accent2">
                    <a:lumMod val="50000"/>
                  </a:schemeClr>
                </a:solidFill>
                <a:effectLst/>
                <a:latin typeface="Söhne"/>
              </a:rPr>
              <a:t>Type: Car</a:t>
            </a:r>
          </a:p>
          <a:p>
            <a:pPr marL="742950" lvl="1" indent="-285750" algn="l">
              <a:buFont typeface="+mj-lt"/>
              <a:buAutoNum type="arabicPeriod"/>
            </a:pPr>
            <a:r>
              <a:rPr lang="en-US" sz="2000" b="0" i="0" dirty="0">
                <a:solidFill>
                  <a:schemeClr val="accent2">
                    <a:lumMod val="50000"/>
                  </a:schemeClr>
                </a:solidFill>
                <a:effectLst/>
                <a:latin typeface="Söhne"/>
              </a:rPr>
              <a:t>Confidence: High</a:t>
            </a:r>
          </a:p>
          <a:p>
            <a:pPr algn="l">
              <a:buFont typeface="+mj-lt"/>
              <a:buAutoNum type="arabicPeriod"/>
            </a:pPr>
            <a:r>
              <a:rPr lang="en-US" sz="2000" b="1" i="0" dirty="0">
                <a:solidFill>
                  <a:schemeClr val="accent2">
                    <a:lumMod val="50000"/>
                  </a:schemeClr>
                </a:solidFill>
                <a:effectLst/>
                <a:latin typeface="Söhne"/>
              </a:rPr>
              <a:t>Object 2:</a:t>
            </a:r>
            <a:endParaRPr lang="en-US" sz="2000" b="0" i="0" dirty="0">
              <a:solidFill>
                <a:schemeClr val="accent2">
                  <a:lumMod val="50000"/>
                </a:schemeClr>
              </a:solidFill>
              <a:effectLst/>
              <a:latin typeface="Söhne"/>
            </a:endParaRPr>
          </a:p>
          <a:p>
            <a:pPr marL="742950" lvl="1" indent="-285750" algn="l">
              <a:buFont typeface="+mj-lt"/>
              <a:buAutoNum type="arabicPeriod"/>
            </a:pPr>
            <a:r>
              <a:rPr lang="en-US" sz="2000" b="0" i="0" dirty="0">
                <a:solidFill>
                  <a:schemeClr val="accent2">
                    <a:lumMod val="50000"/>
                  </a:schemeClr>
                </a:solidFill>
                <a:effectLst/>
                <a:latin typeface="Söhne"/>
              </a:rPr>
              <a:t>Type: Person</a:t>
            </a:r>
          </a:p>
          <a:p>
            <a:pPr marL="742950" lvl="1" indent="-285750" algn="l">
              <a:buFont typeface="+mj-lt"/>
              <a:buAutoNum type="arabicPeriod"/>
            </a:pPr>
            <a:r>
              <a:rPr lang="en-US" sz="2000" b="0" i="0" dirty="0">
                <a:solidFill>
                  <a:schemeClr val="accent2">
                    <a:lumMod val="50000"/>
                  </a:schemeClr>
                </a:solidFill>
                <a:effectLst/>
                <a:latin typeface="Söhne"/>
              </a:rPr>
              <a:t>Confidence: Medium</a:t>
            </a:r>
          </a:p>
          <a:p>
            <a:pPr algn="l">
              <a:buFont typeface="+mj-lt"/>
              <a:buAutoNum type="arabicPeriod"/>
            </a:pPr>
            <a:r>
              <a:rPr lang="en-US" sz="2000" b="1" i="0" dirty="0">
                <a:solidFill>
                  <a:schemeClr val="accent2">
                    <a:lumMod val="50000"/>
                  </a:schemeClr>
                </a:solidFill>
                <a:effectLst/>
                <a:latin typeface="Söhne"/>
              </a:rPr>
              <a:t>Object 3:</a:t>
            </a:r>
            <a:endParaRPr lang="en-US" sz="2000" b="0" i="0" dirty="0">
              <a:solidFill>
                <a:schemeClr val="accent2">
                  <a:lumMod val="50000"/>
                </a:schemeClr>
              </a:solidFill>
              <a:effectLst/>
              <a:latin typeface="Söhne"/>
            </a:endParaRPr>
          </a:p>
          <a:p>
            <a:pPr marL="742950" lvl="1" indent="-285750" algn="l">
              <a:buFont typeface="+mj-lt"/>
              <a:buAutoNum type="arabicPeriod"/>
            </a:pPr>
            <a:r>
              <a:rPr lang="en-US" sz="2000" b="0" i="0" dirty="0">
                <a:solidFill>
                  <a:schemeClr val="accent2">
                    <a:lumMod val="50000"/>
                  </a:schemeClr>
                </a:solidFill>
                <a:effectLst/>
                <a:latin typeface="Söhne"/>
              </a:rPr>
              <a:t>Type: Bicycle</a:t>
            </a:r>
          </a:p>
          <a:p>
            <a:pPr marL="742950" lvl="1" indent="-285750" algn="l">
              <a:buFont typeface="+mj-lt"/>
              <a:buAutoNum type="arabicPeriod"/>
            </a:pPr>
            <a:r>
              <a:rPr lang="en-US" sz="2000" b="0" i="0" dirty="0">
                <a:solidFill>
                  <a:schemeClr val="accent2">
                    <a:lumMod val="50000"/>
                  </a:schemeClr>
                </a:solidFill>
                <a:effectLst/>
                <a:latin typeface="Söhne"/>
              </a:rPr>
              <a:t>Confidence: High</a:t>
            </a:r>
          </a:p>
          <a:p>
            <a:endParaRPr lang="en-US" dirty="0">
              <a:solidFill>
                <a:schemeClr val="accent2">
                  <a:lumMod val="50000"/>
                </a:schemeClr>
              </a:solidFill>
              <a:latin typeface="Söhne"/>
            </a:endParaRPr>
          </a:p>
          <a:p>
            <a:r>
              <a:rPr lang="en-US" dirty="0">
                <a:solidFill>
                  <a:schemeClr val="accent2">
                    <a:lumMod val="50000"/>
                  </a:schemeClr>
                </a:solidFill>
                <a:latin typeface="Söhne"/>
              </a:rPr>
              <a:t>T</a:t>
            </a:r>
            <a:r>
              <a:rPr lang="en-US" b="0" i="0" dirty="0">
                <a:solidFill>
                  <a:schemeClr val="accent2">
                    <a:lumMod val="50000"/>
                  </a:schemeClr>
                </a:solidFill>
                <a:effectLst/>
                <a:latin typeface="Söhne"/>
              </a:rPr>
              <a:t>his information gives an overview of the detected objects </a:t>
            </a:r>
            <a:r>
              <a:rPr lang="en-US" dirty="0">
                <a:solidFill>
                  <a:schemeClr val="accent2">
                    <a:lumMod val="50000"/>
                  </a:schemeClr>
                </a:solidFill>
                <a:latin typeface="Söhne"/>
              </a:rPr>
              <a:t>and their </a:t>
            </a:r>
            <a:r>
              <a:rPr lang="en-US" b="0" i="0" dirty="0">
                <a:solidFill>
                  <a:schemeClr val="accent2">
                    <a:lumMod val="50000"/>
                  </a:schemeClr>
                </a:solidFill>
                <a:effectLst/>
                <a:latin typeface="Söhne"/>
              </a:rPr>
              <a:t>reliability, allowing users to make informed decisions or take appropriate actions based on the results</a:t>
            </a:r>
            <a:r>
              <a:rPr lang="en-US" b="0" i="0" dirty="0" smtClean="0">
                <a:solidFill>
                  <a:schemeClr val="accent2">
                    <a:lumMod val="50000"/>
                  </a:schemeClr>
                </a:solidFill>
                <a:effectLst/>
                <a:latin typeface="Söhne"/>
              </a:rPr>
              <a:t>.   </a:t>
            </a:r>
          </a:p>
          <a:p>
            <a:endParaRPr lang="en-US" dirty="0">
              <a:solidFill>
                <a:schemeClr val="accent2">
                  <a:lumMod val="50000"/>
                </a:schemeClr>
              </a:solidFill>
              <a:latin typeface="Söhne"/>
            </a:endParaRPr>
          </a:p>
          <a:p>
            <a:r>
              <a:rPr lang="en-US" dirty="0">
                <a:solidFill>
                  <a:schemeClr val="accent2">
                    <a:lumMod val="50000"/>
                  </a:schemeClr>
                </a:solidFill>
                <a:latin typeface="Söhne"/>
              </a:rPr>
              <a:t>DEMO LINK</a:t>
            </a:r>
            <a:r>
              <a:rPr lang="en-US" dirty="0" smtClean="0">
                <a:solidFill>
                  <a:schemeClr val="accent2">
                    <a:lumMod val="50000"/>
                  </a:schemeClr>
                </a:solidFill>
                <a:latin typeface="Söhne"/>
              </a:rPr>
              <a:t>:</a:t>
            </a:r>
          </a:p>
          <a:p>
            <a:r>
              <a:rPr lang="en-US" dirty="0" smtClean="0">
                <a:solidFill>
                  <a:schemeClr val="accent2">
                    <a:lumMod val="50000"/>
                  </a:schemeClr>
                </a:solidFill>
                <a:latin typeface="Söhne"/>
              </a:rPr>
              <a:t>https</a:t>
            </a:r>
            <a:r>
              <a:rPr lang="en-US" dirty="0">
                <a:solidFill>
                  <a:schemeClr val="accent2">
                    <a:lumMod val="50000"/>
                  </a:schemeClr>
                </a:solidFill>
                <a:latin typeface="Söhne"/>
              </a:rPr>
              <a:t>://</a:t>
            </a:r>
            <a:r>
              <a:rPr lang="en-US" dirty="0" smtClean="0">
                <a:solidFill>
                  <a:schemeClr val="accent2">
                    <a:lumMod val="50000"/>
                  </a:schemeClr>
                </a:solidFill>
                <a:latin typeface="Söhne"/>
              </a:rPr>
              <a:t>www.kaggle.com/code/lakshithadevarajulu/moving-object-detection-nm-aamrapali.</a:t>
            </a:r>
            <a:endParaRPr lang="en-US" dirty="0">
              <a:solidFill>
                <a:schemeClr val="accent2">
                  <a:lumMod val="50000"/>
                </a:schemeClr>
              </a:solidFill>
            </a:endParaRPr>
          </a:p>
        </p:txBody>
      </p:sp>
      <p:pic>
        <p:nvPicPr>
          <p:cNvPr id="6" name="Picture 5" descr="A group of balloons in a store&#10;&#10;Description automatically generated">
            <a:extLst>
              <a:ext uri="{FF2B5EF4-FFF2-40B4-BE49-F238E27FC236}">
                <a16:creationId xmlns:a16="http://schemas.microsoft.com/office/drawing/2014/main" xmlns="" id="{4EE1FE4F-56A2-FDFF-8EE8-06238AEB2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808247"/>
            <a:ext cx="4467849" cy="2196194"/>
          </a:xfrm>
          <a:prstGeom prst="rect">
            <a:avLst/>
          </a:prstGeom>
        </p:spPr>
      </p:pic>
    </p:spTree>
    <p:extLst>
      <p:ext uri="{BB962C8B-B14F-4D97-AF65-F5344CB8AC3E}">
        <p14:creationId xmlns:p14="http://schemas.microsoft.com/office/powerpoint/2010/main" val="43400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5872D-BC44-8295-4418-9169A48A5FA8}"/>
              </a:ext>
            </a:extLst>
          </p:cNvPr>
          <p:cNvSpPr>
            <a:spLocks noGrp="1"/>
          </p:cNvSpPr>
          <p:nvPr>
            <p:ph type="title"/>
          </p:nvPr>
        </p:nvSpPr>
        <p:spPr>
          <a:xfrm>
            <a:off x="3120989" y="2768600"/>
            <a:ext cx="8596668" cy="1320800"/>
          </a:xfrm>
        </p:spPr>
        <p:txBody>
          <a:bodyPr/>
          <a:lstStyle/>
          <a:p>
            <a:r>
              <a:rPr lang="en-US" b="1" dirty="0">
                <a:solidFill>
                  <a:schemeClr val="tx1"/>
                </a:solidFill>
              </a:rPr>
              <a:t>Moving</a:t>
            </a:r>
            <a:r>
              <a:rPr lang="en-US" dirty="0">
                <a:solidFill>
                  <a:schemeClr val="tx1"/>
                </a:solidFill>
              </a:rPr>
              <a:t> </a:t>
            </a:r>
            <a:r>
              <a:rPr lang="en-US" b="1" dirty="0">
                <a:solidFill>
                  <a:schemeClr val="tx1"/>
                </a:solidFill>
              </a:rPr>
              <a:t>Object</a:t>
            </a:r>
            <a:r>
              <a:rPr lang="en-US" dirty="0">
                <a:solidFill>
                  <a:schemeClr val="tx1"/>
                </a:solidFill>
              </a:rPr>
              <a:t> </a:t>
            </a:r>
            <a:r>
              <a:rPr lang="en-US" b="1" dirty="0">
                <a:solidFill>
                  <a:schemeClr val="tx1"/>
                </a:solidFill>
              </a:rPr>
              <a:t>Detection</a:t>
            </a:r>
          </a:p>
        </p:txBody>
      </p:sp>
    </p:spTree>
    <p:extLst>
      <p:ext uri="{BB962C8B-B14F-4D97-AF65-F5344CB8AC3E}">
        <p14:creationId xmlns:p14="http://schemas.microsoft.com/office/powerpoint/2010/main" val="223221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7F5638-1BF6-9A34-4EE4-23964DC5F803}"/>
              </a:ext>
            </a:extLst>
          </p:cNvPr>
          <p:cNvSpPr>
            <a:spLocks noGrp="1"/>
          </p:cNvSpPr>
          <p:nvPr>
            <p:ph type="title"/>
          </p:nvPr>
        </p:nvSpPr>
        <p:spPr/>
        <p:txBody>
          <a:bodyPr>
            <a:normAutofit fontScale="90000"/>
          </a:bodyPr>
          <a:lstStyle/>
          <a:p>
            <a:r>
              <a:rPr lang="en-US" b="1" i="0" dirty="0">
                <a:solidFill>
                  <a:schemeClr val="tx1"/>
                </a:solidFill>
                <a:effectLst/>
                <a:latin typeface="Google Sans"/>
              </a:rPr>
              <a:t>Agenda: Moving Object Detection with YOLO (Essential)</a:t>
            </a:r>
            <a:r>
              <a:rPr lang="en-US" b="1" i="0" dirty="0">
                <a:solidFill>
                  <a:srgbClr val="E3E3E3"/>
                </a:solidFill>
                <a:effectLst/>
                <a:latin typeface="Google Sans"/>
              </a:rPr>
              <a:t/>
            </a:r>
            <a:br>
              <a:rPr lang="en-US" b="1" i="0" dirty="0">
                <a:solidFill>
                  <a:srgbClr val="E3E3E3"/>
                </a:solidFill>
                <a:effectLst/>
                <a:latin typeface="Google Sans"/>
              </a:rPr>
            </a:br>
            <a:endParaRPr lang="en-US" dirty="0"/>
          </a:p>
        </p:txBody>
      </p:sp>
      <p:sp>
        <p:nvSpPr>
          <p:cNvPr id="5" name="TextBox 4">
            <a:extLst>
              <a:ext uri="{FF2B5EF4-FFF2-40B4-BE49-F238E27FC236}">
                <a16:creationId xmlns:a16="http://schemas.microsoft.com/office/drawing/2014/main" xmlns="" id="{8FED7D51-E0AA-AB94-9DA0-1B029CBF843D}"/>
              </a:ext>
            </a:extLst>
          </p:cNvPr>
          <p:cNvSpPr txBox="1"/>
          <p:nvPr/>
        </p:nvSpPr>
        <p:spPr>
          <a:xfrm>
            <a:off x="677334" y="1930400"/>
            <a:ext cx="7016238" cy="5078313"/>
          </a:xfrm>
          <a:prstGeom prst="rect">
            <a:avLst/>
          </a:prstGeom>
          <a:noFill/>
        </p:spPr>
        <p:txBody>
          <a:bodyPr wrap="square" rtlCol="0">
            <a:spAutoFit/>
          </a:bodyPr>
          <a:lstStyle/>
          <a:p>
            <a:pPr algn="l"/>
            <a:r>
              <a:rPr lang="en-US" b="1" i="0" dirty="0">
                <a:effectLst/>
                <a:latin typeface="Google Sans"/>
              </a:rPr>
              <a:t>I. Introduction (5 minutes)</a:t>
            </a:r>
            <a:endParaRPr lang="en-US" b="0" i="0" dirty="0">
              <a:effectLst/>
              <a:latin typeface="Google Sans"/>
            </a:endParaRPr>
          </a:p>
          <a:p>
            <a:pPr algn="l">
              <a:buFont typeface="Arial" panose="020B0604020202020204" pitchFamily="34" charset="0"/>
              <a:buChar char="•"/>
            </a:pPr>
            <a:r>
              <a:rPr lang="en-US" b="0" i="0" dirty="0">
                <a:effectLst/>
                <a:latin typeface="Google Sans"/>
              </a:rPr>
              <a:t>What is moving object detection?</a:t>
            </a:r>
          </a:p>
          <a:p>
            <a:pPr algn="l">
              <a:buFont typeface="Arial" panose="020B0604020202020204" pitchFamily="34" charset="0"/>
              <a:buChar char="•"/>
            </a:pPr>
            <a:r>
              <a:rPr lang="en-US" b="0" i="0" dirty="0">
                <a:effectLst/>
                <a:latin typeface="Google Sans"/>
              </a:rPr>
              <a:t>Introduction to YOLO (briefly)</a:t>
            </a:r>
          </a:p>
          <a:p>
            <a:pPr algn="l"/>
            <a:endParaRPr lang="en-US" b="1" i="0" dirty="0">
              <a:effectLst/>
              <a:latin typeface="Google Sans"/>
            </a:endParaRPr>
          </a:p>
          <a:p>
            <a:pPr algn="l"/>
            <a:r>
              <a:rPr lang="en-US" b="1" i="0" dirty="0">
                <a:effectLst/>
                <a:latin typeface="Google Sans"/>
              </a:rPr>
              <a:t>II. Setting Up (10 minutes)</a:t>
            </a:r>
            <a:endParaRPr lang="en-US" b="0" i="0" dirty="0">
              <a:effectLst/>
              <a:latin typeface="Google Sans"/>
            </a:endParaRPr>
          </a:p>
          <a:p>
            <a:pPr algn="l">
              <a:buFont typeface="Arial" panose="020B0604020202020204" pitchFamily="34" charset="0"/>
              <a:buChar char="•"/>
            </a:pPr>
            <a:r>
              <a:rPr lang="en-US" b="0" i="0" dirty="0">
                <a:effectLst/>
                <a:latin typeface="Google Sans"/>
              </a:rPr>
              <a:t>Install Python, OpenCV, and download a pre-trained YOLO model.</a:t>
            </a:r>
          </a:p>
          <a:p>
            <a:pPr algn="l"/>
            <a:endParaRPr lang="en-US" b="1" i="0" dirty="0">
              <a:effectLst/>
              <a:latin typeface="Google Sans"/>
            </a:endParaRPr>
          </a:p>
          <a:p>
            <a:pPr algn="l"/>
            <a:r>
              <a:rPr lang="en-US" b="1" i="0" dirty="0">
                <a:effectLst/>
                <a:latin typeface="Google Sans"/>
              </a:rPr>
              <a:t>III. Implementation (30 minutes)</a:t>
            </a:r>
            <a:endParaRPr lang="en-US" b="0" i="0" dirty="0">
              <a:effectLst/>
              <a:latin typeface="Google Sans"/>
            </a:endParaRPr>
          </a:p>
          <a:p>
            <a:pPr algn="l">
              <a:buFont typeface="Arial" panose="020B0604020202020204" pitchFamily="34" charset="0"/>
              <a:buChar char="•"/>
            </a:pPr>
            <a:r>
              <a:rPr lang="en-US" b="0" i="0" dirty="0">
                <a:effectLst/>
                <a:latin typeface="Google Sans"/>
              </a:rPr>
              <a:t>Load the YOLO model.</a:t>
            </a:r>
          </a:p>
          <a:p>
            <a:pPr algn="l">
              <a:buFont typeface="Arial" panose="020B0604020202020204" pitchFamily="34" charset="0"/>
              <a:buChar char="•"/>
            </a:pPr>
            <a:r>
              <a:rPr lang="en-US" b="0" i="0" dirty="0">
                <a:effectLst/>
                <a:latin typeface="Google Sans"/>
              </a:rPr>
              <a:t>Perform object detection on video frames.</a:t>
            </a:r>
          </a:p>
          <a:p>
            <a:pPr algn="l">
              <a:buFont typeface="Arial" panose="020B0604020202020204" pitchFamily="34" charset="0"/>
              <a:buChar char="•"/>
            </a:pPr>
            <a:r>
              <a:rPr lang="en-US" b="0" i="0" dirty="0">
                <a:effectLst/>
                <a:latin typeface="Google Sans"/>
              </a:rPr>
              <a:t>Visualize detections.</a:t>
            </a:r>
          </a:p>
          <a:p>
            <a:pPr algn="l"/>
            <a:endParaRPr lang="en-US" b="1" i="0" dirty="0">
              <a:effectLst/>
              <a:latin typeface="Google Sans"/>
            </a:endParaRPr>
          </a:p>
          <a:p>
            <a:pPr algn="l"/>
            <a:r>
              <a:rPr lang="en-US" b="1" i="0" dirty="0">
                <a:effectLst/>
                <a:latin typeface="Google Sans"/>
              </a:rPr>
              <a:t>IV. Evaluation (10 minutes)</a:t>
            </a:r>
            <a:endParaRPr lang="en-US" b="0" i="0" dirty="0">
              <a:effectLst/>
              <a:latin typeface="Google Sans"/>
            </a:endParaRPr>
          </a:p>
          <a:p>
            <a:pPr algn="l">
              <a:buFont typeface="Arial" panose="020B0604020202020204" pitchFamily="34" charset="0"/>
              <a:buChar char="•"/>
            </a:pPr>
            <a:r>
              <a:rPr lang="en-US" b="0" i="0" dirty="0">
                <a:effectLst/>
                <a:latin typeface="Google Sans"/>
              </a:rPr>
              <a:t>Briefly discuss model performance metrics.</a:t>
            </a:r>
          </a:p>
          <a:p>
            <a:pPr algn="l"/>
            <a:endParaRPr lang="en-US" b="1" i="0" dirty="0">
              <a:effectLst/>
              <a:latin typeface="Google Sans"/>
            </a:endParaRPr>
          </a:p>
          <a:p>
            <a:pPr algn="l"/>
            <a:r>
              <a:rPr lang="en-US" b="1" i="0" dirty="0">
                <a:effectLst/>
                <a:latin typeface="Google Sans"/>
              </a:rPr>
              <a:t>V. Conclusion (5 minutes)</a:t>
            </a:r>
            <a:endParaRPr lang="en-US" b="0" i="0" dirty="0">
              <a:effectLst/>
              <a:latin typeface="Google Sans"/>
            </a:endParaRPr>
          </a:p>
          <a:p>
            <a:pPr algn="l">
              <a:buFont typeface="Arial" panose="020B0604020202020204" pitchFamily="34" charset="0"/>
              <a:buChar char="•"/>
            </a:pPr>
            <a:r>
              <a:rPr lang="en-US" b="0" i="0" dirty="0">
                <a:effectLst/>
                <a:latin typeface="Google Sans"/>
              </a:rPr>
              <a:t>Summary and resources.</a:t>
            </a:r>
          </a:p>
          <a:p>
            <a:endParaRPr lang="en-US" dirty="0"/>
          </a:p>
        </p:txBody>
      </p:sp>
    </p:spTree>
    <p:extLst>
      <p:ext uri="{BB962C8B-B14F-4D97-AF65-F5344CB8AC3E}">
        <p14:creationId xmlns:p14="http://schemas.microsoft.com/office/powerpoint/2010/main" val="242305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04872-3364-C1AE-EB00-92A926AE7089}"/>
              </a:ext>
            </a:extLst>
          </p:cNvPr>
          <p:cNvSpPr>
            <a:spLocks noGrp="1"/>
          </p:cNvSpPr>
          <p:nvPr>
            <p:ph type="title"/>
          </p:nvPr>
        </p:nvSpPr>
        <p:spPr/>
        <p:txBody>
          <a:bodyPr>
            <a:normAutofit/>
          </a:bodyPr>
          <a:lstStyle/>
          <a:p>
            <a:r>
              <a:rPr lang="en-US" b="1" i="0" dirty="0">
                <a:solidFill>
                  <a:schemeClr val="tx1"/>
                </a:solidFill>
                <a:effectLst/>
                <a:latin typeface="Google Sans"/>
              </a:rPr>
              <a:t>Problem Statement</a:t>
            </a:r>
            <a:r>
              <a:rPr lang="en-US" b="1" i="0" dirty="0">
                <a:solidFill>
                  <a:srgbClr val="E3E3E3"/>
                </a:solidFill>
                <a:effectLst/>
                <a:latin typeface="Google Sans"/>
              </a:rPr>
              <a:t/>
            </a:r>
            <a:br>
              <a:rPr lang="en-US" b="1" i="0" dirty="0">
                <a:solidFill>
                  <a:srgbClr val="E3E3E3"/>
                </a:solidFill>
                <a:effectLst/>
                <a:latin typeface="Google Sans"/>
              </a:rPr>
            </a:br>
            <a:endParaRPr lang="en-US" dirty="0"/>
          </a:p>
        </p:txBody>
      </p:sp>
      <p:sp>
        <p:nvSpPr>
          <p:cNvPr id="4" name="TextBox 3">
            <a:extLst>
              <a:ext uri="{FF2B5EF4-FFF2-40B4-BE49-F238E27FC236}">
                <a16:creationId xmlns:a16="http://schemas.microsoft.com/office/drawing/2014/main" xmlns="" id="{18681CAB-A9E8-2C0A-3EF5-285E57330329}"/>
              </a:ext>
            </a:extLst>
          </p:cNvPr>
          <p:cNvSpPr txBox="1"/>
          <p:nvPr/>
        </p:nvSpPr>
        <p:spPr>
          <a:xfrm>
            <a:off x="835572" y="2364827"/>
            <a:ext cx="6921063" cy="1815882"/>
          </a:xfrm>
          <a:prstGeom prst="rect">
            <a:avLst/>
          </a:prstGeom>
          <a:noFill/>
        </p:spPr>
        <p:txBody>
          <a:bodyPr wrap="square" rtlCol="0">
            <a:spAutoFit/>
          </a:bodyPr>
          <a:lstStyle/>
          <a:p>
            <a:r>
              <a:rPr lang="en-US" sz="2800" b="1" i="0" dirty="0">
                <a:solidFill>
                  <a:schemeClr val="accent2">
                    <a:lumMod val="50000"/>
                  </a:schemeClr>
                </a:solidFill>
                <a:effectLst/>
                <a:latin typeface="Google Sans"/>
              </a:rPr>
              <a:t>Develop a system that can accurately detect and localize moving objects in real-time video streams or image sequences using the YOLO object detection framework</a:t>
            </a:r>
            <a:endParaRPr lang="en-US" sz="2800" dirty="0">
              <a:solidFill>
                <a:schemeClr val="accent2">
                  <a:lumMod val="50000"/>
                </a:schemeClr>
              </a:solidFill>
            </a:endParaRPr>
          </a:p>
        </p:txBody>
      </p:sp>
    </p:spTree>
    <p:extLst>
      <p:ext uri="{BB962C8B-B14F-4D97-AF65-F5344CB8AC3E}">
        <p14:creationId xmlns:p14="http://schemas.microsoft.com/office/powerpoint/2010/main" val="352434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FCAC55-1ADF-67B4-100A-CE14411595B9}"/>
              </a:ext>
            </a:extLst>
          </p:cNvPr>
          <p:cNvSpPr>
            <a:spLocks noGrp="1"/>
          </p:cNvSpPr>
          <p:nvPr>
            <p:ph type="title"/>
          </p:nvPr>
        </p:nvSpPr>
        <p:spPr/>
        <p:txBody>
          <a:bodyPr/>
          <a:lstStyle/>
          <a:p>
            <a:r>
              <a:rPr lang="en-US" b="1" dirty="0">
                <a:solidFill>
                  <a:schemeClr val="tx1"/>
                </a:solidFill>
              </a:rPr>
              <a:t>Project Overview</a:t>
            </a:r>
          </a:p>
        </p:txBody>
      </p:sp>
      <p:sp>
        <p:nvSpPr>
          <p:cNvPr id="4" name="TextBox 3">
            <a:extLst>
              <a:ext uri="{FF2B5EF4-FFF2-40B4-BE49-F238E27FC236}">
                <a16:creationId xmlns:a16="http://schemas.microsoft.com/office/drawing/2014/main" xmlns="" id="{24A8A780-13DC-40D5-543B-CE8797813C63}"/>
              </a:ext>
            </a:extLst>
          </p:cNvPr>
          <p:cNvSpPr txBox="1"/>
          <p:nvPr/>
        </p:nvSpPr>
        <p:spPr>
          <a:xfrm>
            <a:off x="677334" y="1545021"/>
            <a:ext cx="7772400" cy="4893647"/>
          </a:xfrm>
          <a:prstGeom prst="rect">
            <a:avLst/>
          </a:prstGeom>
          <a:noFill/>
        </p:spPr>
        <p:txBody>
          <a:bodyPr wrap="square" rtlCol="0">
            <a:spAutoFit/>
          </a:bodyPr>
          <a:lstStyle/>
          <a:p>
            <a:pPr algn="l"/>
            <a:r>
              <a:rPr lang="en-US" sz="2400" b="0" i="0" dirty="0">
                <a:solidFill>
                  <a:schemeClr val="accent2">
                    <a:lumMod val="50000"/>
                  </a:schemeClr>
                </a:solidFill>
                <a:effectLst/>
                <a:latin typeface="Google Sans"/>
              </a:rPr>
              <a:t>This project aims to develop a real-time system for detecting and localizing moving objects in video streams or image sequences. We will leverage the capabilities of the YOLO (You Only Look Once) object detection framework to achieve this objective.</a:t>
            </a:r>
          </a:p>
          <a:p>
            <a:pPr algn="l"/>
            <a:r>
              <a:rPr lang="en-US" sz="2400" b="1" i="0" dirty="0">
                <a:solidFill>
                  <a:schemeClr val="accent2">
                    <a:lumMod val="50000"/>
                  </a:schemeClr>
                </a:solidFill>
                <a:effectLst/>
                <a:latin typeface="Google Sans"/>
              </a:rPr>
              <a:t>Project Goals:</a:t>
            </a:r>
            <a:endParaRPr lang="en-US" sz="2400" b="0" i="0" dirty="0">
              <a:solidFill>
                <a:schemeClr val="accent2">
                  <a:lumMod val="50000"/>
                </a:schemeClr>
              </a:solidFill>
              <a:effectLst/>
              <a:latin typeface="Google Sans"/>
            </a:endParaRPr>
          </a:p>
          <a:p>
            <a:pPr algn="l">
              <a:buFont typeface="Arial" panose="020B0604020202020204" pitchFamily="34" charset="0"/>
              <a:buChar char="•"/>
            </a:pPr>
            <a:r>
              <a:rPr lang="en-US" sz="2400" b="0" i="0" dirty="0">
                <a:solidFill>
                  <a:schemeClr val="accent2">
                    <a:lumMod val="50000"/>
                  </a:schemeClr>
                </a:solidFill>
                <a:effectLst/>
                <a:latin typeface="Google Sans"/>
              </a:rPr>
              <a:t>Implement a YOLO-based object detection pipeline to identify and classify pre-defined objects (e.g., people, vehicles) within video frames.</a:t>
            </a:r>
          </a:p>
          <a:p>
            <a:pPr algn="l">
              <a:buFont typeface="Arial" panose="020B0604020202020204" pitchFamily="34" charset="0"/>
              <a:buChar char="•"/>
            </a:pPr>
            <a:r>
              <a:rPr lang="en-US" sz="2400" b="0" i="0" dirty="0">
                <a:solidFill>
                  <a:schemeClr val="accent2">
                    <a:lumMod val="50000"/>
                  </a:schemeClr>
                </a:solidFill>
                <a:effectLst/>
                <a:latin typeface="Google Sans"/>
              </a:rPr>
              <a:t>Utilize bounding boxes to accurately localize the detected objects in each frame.</a:t>
            </a:r>
          </a:p>
          <a:p>
            <a:pPr algn="l">
              <a:buFont typeface="Arial" panose="020B0604020202020204" pitchFamily="34" charset="0"/>
              <a:buChar char="•"/>
            </a:pPr>
            <a:r>
              <a:rPr lang="en-US" sz="2400" b="0" i="0" dirty="0">
                <a:solidFill>
                  <a:schemeClr val="accent2">
                    <a:lumMod val="50000"/>
                  </a:schemeClr>
                </a:solidFill>
                <a:effectLst/>
                <a:latin typeface="Google Sans"/>
              </a:rPr>
              <a:t>Achieve real-time processing speeds for video streams, enabling near-instantaneous detection.</a:t>
            </a:r>
          </a:p>
        </p:txBody>
      </p:sp>
    </p:spTree>
    <p:extLst>
      <p:ext uri="{BB962C8B-B14F-4D97-AF65-F5344CB8AC3E}">
        <p14:creationId xmlns:p14="http://schemas.microsoft.com/office/powerpoint/2010/main" val="164150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E7BE2-6D18-527C-E331-567FA7A446C9}"/>
              </a:ext>
            </a:extLst>
          </p:cNvPr>
          <p:cNvSpPr>
            <a:spLocks noGrp="1"/>
          </p:cNvSpPr>
          <p:nvPr>
            <p:ph type="title"/>
          </p:nvPr>
        </p:nvSpPr>
        <p:spPr/>
        <p:txBody>
          <a:bodyPr/>
          <a:lstStyle/>
          <a:p>
            <a:r>
              <a:rPr lang="en-US" b="1" dirty="0">
                <a:solidFill>
                  <a:schemeClr val="tx1"/>
                </a:solidFill>
              </a:rPr>
              <a:t>Who are the end users?</a:t>
            </a:r>
          </a:p>
        </p:txBody>
      </p:sp>
      <p:sp>
        <p:nvSpPr>
          <p:cNvPr id="4" name="TextBox 3">
            <a:extLst>
              <a:ext uri="{FF2B5EF4-FFF2-40B4-BE49-F238E27FC236}">
                <a16:creationId xmlns:a16="http://schemas.microsoft.com/office/drawing/2014/main" xmlns="" id="{26506962-8C28-A752-D359-DEE44A04D934}"/>
              </a:ext>
            </a:extLst>
          </p:cNvPr>
          <p:cNvSpPr txBox="1"/>
          <p:nvPr/>
        </p:nvSpPr>
        <p:spPr>
          <a:xfrm>
            <a:off x="677334" y="1930400"/>
            <a:ext cx="6274676" cy="3385542"/>
          </a:xfrm>
          <a:prstGeom prst="rect">
            <a:avLst/>
          </a:prstGeom>
          <a:noFill/>
        </p:spPr>
        <p:txBody>
          <a:bodyPr wrap="square" rtlCol="0">
            <a:spAutoFit/>
          </a:bodyPr>
          <a:lstStyle/>
          <a:p>
            <a:pPr algn="l">
              <a:buFont typeface="Arial" panose="020B0604020202020204" pitchFamily="34" charset="0"/>
              <a:buChar char="•"/>
            </a:pPr>
            <a:r>
              <a:rPr lang="en-US" sz="2800" b="1" i="0" dirty="0">
                <a:solidFill>
                  <a:schemeClr val="accent2">
                    <a:lumMod val="50000"/>
                  </a:schemeClr>
                </a:solidFill>
                <a:effectLst/>
                <a:latin typeface="Google Sans"/>
              </a:rPr>
              <a:t>Security and Surveillance Professionals</a:t>
            </a:r>
            <a:endParaRPr lang="en-US" sz="2800" b="0" i="0" dirty="0">
              <a:solidFill>
                <a:schemeClr val="accent2">
                  <a:lumMod val="50000"/>
                </a:schemeClr>
              </a:solidFill>
              <a:effectLst/>
              <a:latin typeface="Google Sans"/>
            </a:endParaRPr>
          </a:p>
          <a:p>
            <a:pPr algn="l">
              <a:buFont typeface="Arial" panose="020B0604020202020204" pitchFamily="34" charset="0"/>
              <a:buChar char="•"/>
            </a:pPr>
            <a:r>
              <a:rPr lang="en-US" sz="2800" b="1" i="0" dirty="0">
                <a:solidFill>
                  <a:schemeClr val="accent2">
                    <a:lumMod val="50000"/>
                  </a:schemeClr>
                </a:solidFill>
                <a:effectLst/>
                <a:latin typeface="Google Sans"/>
              </a:rPr>
              <a:t>Traffic Management Specialists</a:t>
            </a:r>
            <a:endParaRPr lang="en-US" sz="2800" b="0" i="0" dirty="0">
              <a:solidFill>
                <a:schemeClr val="accent2">
                  <a:lumMod val="50000"/>
                </a:schemeClr>
              </a:solidFill>
              <a:effectLst/>
              <a:latin typeface="Google Sans"/>
            </a:endParaRPr>
          </a:p>
          <a:p>
            <a:pPr algn="l">
              <a:buFont typeface="Arial" panose="020B0604020202020204" pitchFamily="34" charset="0"/>
              <a:buChar char="•"/>
            </a:pPr>
            <a:r>
              <a:rPr lang="en-US" sz="2800" b="1" i="0" dirty="0">
                <a:solidFill>
                  <a:schemeClr val="accent2">
                    <a:lumMod val="50000"/>
                  </a:schemeClr>
                </a:solidFill>
                <a:effectLst/>
                <a:latin typeface="Google Sans"/>
              </a:rPr>
              <a:t>Industrial Automation Engineers</a:t>
            </a:r>
            <a:r>
              <a:rPr lang="en-US" sz="2800" b="0" i="0" dirty="0">
                <a:solidFill>
                  <a:schemeClr val="accent2">
                    <a:lumMod val="50000"/>
                  </a:schemeClr>
                </a:solidFill>
                <a:effectLst/>
                <a:latin typeface="Google Sans"/>
              </a:rPr>
              <a:t> (working in manufacturing or logistics)</a:t>
            </a:r>
          </a:p>
          <a:p>
            <a:pPr algn="l">
              <a:buFont typeface="Arial" panose="020B0604020202020204" pitchFamily="34" charset="0"/>
              <a:buChar char="•"/>
            </a:pPr>
            <a:r>
              <a:rPr lang="en-US" sz="2800" b="1" i="0" dirty="0">
                <a:solidFill>
                  <a:schemeClr val="accent2">
                    <a:lumMod val="50000"/>
                  </a:schemeClr>
                </a:solidFill>
                <a:effectLst/>
                <a:latin typeface="Google Sans"/>
              </a:rPr>
              <a:t>Agricultural and Environmental Monitoring Specialists</a:t>
            </a:r>
            <a:endParaRPr lang="en-US" sz="2800" b="0" i="0" dirty="0">
              <a:solidFill>
                <a:schemeClr val="accent2">
                  <a:lumMod val="50000"/>
                </a:schemeClr>
              </a:solidFill>
              <a:effectLst/>
              <a:latin typeface="Google Sans"/>
            </a:endParaRPr>
          </a:p>
          <a:p>
            <a:endParaRPr lang="en-US" dirty="0"/>
          </a:p>
        </p:txBody>
      </p:sp>
    </p:spTree>
    <p:extLst>
      <p:ext uri="{BB962C8B-B14F-4D97-AF65-F5344CB8AC3E}">
        <p14:creationId xmlns:p14="http://schemas.microsoft.com/office/powerpoint/2010/main" val="252530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B037D-340D-6FC7-A30E-2762E89042DD}"/>
              </a:ext>
            </a:extLst>
          </p:cNvPr>
          <p:cNvSpPr>
            <a:spLocks noGrp="1"/>
          </p:cNvSpPr>
          <p:nvPr>
            <p:ph type="title"/>
          </p:nvPr>
        </p:nvSpPr>
        <p:spPr/>
        <p:txBody>
          <a:bodyPr/>
          <a:lstStyle/>
          <a:p>
            <a:r>
              <a:rPr lang="en-US" b="1" dirty="0">
                <a:solidFill>
                  <a:schemeClr val="tx1"/>
                </a:solidFill>
              </a:rPr>
              <a:t>Solution and its value preposition</a:t>
            </a:r>
          </a:p>
        </p:txBody>
      </p:sp>
      <p:sp>
        <p:nvSpPr>
          <p:cNvPr id="4" name="TextBox 3">
            <a:extLst>
              <a:ext uri="{FF2B5EF4-FFF2-40B4-BE49-F238E27FC236}">
                <a16:creationId xmlns:a16="http://schemas.microsoft.com/office/drawing/2014/main" xmlns="" id="{8013CFAC-5522-82DE-E3EA-8E4C34C5C9A3}"/>
              </a:ext>
            </a:extLst>
          </p:cNvPr>
          <p:cNvSpPr txBox="1"/>
          <p:nvPr/>
        </p:nvSpPr>
        <p:spPr>
          <a:xfrm>
            <a:off x="677334" y="1567793"/>
            <a:ext cx="8923866" cy="5293757"/>
          </a:xfrm>
          <a:prstGeom prst="rect">
            <a:avLst/>
          </a:prstGeom>
          <a:noFill/>
        </p:spPr>
        <p:txBody>
          <a:bodyPr wrap="square" rtlCol="0">
            <a:spAutoFit/>
          </a:bodyPr>
          <a:lstStyle/>
          <a:p>
            <a:pPr algn="l"/>
            <a:r>
              <a:rPr lang="en-US" sz="2000" b="1" i="0" dirty="0">
                <a:solidFill>
                  <a:schemeClr val="accent2">
                    <a:lumMod val="50000"/>
                  </a:schemeClr>
                </a:solidFill>
                <a:effectLst/>
                <a:latin typeface="Google Sans"/>
              </a:rPr>
              <a:t>Solution</a:t>
            </a:r>
          </a:p>
          <a:p>
            <a:pPr algn="l"/>
            <a:r>
              <a:rPr lang="en-US" sz="2000" b="0" i="0" dirty="0">
                <a:solidFill>
                  <a:schemeClr val="accent2">
                    <a:lumMod val="50000"/>
                  </a:schemeClr>
                </a:solidFill>
                <a:effectLst/>
                <a:latin typeface="Google Sans"/>
              </a:rPr>
              <a:t>This project delivers a real-time moving object detection system built using the YOLO framework. It analyzes video streams and instantly identifies and locates moving objects within them.</a:t>
            </a:r>
          </a:p>
          <a:p>
            <a:pPr algn="l"/>
            <a:endParaRPr lang="en-US" sz="2000" b="1" i="0" dirty="0">
              <a:solidFill>
                <a:schemeClr val="accent2">
                  <a:lumMod val="50000"/>
                </a:schemeClr>
              </a:solidFill>
              <a:effectLst/>
              <a:latin typeface="Google Sans"/>
            </a:endParaRPr>
          </a:p>
          <a:p>
            <a:pPr algn="l"/>
            <a:r>
              <a:rPr lang="en-US" sz="2000" b="1" i="0" dirty="0">
                <a:solidFill>
                  <a:schemeClr val="accent2">
                    <a:lumMod val="50000"/>
                  </a:schemeClr>
                </a:solidFill>
                <a:effectLst/>
                <a:latin typeface="Google Sans"/>
              </a:rPr>
              <a:t>Value Proposition</a:t>
            </a:r>
          </a:p>
          <a:p>
            <a:pPr algn="l"/>
            <a:r>
              <a:rPr lang="en-US" sz="2000" b="0" i="0" dirty="0">
                <a:solidFill>
                  <a:schemeClr val="accent2">
                    <a:lumMod val="50000"/>
                  </a:schemeClr>
                </a:solidFill>
                <a:effectLst/>
                <a:latin typeface="Google Sans"/>
              </a:rPr>
              <a:t>The YOLO system provides real-time insights into various environments, benefiting a wide range of users:</a:t>
            </a:r>
          </a:p>
          <a:p>
            <a:pPr algn="l">
              <a:buFont typeface="Arial" panose="020B0604020202020204" pitchFamily="34" charset="0"/>
              <a:buChar char="•"/>
            </a:pPr>
            <a:r>
              <a:rPr lang="en-US" sz="2000" b="1" i="0" dirty="0">
                <a:solidFill>
                  <a:schemeClr val="accent2">
                    <a:lumMod val="50000"/>
                  </a:schemeClr>
                </a:solidFill>
                <a:effectLst/>
                <a:latin typeface="Google Sans"/>
              </a:rPr>
              <a:t>Improved Security:</a:t>
            </a:r>
            <a:r>
              <a:rPr lang="en-US" sz="2000" b="0" i="0" dirty="0">
                <a:solidFill>
                  <a:schemeClr val="accent2">
                    <a:lumMod val="50000"/>
                  </a:schemeClr>
                </a:solidFill>
                <a:effectLst/>
                <a:latin typeface="Google Sans"/>
              </a:rPr>
              <a:t> Enables faster response times to security incidents through real-time detection of people or vehicles in surveillance footage.</a:t>
            </a:r>
          </a:p>
          <a:p>
            <a:pPr algn="l">
              <a:buFont typeface="Arial" panose="020B0604020202020204" pitchFamily="34" charset="0"/>
              <a:buChar char="•"/>
            </a:pPr>
            <a:r>
              <a:rPr lang="en-US" sz="2000" b="1" i="0" dirty="0">
                <a:solidFill>
                  <a:schemeClr val="accent2">
                    <a:lumMod val="50000"/>
                  </a:schemeClr>
                </a:solidFill>
                <a:effectLst/>
                <a:latin typeface="Google Sans"/>
              </a:rPr>
              <a:t>Enhanced Traffic Management:</a:t>
            </a:r>
            <a:r>
              <a:rPr lang="en-US" sz="2000" b="0" i="0" dirty="0">
                <a:solidFill>
                  <a:schemeClr val="accent2">
                    <a:lumMod val="50000"/>
                  </a:schemeClr>
                </a:solidFill>
                <a:effectLst/>
                <a:latin typeface="Google Sans"/>
              </a:rPr>
              <a:t> Provides real-time traffic data for optimizing traffic flow and reducing congestion.</a:t>
            </a:r>
          </a:p>
          <a:p>
            <a:pPr algn="l">
              <a:buFont typeface="Arial" panose="020B0604020202020204" pitchFamily="34" charset="0"/>
              <a:buChar char="•"/>
            </a:pPr>
            <a:r>
              <a:rPr lang="en-US" sz="2000" b="1" i="0" dirty="0">
                <a:solidFill>
                  <a:schemeClr val="accent2">
                    <a:lumMod val="50000"/>
                  </a:schemeClr>
                </a:solidFill>
                <a:effectLst/>
                <a:latin typeface="Google Sans"/>
              </a:rPr>
              <a:t>Increased Industrial Efficiency and Safety:</a:t>
            </a:r>
            <a:r>
              <a:rPr lang="en-US" sz="2000" b="0" i="0" dirty="0">
                <a:solidFill>
                  <a:schemeClr val="accent2">
                    <a:lumMod val="50000"/>
                  </a:schemeClr>
                </a:solidFill>
                <a:effectLst/>
                <a:latin typeface="Google Sans"/>
              </a:rPr>
              <a:t> Tracks objects in production lines, allowing for real-time anomaly detection and accident prevention.</a:t>
            </a:r>
          </a:p>
          <a:p>
            <a:pPr algn="l">
              <a:buFont typeface="Arial" panose="020B0604020202020204" pitchFamily="34" charset="0"/>
              <a:buChar char="•"/>
            </a:pPr>
            <a:r>
              <a:rPr lang="en-US" sz="2000" b="1" i="0" dirty="0">
                <a:solidFill>
                  <a:schemeClr val="accent2">
                    <a:lumMod val="50000"/>
                  </a:schemeClr>
                </a:solidFill>
                <a:effectLst/>
                <a:latin typeface="Google Sans"/>
              </a:rPr>
              <a:t>Data-Driven Agricultural and Environmental Monitoring:</a:t>
            </a:r>
            <a:r>
              <a:rPr lang="en-US" sz="2000" b="0" i="0" dirty="0">
                <a:solidFill>
                  <a:schemeClr val="accent2">
                    <a:lumMod val="50000"/>
                  </a:schemeClr>
                </a:solidFill>
                <a:effectLst/>
                <a:latin typeface="Google Sans"/>
              </a:rPr>
              <a:t> Detects crops, pests, or wildlife, providing valuable data for precision agriculture and conservation efforts.</a:t>
            </a:r>
          </a:p>
          <a:p>
            <a:endParaRPr lang="en-US" dirty="0"/>
          </a:p>
        </p:txBody>
      </p:sp>
    </p:spTree>
    <p:extLst>
      <p:ext uri="{BB962C8B-B14F-4D97-AF65-F5344CB8AC3E}">
        <p14:creationId xmlns:p14="http://schemas.microsoft.com/office/powerpoint/2010/main" val="179462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FA8CA-9B3C-CDB1-21CF-AE65192F4076}"/>
              </a:ext>
            </a:extLst>
          </p:cNvPr>
          <p:cNvSpPr>
            <a:spLocks noGrp="1"/>
          </p:cNvSpPr>
          <p:nvPr>
            <p:ph type="title"/>
          </p:nvPr>
        </p:nvSpPr>
        <p:spPr/>
        <p:txBody>
          <a:bodyPr/>
          <a:lstStyle/>
          <a:p>
            <a:r>
              <a:rPr lang="en-US" b="1" dirty="0">
                <a:solidFill>
                  <a:schemeClr val="tx1"/>
                </a:solidFill>
              </a:rPr>
              <a:t>The wow in our solution</a:t>
            </a:r>
          </a:p>
        </p:txBody>
      </p:sp>
      <p:sp>
        <p:nvSpPr>
          <p:cNvPr id="4" name="TextBox 3">
            <a:extLst>
              <a:ext uri="{FF2B5EF4-FFF2-40B4-BE49-F238E27FC236}">
                <a16:creationId xmlns:a16="http://schemas.microsoft.com/office/drawing/2014/main" xmlns="" id="{A2464D3C-BF8D-8C36-1C66-85AE1C8C8BAB}"/>
              </a:ext>
            </a:extLst>
          </p:cNvPr>
          <p:cNvSpPr txBox="1"/>
          <p:nvPr/>
        </p:nvSpPr>
        <p:spPr>
          <a:xfrm>
            <a:off x="677334" y="1513490"/>
            <a:ext cx="7299435" cy="4893647"/>
          </a:xfrm>
          <a:prstGeom prst="rect">
            <a:avLst/>
          </a:prstGeom>
          <a:noFill/>
        </p:spPr>
        <p:txBody>
          <a:bodyPr wrap="square" rtlCol="0">
            <a:spAutoFit/>
          </a:bodyPr>
          <a:lstStyle/>
          <a:p>
            <a:pPr algn="l"/>
            <a:r>
              <a:rPr lang="en-US" sz="2100" b="0" i="0" dirty="0">
                <a:solidFill>
                  <a:schemeClr val="accent2">
                    <a:lumMod val="50000"/>
                  </a:schemeClr>
                </a:solidFill>
                <a:effectLst/>
                <a:latin typeface="Google Sans"/>
              </a:rPr>
              <a:t>The "wow" factor of this YOLO solution is its ability to </a:t>
            </a:r>
            <a:r>
              <a:rPr lang="en-US" sz="2100" b="1" i="0" dirty="0">
                <a:solidFill>
                  <a:schemeClr val="accent2">
                    <a:lumMod val="50000"/>
                  </a:schemeClr>
                </a:solidFill>
                <a:effectLst/>
                <a:latin typeface="Google Sans"/>
              </a:rPr>
              <a:t>see the unseen</a:t>
            </a:r>
            <a:r>
              <a:rPr lang="en-US" sz="2100" b="0" i="0" dirty="0">
                <a:solidFill>
                  <a:schemeClr val="accent2">
                    <a:lumMod val="50000"/>
                  </a:schemeClr>
                </a:solidFill>
                <a:effectLst/>
                <a:latin typeface="Google Sans"/>
              </a:rPr>
              <a:t> in real-time videos. Here's how it breaks down:</a:t>
            </a:r>
          </a:p>
          <a:p>
            <a:pPr algn="l"/>
            <a:endParaRPr lang="en-US" sz="2100" b="0" i="0" dirty="0">
              <a:solidFill>
                <a:schemeClr val="accent2">
                  <a:lumMod val="50000"/>
                </a:schemeClr>
              </a:solidFill>
              <a:effectLst/>
              <a:latin typeface="Google Sans"/>
            </a:endParaRPr>
          </a:p>
          <a:p>
            <a:pPr algn="l">
              <a:buFont typeface="Arial" panose="020B0604020202020204" pitchFamily="34" charset="0"/>
              <a:buChar char="•"/>
            </a:pPr>
            <a:r>
              <a:rPr lang="en-US" sz="2100" b="1" i="0" dirty="0">
                <a:solidFill>
                  <a:schemeClr val="accent2">
                    <a:lumMod val="50000"/>
                  </a:schemeClr>
                </a:solidFill>
                <a:effectLst/>
                <a:latin typeface="Google Sans"/>
              </a:rPr>
              <a:t>Magic Eye:</a:t>
            </a:r>
            <a:r>
              <a:rPr lang="en-US" sz="2100" b="0" i="0" dirty="0">
                <a:solidFill>
                  <a:schemeClr val="accent2">
                    <a:lumMod val="50000"/>
                  </a:schemeClr>
                </a:solidFill>
                <a:effectLst/>
                <a:latin typeface="Google Sans"/>
              </a:rPr>
              <a:t> Imagine a system that acts like a super-powered eye, constantly scanning video feeds and instantly spotting anything that moves – people, vehicles, even animals! That's the magic of YOLO.</a:t>
            </a:r>
          </a:p>
          <a:p>
            <a:pPr algn="l">
              <a:buFont typeface="Arial" panose="020B0604020202020204" pitchFamily="34" charset="0"/>
              <a:buChar char="•"/>
            </a:pPr>
            <a:r>
              <a:rPr lang="en-US" sz="2100" b="1" i="0" dirty="0">
                <a:solidFill>
                  <a:schemeClr val="accent2">
                    <a:lumMod val="50000"/>
                  </a:schemeClr>
                </a:solidFill>
                <a:effectLst/>
                <a:latin typeface="Google Sans"/>
              </a:rPr>
              <a:t>Real-Time Reactions:</a:t>
            </a:r>
            <a:r>
              <a:rPr lang="en-US" sz="2100" b="0" i="0" dirty="0">
                <a:solidFill>
                  <a:schemeClr val="accent2">
                    <a:lumMod val="50000"/>
                  </a:schemeClr>
                </a:solidFill>
                <a:effectLst/>
                <a:latin typeface="Google Sans"/>
              </a:rPr>
              <a:t> Forget waiting for security footage review. YOLO detects objects as they happen, allowing for immediate response to security threats or traffic issues. It's like having a live guardian on duty.</a:t>
            </a:r>
          </a:p>
          <a:p>
            <a:pPr algn="l">
              <a:buFont typeface="Arial" panose="020B0604020202020204" pitchFamily="34" charset="0"/>
              <a:buChar char="•"/>
            </a:pPr>
            <a:r>
              <a:rPr lang="en-US" sz="2100" b="1" i="0" dirty="0">
                <a:solidFill>
                  <a:schemeClr val="accent2">
                    <a:lumMod val="50000"/>
                  </a:schemeClr>
                </a:solidFill>
                <a:effectLst/>
                <a:latin typeface="Google Sans"/>
              </a:rPr>
              <a:t>From Blurry to Brilliant:</a:t>
            </a:r>
            <a:r>
              <a:rPr lang="en-US" sz="2100" b="0" i="0" dirty="0">
                <a:solidFill>
                  <a:schemeClr val="accent2">
                    <a:lumMod val="50000"/>
                  </a:schemeClr>
                </a:solidFill>
                <a:effectLst/>
                <a:latin typeface="Google Sans"/>
              </a:rPr>
              <a:t> YOLO cuts through grainy footage, identifying objects even in less-than-ideal lighting conditions. It brings clarity to what would otherwise be a guessing game.</a:t>
            </a:r>
          </a:p>
          <a:p>
            <a:endParaRPr lang="en-US" dirty="0"/>
          </a:p>
        </p:txBody>
      </p:sp>
    </p:spTree>
    <p:extLst>
      <p:ext uri="{BB962C8B-B14F-4D97-AF65-F5344CB8AC3E}">
        <p14:creationId xmlns:p14="http://schemas.microsoft.com/office/powerpoint/2010/main" val="59247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7301A-26E7-35E5-90C3-C96283656388}"/>
              </a:ext>
            </a:extLst>
          </p:cNvPr>
          <p:cNvSpPr>
            <a:spLocks noGrp="1"/>
          </p:cNvSpPr>
          <p:nvPr>
            <p:ph type="title"/>
          </p:nvPr>
        </p:nvSpPr>
        <p:spPr>
          <a:xfrm>
            <a:off x="677334" y="609600"/>
            <a:ext cx="5222281" cy="1320800"/>
          </a:xfrm>
        </p:spPr>
        <p:txBody>
          <a:bodyPr vert="horz" lIns="91440" tIns="45720" rIns="91440" bIns="45720" rtlCol="0" anchor="t">
            <a:normAutofit/>
          </a:bodyPr>
          <a:lstStyle/>
          <a:p>
            <a:r>
              <a:rPr lang="en-US" b="1" dirty="0">
                <a:solidFill>
                  <a:schemeClr val="tx1"/>
                </a:solidFill>
              </a:rPr>
              <a:t>Modelling</a:t>
            </a:r>
          </a:p>
        </p:txBody>
      </p:sp>
      <p:sp>
        <p:nvSpPr>
          <p:cNvPr id="13" name="Isosceles Triangle 8">
            <a:extLst>
              <a:ext uri="{FF2B5EF4-FFF2-40B4-BE49-F238E27FC236}">
                <a16:creationId xmlns:a16="http://schemas.microsoft.com/office/drawing/2014/main" xmlns="" id="{82FCA8AA-470A-46EF-AC08-74C610468F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xmlns="" id="{99D1FCDB-1C43-A51B-FFF0-A3CC8E20F825}"/>
              </a:ext>
            </a:extLst>
          </p:cNvPr>
          <p:cNvSpPr txBox="1"/>
          <p:nvPr/>
        </p:nvSpPr>
        <p:spPr>
          <a:xfrm>
            <a:off x="681001" y="2160589"/>
            <a:ext cx="5211607"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1700" b="1" i="0" dirty="0">
                <a:solidFill>
                  <a:schemeClr val="accent2">
                    <a:lumMod val="50000"/>
                  </a:schemeClr>
                </a:solidFill>
                <a:effectLst/>
              </a:rPr>
              <a:t>Data Collection and Annotation</a:t>
            </a:r>
            <a:r>
              <a:rPr lang="en-US" sz="1700" b="0" i="0" dirty="0">
                <a:solidFill>
                  <a:schemeClr val="accent2">
                    <a:lumMod val="50000"/>
                  </a:schemeClr>
                </a:solidFill>
                <a:effectLst/>
              </a:rPr>
              <a:t>: Gather and label a dataset containing moving objects.</a:t>
            </a:r>
          </a:p>
          <a:p>
            <a:pPr>
              <a:spcBef>
                <a:spcPts val="1000"/>
              </a:spcBef>
              <a:buClr>
                <a:schemeClr val="accent1"/>
              </a:buClr>
              <a:buSzPct val="80000"/>
              <a:buFont typeface="Wingdings 3" charset="2"/>
              <a:buChar char=""/>
            </a:pPr>
            <a:r>
              <a:rPr lang="en-US" sz="1700" b="1" i="0" dirty="0">
                <a:solidFill>
                  <a:schemeClr val="accent2">
                    <a:lumMod val="50000"/>
                  </a:schemeClr>
                </a:solidFill>
                <a:effectLst/>
              </a:rPr>
              <a:t>Model Selection</a:t>
            </a:r>
            <a:r>
              <a:rPr lang="en-US" sz="1700" b="0" i="0" dirty="0">
                <a:solidFill>
                  <a:schemeClr val="accent2">
                    <a:lumMod val="50000"/>
                  </a:schemeClr>
                </a:solidFill>
                <a:effectLst/>
              </a:rPr>
              <a:t>: Choose a YOLO model (e.g., YOLOv3, YOLOv4).</a:t>
            </a:r>
          </a:p>
          <a:p>
            <a:pPr>
              <a:spcBef>
                <a:spcPts val="1000"/>
              </a:spcBef>
              <a:buClr>
                <a:schemeClr val="accent1"/>
              </a:buClr>
              <a:buSzPct val="80000"/>
              <a:buFont typeface="Wingdings 3" charset="2"/>
              <a:buChar char=""/>
            </a:pPr>
            <a:r>
              <a:rPr lang="en-US" sz="1700" b="1" i="0" dirty="0">
                <a:solidFill>
                  <a:schemeClr val="accent2">
                    <a:lumMod val="50000"/>
                  </a:schemeClr>
                </a:solidFill>
                <a:effectLst/>
              </a:rPr>
              <a:t>Training</a:t>
            </a:r>
            <a:r>
              <a:rPr lang="en-US" sz="1700" b="0" i="0" dirty="0">
                <a:solidFill>
                  <a:schemeClr val="accent2">
                    <a:lumMod val="50000"/>
                  </a:schemeClr>
                </a:solidFill>
                <a:effectLst/>
              </a:rPr>
              <a:t>: Train the model on annotated data, adjusting hyperparameters as needed.</a:t>
            </a:r>
          </a:p>
          <a:p>
            <a:pPr>
              <a:spcBef>
                <a:spcPts val="1000"/>
              </a:spcBef>
              <a:buClr>
                <a:schemeClr val="accent1"/>
              </a:buClr>
              <a:buSzPct val="80000"/>
              <a:buFont typeface="Wingdings 3" charset="2"/>
              <a:buChar char=""/>
            </a:pPr>
            <a:r>
              <a:rPr lang="en-US" sz="1700" b="1" i="0" dirty="0">
                <a:solidFill>
                  <a:schemeClr val="accent2">
                    <a:lumMod val="50000"/>
                  </a:schemeClr>
                </a:solidFill>
                <a:effectLst/>
              </a:rPr>
              <a:t>Evaluation</a:t>
            </a:r>
            <a:r>
              <a:rPr lang="en-US" sz="1700" b="0" i="0" dirty="0">
                <a:solidFill>
                  <a:schemeClr val="accent2">
                    <a:lumMod val="50000"/>
                  </a:schemeClr>
                </a:solidFill>
                <a:effectLst/>
              </a:rPr>
              <a:t>: Assess model performance using metrics like precision and recall.</a:t>
            </a:r>
          </a:p>
          <a:p>
            <a:pPr>
              <a:spcBef>
                <a:spcPts val="1000"/>
              </a:spcBef>
              <a:buClr>
                <a:schemeClr val="accent1"/>
              </a:buClr>
              <a:buSzPct val="80000"/>
              <a:buFont typeface="Wingdings 3" charset="2"/>
              <a:buChar char=""/>
            </a:pPr>
            <a:r>
              <a:rPr lang="en-US" sz="1700" b="1" i="0" dirty="0">
                <a:solidFill>
                  <a:schemeClr val="accent2">
                    <a:lumMod val="50000"/>
                  </a:schemeClr>
                </a:solidFill>
                <a:effectLst/>
              </a:rPr>
              <a:t>Fine-Tuning</a:t>
            </a:r>
            <a:r>
              <a:rPr lang="en-US" sz="1700" b="0" i="0" dirty="0">
                <a:solidFill>
                  <a:schemeClr val="accent2">
                    <a:lumMod val="50000"/>
                  </a:schemeClr>
                </a:solidFill>
                <a:effectLst/>
              </a:rPr>
              <a:t> (Optional): Adjust the model or collect more data for better performance.</a:t>
            </a:r>
          </a:p>
          <a:p>
            <a:pPr>
              <a:spcBef>
                <a:spcPts val="1000"/>
              </a:spcBef>
              <a:buClr>
                <a:schemeClr val="accent1"/>
              </a:buClr>
              <a:buSzPct val="80000"/>
              <a:buFont typeface="Wingdings 3" charset="2"/>
              <a:buChar char=""/>
            </a:pPr>
            <a:r>
              <a:rPr lang="en-US" sz="1700" b="1" i="0" dirty="0">
                <a:solidFill>
                  <a:schemeClr val="accent2">
                    <a:lumMod val="50000"/>
                  </a:schemeClr>
                </a:solidFill>
                <a:effectLst/>
              </a:rPr>
              <a:t>Deployment</a:t>
            </a:r>
            <a:r>
              <a:rPr lang="en-US" sz="1700" b="0" i="0" dirty="0">
                <a:solidFill>
                  <a:schemeClr val="accent2">
                    <a:lumMod val="50000"/>
                  </a:schemeClr>
                </a:solidFill>
                <a:effectLst/>
              </a:rPr>
              <a:t>: Integrate the trained model into your system for real-time moving object detection.</a:t>
            </a:r>
          </a:p>
          <a:p>
            <a:pPr>
              <a:spcBef>
                <a:spcPts val="1000"/>
              </a:spcBef>
              <a:buClr>
                <a:schemeClr val="accent1"/>
              </a:buClr>
              <a:buSzPct val="80000"/>
              <a:buFont typeface="Wingdings 3" charset="2"/>
              <a:buChar char=""/>
            </a:pPr>
            <a:endParaRPr lang="en-US" sz="1700" dirty="0">
              <a:solidFill>
                <a:schemeClr val="tx1">
                  <a:lumMod val="75000"/>
                  <a:lumOff val="25000"/>
                </a:schemeClr>
              </a:solidFill>
            </a:endParaRPr>
          </a:p>
        </p:txBody>
      </p:sp>
      <p:pic>
        <p:nvPicPr>
          <p:cNvPr id="6" name="Picture 5" descr="A dog sitting next to a bicycle&#10;&#10;Description automatically generated">
            <a:extLst>
              <a:ext uri="{FF2B5EF4-FFF2-40B4-BE49-F238E27FC236}">
                <a16:creationId xmlns:a16="http://schemas.microsoft.com/office/drawing/2014/main" xmlns="" id="{0AEF75F4-FB67-5CEC-93B8-20266044F558}"/>
              </a:ext>
            </a:extLst>
          </p:cNvPr>
          <p:cNvPicPr>
            <a:picLocks noChangeAspect="1"/>
          </p:cNvPicPr>
          <p:nvPr/>
        </p:nvPicPr>
        <p:blipFill rotWithShape="1">
          <a:blip r:embed="rId2">
            <a:extLst>
              <a:ext uri="{28A0092B-C50C-407E-A947-70E740481C1C}">
                <a14:useLocalDpi xmlns:a14="http://schemas.microsoft.com/office/drawing/2010/main" val="0"/>
              </a:ext>
            </a:extLst>
          </a:blip>
          <a:srcRect l="9615" r="13334" b="1"/>
          <a:stretch/>
        </p:blipFill>
        <p:spPr>
          <a:xfrm>
            <a:off x="6129405" y="609600"/>
            <a:ext cx="3144597" cy="2601747"/>
          </a:xfrm>
          <a:prstGeom prst="rect">
            <a:avLst/>
          </a:prstGeom>
        </p:spPr>
      </p:pic>
      <p:pic>
        <p:nvPicPr>
          <p:cNvPr id="8" name="Picture 7" descr="A dog sitting next to a bicycle&#10;&#10;Description automatically generated">
            <a:extLst>
              <a:ext uri="{FF2B5EF4-FFF2-40B4-BE49-F238E27FC236}">
                <a16:creationId xmlns:a16="http://schemas.microsoft.com/office/drawing/2014/main" xmlns="" id="{7DA301DF-7E92-2817-5192-B47BC510C794}"/>
              </a:ext>
            </a:extLst>
          </p:cNvPr>
          <p:cNvPicPr>
            <a:picLocks noChangeAspect="1"/>
          </p:cNvPicPr>
          <p:nvPr/>
        </p:nvPicPr>
        <p:blipFill rotWithShape="1">
          <a:blip r:embed="rId3">
            <a:extLst>
              <a:ext uri="{28A0092B-C50C-407E-A947-70E740481C1C}">
                <a14:useLocalDpi xmlns:a14="http://schemas.microsoft.com/office/drawing/2010/main" val="0"/>
              </a:ext>
            </a:extLst>
          </a:blip>
          <a:srcRect r="7837" b="-4"/>
          <a:stretch/>
        </p:blipFill>
        <p:spPr>
          <a:xfrm>
            <a:off x="6129405" y="3439947"/>
            <a:ext cx="3144597" cy="2601746"/>
          </a:xfrm>
          <a:prstGeom prst="rect">
            <a:avLst/>
          </a:prstGeom>
        </p:spPr>
      </p:pic>
    </p:spTree>
    <p:extLst>
      <p:ext uri="{BB962C8B-B14F-4D97-AF65-F5344CB8AC3E}">
        <p14:creationId xmlns:p14="http://schemas.microsoft.com/office/powerpoint/2010/main" val="33503160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395</TotalTime>
  <Words>586</Words>
  <Application>Microsoft Office PowerPoint</Application>
  <PresentationFormat>Custom</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AAMRAPALI V</vt:lpstr>
      <vt:lpstr>Moving Object Detection</vt:lpstr>
      <vt:lpstr>Agenda: Moving Object Detection with YOLO (Essential) </vt:lpstr>
      <vt:lpstr>Problem Statement </vt:lpstr>
      <vt:lpstr>Project Overview</vt:lpstr>
      <vt:lpstr>Who are the end users?</vt:lpstr>
      <vt:lpstr>Solution and its value preposition</vt:lpstr>
      <vt:lpstr>The wow in our solution</vt:lpstr>
      <vt:lpstr>Modelling</vt:lpstr>
      <vt:lpstr>Result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AAMRAPALI V</dc:title>
  <dc:creator>2021PITIT101</dc:creator>
  <cp:lastModifiedBy>User</cp:lastModifiedBy>
  <cp:revision>3</cp:revision>
  <dcterms:created xsi:type="dcterms:W3CDTF">2024-03-29T12:12:20Z</dcterms:created>
  <dcterms:modified xsi:type="dcterms:W3CDTF">2024-03-31T07:04:24Z</dcterms:modified>
</cp:coreProperties>
</file>