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Bahnschrift Light" panose="020B0502040204020203" pitchFamily="34" charset="0"/>
      <p:regular r:id="rId14"/>
    </p:embeddedFont>
    <p:embeddedFont>
      <p:font typeface="Clear Sans Regular Bold"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0279" autoAdjust="0"/>
    <p:restoredTop sz="71058" autoAdjust="0"/>
  </p:normalViewPr>
  <p:slideViewPr>
    <p:cSldViewPr>
      <p:cViewPr>
        <p:scale>
          <a:sx n="50" d="100"/>
          <a:sy n="50" d="100"/>
        </p:scale>
        <p:origin x="-210"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02.07.2024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20.jpe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1.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1423467"/>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[Title]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6553767" cy="6991658"/>
            <a:chOff x="0" y="-47625"/>
            <a:chExt cx="7569956" cy="9322214"/>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217895" cy="9322214"/>
            </a:xfrm>
            <a:prstGeom prst="rect">
              <a:avLst/>
            </a:prstGeom>
          </p:spPr>
          <p:txBody>
            <a:bodyPr wrap="square" lIns="0" tIns="0" rIns="0" bIns="0" rtlCol="0" anchor="t">
              <a:spAutoFit/>
            </a:bodyPr>
            <a:lstStyle/>
            <a:p>
              <a:pPr>
                <a:lnSpc>
                  <a:spcPct val="107000"/>
                </a:lnSpc>
                <a:spcAft>
                  <a:spcPts val="800"/>
                </a:spcAf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ANALYSIS</a:t>
              </a:r>
            </a:p>
            <a:p>
              <a:pPr>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Animal and Science are two most popular categories of content, indicating that the audience enjoy (Real-life) and (Scientific) content the most.</a:t>
              </a:r>
            </a:p>
            <a:p>
              <a:pPr>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INSIGHT</a:t>
              </a:r>
            </a:p>
            <a:p>
              <a:pPr>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Food is a common topic in top 5 categories under which “Healthy Eating” segment is ranking highest which may be an indication to the audience within the user base. Using this insight, a campaign can be organized by working with healthy eating brands to boost user engagement and audience experience.</a:t>
              </a:r>
            </a:p>
            <a:p>
              <a:pPr>
                <a:lnSpc>
                  <a:spcPct val="107000"/>
                </a:lnSpc>
                <a:spcAft>
                  <a:spcPts val="800"/>
                </a:spcAft>
              </a:pP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NEXT STEP</a:t>
              </a:r>
            </a:p>
            <a:p>
              <a:r>
                <a:rPr lang="en-IN" sz="2000" dirty="0">
                  <a:effectLst/>
                  <a:latin typeface="Calibri" panose="020F0502020204030204" pitchFamily="34" charset="0"/>
                  <a:ea typeface="Calibri" panose="020F0502020204030204" pitchFamily="34" charset="0"/>
                  <a:cs typeface="Times New Roman" panose="02020603050405020304" pitchFamily="18" charset="0"/>
                </a:rPr>
                <a:t>This ad-hoc analysis is insightful, but now it’s time to take this analysis into large scale production for real-time understanding of your business. We can show you how to do this.</a:t>
              </a:r>
              <a:endParaRPr lang="en-US" sz="20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4852687"/>
            <a:chOff x="0" y="0"/>
            <a:chExt cx="11564591" cy="647024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6"/>
              <a:ext cx="11564591" cy="4172082"/>
            </a:xfrm>
            <a:prstGeom prst="rect">
              <a:avLst/>
            </a:prstGeom>
          </p:spPr>
          <p:txBody>
            <a:bodyPr lIns="0" tIns="0" rIns="0" bIns="0" rtlCol="0" anchor="t">
              <a:spAutoFit/>
            </a:bodyPr>
            <a:lstStyle/>
            <a:p>
              <a:pPr>
                <a:spcAft>
                  <a:spcPts val="800"/>
                </a:spcAft>
              </a:pPr>
              <a:r>
                <a:rPr lang="en-US" sz="1900" b="1" spc="-19" dirty="0">
                  <a:solidFill>
                    <a:srgbClr val="000000"/>
                  </a:solidFill>
                </a:rPr>
                <a:t>Project Recap</a:t>
              </a:r>
              <a:r>
                <a:rPr lang="en-US" sz="1900" spc="-19" dirty="0">
                  <a:solidFill>
                    <a:srgbClr val="000000"/>
                  </a:solidFill>
                </a:rPr>
                <a:t> –  About the Social Buzz Company, project with Accenture.</a:t>
              </a:r>
            </a:p>
            <a:p>
              <a:pPr>
                <a:spcAft>
                  <a:spcPts val="800"/>
                </a:spcAft>
              </a:pPr>
              <a:r>
                <a:rPr lang="en-US" sz="1900" b="1" spc="-19" dirty="0">
                  <a:solidFill>
                    <a:srgbClr val="000000"/>
                  </a:solidFill>
                </a:rPr>
                <a:t>Problem</a:t>
              </a:r>
              <a:r>
                <a:rPr lang="en-US" sz="1900" spc="-19" dirty="0">
                  <a:solidFill>
                    <a:srgbClr val="000000"/>
                  </a:solidFill>
                </a:rPr>
                <a:t> – Number of post every day, highly unstructured data, analyzing top 5 categories.</a:t>
              </a:r>
            </a:p>
            <a:p>
              <a:r>
                <a:rPr lang="en-US" sz="1900" b="1" spc="-19" dirty="0">
                  <a:solidFill>
                    <a:srgbClr val="000000"/>
                  </a:solidFill>
                </a:rPr>
                <a:t>The Analytics Team</a:t>
              </a:r>
              <a:r>
                <a:rPr lang="en-US" sz="1900" spc="-19" dirty="0">
                  <a:solidFill>
                    <a:srgbClr val="000000"/>
                  </a:solidFill>
                </a:rPr>
                <a:t> – Name of People and their designations who are handling Project</a:t>
              </a:r>
            </a:p>
            <a:p>
              <a:endParaRPr lang="en-US" sz="1900" spc="-19" dirty="0">
                <a:solidFill>
                  <a:srgbClr val="000000"/>
                </a:solidFill>
              </a:endParaRPr>
            </a:p>
            <a:p>
              <a:r>
                <a:rPr lang="en-US" sz="1900" b="1" spc="-19" dirty="0">
                  <a:solidFill>
                    <a:srgbClr val="000000"/>
                  </a:solidFill>
                </a:rPr>
                <a:t>Process</a:t>
              </a:r>
              <a:r>
                <a:rPr lang="en-US" sz="1900" spc="-19" dirty="0">
                  <a:solidFill>
                    <a:srgbClr val="000000"/>
                  </a:solidFill>
                </a:rPr>
                <a:t> – Gathering required information, Data Cleaning, Data Modelling, Getting Insights.</a:t>
              </a:r>
            </a:p>
            <a:p>
              <a:endParaRPr lang="en-US" sz="1900" spc="-19" dirty="0">
                <a:solidFill>
                  <a:srgbClr val="000000"/>
                </a:solidFill>
              </a:endParaRPr>
            </a:p>
            <a:p>
              <a:r>
                <a:rPr lang="en-US" sz="1900" b="1" spc="-19" dirty="0">
                  <a:solidFill>
                    <a:srgbClr val="000000"/>
                  </a:solidFill>
                </a:rPr>
                <a:t>Insights</a:t>
              </a:r>
              <a:r>
                <a:rPr lang="en-US" sz="1900" spc="-19" dirty="0">
                  <a:solidFill>
                    <a:srgbClr val="000000"/>
                  </a:solidFill>
                </a:rPr>
                <a:t> – Number of  unique categories, Most reaction to particular category, Month with most post.</a:t>
              </a:r>
            </a:p>
            <a:p>
              <a:endParaRPr lang="en-US" sz="1900" spc="-19" dirty="0">
                <a:solidFill>
                  <a:srgbClr val="000000"/>
                </a:solidFill>
              </a:endParaRPr>
            </a:p>
            <a:p>
              <a:r>
                <a:rPr lang="en-US" sz="1900" b="1" spc="-19" dirty="0">
                  <a:solidFill>
                    <a:srgbClr val="000000"/>
                  </a:solidFill>
                </a:rPr>
                <a:t>Summary</a:t>
              </a:r>
              <a:r>
                <a:rPr lang="en-US" sz="1900" spc="-19" dirty="0">
                  <a:solidFill>
                    <a:srgbClr val="000000"/>
                  </a:solidFill>
                </a:rPr>
                <a:t> -  Analysis, Insights and Next Step.</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8436952" y="2005584"/>
            <a:ext cx="8327048" cy="6275832"/>
          </a:xfrm>
          <a:prstGeom prst="rect">
            <a:avLst/>
          </a:prstGeom>
          <a:solidFill>
            <a:schemeClr val="bg1"/>
          </a:solidFill>
        </p:spPr>
        <p:txBody>
          <a:bodyPr/>
          <a:lstStyle/>
          <a:p>
            <a:pPr>
              <a:lnSpc>
                <a:spcPct val="107000"/>
              </a:lnSpc>
              <a:spcAft>
                <a:spcPts val="800"/>
              </a:spcAft>
            </a:pPr>
            <a:r>
              <a:rPr lang="en-IN" sz="2500" b="1" kern="100" dirty="0">
                <a:effectLst/>
                <a:ea typeface="Calibri" panose="020F0502020204030204" pitchFamily="34" charset="0"/>
                <a:cs typeface="Arial" panose="020B0604020202020204" pitchFamily="34" charset="0"/>
              </a:rPr>
              <a:t>About our Client</a:t>
            </a:r>
          </a:p>
          <a:p>
            <a:pPr>
              <a:spcAft>
                <a:spcPts val="800"/>
              </a:spcAft>
            </a:pPr>
            <a:r>
              <a:rPr lang="en-IN" sz="2000" kern="100" dirty="0">
                <a:effectLst/>
                <a:ea typeface="Calibri" panose="020F0502020204030204" pitchFamily="34" charset="0"/>
                <a:cs typeface="Arial" panose="020B0604020202020204" pitchFamily="34" charset="0"/>
              </a:rPr>
              <a:t>Social Buzz is one of the fastest growing company </a:t>
            </a:r>
            <a:r>
              <a:rPr lang="en-IN" sz="2000" kern="100" dirty="0">
                <a:ea typeface="Calibri" panose="020F0502020204030204" pitchFamily="34" charset="0"/>
                <a:cs typeface="Arial" panose="020B0604020202020204" pitchFamily="34" charset="0"/>
              </a:rPr>
              <a:t>in </a:t>
            </a:r>
            <a:r>
              <a:rPr lang="en-IN" sz="2000" kern="100" dirty="0">
                <a:effectLst/>
                <a:ea typeface="Calibri" panose="020F0502020204030204" pitchFamily="34" charset="0"/>
                <a:cs typeface="Arial" panose="020B0604020202020204" pitchFamily="34" charset="0"/>
              </a:rPr>
              <a:t>social media &amp; content creation industry, providing platform to content creators, which has reached over 500 million active users each month, which has scaled quicker than anticipated and that’s why they need help of an advisory firm to oversee their scaling process effectively.</a:t>
            </a:r>
          </a:p>
          <a:p>
            <a:pPr>
              <a:spcAft>
                <a:spcPts val="800"/>
              </a:spcAft>
            </a:pPr>
            <a:endParaRPr lang="en-IN" sz="2800" b="1" kern="100" dirty="0">
              <a:effectLst/>
              <a:ea typeface="Calibri" panose="020F0502020204030204" pitchFamily="34" charset="0"/>
              <a:cs typeface="Arial" panose="020B0604020202020204" pitchFamily="34" charset="0"/>
            </a:endParaRPr>
          </a:p>
          <a:p>
            <a:pPr>
              <a:spcAft>
                <a:spcPts val="800"/>
              </a:spcAft>
            </a:pPr>
            <a:r>
              <a:rPr lang="en-IN" sz="2800" b="1" kern="100" dirty="0">
                <a:effectLst/>
                <a:ea typeface="Calibri" panose="020F0502020204030204" pitchFamily="34" charset="0"/>
                <a:cs typeface="Arial" panose="020B0604020202020204" pitchFamily="34" charset="0"/>
              </a:rPr>
              <a:t>Project</a:t>
            </a:r>
            <a:endParaRPr lang="en-IN" sz="2000" b="1" kern="100" dirty="0">
              <a:effectLst/>
              <a:ea typeface="Calibri" panose="020F0502020204030204" pitchFamily="34" charset="0"/>
              <a:cs typeface="Arial" panose="020B0604020202020204" pitchFamily="34" charset="0"/>
            </a:endParaRPr>
          </a:p>
          <a:p>
            <a:pPr>
              <a:spcAft>
                <a:spcPts val="800"/>
              </a:spcAft>
            </a:pPr>
            <a:r>
              <a:rPr lang="en-IN" sz="2000" kern="100" dirty="0">
                <a:effectLst/>
                <a:ea typeface="Calibri" panose="020F0502020204030204" pitchFamily="34" charset="0"/>
                <a:cs typeface="Arial" panose="020B0604020202020204" pitchFamily="34" charset="0"/>
              </a:rPr>
              <a:t>Accenture is running a 3-month initial project to fulfil their expectations as per assigned tasks:</a:t>
            </a:r>
          </a:p>
          <a:p>
            <a:pPr marL="457200" indent="-457200">
              <a:spcAft>
                <a:spcPts val="800"/>
              </a:spcAft>
              <a:buFont typeface="+mj-lt"/>
              <a:buAutoNum type="arabicPeriod"/>
            </a:pPr>
            <a:r>
              <a:rPr lang="en-IN" sz="2000" kern="100" dirty="0">
                <a:effectLst/>
                <a:ea typeface="Calibri" panose="020F0502020204030204" pitchFamily="34" charset="0"/>
                <a:cs typeface="Arial" panose="020B0604020202020204" pitchFamily="34" charset="0"/>
              </a:rPr>
              <a:t>An audit of their big data practice</a:t>
            </a:r>
          </a:p>
          <a:p>
            <a:pPr marL="457200" indent="-457200">
              <a:spcAft>
                <a:spcPts val="800"/>
              </a:spcAft>
              <a:buFont typeface="+mj-lt"/>
              <a:buAutoNum type="arabicPeriod"/>
            </a:pPr>
            <a:r>
              <a:rPr lang="en-IN" sz="2000" kern="100" dirty="0">
                <a:effectLst/>
                <a:ea typeface="Calibri" panose="020F0502020204030204" pitchFamily="34" charset="0"/>
                <a:cs typeface="Arial" panose="020B0604020202020204" pitchFamily="34" charset="0"/>
              </a:rPr>
              <a:t>Recommendations for a successful IPO</a:t>
            </a:r>
          </a:p>
          <a:p>
            <a:pPr marL="457200" indent="-457200">
              <a:spcAft>
                <a:spcPts val="800"/>
              </a:spcAft>
              <a:buFont typeface="+mj-lt"/>
              <a:buAutoNum type="arabicPeriod"/>
            </a:pPr>
            <a:r>
              <a:rPr lang="en-IN" sz="2000" kern="100" dirty="0">
                <a:effectLst/>
                <a:ea typeface="Calibri" panose="020F0502020204030204" pitchFamily="34" charset="0"/>
                <a:cs typeface="Arial" panose="020B0604020202020204" pitchFamily="34" charset="0"/>
              </a:rPr>
              <a:t>An analysis the top 5 content categories with the largest popularity.</a:t>
            </a:r>
          </a:p>
          <a:p>
            <a:endParaRPr lang="en-IN" sz="2500" dirty="0">
              <a:cs typeface="Arial" panose="020B0604020202020204" pitchFamily="34" charset="0"/>
            </a:endParaRPr>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pPr marL="342900" indent="-342900">
              <a:buAutoNum type="arabicParenR"/>
            </a:pPr>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7"/>
            <a:ext cx="3273312" cy="3346581"/>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7543860"/>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a:p>
            <a:pPr>
              <a:lnSpc>
                <a:spcPct val="107000"/>
              </a:lnSpc>
              <a:spcAft>
                <a:spcPts val="800"/>
              </a:spcAft>
            </a:pPr>
            <a:endParaRPr lang="en-US" sz="2500" spc="-80" dirty="0">
              <a:solidFill>
                <a:srgbClr val="FFFFFF"/>
              </a:solidFill>
              <a:latin typeface="Graphik Regular" panose="020B0503030202060203" pitchFamily="34" charset="0"/>
            </a:endParaRPr>
          </a:p>
          <a:p>
            <a:pPr>
              <a:lnSpc>
                <a:spcPct val="107000"/>
              </a:lnSpc>
              <a:spcAft>
                <a:spcPts val="800"/>
              </a:spcAft>
            </a:pPr>
            <a:endParaRPr lang="en-IN" sz="3000" kern="100" dirty="0">
              <a:solidFill>
                <a:schemeClr val="bg1"/>
              </a:solidFill>
              <a:effectLst/>
              <a:latin typeface="Aptos" panose="020B00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3000" kern="100" dirty="0">
                <a:solidFill>
                  <a:schemeClr val="bg1"/>
                </a:solidFill>
                <a:effectLst/>
                <a:ea typeface="Calibri" panose="020F0502020204030204" pitchFamily="34" charset="0"/>
                <a:cs typeface="Times New Roman" panose="02020603050405020304" pitchFamily="18" charset="0"/>
              </a:rPr>
              <a:t>Over 100,000 pieces of content Every day</a:t>
            </a:r>
          </a:p>
          <a:p>
            <a:pPr>
              <a:lnSpc>
                <a:spcPct val="107000"/>
              </a:lnSpc>
              <a:spcAft>
                <a:spcPts val="800"/>
              </a:spcAft>
            </a:pPr>
            <a:endParaRPr lang="en-IN" sz="3000" kern="100" dirty="0">
              <a:solidFill>
                <a:schemeClr val="bg1"/>
              </a:solidFill>
              <a:effectLst/>
              <a:ea typeface="Calibri" panose="020F0502020204030204" pitchFamily="34" charset="0"/>
              <a:cs typeface="Times New Roman" panose="02020603050405020304" pitchFamily="18" charset="0"/>
            </a:endParaRPr>
          </a:p>
          <a:p>
            <a:pPr>
              <a:lnSpc>
                <a:spcPct val="107000"/>
              </a:lnSpc>
              <a:spcAft>
                <a:spcPts val="800"/>
              </a:spcAft>
            </a:pPr>
            <a:r>
              <a:rPr lang="en-IN" sz="3000" kern="100" dirty="0">
                <a:solidFill>
                  <a:schemeClr val="bg1"/>
                </a:solidFill>
                <a:effectLst/>
                <a:ea typeface="Calibri" panose="020F0502020204030204" pitchFamily="34" charset="0"/>
                <a:cs typeface="Times New Roman" panose="02020603050405020304" pitchFamily="18" charset="0"/>
              </a:rPr>
              <a:t>All of this data is highly unstructured.</a:t>
            </a:r>
          </a:p>
          <a:p>
            <a:pPr>
              <a:lnSpc>
                <a:spcPct val="107000"/>
              </a:lnSpc>
              <a:spcAft>
                <a:spcPts val="800"/>
              </a:spcAft>
            </a:pPr>
            <a:endParaRPr lang="en-IN" sz="3000" kern="100" dirty="0">
              <a:solidFill>
                <a:schemeClr val="bg1"/>
              </a:solidFill>
              <a:effectLst/>
              <a:ea typeface="Calibri" panose="020F0502020204030204" pitchFamily="34" charset="0"/>
              <a:cs typeface="Times New Roman" panose="02020603050405020304" pitchFamily="18" charset="0"/>
            </a:endParaRPr>
          </a:p>
          <a:p>
            <a:pPr>
              <a:lnSpc>
                <a:spcPct val="107000"/>
              </a:lnSpc>
              <a:spcAft>
                <a:spcPts val="800"/>
              </a:spcAft>
            </a:pPr>
            <a:r>
              <a:rPr lang="en-IN" sz="3000" b="1" kern="100" dirty="0">
                <a:solidFill>
                  <a:schemeClr val="bg1"/>
                </a:solidFill>
                <a:effectLst/>
                <a:ea typeface="Calibri" panose="020F0502020204030204" pitchFamily="34" charset="0"/>
                <a:cs typeface="Times New Roman" panose="02020603050405020304" pitchFamily="18" charset="0"/>
              </a:rPr>
              <a:t>Analysis to find out the Top 5 performing categories</a:t>
            </a:r>
          </a:p>
          <a:p>
            <a:pPr>
              <a:lnSpc>
                <a:spcPts val="9600"/>
              </a:lnSpc>
            </a:pPr>
            <a:endParaRPr lang="en-US" sz="8000" spc="-80" dirty="0">
              <a:solidFill>
                <a:srgbClr val="FFFFFF"/>
              </a:solidFill>
              <a:latin typeface="Graphik Regular" panose="020B0503030202060203"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18" name="Group 18"/>
          <p:cNvGrpSpPr>
            <a:grpSpLocks noChangeAspect="1"/>
          </p:cNvGrpSpPr>
          <p:nvPr/>
        </p:nvGrpSpPr>
        <p:grpSpPr>
          <a:xfrm>
            <a:off x="11419219" y="10287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8" name="Group 28"/>
          <p:cNvGrpSpPr>
            <a:grpSpLocks noChangeAspect="1"/>
          </p:cNvGrpSpPr>
          <p:nvPr/>
        </p:nvGrpSpPr>
        <p:grpSpPr>
          <a:xfrm>
            <a:off x="11419219" y="6931132"/>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670508" y="3331799"/>
            <a:ext cx="5612273" cy="2462213"/>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3" name="TextBox 32">
            <a:extLst>
              <a:ext uri="{FF2B5EF4-FFF2-40B4-BE49-F238E27FC236}">
                <a16:creationId xmlns:a16="http://schemas.microsoft.com/office/drawing/2014/main" id="{E93A880E-57E5-F4FE-3641-97CCD7471FE8}"/>
              </a:ext>
            </a:extLst>
          </p:cNvPr>
          <p:cNvSpPr txBox="1"/>
          <p:nvPr/>
        </p:nvSpPr>
        <p:spPr>
          <a:xfrm>
            <a:off x="14267056" y="1270731"/>
            <a:ext cx="3729386" cy="1323439"/>
          </a:xfrm>
          <a:prstGeom prst="rect">
            <a:avLst/>
          </a:prstGeom>
          <a:noFill/>
        </p:spPr>
        <p:txBody>
          <a:bodyPr wrap="square">
            <a:spAutoFit/>
          </a:bodyPr>
          <a:lstStyle/>
          <a:p>
            <a:r>
              <a:rPr lang="en-US" sz="4000" b="1" dirty="0"/>
              <a:t>Myself</a:t>
            </a:r>
          </a:p>
          <a:p>
            <a:r>
              <a:rPr lang="en-US" sz="4000" dirty="0"/>
              <a:t>(Data Analyst) </a:t>
            </a:r>
            <a:endParaRPr lang="en-IN" sz="4000" dirty="0"/>
          </a:p>
        </p:txBody>
      </p:sp>
      <p:sp>
        <p:nvSpPr>
          <p:cNvPr id="34" name="TextBox 33">
            <a:extLst>
              <a:ext uri="{FF2B5EF4-FFF2-40B4-BE49-F238E27FC236}">
                <a16:creationId xmlns:a16="http://schemas.microsoft.com/office/drawing/2014/main" id="{05E9F515-FFAD-DB17-72D2-8B9F9C20A113}"/>
              </a:ext>
            </a:extLst>
          </p:cNvPr>
          <p:cNvSpPr txBox="1"/>
          <p:nvPr/>
        </p:nvSpPr>
        <p:spPr>
          <a:xfrm>
            <a:off x="14267056" y="4023021"/>
            <a:ext cx="3755422" cy="1877437"/>
          </a:xfrm>
          <a:prstGeom prst="rect">
            <a:avLst/>
          </a:prstGeom>
          <a:noFill/>
        </p:spPr>
        <p:txBody>
          <a:bodyPr wrap="square" rtlCol="0">
            <a:spAutoFit/>
          </a:bodyPr>
          <a:lstStyle/>
          <a:p>
            <a:endParaRPr lang="en-IN" sz="1800" b="1" dirty="0"/>
          </a:p>
          <a:p>
            <a:r>
              <a:rPr lang="en-IN" sz="4000" b="1" dirty="0"/>
              <a:t>Marcus</a:t>
            </a:r>
            <a:r>
              <a:rPr lang="en-IN" sz="1800" b="1" dirty="0"/>
              <a:t> </a:t>
            </a:r>
            <a:r>
              <a:rPr lang="en-IN" sz="4000" b="1" dirty="0"/>
              <a:t>Rompton</a:t>
            </a:r>
          </a:p>
          <a:p>
            <a:r>
              <a:rPr lang="en-IN" sz="4000" dirty="0"/>
              <a:t>(Senior Principle) </a:t>
            </a:r>
            <a:endParaRPr lang="en-US" sz="4000" dirty="0"/>
          </a:p>
          <a:p>
            <a:endParaRPr lang="en-IN" dirty="0"/>
          </a:p>
        </p:txBody>
      </p:sp>
      <p:sp>
        <p:nvSpPr>
          <p:cNvPr id="35" name="TextBox 34">
            <a:extLst>
              <a:ext uri="{FF2B5EF4-FFF2-40B4-BE49-F238E27FC236}">
                <a16:creationId xmlns:a16="http://schemas.microsoft.com/office/drawing/2014/main" id="{DEB5E959-D9EB-D8DD-1437-0CA54B5911D5}"/>
              </a:ext>
            </a:extLst>
          </p:cNvPr>
          <p:cNvSpPr txBox="1"/>
          <p:nvPr/>
        </p:nvSpPr>
        <p:spPr>
          <a:xfrm>
            <a:off x="14325749" y="6970981"/>
            <a:ext cx="3696729" cy="2215991"/>
          </a:xfrm>
          <a:prstGeom prst="rect">
            <a:avLst/>
          </a:prstGeom>
          <a:noFill/>
        </p:spPr>
        <p:txBody>
          <a:bodyPr wrap="square" rtlCol="0">
            <a:spAutoFit/>
          </a:bodyPr>
          <a:lstStyle/>
          <a:p>
            <a:r>
              <a:rPr lang="en-IN" sz="4000" b="1" dirty="0"/>
              <a:t>Andrew Fleming </a:t>
            </a:r>
          </a:p>
          <a:p>
            <a:r>
              <a:rPr lang="en-IN" sz="4000" dirty="0"/>
              <a:t>(Chief Technical Architect) </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536782"/>
            <a:ext cx="1794565" cy="1720709"/>
            <a:chOff x="0" y="80718"/>
            <a:chExt cx="2392752" cy="2294279"/>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6484543">
              <a:off x="358154" y="78549"/>
              <a:ext cx="2032430" cy="2036767"/>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4679419" cy="923330"/>
          </a:xfrm>
          <a:prstGeom prst="rect">
            <a:avLst/>
          </a:prstGeom>
        </p:spPr>
        <p:txBody>
          <a:bodyPr wrap="square" lIns="0" tIns="0" rIns="0" bIns="0" rtlCol="0" anchor="t">
            <a:spAutoFit/>
          </a:bodyPr>
          <a:lstStyle/>
          <a:p>
            <a:pPr>
              <a:lnSpc>
                <a:spcPts val="7192"/>
              </a:lnSpc>
            </a:pPr>
            <a:r>
              <a:rPr lang="en-US" sz="7192" spc="-640" dirty="0">
                <a:solidFill>
                  <a:srgbClr val="FFFFFF"/>
                </a:solidFill>
                <a:latin typeface="Clear Sans Regular Bold"/>
              </a:rPr>
              <a:t>1. 		</a:t>
            </a:r>
            <a:r>
              <a:rPr lang="en-US" sz="6000" spc="-640" dirty="0">
                <a:solidFill>
                  <a:srgbClr val="FFFFFF"/>
                </a:solidFill>
                <a:latin typeface="+mj-lt"/>
              </a:rPr>
              <a:t> </a:t>
            </a:r>
            <a:r>
              <a:rPr lang="en-US" sz="5000" spc="-640" dirty="0">
                <a:solidFill>
                  <a:srgbClr val="FFFFFF"/>
                </a:solidFill>
                <a:latin typeface="Bahnschrift Light" panose="020B0502040204020203" pitchFamily="34" charset="0"/>
              </a:rPr>
              <a:t>Data Understanding</a:t>
            </a:r>
          </a:p>
        </p:txBody>
      </p:sp>
      <p:sp>
        <p:nvSpPr>
          <p:cNvPr id="35" name="TextBox 35"/>
          <p:cNvSpPr txBox="1"/>
          <p:nvPr/>
        </p:nvSpPr>
        <p:spPr>
          <a:xfrm>
            <a:off x="4534646" y="2984043"/>
            <a:ext cx="6971554" cy="923330"/>
          </a:xfrm>
          <a:prstGeom prst="rect">
            <a:avLst/>
          </a:prstGeom>
        </p:spPr>
        <p:txBody>
          <a:bodyPr wrap="square" lIns="0" tIns="0" rIns="0" bIns="0" rtlCol="0" anchor="t">
            <a:spAutoFit/>
          </a:bodyPr>
          <a:lstStyle/>
          <a:p>
            <a:pPr>
              <a:lnSpc>
                <a:spcPts val="7192"/>
              </a:lnSpc>
            </a:pPr>
            <a:r>
              <a:rPr lang="en-US" sz="7192" spc="-640" dirty="0">
                <a:solidFill>
                  <a:srgbClr val="FFFFFF"/>
                </a:solidFill>
                <a:latin typeface="Clear Sans Regular Bold"/>
              </a:rPr>
              <a:t>2. 		</a:t>
            </a:r>
            <a:r>
              <a:rPr lang="en-US" sz="5000" spc="-640" dirty="0">
                <a:solidFill>
                  <a:srgbClr val="FFFFFF"/>
                </a:solidFill>
                <a:latin typeface="Bahnschrift Light" panose="020B0502040204020203" pitchFamily="34" charset="0"/>
              </a:rPr>
              <a:t>Data Cleaning</a:t>
            </a:r>
          </a:p>
        </p:txBody>
      </p:sp>
      <p:sp>
        <p:nvSpPr>
          <p:cNvPr id="36" name="TextBox 36"/>
          <p:cNvSpPr txBox="1"/>
          <p:nvPr/>
        </p:nvSpPr>
        <p:spPr>
          <a:xfrm>
            <a:off x="10108222" y="7828620"/>
            <a:ext cx="8179777" cy="923330"/>
          </a:xfrm>
          <a:prstGeom prst="rect">
            <a:avLst/>
          </a:prstGeom>
        </p:spPr>
        <p:txBody>
          <a:bodyPr wrap="square" lIns="0" tIns="0" rIns="0" bIns="0" rtlCol="0" anchor="t">
            <a:spAutoFit/>
          </a:bodyPr>
          <a:lstStyle/>
          <a:p>
            <a:pPr>
              <a:lnSpc>
                <a:spcPts val="7192"/>
              </a:lnSpc>
            </a:pPr>
            <a:r>
              <a:rPr lang="en-US" sz="7192" spc="-640" dirty="0">
                <a:solidFill>
                  <a:srgbClr val="FFFFFF"/>
                </a:solidFill>
                <a:latin typeface="Clear Sans Regular Bold"/>
              </a:rPr>
              <a:t>5. 		</a:t>
            </a:r>
            <a:r>
              <a:rPr lang="en-US" sz="5000" spc="-640" dirty="0">
                <a:solidFill>
                  <a:srgbClr val="FFFFFF"/>
                </a:solidFill>
                <a:latin typeface="Bahnschrift Light" panose="020B0502040204020203" pitchFamily="34" charset="0"/>
              </a:rPr>
              <a:t>Insights from Data</a:t>
            </a:r>
          </a:p>
        </p:txBody>
      </p:sp>
      <p:sp>
        <p:nvSpPr>
          <p:cNvPr id="37" name="TextBox 37"/>
          <p:cNvSpPr txBox="1"/>
          <p:nvPr/>
        </p:nvSpPr>
        <p:spPr>
          <a:xfrm>
            <a:off x="8193880" y="6204766"/>
            <a:ext cx="7052579" cy="923330"/>
          </a:xfrm>
          <a:prstGeom prst="rect">
            <a:avLst/>
          </a:prstGeom>
        </p:spPr>
        <p:txBody>
          <a:bodyPr wrap="square" lIns="0" tIns="0" rIns="0" bIns="0" rtlCol="0" anchor="t">
            <a:spAutoFit/>
          </a:bodyPr>
          <a:lstStyle/>
          <a:p>
            <a:pPr>
              <a:lnSpc>
                <a:spcPts val="7192"/>
              </a:lnSpc>
            </a:pPr>
            <a:r>
              <a:rPr lang="en-US" sz="7192" spc="-640" dirty="0">
                <a:solidFill>
                  <a:srgbClr val="FFFFFF"/>
                </a:solidFill>
                <a:latin typeface="Clear Sans Regular Bold"/>
              </a:rPr>
              <a:t>4. 		</a:t>
            </a:r>
            <a:r>
              <a:rPr lang="en-US" sz="5000" spc="-640" dirty="0">
                <a:solidFill>
                  <a:srgbClr val="FFFFFF"/>
                </a:solidFill>
                <a:latin typeface="Bahnschrift Light" panose="020B0502040204020203" pitchFamily="34" charset="0"/>
              </a:rPr>
              <a:t>Data Analysis</a:t>
            </a:r>
          </a:p>
        </p:txBody>
      </p:sp>
      <p:sp>
        <p:nvSpPr>
          <p:cNvPr id="38" name="TextBox 38"/>
          <p:cNvSpPr txBox="1"/>
          <p:nvPr/>
        </p:nvSpPr>
        <p:spPr>
          <a:xfrm>
            <a:off x="6396750" y="4605252"/>
            <a:ext cx="7547850" cy="923330"/>
          </a:xfrm>
          <a:prstGeom prst="rect">
            <a:avLst/>
          </a:prstGeom>
        </p:spPr>
        <p:txBody>
          <a:bodyPr wrap="square" lIns="0" tIns="0" rIns="0" bIns="0" rtlCol="0" anchor="t">
            <a:spAutoFit/>
          </a:bodyPr>
          <a:lstStyle/>
          <a:p>
            <a:pPr>
              <a:lnSpc>
                <a:spcPts val="7192"/>
              </a:lnSpc>
            </a:pPr>
            <a:r>
              <a:rPr lang="en-US" sz="7192" spc="-640" dirty="0">
                <a:solidFill>
                  <a:srgbClr val="FFFFFF"/>
                </a:solidFill>
                <a:latin typeface="Clear Sans Regular Bold"/>
              </a:rPr>
              <a:t>3.  	</a:t>
            </a:r>
            <a:r>
              <a:rPr lang="en-US" sz="5000" spc="-640" dirty="0">
                <a:solidFill>
                  <a:srgbClr val="FFFFFF"/>
                </a:solidFill>
                <a:latin typeface="Bahnschrift Light" panose="020B0502040204020203" pitchFamily="34" charset="0"/>
              </a:rPr>
              <a:t>Data Modelling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 - </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TextBox 13">
            <a:extLst>
              <a:ext uri="{FF2B5EF4-FFF2-40B4-BE49-F238E27FC236}">
                <a16:creationId xmlns:a16="http://schemas.microsoft.com/office/drawing/2014/main" id="{26E985A4-B096-A4E9-638F-701D54172102}"/>
              </a:ext>
            </a:extLst>
          </p:cNvPr>
          <p:cNvSpPr txBox="1"/>
          <p:nvPr/>
        </p:nvSpPr>
        <p:spPr>
          <a:xfrm>
            <a:off x="1601563" y="3948514"/>
            <a:ext cx="3863339" cy="2062103"/>
          </a:xfrm>
          <a:prstGeom prst="rect">
            <a:avLst/>
          </a:prstGeom>
          <a:noFill/>
        </p:spPr>
        <p:txBody>
          <a:bodyPr wrap="square" rtlCol="0">
            <a:spAutoFit/>
          </a:bodyPr>
          <a:lstStyle/>
          <a:p>
            <a:r>
              <a:rPr lang="en-US" sz="7200" dirty="0"/>
              <a:t>	  </a:t>
            </a:r>
            <a:r>
              <a:rPr lang="en-US" sz="7200" dirty="0">
                <a:solidFill>
                  <a:srgbClr val="A100FF"/>
                </a:solidFill>
              </a:rPr>
              <a:t>16</a:t>
            </a:r>
            <a:r>
              <a:rPr lang="en-US" sz="7200" dirty="0"/>
              <a:t> </a:t>
            </a:r>
            <a:endParaRPr lang="en-US" dirty="0"/>
          </a:p>
          <a:p>
            <a:pPr algn="ctr"/>
            <a:r>
              <a:rPr lang="en-US" sz="2800" dirty="0"/>
              <a:t>UNIQUE         CATEGORIES</a:t>
            </a:r>
            <a:endParaRPr lang="en-IN" sz="2800" dirty="0"/>
          </a:p>
        </p:txBody>
      </p:sp>
      <p:sp>
        <p:nvSpPr>
          <p:cNvPr id="15" name="TextBox 14">
            <a:extLst>
              <a:ext uri="{FF2B5EF4-FFF2-40B4-BE49-F238E27FC236}">
                <a16:creationId xmlns:a16="http://schemas.microsoft.com/office/drawing/2014/main" id="{034EB49F-5B7B-D27A-3744-558C47ECCF14}"/>
              </a:ext>
            </a:extLst>
          </p:cNvPr>
          <p:cNvSpPr txBox="1"/>
          <p:nvPr/>
        </p:nvSpPr>
        <p:spPr>
          <a:xfrm>
            <a:off x="6826622" y="3989338"/>
            <a:ext cx="3863339" cy="2062103"/>
          </a:xfrm>
          <a:prstGeom prst="rect">
            <a:avLst/>
          </a:prstGeom>
          <a:noFill/>
        </p:spPr>
        <p:txBody>
          <a:bodyPr wrap="square" rtlCol="0">
            <a:spAutoFit/>
          </a:bodyPr>
          <a:lstStyle/>
          <a:p>
            <a:r>
              <a:rPr lang="en-US" sz="7200" dirty="0"/>
              <a:t>	</a:t>
            </a:r>
            <a:r>
              <a:rPr lang="en-US" sz="7200" dirty="0">
                <a:solidFill>
                  <a:srgbClr val="A100FF"/>
                </a:solidFill>
              </a:rPr>
              <a:t>1897</a:t>
            </a:r>
            <a:r>
              <a:rPr lang="en-US" sz="7200" dirty="0"/>
              <a:t> </a:t>
            </a:r>
            <a:endParaRPr lang="en-US" dirty="0"/>
          </a:p>
          <a:p>
            <a:pPr algn="ctr"/>
            <a:r>
              <a:rPr lang="en-US" sz="2800" dirty="0"/>
              <a:t>REACTION TO (ANIMAL) CATEGORY</a:t>
            </a:r>
            <a:endParaRPr lang="en-IN" sz="2800" dirty="0"/>
          </a:p>
        </p:txBody>
      </p:sp>
      <p:sp>
        <p:nvSpPr>
          <p:cNvPr id="17" name="TextBox 16">
            <a:extLst>
              <a:ext uri="{FF2B5EF4-FFF2-40B4-BE49-F238E27FC236}">
                <a16:creationId xmlns:a16="http://schemas.microsoft.com/office/drawing/2014/main" id="{7AAF76F5-2654-DE7E-C8E8-40D6223A2662}"/>
              </a:ext>
            </a:extLst>
          </p:cNvPr>
          <p:cNvSpPr txBox="1"/>
          <p:nvPr/>
        </p:nvSpPr>
        <p:spPr>
          <a:xfrm>
            <a:off x="12224781" y="4010069"/>
            <a:ext cx="3863339" cy="2062103"/>
          </a:xfrm>
          <a:prstGeom prst="rect">
            <a:avLst/>
          </a:prstGeom>
          <a:noFill/>
        </p:spPr>
        <p:txBody>
          <a:bodyPr wrap="square" rtlCol="0">
            <a:spAutoFit/>
          </a:bodyPr>
          <a:lstStyle/>
          <a:p>
            <a:r>
              <a:rPr lang="en-US" sz="7200" dirty="0"/>
              <a:t>	</a:t>
            </a:r>
            <a:r>
              <a:rPr lang="en-US" sz="7200" dirty="0">
                <a:solidFill>
                  <a:srgbClr val="A100FF"/>
                </a:solidFill>
              </a:rPr>
              <a:t>MAY</a:t>
            </a:r>
            <a:r>
              <a:rPr lang="en-US" sz="7200" dirty="0"/>
              <a:t> </a:t>
            </a:r>
            <a:endParaRPr lang="en-US" dirty="0"/>
          </a:p>
          <a:p>
            <a:pPr algn="ctr"/>
            <a:r>
              <a:rPr lang="en-US" sz="2800" dirty="0"/>
              <a:t>MONTH WITH MOST</a:t>
            </a:r>
          </a:p>
          <a:p>
            <a:pPr algn="ctr"/>
            <a:r>
              <a:rPr lang="en-US" sz="2800" dirty="0"/>
              <a:t>NUMBER OF POST</a:t>
            </a:r>
            <a:endParaRPr lang="en-IN"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70452111-1B53-61D2-D088-73A3E76F150D}"/>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2724117" y="1383832"/>
            <a:ext cx="14584384" cy="780583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4A277D62-7B48-0C81-645E-5A449637E43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18416" y="1147177"/>
            <a:ext cx="14274184" cy="8229283"/>
          </a:xfrm>
          <a:prstGeom prst="rect">
            <a:avLst/>
          </a:prstGeom>
        </p:spPr>
      </p:pic>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8992</TotalTime>
  <Words>446</Words>
  <Application>Microsoft Office PowerPoint</Application>
  <PresentationFormat>Custom</PresentationFormat>
  <Paragraphs>84</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Graphik Regular</vt:lpstr>
      <vt:lpstr>Aptos</vt:lpstr>
      <vt:lpstr>Clear Sans Regular Bold</vt:lpstr>
      <vt:lpstr>Calibri</vt:lpstr>
      <vt:lpstr>Bahnschrift Light</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Ashish Anand</cp:lastModifiedBy>
  <cp:revision>37</cp:revision>
  <dcterms:created xsi:type="dcterms:W3CDTF">2006-08-16T00:00:00Z</dcterms:created>
  <dcterms:modified xsi:type="dcterms:W3CDTF">2024-07-08T09:34:37Z</dcterms:modified>
  <dc:identifier>DAEhDyfaYKE</dc:identifier>
</cp:coreProperties>
</file>