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oto Sans Symbols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otoSansSymbols-bold.fntdata"/><Relationship Id="rId23" Type="http://schemas.openxmlformats.org/officeDocument/2006/relationships/font" Target="fonts/NotoSansSymbol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_1">
  <p:cSld name="TITLE_ONLY_1_1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_1_1">
  <p:cSld name="TITLE_ONLY_1_1_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" name="Google Shape;44;p12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_1_1_1">
  <p:cSld name="TITLE_ONLY_1_1_1_1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" name="Google Shape;47;p13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" name="Google Shape;50;p1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" name="Google Shape;53;p15"/>
          <p:cNvSpPr txBox="1"/>
          <p:nvPr>
            <p:ph type="title"/>
          </p:nvPr>
        </p:nvSpPr>
        <p:spPr>
          <a:xfrm>
            <a:off x="713160" y="539640"/>
            <a:ext cx="2836440" cy="78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5"/>
          <p:cNvSpPr/>
          <p:nvPr/>
        </p:nvSpPr>
        <p:spPr>
          <a:xfrm>
            <a:off x="5004360" y="3649680"/>
            <a:ext cx="3426120" cy="6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Flaticon</a:t>
            </a: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Freepik</a:t>
            </a:r>
            <a:r>
              <a:rPr b="0" i="0" lang="en-US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17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8"/>
          <p:cNvSpPr txBox="1"/>
          <p:nvPr>
            <p:ph type="title"/>
          </p:nvPr>
        </p:nvSpPr>
        <p:spPr>
          <a:xfrm>
            <a:off x="720000" y="3644280"/>
            <a:ext cx="295488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20"/>
          <p:cNvSpPr txBox="1"/>
          <p:nvPr>
            <p:ph type="title"/>
          </p:nvPr>
        </p:nvSpPr>
        <p:spPr>
          <a:xfrm>
            <a:off x="811800" y="539640"/>
            <a:ext cx="4294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0" y="1476720"/>
            <a:ext cx="4294440" cy="366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0" type="blank">
  <p:cSld name="BLANK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811800" y="539640"/>
            <a:ext cx="76183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0" y="1476720"/>
            <a:ext cx="4294440" cy="366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1"/>
          <p:cNvPicPr preferRelativeResize="0"/>
          <p:nvPr/>
        </p:nvPicPr>
        <p:blipFill rotWithShape="1">
          <a:blip r:embed="rId2">
            <a:alphaModFix/>
          </a:blip>
          <a:srcRect b="0" l="0" r="31118" t="31118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21"/>
          <p:cNvSpPr txBox="1"/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22"/>
          <p:cNvSpPr txBox="1"/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79" name="Google Shape;79;p23"/>
          <p:cNvSpPr txBox="1"/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31118" t="31118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" name="Google Shape;16;p4"/>
          <p:cNvSpPr txBox="1"/>
          <p:nvPr>
            <p:ph type="title"/>
          </p:nvPr>
        </p:nvSpPr>
        <p:spPr>
          <a:xfrm>
            <a:off x="713160" y="3585240"/>
            <a:ext cx="7717320" cy="1018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2" type="title"/>
          </p:nvPr>
        </p:nvSpPr>
        <p:spPr>
          <a:xfrm>
            <a:off x="713160" y="499680"/>
            <a:ext cx="1267200" cy="684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0_1">
  <p:cSld name="CUSTOM_10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" name="Google Shape;21;p5"/>
          <p:cNvSpPr txBox="1"/>
          <p:nvPr>
            <p:ph type="title"/>
          </p:nvPr>
        </p:nvSpPr>
        <p:spPr>
          <a:xfrm>
            <a:off x="762840" y="794520"/>
            <a:ext cx="7618320" cy="698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84920" y="2398680"/>
            <a:ext cx="5195880" cy="19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" name="Google Shape;27;p7"/>
          <p:cNvSpPr txBox="1"/>
          <p:nvPr>
            <p:ph hasCustomPrompt="1" type="title"/>
          </p:nvPr>
        </p:nvSpPr>
        <p:spPr>
          <a:xfrm>
            <a:off x="713160" y="539640"/>
            <a:ext cx="6575760" cy="929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" name="Google Shape;31;p9"/>
          <p:cNvSpPr txBox="1"/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title"/>
          </p:nvPr>
        </p:nvSpPr>
        <p:spPr>
          <a:xfrm>
            <a:off x="4494600" y="1951200"/>
            <a:ext cx="1013040" cy="6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3" type="title"/>
          </p:nvPr>
        </p:nvSpPr>
        <p:spPr>
          <a:xfrm>
            <a:off x="4494600" y="3306240"/>
            <a:ext cx="1013040" cy="6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4" type="title"/>
          </p:nvPr>
        </p:nvSpPr>
        <p:spPr>
          <a:xfrm>
            <a:off x="4494600" y="2628720"/>
            <a:ext cx="1013040" cy="6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5" type="title"/>
          </p:nvPr>
        </p:nvSpPr>
        <p:spPr>
          <a:xfrm>
            <a:off x="4494600" y="3983760"/>
            <a:ext cx="1013040" cy="6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304920" y="4600440"/>
            <a:ext cx="1123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70823075" spcFirstLastPara="1" rIns="8708230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name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5" name="Google Shape;85;p24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4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714240" y="4083533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-3705335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4"/>
          <p:cNvSpPr txBox="1"/>
          <p:nvPr/>
        </p:nvSpPr>
        <p:spPr>
          <a:xfrm>
            <a:off x="304925" y="356663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4"/>
          <p:cNvSpPr txBox="1"/>
          <p:nvPr/>
        </p:nvSpPr>
        <p:spPr>
          <a:xfrm>
            <a:off x="714261" y="319237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HTML CSS </a:t>
            </a:r>
            <a:endParaRPr b="0" i="0" sz="3000" u="none" cap="none" strike="noStrike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JAVASCRIPT </a:t>
            </a:r>
            <a:endParaRPr b="0" i="0" sz="3000" u="none" cap="none" strike="noStrike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24"/>
          <p:cNvSpPr txBox="1"/>
          <p:nvPr/>
        </p:nvSpPr>
        <p:spPr>
          <a:xfrm>
            <a:off x="2919249" y="3055970"/>
            <a:ext cx="91440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A.ANITHA 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24524U18008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DFD43EB1BA05FA4B0444C9DCD4116085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Karan arts and sciences college 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Tiruvannamalai 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Semantic HTML and Accessibility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semantic HTML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improves webpage clarity for users and search engines. It also enhances accessibility for assistive technologies like screen readers.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14240" y="3581280"/>
            <a:ext cx="7714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9999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0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Fundamentals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714240" y="495360"/>
            <a:ext cx="1266480" cy="685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19999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1060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09106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304920" y="4600440"/>
            <a:ext cx="112356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195100" lIns="870823075" spcFirstLastPara="1" rIns="870823075" wrap="square" tIns="195100">
            <a:noAutofit/>
          </a:bodyPr>
          <a:lstStyle/>
          <a:p>
            <a:pPr indent="0" lvl="0" marL="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4"/>
          <p:cNvCxnSpPr/>
          <p:nvPr/>
        </p:nvCxnSpPr>
        <p:spPr>
          <a:xfrm>
            <a:off x="1430640" y="4799880"/>
            <a:ext cx="824580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Styling and Layout Principles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manages site appearance including colors, fonts, spacing, and layout to create visually appealing and usable webpages.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Selectors and Properties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Selectors target HTML elements, applying styles via properties like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margin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control presentation and placement.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 rotWithShape="1">
          <a:blip r:embed="rId3">
            <a:alphaModFix/>
          </a:blip>
          <a:srcRect b="0" l="16567" r="16574" t="0"/>
          <a:stretch/>
        </p:blipFill>
        <p:spPr>
          <a:xfrm>
            <a:off x="0" y="1476720"/>
            <a:ext cx="4294441" cy="36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>
            <p:ph type="title"/>
          </p:nvPr>
        </p:nvSpPr>
        <p:spPr>
          <a:xfrm>
            <a:off x="809640" y="542880"/>
            <a:ext cx="7619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 Techniques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>
            <p:ph idx="1" type="subTitle"/>
          </p:nvPr>
        </p:nvSpPr>
        <p:spPr>
          <a:xfrm>
            <a:off x="4924440" y="1476360"/>
            <a:ext cx="35049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 uses flexible grids, images, and media queries to ensure websites adapt smoothly to different screen sizes and devices.</a:t>
            </a:r>
            <a:endParaRPr b="0" i="0" sz="24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714240" y="3581280"/>
            <a:ext cx="7714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9999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0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 Essentials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/>
          <p:nvPr>
            <p:ph type="title"/>
          </p:nvPr>
        </p:nvSpPr>
        <p:spPr>
          <a:xfrm>
            <a:off x="714240" y="495360"/>
            <a:ext cx="1266480" cy="685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19999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1060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09106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304920" y="4600440"/>
            <a:ext cx="112356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195100" lIns="870823075" spcFirstLastPara="1" rIns="870823075" wrap="square" tIns="195100">
            <a:noAutofit/>
          </a:bodyPr>
          <a:lstStyle/>
          <a:p>
            <a:pPr indent="0" lvl="0" marL="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38"/>
          <p:cNvCxnSpPr/>
          <p:nvPr/>
        </p:nvCxnSpPr>
        <p:spPr>
          <a:xfrm>
            <a:off x="1430640" y="4799880"/>
            <a:ext cx="824580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 of JavaScript Syntax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 syntax includes variables, functions, loops, and conditions enabling programming logic for web interactivity.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0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Mastering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provides the foundation for building modern, accessible, and engaging websites that meet today’s digital standards.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/>
        </p:nvSpPr>
        <p:spPr>
          <a:xfrm>
            <a:off x="774772" y="1185186"/>
            <a:ext cx="91440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you….</a:t>
            </a:r>
            <a:endParaRPr b="0" i="0" sz="9600" u="none" cap="none" strike="noStrike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5"/>
          <p:cNvPicPr preferRelativeResize="0"/>
          <p:nvPr/>
        </p:nvPicPr>
        <p:blipFill rotWithShape="1">
          <a:blip r:embed="rId3">
            <a:alphaModFix/>
          </a:blip>
          <a:srcRect b="0" l="16567" r="16574" t="0"/>
          <a:stretch/>
        </p:blipFill>
        <p:spPr>
          <a:xfrm>
            <a:off x="0" y="1476720"/>
            <a:ext cx="4294441" cy="36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5"/>
          <p:cNvSpPr txBox="1"/>
          <p:nvPr>
            <p:ph type="title"/>
          </p:nvPr>
        </p:nvSpPr>
        <p:spPr>
          <a:xfrm>
            <a:off x="809640" y="542880"/>
            <a:ext cx="7619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5159642" y="1760202"/>
            <a:ext cx="35049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presentation covers the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 of web development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with a focus on </a:t>
            </a:r>
            <a:r>
              <a:rPr b="0" i="1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1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Learn how these technologies create the structure, style, and interactivity of websites.</a:t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-1623581" y="1757744"/>
            <a:ext cx="7714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Web Development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714240" y="495360"/>
            <a:ext cx="12666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1060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09106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304920" y="4600440"/>
            <a:ext cx="1123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5100" lIns="870823075" spcFirstLastPara="1" rIns="870823075" wrap="square" tIns="195100">
            <a:noAutofit/>
          </a:bodyPr>
          <a:lstStyle/>
          <a:p>
            <a:pPr indent="0" lvl="0" marL="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6"/>
          <p:cNvCxnSpPr/>
          <p:nvPr/>
        </p:nvCxnSpPr>
        <p:spPr>
          <a:xfrm>
            <a:off x="1430640" y="4799880"/>
            <a:ext cx="8245800" cy="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 of Web Development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525747" y="3243076"/>
            <a:ext cx="91440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1. Web Development = building and maintaining websites.</a:t>
            </a:r>
            <a:endParaRPr b="0" i="0" sz="2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2. Uses HTML (structure), CSS (style), JavaScript (interactivity).</a:t>
            </a:r>
            <a:endParaRPr b="0" i="0" sz="2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16567" r="16574" t="0"/>
          <a:stretch/>
        </p:blipFill>
        <p:spPr>
          <a:xfrm>
            <a:off x="0" y="1476720"/>
            <a:ext cx="4294441" cy="36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>
            <p:ph type="title"/>
          </p:nvPr>
        </p:nvSpPr>
        <p:spPr>
          <a:xfrm>
            <a:off x="809640" y="542880"/>
            <a:ext cx="7619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 of HTML, CSS, and JavaScript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4924450" y="1476346"/>
            <a:ext cx="35049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creates the webpage structure,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adds visual styles, and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enables dynamic content and interaction.</a:t>
            </a:r>
            <a:endParaRPr b="0" i="0" sz="24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Importance in Modern Web Applications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 core technologies power almost all websites, essential for delivering engaging and responsive user experiences online.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714240" y="3581280"/>
            <a:ext cx="7714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9999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0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Basics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>
            <p:ph type="title"/>
          </p:nvPr>
        </p:nvSpPr>
        <p:spPr>
          <a:xfrm>
            <a:off x="714240" y="495360"/>
            <a:ext cx="1266480" cy="685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19999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1060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09106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304920" y="4600440"/>
            <a:ext cx="112356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195100" lIns="870823075" spcFirstLastPara="1" rIns="870823075" wrap="square" tIns="195100">
            <a:noAutofit/>
          </a:bodyPr>
          <a:lstStyle/>
          <a:p>
            <a:pPr indent="0" lvl="0" marL="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30"/>
          <p:cNvCxnSpPr/>
          <p:nvPr/>
        </p:nvCxnSpPr>
        <p:spPr>
          <a:xfrm>
            <a:off x="1430640" y="4799880"/>
            <a:ext cx="824580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3">
            <a:alphaModFix/>
          </a:blip>
          <a:srcRect b="0" l="16567" r="16574" t="0"/>
          <a:stretch/>
        </p:blipFill>
        <p:spPr>
          <a:xfrm>
            <a:off x="0" y="1476720"/>
            <a:ext cx="4294441" cy="36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>
            <p:ph type="title"/>
          </p:nvPr>
        </p:nvSpPr>
        <p:spPr>
          <a:xfrm>
            <a:off x="809640" y="542880"/>
            <a:ext cx="7619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 of an HTML Document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 txBox="1"/>
          <p:nvPr>
            <p:ph idx="1" type="subTitle"/>
          </p:nvPr>
        </p:nvSpPr>
        <p:spPr>
          <a:xfrm>
            <a:off x="4924440" y="1476360"/>
            <a:ext cx="35049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 HTML document starts with a doctype declaration and contains nested elements like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that organize content logically.</a:t>
            </a:r>
            <a:endParaRPr b="0" i="0" sz="24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762120" y="790560"/>
            <a:ext cx="7619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HTML Elements and Tags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81320" y="2400480"/>
            <a:ext cx="52002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tags include headings, paragraphs, links, images, and lists, which provide essential building blocks for website content.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