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647" autoAdjust="0"/>
    <p:restoredTop sz="94660"/>
  </p:normalViewPr>
  <p:slideViewPr>
    <p:cSldViewPr>
      <p:cViewPr varScale="1">
        <p:scale>
          <a:sx n="68" d="100"/>
          <a:sy n="68" d="100"/>
        </p:scale>
        <p:origin x="-714"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9984" y="5429264"/>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523836" y="2928934"/>
            <a:ext cx="10641306" cy="2308324"/>
          </a:xfrm>
          <a:prstGeom prst="rect">
            <a:avLst/>
          </a:prstGeom>
          <a:noFill/>
        </p:spPr>
        <p:txBody>
          <a:bodyPr wrap="square" rtlCol="0">
            <a:spAutoFit/>
          </a:bodyPr>
          <a:lstStyle/>
          <a:p>
            <a:pPr>
              <a:lnSpc>
                <a:spcPct val="150000"/>
              </a:lnSpc>
            </a:pPr>
            <a:r>
              <a:rPr lang="en-US" sz="2400" b="1" dirty="0"/>
              <a:t>STUDENT </a:t>
            </a:r>
            <a:r>
              <a:rPr lang="en-US" sz="2400" b="1" dirty="0" smtClean="0"/>
              <a:t>NAME : ANUSHA A</a:t>
            </a:r>
            <a:endParaRPr lang="en-US" sz="2400" b="1" dirty="0"/>
          </a:p>
          <a:p>
            <a:pPr>
              <a:lnSpc>
                <a:spcPct val="150000"/>
              </a:lnSpc>
            </a:pPr>
            <a:r>
              <a:rPr lang="en-US" sz="2400" b="1" dirty="0"/>
              <a:t>REGISTER </a:t>
            </a:r>
            <a:r>
              <a:rPr lang="en-US" sz="2400" b="1" dirty="0" smtClean="0"/>
              <a:t>NO       : F84B86F87F6554D9ACE4FDE480A3F68E,312208822</a:t>
            </a:r>
            <a:endParaRPr lang="en-US" sz="2400" b="1" dirty="0"/>
          </a:p>
          <a:p>
            <a:pPr>
              <a:lnSpc>
                <a:spcPct val="150000"/>
              </a:lnSpc>
            </a:pPr>
            <a:r>
              <a:rPr lang="en-US" sz="2400" b="1" dirty="0" smtClean="0"/>
              <a:t>DEPARTMENT      : B.COM (GENERAL)</a:t>
            </a:r>
            <a:endParaRPr lang="en-US" sz="2400" b="1" dirty="0"/>
          </a:p>
          <a:p>
            <a:pPr>
              <a:lnSpc>
                <a:spcPct val="150000"/>
              </a:lnSpc>
            </a:pPr>
            <a:r>
              <a:rPr lang="en-US" sz="2400" b="1" dirty="0" smtClean="0"/>
              <a:t>COLLEGE               : MEENAKSHI COLLEGE FOR WOMEN</a:t>
            </a:r>
            <a:endParaRPr lang="en-US" sz="2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7" name="TextBox 6"/>
          <p:cNvSpPr txBox="1"/>
          <p:nvPr/>
        </p:nvSpPr>
        <p:spPr>
          <a:xfrm>
            <a:off x="738150" y="1142984"/>
            <a:ext cx="9072626" cy="5511765"/>
          </a:xfrm>
          <a:prstGeom prst="rect">
            <a:avLst/>
          </a:prstGeom>
          <a:noFill/>
        </p:spPr>
        <p:txBody>
          <a:bodyPr wrap="square" rtlCol="0">
            <a:spAutoFit/>
          </a:bodyPr>
          <a:lstStyle/>
          <a:p>
            <a:pPr marL="12700">
              <a:lnSpc>
                <a:spcPct val="150000"/>
              </a:lnSpc>
              <a:spcBef>
                <a:spcPts val="105"/>
              </a:spcBef>
            </a:pPr>
            <a:r>
              <a:rPr lang="en-US" sz="2400" b="1" spc="5" dirty="0" smtClean="0">
                <a:latin typeface="Times New Roman" pitchFamily="18" charset="0"/>
                <a:cs typeface="Times New Roman" pitchFamily="18" charset="0"/>
              </a:rPr>
              <a:t>STEP-1</a:t>
            </a:r>
          </a:p>
          <a:p>
            <a:pPr marL="12700">
              <a:lnSpc>
                <a:spcPct val="150000"/>
              </a:lnSpc>
              <a:spcBef>
                <a:spcPts val="105"/>
              </a:spcBef>
            </a:pPr>
            <a:r>
              <a:rPr lang="en-US" sz="2400" b="1" spc="5" dirty="0" smtClean="0">
                <a:latin typeface="Times New Roman" pitchFamily="18" charset="0"/>
                <a:cs typeface="Times New Roman" pitchFamily="18" charset="0"/>
              </a:rPr>
              <a:t>        DOWNLOAD THE EMPLOYEE DATASET AND OPEN THE EMPLOYEE DATASET IN EXCEL.</a:t>
            </a:r>
          </a:p>
          <a:p>
            <a:pPr marL="12700">
              <a:lnSpc>
                <a:spcPct val="150000"/>
              </a:lnSpc>
              <a:spcBef>
                <a:spcPts val="105"/>
              </a:spcBef>
            </a:pPr>
            <a:r>
              <a:rPr lang="en-US" sz="2400" b="1" spc="5" dirty="0" smtClean="0">
                <a:latin typeface="Times New Roman" pitchFamily="18" charset="0"/>
                <a:cs typeface="Times New Roman" pitchFamily="18" charset="0"/>
              </a:rPr>
              <a:t>STEP-2</a:t>
            </a:r>
          </a:p>
          <a:p>
            <a:pPr marL="12700">
              <a:lnSpc>
                <a:spcPct val="150000"/>
              </a:lnSpc>
              <a:spcBef>
                <a:spcPts val="105"/>
              </a:spcBef>
            </a:pPr>
            <a:r>
              <a:rPr lang="en-US" sz="2400" b="1" spc="5" dirty="0" smtClean="0">
                <a:latin typeface="Times New Roman" pitchFamily="18" charset="0"/>
                <a:cs typeface="Times New Roman" pitchFamily="18" charset="0"/>
              </a:rPr>
              <a:t>        SELECT THE ENTIRE DATA AND CLICK ON INSERT AND CLICK ON PIVOT TABLE TO CREATE PIVOT TABLE.</a:t>
            </a:r>
          </a:p>
          <a:p>
            <a:pPr marL="12700">
              <a:lnSpc>
                <a:spcPct val="150000"/>
              </a:lnSpc>
              <a:spcBef>
                <a:spcPts val="105"/>
              </a:spcBef>
            </a:pPr>
            <a:r>
              <a:rPr lang="en-US" sz="2400" b="1" spc="5" dirty="0" smtClean="0">
                <a:latin typeface="Times New Roman" pitchFamily="18" charset="0"/>
                <a:cs typeface="Times New Roman" pitchFamily="18" charset="0"/>
              </a:rPr>
              <a:t>STEP-3</a:t>
            </a:r>
          </a:p>
          <a:p>
            <a:pPr marL="12700">
              <a:lnSpc>
                <a:spcPct val="150000"/>
              </a:lnSpc>
              <a:spcBef>
                <a:spcPts val="105"/>
              </a:spcBef>
            </a:pPr>
            <a:r>
              <a:rPr lang="en-US" sz="2400" b="1" spc="5" dirty="0" smtClean="0">
                <a:latin typeface="Times New Roman" pitchFamily="18" charset="0"/>
                <a:cs typeface="Times New Roman" pitchFamily="18" charset="0"/>
              </a:rPr>
              <a:t>         DRAG THE NEEDED DATA AND CREATE A PIVOT TABLE.</a:t>
            </a:r>
          </a:p>
          <a:p>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6712" y="785794"/>
            <a:ext cx="9072626" cy="5339923"/>
          </a:xfrm>
          <a:prstGeom prst="rect">
            <a:avLst/>
          </a:prstGeom>
          <a:noFill/>
        </p:spPr>
        <p:txBody>
          <a:bodyPr wrap="square" rtlCol="0">
            <a:spAutoFit/>
          </a:bodyPr>
          <a:lstStyle/>
          <a:p>
            <a:pPr marL="12700">
              <a:lnSpc>
                <a:spcPct val="150000"/>
              </a:lnSpc>
              <a:spcBef>
                <a:spcPts val="105"/>
              </a:spcBef>
            </a:pPr>
            <a:r>
              <a:rPr lang="en-US" sz="2800" b="1" spc="5" dirty="0" smtClean="0">
                <a:latin typeface="Times New Roman" pitchFamily="18" charset="0"/>
                <a:cs typeface="Times New Roman" pitchFamily="18" charset="0"/>
              </a:rPr>
              <a:t>STEP-4</a:t>
            </a:r>
          </a:p>
          <a:p>
            <a:pPr marL="12700">
              <a:lnSpc>
                <a:spcPct val="150000"/>
              </a:lnSpc>
              <a:spcBef>
                <a:spcPts val="105"/>
              </a:spcBef>
            </a:pPr>
            <a:r>
              <a:rPr lang="en-US" sz="2800" b="1" spc="5" dirty="0" smtClean="0">
                <a:latin typeface="Times New Roman" pitchFamily="18" charset="0"/>
                <a:cs typeface="Times New Roman" pitchFamily="18" charset="0"/>
              </a:rPr>
              <a:t>         SELECT THE PIVOT TABLE AND CLICK ON INSERT.</a:t>
            </a:r>
          </a:p>
          <a:p>
            <a:pPr marL="12700">
              <a:lnSpc>
                <a:spcPct val="150000"/>
              </a:lnSpc>
              <a:spcBef>
                <a:spcPts val="105"/>
              </a:spcBef>
            </a:pPr>
            <a:r>
              <a:rPr lang="en-US" sz="2800" b="1" spc="5" dirty="0" smtClean="0">
                <a:latin typeface="Times New Roman" pitchFamily="18" charset="0"/>
                <a:cs typeface="Times New Roman" pitchFamily="18" charset="0"/>
              </a:rPr>
              <a:t>STEP-5</a:t>
            </a:r>
          </a:p>
          <a:p>
            <a:pPr marL="12700">
              <a:lnSpc>
                <a:spcPct val="150000"/>
              </a:lnSpc>
              <a:spcBef>
                <a:spcPts val="105"/>
              </a:spcBef>
            </a:pPr>
            <a:r>
              <a:rPr lang="en-US" sz="2800" b="1" spc="5" dirty="0" smtClean="0">
                <a:latin typeface="Times New Roman" pitchFamily="18" charset="0"/>
                <a:cs typeface="Times New Roman" pitchFamily="18" charset="0"/>
              </a:rPr>
              <a:t>         NOW CLICK ON THE CHART THAT YOU WANT.</a:t>
            </a:r>
          </a:p>
          <a:p>
            <a:pPr marL="12700">
              <a:lnSpc>
                <a:spcPct val="150000"/>
              </a:lnSpc>
              <a:spcBef>
                <a:spcPts val="105"/>
              </a:spcBef>
            </a:pPr>
            <a:r>
              <a:rPr lang="en-US" sz="2800" b="1" spc="5" dirty="0" smtClean="0">
                <a:latin typeface="Times New Roman" pitchFamily="18" charset="0"/>
                <a:cs typeface="Times New Roman" pitchFamily="18" charset="0"/>
              </a:rPr>
              <a:t>STEP-6</a:t>
            </a:r>
          </a:p>
          <a:p>
            <a:pPr marL="12700">
              <a:lnSpc>
                <a:spcPct val="150000"/>
              </a:lnSpc>
              <a:spcBef>
                <a:spcPts val="105"/>
              </a:spcBef>
            </a:pPr>
            <a:r>
              <a:rPr lang="en-US" sz="2800" b="1" spc="5" dirty="0" smtClean="0">
                <a:latin typeface="Times New Roman" pitchFamily="18" charset="0"/>
                <a:cs typeface="Times New Roman" pitchFamily="18" charset="0"/>
              </a:rPr>
              <a:t>         THE CHART IS CREATED.</a:t>
            </a:r>
            <a:endParaRPr lang="en-U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269098" cy="2229456"/>
          </a:xfrm>
          <a:prstGeom prst="rect">
            <a:avLst/>
          </a:prstGeom>
        </p:spPr>
        <p:txBody>
          <a:bodyPr vert="horz" wrap="square" lIns="0" tIns="13335" rIns="0" bIns="0" rtlCol="0">
            <a:spAutoFit/>
          </a:bodyPr>
          <a:lstStyle/>
          <a:p>
            <a:pPr marL="12700">
              <a:lnSpc>
                <a:spcPct val="100000"/>
              </a:lnSpc>
              <a:spcBef>
                <a:spcPts val="105"/>
              </a:spcBef>
            </a:pPr>
            <a:r>
              <a:rPr smtClean="0"/>
              <a:t>R</a:t>
            </a:r>
            <a:r>
              <a:rPr spc="-40" smtClean="0"/>
              <a:t>E</a:t>
            </a:r>
            <a:r>
              <a:rPr spc="15" smtClean="0"/>
              <a:t>S</a:t>
            </a:r>
            <a:r>
              <a:rPr spc="-30" smtClean="0"/>
              <a:t>U</a:t>
            </a:r>
            <a:r>
              <a:rPr spc="-405" smtClean="0"/>
              <a:t>L</a:t>
            </a:r>
            <a:r>
              <a:rPr smtClean="0"/>
              <a:t>TS</a:t>
            </a:r>
            <a:r>
              <a:rPr lang="en-US" dirty="0" smtClean="0"/>
              <a:t/>
            </a:r>
            <a:br>
              <a:rPr lang="en-US" dirty="0" smtClean="0"/>
            </a:br>
            <a:r>
              <a:rPr lang="en-US" dirty="0" smtClean="0"/>
              <a:t>1. TABLE</a:t>
            </a:r>
            <a:br>
              <a:rPr lang="en-US" dirty="0" smtClean="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pic>
        <p:nvPicPr>
          <p:cNvPr id="8" name="Picture 7" descr="anu 2.PNG"/>
          <p:cNvPicPr>
            <a:picLocks noChangeAspect="1"/>
          </p:cNvPicPr>
          <p:nvPr/>
        </p:nvPicPr>
        <p:blipFill>
          <a:blip r:embed="rId4"/>
          <a:stretch>
            <a:fillRect/>
          </a:stretch>
        </p:blipFill>
        <p:spPr>
          <a:xfrm>
            <a:off x="881026" y="1919076"/>
            <a:ext cx="8858312" cy="458175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1477328"/>
          </a:xfrm>
        </p:spPr>
        <p:txBody>
          <a:bodyPr/>
          <a:lstStyle/>
          <a:p>
            <a:r>
              <a:rPr lang="en-US" dirty="0" smtClean="0"/>
              <a:t>2. BAR DIAGRAM</a:t>
            </a:r>
            <a:br>
              <a:rPr lang="en-US" dirty="0" smtClean="0"/>
            </a:br>
            <a:endParaRPr lang="en-US" dirty="0"/>
          </a:p>
        </p:txBody>
      </p:sp>
      <p:pic>
        <p:nvPicPr>
          <p:cNvPr id="4" name="Picture 3" descr="anu 3.PNG"/>
          <p:cNvPicPr>
            <a:picLocks noChangeAspect="1"/>
          </p:cNvPicPr>
          <p:nvPr/>
        </p:nvPicPr>
        <p:blipFill>
          <a:blip r:embed="rId2"/>
          <a:stretch>
            <a:fillRect/>
          </a:stretch>
        </p:blipFill>
        <p:spPr>
          <a:xfrm>
            <a:off x="738150" y="1214422"/>
            <a:ext cx="8858312" cy="507209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onclusion</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95274" y="1571612"/>
            <a:ext cx="9429816" cy="3539430"/>
          </a:xfrm>
          <a:prstGeom prst="rect">
            <a:avLst/>
          </a:prstGeom>
          <a:noFill/>
        </p:spPr>
        <p:txBody>
          <a:bodyPr wrap="square" rtlCol="0">
            <a:spAutoFit/>
          </a:bodyPr>
          <a:lstStyle/>
          <a:p>
            <a:r>
              <a:rPr lang="en-US" sz="3200" dirty="0" smtClean="0">
                <a:latin typeface="Times New Roman" pitchFamily="18" charset="0"/>
                <a:cs typeface="Times New Roman" pitchFamily="18" charset="0"/>
              </a:rPr>
              <a:t>The analysis of employee performance, segmented by department, gender, and salary, has provided valuable insights into how these factors interact and influence performance outcomes within the organization. This analysis underscores the importance of departmental strategies, equitable performance management, and the nuanced relationship between salary and performance.</a:t>
            </a:r>
            <a:endParaRPr lang="en-US" sz="3200" dirty="0">
              <a:latin typeface="Times New Roman" pitchFamily="18" charset="0"/>
              <a:cs typeface="Times New Roman" pitchFamily="18" charset="0"/>
            </a:endParaRPr>
          </a:p>
        </p:txBody>
      </p:sp>
    </p:spTree>
    <p:extLst>
      <p:ext uri="{BB962C8B-B14F-4D97-AF65-F5344CB8AC3E}">
        <p14:creationId xmlns=""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1433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523836" y="2143116"/>
            <a:ext cx="8593228" cy="3017686"/>
          </a:xfrm>
          <a:prstGeom prst="rect">
            <a:avLst/>
          </a:prstGeom>
          <a:noFill/>
        </p:spPr>
        <p:txBody>
          <a:bodyPr wrap="square" rtlCol="0">
            <a:spAutoFit/>
          </a:bodyPr>
          <a:lstStyle/>
          <a:p>
            <a:pPr>
              <a:lnSpc>
                <a:spcPct val="150000"/>
              </a:lnSpc>
            </a:pPr>
            <a:r>
              <a:rPr lang="en-US" sz="4400" b="1" dirty="0">
                <a:solidFill>
                  <a:srgbClr val="0F0F0F"/>
                </a:solidFill>
                <a:latin typeface="Times New Roman" panose="02020603050405020304" pitchFamily="18" charset="0"/>
                <a:cs typeface="Times New Roman" panose="02020603050405020304" pitchFamily="18" charset="0"/>
              </a:rPr>
              <a:t>Employee Performance </a:t>
            </a:r>
            <a:r>
              <a:rPr lang="en-US" sz="4400" b="1" dirty="0" smtClean="0">
                <a:solidFill>
                  <a:srgbClr val="0F0F0F"/>
                </a:solidFill>
                <a:latin typeface="Times New Roman" panose="02020603050405020304" pitchFamily="18" charset="0"/>
                <a:cs typeface="Times New Roman" panose="02020603050405020304" pitchFamily="18" charset="0"/>
              </a:rPr>
              <a:t>Analysis Based on Department, Gender and Salary </a:t>
            </a:r>
            <a:r>
              <a:rPr lang="en-US" sz="4400" b="1" dirty="0">
                <a:solidFill>
                  <a:srgbClr val="0F0F0F"/>
                </a:solidFill>
                <a:latin typeface="Times New Roman" panose="02020603050405020304" pitchFamily="18" charset="0"/>
                <a:cs typeface="Times New Roman" panose="02020603050405020304" pitchFamily="18" charset="0"/>
              </a:rPr>
              <a:t>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grpSp>
        <p:nvGrpSpPr>
          <p:cNvPr id="18" name="object 18"/>
          <p:cNvGrpSpPr/>
          <p:nvPr/>
        </p:nvGrpSpPr>
        <p:grpSpPr>
          <a:xfrm>
            <a:off x="0" y="3500438"/>
            <a:ext cx="4833929" cy="3357562"/>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8310578" y="2786058"/>
            <a:ext cx="2762250" cy="3257550"/>
          </a:xfrm>
          <a:prstGeom prst="rect">
            <a:avLst/>
          </a:prstGeom>
        </p:spPr>
      </p:pic>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809588" y="1500174"/>
            <a:ext cx="7072362" cy="4031873"/>
          </a:xfrm>
          <a:prstGeom prst="rect">
            <a:avLst/>
          </a:prstGeom>
          <a:noFill/>
        </p:spPr>
        <p:txBody>
          <a:bodyPr wrap="square" rtlCol="0">
            <a:spAutoFit/>
          </a:bodyPr>
          <a:lstStyle/>
          <a:p>
            <a:r>
              <a:rPr lang="en-US" sz="3200" dirty="0" smtClean="0">
                <a:latin typeface="Times New Roman" pitchFamily="18" charset="0"/>
                <a:cs typeface="Times New Roman" pitchFamily="18" charset="0"/>
              </a:rPr>
              <a:t>To analyze employee performance across different departments, genders, and salary levels to identify trends, disparities, and areas for improvement in organizational practices. This analysis aims to support the organization’s goals of enhancing employee performance while fostering an inclusive and equitable workplace.</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8096264" y="1857364"/>
            <a:ext cx="3533775" cy="3810000"/>
          </a:xfrm>
          <a:prstGeom prst="rect">
            <a:avLst/>
          </a:prstGeom>
        </p:spPr>
      </p:pic>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523836" y="1500174"/>
            <a:ext cx="8215370" cy="4524315"/>
          </a:xfrm>
          <a:prstGeom prst="rect">
            <a:avLst/>
          </a:prstGeom>
          <a:noFill/>
        </p:spPr>
        <p:txBody>
          <a:bodyPr wrap="square" rtlCol="0">
            <a:spAutoFit/>
          </a:bodyPr>
          <a:lstStyle/>
          <a:p>
            <a:r>
              <a:rPr lang="en-US" sz="3200" dirty="0" smtClean="0">
                <a:latin typeface="Times New Roman" pitchFamily="18" charset="0"/>
                <a:cs typeface="Times New Roman" pitchFamily="18" charset="0"/>
              </a:rPr>
              <a:t>Analyzing performance metrics through the lenses of department, gender, and salary can provide valuable insights that help drive strategic initiatives, improve employee engagement, and promote diversity and equality in the workplace. By addressing potential disparities and promoting equitable practices, the organization can cultivate a more motivated and high-performing workforce.</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595274" y="2000240"/>
            <a:ext cx="8786874" cy="3539430"/>
          </a:xfrm>
          <a:prstGeom prst="rect">
            <a:avLst/>
          </a:prstGeom>
          <a:noFill/>
        </p:spPr>
        <p:txBody>
          <a:bodyPr wrap="square" rtlCol="0">
            <a:spAutoFit/>
          </a:bodyPr>
          <a:lstStyle/>
          <a:p>
            <a:r>
              <a:rPr lang="en-US" sz="3200" dirty="0" smtClean="0">
                <a:latin typeface="Times New Roman" pitchFamily="18" charset="0"/>
                <a:cs typeface="Times New Roman" pitchFamily="18" charset="0"/>
              </a:rPr>
              <a:t>● HUMAN RESOURCE DEPARTMENTS</a:t>
            </a:r>
          </a:p>
          <a:p>
            <a:r>
              <a:rPr lang="en-US" sz="3200" dirty="0" smtClean="0">
                <a:latin typeface="Times New Roman" pitchFamily="18" charset="0"/>
                <a:cs typeface="Times New Roman" pitchFamily="18" charset="0"/>
              </a:rPr>
              <a:t>● MANAGEMENT AND LEADERSHIP </a:t>
            </a:r>
          </a:p>
          <a:p>
            <a:r>
              <a:rPr lang="en-US" sz="3200" dirty="0" smtClean="0">
                <a:latin typeface="Times New Roman" pitchFamily="18" charset="0"/>
                <a:cs typeface="Times New Roman" pitchFamily="18" charset="0"/>
              </a:rPr>
              <a:t>● TEAM LEADERS AND SUPERVISORS </a:t>
            </a:r>
          </a:p>
          <a:p>
            <a:r>
              <a:rPr lang="en-US" sz="3200" dirty="0" smtClean="0">
                <a:latin typeface="Times New Roman" pitchFamily="18" charset="0"/>
                <a:cs typeface="Times New Roman" pitchFamily="18" charset="0"/>
              </a:rPr>
              <a:t>● EMPLOYEES </a:t>
            </a:r>
          </a:p>
          <a:p>
            <a:r>
              <a:rPr lang="en-US" sz="3200" dirty="0" smtClean="0">
                <a:latin typeface="Times New Roman" pitchFamily="18" charset="0"/>
                <a:cs typeface="Times New Roman" pitchFamily="18" charset="0"/>
              </a:rPr>
              <a:t>● EXECUTIVE LEADERSHIP </a:t>
            </a:r>
          </a:p>
          <a:p>
            <a:r>
              <a:rPr lang="en-US" sz="3200" dirty="0" smtClean="0">
                <a:latin typeface="Times New Roman" pitchFamily="18" charset="0"/>
                <a:cs typeface="Times New Roman" pitchFamily="18" charset="0"/>
              </a:rPr>
              <a:t>● BUSINESS ANALYSTS </a:t>
            </a:r>
          </a:p>
          <a:p>
            <a:r>
              <a:rPr lang="en-US" sz="3200" dirty="0" smtClean="0">
                <a:latin typeface="Times New Roman" pitchFamily="18" charset="0"/>
                <a:cs typeface="Times New Roman" pitchFamily="18" charset="0"/>
              </a:rPr>
              <a:t>● RECRUITERS</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38084" y="2143116"/>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3309918" y="2285992"/>
            <a:ext cx="6643734" cy="3416320"/>
          </a:xfrm>
          <a:prstGeom prst="rect">
            <a:avLst/>
          </a:prstGeom>
          <a:noFill/>
        </p:spPr>
        <p:txBody>
          <a:bodyPr wrap="square" rtlCol="0">
            <a:spAutoFit/>
          </a:bodyPr>
          <a:lstStyle/>
          <a:p>
            <a:r>
              <a:rPr lang="en-US" sz="3600" b="1" dirty="0" smtClean="0">
                <a:latin typeface="Times New Roman" pitchFamily="18" charset="0"/>
                <a:cs typeface="Times New Roman" pitchFamily="18" charset="0"/>
              </a:rPr>
              <a:t>PIVOT TABLE </a:t>
            </a:r>
            <a:r>
              <a:rPr lang="en-US" sz="3600" dirty="0" smtClean="0">
                <a:latin typeface="Times New Roman" pitchFamily="18" charset="0"/>
                <a:cs typeface="Times New Roman" pitchFamily="18" charset="0"/>
              </a:rPr>
              <a:t>– SUMMARY OF  EMPLOYEE PERFORMANCE</a:t>
            </a:r>
          </a:p>
          <a:p>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 </a:t>
            </a:r>
            <a:r>
              <a:rPr lang="en-US" sz="3600" b="1" dirty="0" smtClean="0">
                <a:latin typeface="Times New Roman" pitchFamily="18" charset="0"/>
                <a:cs typeface="Times New Roman" pitchFamily="18" charset="0"/>
              </a:rPr>
              <a:t>BAR DIAGRAM </a:t>
            </a:r>
            <a:r>
              <a:rPr lang="en-US" sz="3600" dirty="0" smtClean="0">
                <a:latin typeface="Times New Roman" pitchFamily="18" charset="0"/>
                <a:cs typeface="Times New Roman" pitchFamily="18" charset="0"/>
              </a:rPr>
              <a:t>– FINAL   REPORT</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523836" y="1357298"/>
            <a:ext cx="9286940" cy="5016758"/>
          </a:xfrm>
          <a:prstGeom prst="rect">
            <a:avLst/>
          </a:prstGeom>
          <a:noFill/>
        </p:spPr>
        <p:txBody>
          <a:bodyPr wrap="square" rtlCol="0">
            <a:spAutoFit/>
          </a:bodyPr>
          <a:lstStyle/>
          <a:p>
            <a:r>
              <a:rPr lang="en-IN" sz="2000" b="1" dirty="0" smtClean="0">
                <a:latin typeface="Times New Roman" pitchFamily="18" charset="0"/>
                <a:cs typeface="Times New Roman" pitchFamily="18" charset="0"/>
              </a:rPr>
              <a:t>EMPLOYEE DATA SET </a:t>
            </a:r>
            <a:r>
              <a:rPr lang="en-IN" sz="2000" dirty="0" smtClean="0">
                <a:latin typeface="Times New Roman" pitchFamily="18" charset="0"/>
                <a:cs typeface="Times New Roman" pitchFamily="18" charset="0"/>
              </a:rPr>
              <a:t>– NAN MUDHALVAN PORATAL</a:t>
            </a:r>
            <a:br>
              <a:rPr lang="en-IN" sz="2000" dirty="0" smtClean="0">
                <a:latin typeface="Times New Roman" pitchFamily="18" charset="0"/>
                <a:cs typeface="Times New Roman" pitchFamily="18" charset="0"/>
              </a:rPr>
            </a:br>
            <a:r>
              <a:rPr lang="en-IN" sz="2000" b="1" dirty="0" smtClean="0">
                <a:latin typeface="Times New Roman" pitchFamily="18" charset="0"/>
                <a:cs typeface="Times New Roman" pitchFamily="18" charset="0"/>
              </a:rPr>
              <a:t>9 FEATURES IN EXCEL:</a:t>
            </a: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EMPLOYEE ID – ALPHANUMERIC (TEXT)</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NAME – ALPHABETICAL (TEXT)</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GENDER – ALPHABETICAL (TEXT)</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DEPARTMENT – ALPHABETICAL (TEXT)</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SALARY - NUMERICAL</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START DATE – ALPHANUMERIC (TEXT)</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FTE - NUMERICAL</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EMPLOYEE TYPE – ALPHABETICAL (TEXT)</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EMPLOYEE LOCATION – ALPHABETICAL (TEXT)</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2000" b="1" dirty="0" smtClean="0">
                <a:latin typeface="Times New Roman" pitchFamily="18" charset="0"/>
                <a:cs typeface="Times New Roman" pitchFamily="18" charset="0"/>
              </a:rPr>
              <a:t>3 FEATURES USED:</a:t>
            </a: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DEPARTMENT – ALPHABETICAL (TEXT)</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SALARY - NUMERICAL</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GENDER – ALPHABETICAL (TEXT)</a:t>
            </a:r>
            <a:endParaRPr lang="en-US" sz="2000" dirty="0"/>
          </a:p>
        </p:txBody>
      </p:sp>
    </p:spTree>
    <p:extLst>
      <p:ext uri="{BB962C8B-B14F-4D97-AF65-F5344CB8AC3E}">
        <p14:creationId xmlns=""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2524100" y="1785926"/>
            <a:ext cx="7286676" cy="4031873"/>
          </a:xfrm>
          <a:prstGeom prst="rect">
            <a:avLst/>
          </a:prstGeom>
          <a:noFill/>
        </p:spPr>
        <p:txBody>
          <a:bodyPr wrap="square" rtlCol="0">
            <a:spAutoFit/>
          </a:bodyPr>
          <a:lstStyle/>
          <a:p>
            <a:r>
              <a:rPr lang="en-US" sz="3200" dirty="0" smtClean="0">
                <a:latin typeface="Times New Roman" pitchFamily="18" charset="0"/>
                <a:cs typeface="Times New Roman" pitchFamily="18" charset="0"/>
              </a:rPr>
              <a:t>This analysis offers a clear understanding of how department. Gender and salary influence employee performance. By addressing the identified trends and implementing the recommended strategies, the organization can foster a more effective, supportive, and performance-driven work environment.</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467</TotalTime>
  <Words>419</Words>
  <Application>Microsoft Office PowerPoint</Application>
  <PresentationFormat>Custom</PresentationFormat>
  <Paragraphs>67</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Slide 11</vt:lpstr>
      <vt:lpstr>RESULTS 1. TABLE </vt:lpstr>
      <vt:lpstr>2. BAR DIAGRAM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41</cp:revision>
  <dcterms:created xsi:type="dcterms:W3CDTF">2024-03-29T15:07:22Z</dcterms:created>
  <dcterms:modified xsi:type="dcterms:W3CDTF">2024-08-30T18:18:37Z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