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696" r:id="rId2"/>
    <p:sldMasterId id="2147483660" r:id="rId3"/>
    <p:sldMasterId id="2147483672" r:id="rId4"/>
    <p:sldMasterId id="2147483684" r:id="rId5"/>
  </p:sldMasterIdLst>
  <p:sldIdLst>
    <p:sldId id="257" r:id="rId6"/>
    <p:sldId id="283" r:id="rId7"/>
    <p:sldId id="286" r:id="rId8"/>
    <p:sldId id="287" r:id="rId9"/>
    <p:sldId id="270" r:id="rId10"/>
    <p:sldId id="288" r:id="rId11"/>
    <p:sldId id="285" r:id="rId12"/>
    <p:sldId id="294" r:id="rId13"/>
    <p:sldId id="271" r:id="rId14"/>
    <p:sldId id="295" r:id="rId15"/>
    <p:sldId id="289" r:id="rId16"/>
    <p:sldId id="296" r:id="rId17"/>
    <p:sldId id="272" r:id="rId18"/>
    <p:sldId id="273" r:id="rId19"/>
    <p:sldId id="291" r:id="rId20"/>
    <p:sldId id="297" r:id="rId21"/>
    <p:sldId id="290" r:id="rId22"/>
    <p:sldId id="292" r:id="rId23"/>
    <p:sldId id="298" r:id="rId24"/>
    <p:sldId id="293" r:id="rId25"/>
    <p:sldId id="299" r:id="rId26"/>
    <p:sldId id="276" r:id="rId27"/>
    <p:sldId id="277" r:id="rId28"/>
    <p:sldId id="27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F41C22-84A5-4DC3-98EC-DBE723A13AB7}" v="208" dt="2023-10-10T16:47:40.757"/>
    <p1510:client id="{C4C58EA7-F921-4099-87E9-348BEBCD6201}" v="11" dt="2023-10-09T10:59:18.533"/>
    <p1510:client id="{D2FB8652-9E93-4FE7-9767-4900C5783BE4}" v="337" dt="2023-10-10T15:25:20.433"/>
    <p1510:client id="{D8C2A56B-FED3-4F69-B540-E8C76209D777}" v="25" dt="2023-10-09T11:28:08.6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4" d="100"/>
          <a:sy n="94" d="100"/>
        </p:scale>
        <p:origin x="6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10/10/2023</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830775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10/10/2023</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209129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10/10/2023</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430697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10/10/2023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842009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10/10/2023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735089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10/10/2023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395439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10/10/2023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1620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10/10/2023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996449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10/10/2023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4987375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10/10/2023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714988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10/10/2023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85284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10/10/2023</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6028436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10/10/2023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3847363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10/10/2023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725996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10/10/2023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4039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10/10/2023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296246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10/10/2023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64021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10/10/2023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8130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10/10/2023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045738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10/10/2023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408099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10/10/2023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592811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10/10/2023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919387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10/10/2023</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4984423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10/10/2023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47815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10/10/2023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8843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10/10/2023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224591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10/10/2023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471560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10/10/2023</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079609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10/10/2023</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8763566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10/10/2023</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291403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10/10/2023</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224309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10/10/2023</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265791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10/10/2023</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31519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10/10/2023</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6857486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10/10/2023</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641551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10/10/2023</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632221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10/10/2023</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641526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10/10/2023</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79334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10/10/2023</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500676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0" y="1122362"/>
            <a:ext cx="8609322" cy="3744209"/>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0" y="5230134"/>
            <a:ext cx="46101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10/10/2023</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29697949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10/10/2023</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7411304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10/10/2023</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0602994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10/10/2023</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7780542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89"/>
            <a:ext cx="4507931"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0"/>
            <a:ext cx="4507930"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89"/>
            <a:ext cx="4507932"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0"/>
            <a:ext cx="4507932"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10/10/2023</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852417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10/10/2023</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97616695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10/10/2023</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50424336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10/10/2023</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01785165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10/10/2023</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52416662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10/10/2023</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2071292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10/10/2023</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12066846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97973"/>
            <a:ext cx="2674301" cy="527898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0" y="854169"/>
            <a:ext cx="77343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10/10/2023</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843435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10/10/2023</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2020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10/10/2023</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69523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10/10/2023</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585946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10/10/2023</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170717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10/10/2023</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218755314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10/10/2023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3143627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10/10/2023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6429186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10/10/2023</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48758609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15:clr>
            <a:srgbClr val="F26B43"/>
          </p15:clr>
        </p15:guide>
        <p15:guide id="2" pos="480">
          <p15:clr>
            <a:srgbClr val="F26B43"/>
          </p15:clr>
        </p15:guide>
        <p15:guide id="3" pos="960">
          <p15:clr>
            <a:srgbClr val="F26B43"/>
          </p15:clr>
        </p15:guide>
        <p15:guide id="4" pos="1440">
          <p15:clr>
            <a:srgbClr val="F26B43"/>
          </p15:clr>
        </p15:guide>
        <p15:guide id="5" pos="1920">
          <p15:clr>
            <a:srgbClr val="F26B43"/>
          </p15:clr>
        </p15:guide>
        <p15:guide id="6" pos="2400">
          <p15:clr>
            <a:srgbClr val="F26B43"/>
          </p15:clr>
        </p15:guide>
        <p15:guide id="7" pos="2880">
          <p15:clr>
            <a:srgbClr val="F26B43"/>
          </p15:clr>
        </p15:guide>
        <p15:guide id="8" pos="3360">
          <p15:clr>
            <a:srgbClr val="F26B43"/>
          </p15:clr>
        </p15:guide>
        <p15:guide id="9" pos="3840">
          <p15:clr>
            <a:srgbClr val="F26B43"/>
          </p15:clr>
        </p15:guide>
        <p15:guide id="10" pos="4320">
          <p15:clr>
            <a:srgbClr val="F26B43"/>
          </p15:clr>
        </p15:guide>
        <p15:guide id="11" pos="4800">
          <p15:clr>
            <a:srgbClr val="F26B43"/>
          </p15:clr>
        </p15:guide>
        <p15:guide id="12" pos="5280">
          <p15:clr>
            <a:srgbClr val="F26B43"/>
          </p15:clr>
        </p15:guide>
        <p15:guide id="13" pos="5760">
          <p15:clr>
            <a:srgbClr val="F26B43"/>
          </p15:clr>
        </p15:guide>
        <p15:guide id="14" pos="6240">
          <p15:clr>
            <a:srgbClr val="F26B43"/>
          </p15:clr>
        </p15:guide>
        <p15:guide id="15" pos="6720">
          <p15:clr>
            <a:srgbClr val="F26B43"/>
          </p15:clr>
        </p15:guide>
        <p15:guide id="16" pos="7200">
          <p15:clr>
            <a:srgbClr val="F26B43"/>
          </p15:clr>
        </p15:guide>
        <p15:guide id="17" pos="7680">
          <p15:clr>
            <a:srgbClr val="F26B43"/>
          </p15:clr>
        </p15:guide>
        <p15:guide id="18" orient="horz">
          <p15:clr>
            <a:srgbClr val="F26B43"/>
          </p15:clr>
        </p15:guide>
        <p15:guide id="19" orient="horz" pos="480">
          <p15:clr>
            <a:srgbClr val="F26B43"/>
          </p15:clr>
        </p15:guide>
        <p15:guide id="20" orient="horz" pos="960">
          <p15:clr>
            <a:srgbClr val="F26B43"/>
          </p15:clr>
        </p15:guide>
        <p15:guide id="21" orient="horz" pos="1440">
          <p15:clr>
            <a:srgbClr val="F26B43"/>
          </p15:clr>
        </p15:guide>
        <p15:guide id="22" orient="horz" pos="1920">
          <p15:clr>
            <a:srgbClr val="F26B43"/>
          </p15:clr>
        </p15:guide>
        <p15:guide id="23" orient="horz" pos="2400">
          <p15:clr>
            <a:srgbClr val="F26B43"/>
          </p15:clr>
        </p15:guide>
        <p15:guide id="24" orient="horz" pos="2880">
          <p15:clr>
            <a:srgbClr val="F26B43"/>
          </p15:clr>
        </p15:guide>
        <p15:guide id="25" orient="horz" pos="3360">
          <p15:clr>
            <a:srgbClr val="F26B43"/>
          </p15:clr>
        </p15:guide>
        <p15:guide id="26" orient="horz" pos="3840">
          <p15:clr>
            <a:srgbClr val="F26B43"/>
          </p15:clr>
        </p15:guide>
        <p15:guide id="27" orient="horz" pos="432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38541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7" y="4680813"/>
            <a:ext cx="2758330" cy="365125"/>
          </a:xfrm>
          <a:prstGeom prst="rect">
            <a:avLst/>
          </a:prstGeom>
        </p:spPr>
        <p:txBody>
          <a:bodyPr vert="horz" lIns="91440" tIns="45720" rIns="91440" bIns="45720" rtlCol="0" anchor="ctr"/>
          <a:lstStyle>
            <a:lvl1pPr algn="l">
              <a:defRPr sz="1100">
                <a:solidFill>
                  <a:schemeClr val="tx1"/>
                </a:solidFill>
              </a:defRPr>
            </a:lvl1pPr>
          </a:lstStyle>
          <a:p>
            <a:fld id="{8C1E1FAD-7351-4908-963A-08EA8E4AB7A0}" type="datetimeFigureOut">
              <a:rPr lang="en-US" smtClean="0"/>
              <a:t>10/10/2023</a:t>
            </a:fld>
            <a:endParaRPr lang="en-US"/>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2" y="6356350"/>
            <a:ext cx="5509684" cy="365125"/>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2" y="6356350"/>
            <a:ext cx="1112082"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a:p>
        </p:txBody>
      </p:sp>
      <p:grpSp>
        <p:nvGrpSpPr>
          <p:cNvPr id="7" name="Group 6">
            <a:extLst>
              <a:ext uri="{FF2B5EF4-FFF2-40B4-BE49-F238E27FC236}">
                <a16:creationId xmlns:a16="http://schemas.microsoft.com/office/drawing/2014/main" id="{23F5135F-115E-423C-BE4A-B56C35DC9F3E}"/>
              </a:ext>
            </a:extLst>
          </p:cNvPr>
          <p:cNvGrpSpPr/>
          <p:nvPr/>
        </p:nvGrpSpPr>
        <p:grpSpPr>
          <a:xfrm>
            <a:off x="174436" y="6356005"/>
            <a:ext cx="358083" cy="358083"/>
            <a:chOff x="4135740" y="1745599"/>
            <a:chExt cx="558732" cy="558732"/>
          </a:xfrm>
        </p:grpSpPr>
        <p:grpSp>
          <p:nvGrpSpPr>
            <p:cNvPr id="8" name="Group 7">
              <a:extLst>
                <a:ext uri="{FF2B5EF4-FFF2-40B4-BE49-F238E27FC236}">
                  <a16:creationId xmlns:a16="http://schemas.microsoft.com/office/drawing/2014/main" id="{82C1E318-0F1F-4920-8C7D-FBAC66631B54}"/>
                </a:ext>
              </a:extLst>
            </p:cNvPr>
            <p:cNvGrpSpPr/>
            <p:nvPr/>
          </p:nvGrpSpPr>
          <p:grpSpPr>
            <a:xfrm>
              <a:off x="4135740" y="1745599"/>
              <a:ext cx="558732" cy="558732"/>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Lst>
              </p:cNvPr>
              <p:cNvCxnSpPr>
                <a:cxnSpLocks/>
              </p:cNvCxnSpPr>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Lst>
              </p:cNvPr>
              <p:cNvCxnSpPr>
                <a:cxnSpLocks/>
              </p:cNvCxnSpPr>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Lst>
            </p:cNvPr>
            <p:cNvSpPr/>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5238161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32">
          <p15:clr>
            <a:srgbClr val="F26B43"/>
          </p15:clr>
        </p15:guide>
        <p15:guide id="2" pos="3840">
          <p15:clr>
            <a:srgbClr val="F26B43"/>
          </p15:clr>
        </p15:guide>
        <p15:guide id="3" pos="768">
          <p15:clr>
            <a:srgbClr val="F26B43"/>
          </p15:clr>
        </p15:guide>
        <p15:guide id="4" pos="432">
          <p15:clr>
            <a:srgbClr val="F26B43"/>
          </p15:clr>
        </p15:guide>
        <p15:guide id="5" orient="horz" pos="3888">
          <p15:clr>
            <a:srgbClr val="F26B43"/>
          </p15:clr>
        </p15:guide>
        <p15:guide id="6" orient="horz" pos="1224">
          <p15:clr>
            <a:srgbClr val="F26B43"/>
          </p15:clr>
        </p15:guide>
        <p15:guide id="7" pos="7248">
          <p15:clr>
            <a:srgbClr val="F26B43"/>
          </p15:clr>
        </p15:guide>
        <p15:guide id="8" orient="horz" pos="3480">
          <p15:clr>
            <a:srgbClr val="F26B43"/>
          </p15:clr>
        </p15:guide>
        <p15:guide id="9" orient="horz" pos="81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6.xml"/><Relationship Id="rId5" Type="http://schemas.openxmlformats.org/officeDocument/2006/relationships/image" Target="../media/image10.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46.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jpeg"/><Relationship Id="rId1" Type="http://schemas.openxmlformats.org/officeDocument/2006/relationships/slideLayout" Target="../slideLayouts/slideLayout46.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6.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jpeg"/><Relationship Id="rId1" Type="http://schemas.openxmlformats.org/officeDocument/2006/relationships/slideLayout" Target="../slideLayouts/slideLayout46.xml"/><Relationship Id="rId5" Type="http://schemas.openxmlformats.org/officeDocument/2006/relationships/image" Target="../media/image19.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6.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6.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6.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4A929113-1368-4B1B-9C6F-140F47CB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C24346C5-B1C8-4C83-846B-122A3B4B2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1555699"/>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90F28F7A-4F2F-4C1B-AF1C-A6E7C79532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B23CC870-B5E9-475F-A625-9E862A629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2A6B08C-017D-4B4D-95EC-4BB83C554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4599402-E1B8-4E3B-A56D-68606FC1E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720C48A-E9A0-4B85-A954-39375E099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E26956-FF2A-412E-ACC4-29CCD02599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B31E652-49AC-4108-85B8-75122A48A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DB29F-0624-4035-B188-640616D5DE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D27221C-2427-4C99-89DC-1A38A54058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DBF1D76-8076-4BAE-B627-F1861C9E0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E930E41-FC2F-4319-9C28-32C278430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0936C1B-0C10-464B-85C8-345095AAB3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B90EC61-FD0C-434A-9D1B-A20035C214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5F5CC56-1FDA-4D3E-9C6E-8E996026C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2B8FB2-B735-480F-9A88-48AADB2227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5B46C1B-4FC4-4E24-AC43-07940BE1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34915AF-0AE3-4EDD-8681-4C3F2C592B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C35A3F3-714E-4F69-9BDF-8ED284EF29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3D561AC-B0B1-47EB-BE05-209F5612B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3508E52-4FD9-4E6D-AFEA-69A88ED26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69DDE76-16F7-472F-B6D7-84AE8FFF31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2D87BEF-8844-4A3E-B130-B7D26740C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B381129-2089-4EAA-AE6C-2BAA96BC8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B69BF7A-FA63-4706-8066-DF15018E66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A3ECB71-0CCD-403F-B14B-ABC48D78C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9095BBA-0FE1-49E5-89F7-22125BAF8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55351D8-6F27-4B82-968B-581B177CB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51025A5-EB5A-4057-A85E-69AF0E6BE6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030318B-EEB9-4D92-BC50-D11510989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17FC0E3-7CC7-4188-BC7A-7E8FB5564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cNvSpPr>
            <a:spLocks noGrp="1"/>
          </p:cNvSpPr>
          <p:nvPr>
            <p:ph type="ctrTitle"/>
          </p:nvPr>
        </p:nvSpPr>
        <p:spPr>
          <a:xfrm>
            <a:off x="453142" y="732349"/>
            <a:ext cx="10155360" cy="2782508"/>
          </a:xfrm>
        </p:spPr>
        <p:txBody>
          <a:bodyPr anchor="ctr">
            <a:normAutofit fontScale="90000"/>
          </a:bodyPr>
          <a:lstStyle/>
          <a:p>
            <a:br>
              <a:rPr lang="en-US" dirty="0">
                <a:solidFill>
                  <a:schemeClr val="tx2">
                    <a:alpha val="80000"/>
                  </a:schemeClr>
                </a:solidFill>
                <a:ea typeface="+mj-lt"/>
                <a:cs typeface="+mj-lt"/>
              </a:rPr>
            </a:br>
            <a:r>
              <a:rPr lang="en-US" dirty="0">
                <a:solidFill>
                  <a:schemeClr val="tx2">
                    <a:alpha val="80000"/>
                  </a:schemeClr>
                </a:solidFill>
                <a:ea typeface="+mj-lt"/>
                <a:cs typeface="+mj-lt"/>
              </a:rPr>
              <a:t>Exploratory Data Analysis (EDA) on Bitcoin (BTC)</a:t>
            </a:r>
          </a:p>
          <a:p>
            <a:pPr algn="l"/>
            <a:br>
              <a:rPr lang="en-US" dirty="0"/>
            </a:br>
            <a:endParaRPr lang="en-US" dirty="0"/>
          </a:p>
        </p:txBody>
      </p:sp>
      <p:pic>
        <p:nvPicPr>
          <p:cNvPr id="3" name="Picture 2">
            <a:extLst>
              <a:ext uri="{FF2B5EF4-FFF2-40B4-BE49-F238E27FC236}">
                <a16:creationId xmlns:a16="http://schemas.microsoft.com/office/drawing/2014/main" id="{C249E945-D6C0-30B4-FAC5-6B6B8096EABA}"/>
              </a:ext>
            </a:extLst>
          </p:cNvPr>
          <p:cNvPicPr>
            <a:picLocks noChangeAspect="1"/>
          </p:cNvPicPr>
          <p:nvPr/>
        </p:nvPicPr>
        <p:blipFill rotWithShape="1">
          <a:blip r:embed="rId2"/>
          <a:srcRect t="29305" r="-3" b="47033"/>
          <a:stretch/>
        </p:blipFill>
        <p:spPr>
          <a:xfrm>
            <a:off x="1" y="3271957"/>
            <a:ext cx="12198212" cy="3599364"/>
          </a:xfrm>
          <a:custGeom>
            <a:avLst/>
            <a:gdLst/>
            <a:ahLst/>
            <a:cxnLst/>
            <a:rect l="l" t="t" r="r" b="b"/>
            <a:pathLst>
              <a:path w="12178449" h="3424057">
                <a:moveTo>
                  <a:pt x="8778628" y="0"/>
                </a:moveTo>
                <a:lnTo>
                  <a:pt x="9096995" y="0"/>
                </a:lnTo>
                <a:lnTo>
                  <a:pt x="9540073" y="10341"/>
                </a:lnTo>
                <a:cubicBezTo>
                  <a:pt x="10154127" y="37036"/>
                  <a:pt x="10847400" y="104023"/>
                  <a:pt x="11653844" y="224215"/>
                </a:cubicBezTo>
                <a:lnTo>
                  <a:pt x="12178449" y="307575"/>
                </a:lnTo>
                <a:lnTo>
                  <a:pt x="12178449" y="3424056"/>
                </a:lnTo>
                <a:lnTo>
                  <a:pt x="0" y="3424057"/>
                </a:lnTo>
                <a:lnTo>
                  <a:pt x="0" y="1093185"/>
                </a:lnTo>
                <a:lnTo>
                  <a:pt x="851945" y="1080793"/>
                </a:lnTo>
                <a:cubicBezTo>
                  <a:pt x="4637202" y="967650"/>
                  <a:pt x="5848483" y="115490"/>
                  <a:pt x="8385751" y="7749"/>
                </a:cubicBezTo>
                <a:close/>
              </a:path>
            </a:pathLst>
          </a:custGeom>
        </p:spPr>
      </p:pic>
      <p:sp>
        <p:nvSpPr>
          <p:cNvPr id="5" name="Title">
            <a:extLst>
              <a:ext uri="{FF2B5EF4-FFF2-40B4-BE49-F238E27FC236}">
                <a16:creationId xmlns:a16="http://schemas.microsoft.com/office/drawing/2014/main" id="{960B6A04-9C43-046E-2304-A144E7DF692B}"/>
              </a:ext>
            </a:extLst>
          </p:cNvPr>
          <p:cNvSpPr txBox="1">
            <a:spLocks/>
          </p:cNvSpPr>
          <p:nvPr/>
        </p:nvSpPr>
        <p:spPr>
          <a:xfrm>
            <a:off x="-4455" y="2959119"/>
            <a:ext cx="6302334" cy="553811"/>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5400" kern="1200">
                <a:solidFill>
                  <a:srgbClr val="FFFFFF"/>
                </a:solidFill>
                <a:latin typeface="+mj-lt"/>
                <a:ea typeface="+mj-ea"/>
                <a:cs typeface="+mj-cs"/>
              </a:defRPr>
            </a:lvl1pPr>
          </a:lstStyle>
          <a:p>
            <a:r>
              <a:rPr lang="en-US" sz="4400" b="1" dirty="0">
                <a:solidFill>
                  <a:schemeClr val="tx2"/>
                </a:solidFill>
                <a:highlight>
                  <a:srgbClr val="FFFF00"/>
                </a:highlight>
                <a:ea typeface="+mj-lt"/>
                <a:cs typeface="+mj-lt"/>
              </a:rPr>
              <a:t>By: Eng/Ahmed </a:t>
            </a:r>
            <a:r>
              <a:rPr lang="en-US" sz="4400" b="1" err="1">
                <a:solidFill>
                  <a:schemeClr val="tx2"/>
                </a:solidFill>
                <a:highlight>
                  <a:srgbClr val="FFFF00"/>
                </a:highlight>
                <a:ea typeface="+mj-lt"/>
                <a:cs typeface="+mj-lt"/>
              </a:rPr>
              <a:t>NasrElDin</a:t>
            </a:r>
            <a:endParaRPr lang="en-US">
              <a:solidFill>
                <a:schemeClr val="tx2"/>
              </a:solidFill>
              <a:highlight>
                <a:srgbClr val="FFFF00"/>
              </a:highlight>
              <a:cs typeface="Posterama"/>
            </a:endParaRPr>
          </a:p>
        </p:txBody>
      </p:sp>
    </p:spTree>
    <p:extLst>
      <p:ext uri="{BB962C8B-B14F-4D97-AF65-F5344CB8AC3E}">
        <p14:creationId xmlns:p14="http://schemas.microsoft.com/office/powerpoint/2010/main" val="2789392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7C4707-9C68-44ED-A6DE-88FF7A50F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69060A4-9EDF-4FB5-87A8-A9FC83E4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663" y="217714"/>
            <a:ext cx="6968018" cy="6640286"/>
          </a:xfrm>
          <a:custGeom>
            <a:avLst/>
            <a:gdLst>
              <a:gd name="connsiteX0" fmla="*/ 6352331 w 6968018"/>
              <a:gd name="connsiteY0" fmla="*/ 0 h 6643444"/>
              <a:gd name="connsiteX1" fmla="*/ 6968018 w 6968018"/>
              <a:gd name="connsiteY1" fmla="*/ 6643444 h 6643444"/>
              <a:gd name="connsiteX2" fmla="*/ 561128 w 6968018"/>
              <a:gd name="connsiteY2" fmla="*/ 6643444 h 6643444"/>
              <a:gd name="connsiteX3" fmla="*/ 0 w 6968018"/>
              <a:gd name="connsiteY3" fmla="*/ 588709 h 6643444"/>
            </a:gdLst>
            <a:ahLst/>
            <a:cxnLst>
              <a:cxn ang="0">
                <a:pos x="connsiteX0" y="connsiteY0"/>
              </a:cxn>
              <a:cxn ang="0">
                <a:pos x="connsiteX1" y="connsiteY1"/>
              </a:cxn>
              <a:cxn ang="0">
                <a:pos x="connsiteX2" y="connsiteY2"/>
              </a:cxn>
              <a:cxn ang="0">
                <a:pos x="connsiteX3" y="connsiteY3"/>
              </a:cxn>
            </a:cxnLst>
            <a:rect l="l" t="t" r="r" b="b"/>
            <a:pathLst>
              <a:path w="6968018" h="6643444">
                <a:moveTo>
                  <a:pt x="6352331" y="0"/>
                </a:moveTo>
                <a:lnTo>
                  <a:pt x="6968018" y="6643444"/>
                </a:lnTo>
                <a:lnTo>
                  <a:pt x="561128" y="6643444"/>
                </a:lnTo>
                <a:lnTo>
                  <a:pt x="0" y="588709"/>
                </a:lnTo>
                <a:close/>
              </a:path>
            </a:pathLst>
          </a:custGeom>
          <a:solidFill>
            <a:schemeClr val="tx1"/>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937A4B0-1638-4AFA-91A5-60F8BB498C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764" y="379444"/>
            <a:ext cx="6678117" cy="6490996"/>
          </a:xfrm>
          <a:custGeom>
            <a:avLst/>
            <a:gdLst>
              <a:gd name="connsiteX0" fmla="*/ 6004504 w 6647705"/>
              <a:gd name="connsiteY0" fmla="*/ 217 h 6461436"/>
              <a:gd name="connsiteX1" fmla="*/ 6043316 w 6647705"/>
              <a:gd name="connsiteY1" fmla="*/ 21512 h 6461436"/>
              <a:gd name="connsiteX2" fmla="*/ 6200652 w 6647705"/>
              <a:gd name="connsiteY2" fmla="*/ 1719217 h 6461436"/>
              <a:gd name="connsiteX3" fmla="*/ 6206825 w 6647705"/>
              <a:gd name="connsiteY3" fmla="*/ 1785827 h 6461436"/>
              <a:gd name="connsiteX4" fmla="*/ 6221227 w 6647705"/>
              <a:gd name="connsiteY4" fmla="*/ 1822016 h 6461436"/>
              <a:gd name="connsiteX5" fmla="*/ 6237305 w 6647705"/>
              <a:gd name="connsiteY5" fmla="*/ 1858891 h 6461436"/>
              <a:gd name="connsiteX6" fmla="*/ 6245339 w 6647705"/>
              <a:gd name="connsiteY6" fmla="*/ 2011010 h 6461436"/>
              <a:gd name="connsiteX7" fmla="*/ 6243065 w 6647705"/>
              <a:gd name="connsiteY7" fmla="*/ 2066060 h 6461436"/>
              <a:gd name="connsiteX8" fmla="*/ 6238739 w 6647705"/>
              <a:gd name="connsiteY8" fmla="*/ 2104210 h 6461436"/>
              <a:gd name="connsiteX9" fmla="*/ 6237021 w 6647705"/>
              <a:gd name="connsiteY9" fmla="*/ 2111648 h 6461436"/>
              <a:gd name="connsiteX10" fmla="*/ 6259718 w 6647705"/>
              <a:gd name="connsiteY10" fmla="*/ 2356556 h 6461436"/>
              <a:gd name="connsiteX11" fmla="*/ 6264060 w 6647705"/>
              <a:gd name="connsiteY11" fmla="*/ 2374375 h 6461436"/>
              <a:gd name="connsiteX12" fmla="*/ 6267041 w 6647705"/>
              <a:gd name="connsiteY12" fmla="*/ 2435573 h 6461436"/>
              <a:gd name="connsiteX13" fmla="*/ 6271496 w 6647705"/>
              <a:gd name="connsiteY13" fmla="*/ 2444087 h 6461436"/>
              <a:gd name="connsiteX14" fmla="*/ 6647705 w 6647705"/>
              <a:gd name="connsiteY14" fmla="*/ 6461436 h 6461436"/>
              <a:gd name="connsiteX15" fmla="*/ 545408 w 6647705"/>
              <a:gd name="connsiteY15" fmla="*/ 6461436 h 6461436"/>
              <a:gd name="connsiteX16" fmla="*/ 544170 w 6647705"/>
              <a:gd name="connsiteY16" fmla="*/ 6448085 h 6461436"/>
              <a:gd name="connsiteX17" fmla="*/ 533573 w 6647705"/>
              <a:gd name="connsiteY17" fmla="*/ 6434067 h 6461436"/>
              <a:gd name="connsiteX18" fmla="*/ 522439 w 6647705"/>
              <a:gd name="connsiteY18" fmla="*/ 6388375 h 6461436"/>
              <a:gd name="connsiteX19" fmla="*/ 518228 w 6647705"/>
              <a:gd name="connsiteY19" fmla="*/ 6357352 h 6461436"/>
              <a:gd name="connsiteX20" fmla="*/ 518072 w 6647705"/>
              <a:gd name="connsiteY20" fmla="*/ 6352810 h 6461436"/>
              <a:gd name="connsiteX21" fmla="*/ 523971 w 6647705"/>
              <a:gd name="connsiteY21" fmla="*/ 6314577 h 6461436"/>
              <a:gd name="connsiteX22" fmla="*/ 518934 w 6647705"/>
              <a:gd name="connsiteY22" fmla="*/ 6311532 h 6461436"/>
              <a:gd name="connsiteX23" fmla="*/ 513042 w 6647705"/>
              <a:gd name="connsiteY23" fmla="*/ 6300271 h 6461436"/>
              <a:gd name="connsiteX24" fmla="*/ 517740 w 6647705"/>
              <a:gd name="connsiteY24" fmla="*/ 6289716 h 6461436"/>
              <a:gd name="connsiteX25" fmla="*/ 523418 w 6647705"/>
              <a:gd name="connsiteY25" fmla="*/ 6241814 h 6461436"/>
              <a:gd name="connsiteX26" fmla="*/ 523922 w 6647705"/>
              <a:gd name="connsiteY26" fmla="*/ 6229603 h 6461436"/>
              <a:gd name="connsiteX27" fmla="*/ 67 w 6647705"/>
              <a:gd name="connsiteY27" fmla="*/ 577048 h 6461436"/>
              <a:gd name="connsiteX28" fmla="*/ 34408 w 6647705"/>
              <a:gd name="connsiteY28" fmla="*/ 548975 h 6461436"/>
              <a:gd name="connsiteX29" fmla="*/ 6004504 w 6647705"/>
              <a:gd name="connsiteY29" fmla="*/ 217 h 646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647705" h="6461436">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 on document with pen">
            <a:extLst>
              <a:ext uri="{FF2B5EF4-FFF2-40B4-BE49-F238E27FC236}">
                <a16:creationId xmlns:a16="http://schemas.microsoft.com/office/drawing/2014/main" id="{25DAE784-4559-BF66-1C33-6F091E1C7E9F}"/>
              </a:ext>
            </a:extLst>
          </p:cNvPr>
          <p:cNvPicPr>
            <a:picLocks noChangeAspect="1"/>
          </p:cNvPicPr>
          <p:nvPr/>
        </p:nvPicPr>
        <p:blipFill rotWithShape="1">
          <a:blip r:embed="rId3">
            <a:alphaModFix amt="84000"/>
          </a:blip>
          <a:srcRect l="22740" r="8684" b="-6"/>
          <a:stretch/>
        </p:blipFill>
        <p:spPr>
          <a:xfrm>
            <a:off x="457850" y="379444"/>
            <a:ext cx="6678117" cy="6490996"/>
          </a:xfrm>
          <a:custGeom>
            <a:avLst/>
            <a:gdLst/>
            <a:ahLst/>
            <a:cxnLst/>
            <a:rect l="l" t="t" r="r" b="b"/>
            <a:pathLst>
              <a:path w="6647705" h="6461436">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p:spPr>
      </p:pic>
      <p:sp>
        <p:nvSpPr>
          <p:cNvPr id="16" name="Freeform: Shape 15">
            <a:extLst>
              <a:ext uri="{FF2B5EF4-FFF2-40B4-BE49-F238E27FC236}">
                <a16:creationId xmlns:a16="http://schemas.microsoft.com/office/drawing/2014/main" id="{60376AD7-5814-4A2B-B3FC-395355E39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830335">
            <a:off x="463402" y="118600"/>
            <a:ext cx="444795" cy="1868387"/>
          </a:xfrm>
          <a:custGeom>
            <a:avLst/>
            <a:gdLst>
              <a:gd name="connsiteX0" fmla="*/ 0 w 444795"/>
              <a:gd name="connsiteY0" fmla="*/ 78388 h 1868387"/>
              <a:gd name="connsiteX1" fmla="*/ 39454 w 444795"/>
              <a:gd name="connsiteY1" fmla="*/ 66552 h 1868387"/>
              <a:gd name="connsiteX2" fmla="*/ 139617 w 444795"/>
              <a:gd name="connsiteY2" fmla="*/ 42263 h 1868387"/>
              <a:gd name="connsiteX3" fmla="*/ 193778 w 444795"/>
              <a:gd name="connsiteY3" fmla="*/ 51160 h 1868387"/>
              <a:gd name="connsiteX4" fmla="*/ 261389 w 444795"/>
              <a:gd name="connsiteY4" fmla="*/ 36852 h 1868387"/>
              <a:gd name="connsiteX5" fmla="*/ 274876 w 444795"/>
              <a:gd name="connsiteY5" fmla="*/ 37840 h 1868387"/>
              <a:gd name="connsiteX6" fmla="*/ 280032 w 444795"/>
              <a:gd name="connsiteY6" fmla="*/ 48921 h 1868387"/>
              <a:gd name="connsiteX7" fmla="*/ 284781 w 444795"/>
              <a:gd name="connsiteY7" fmla="*/ 50980 h 1868387"/>
              <a:gd name="connsiteX8" fmla="*/ 300007 w 444795"/>
              <a:gd name="connsiteY8" fmla="*/ 37078 h 1868387"/>
              <a:gd name="connsiteX9" fmla="*/ 375999 w 444795"/>
              <a:gd name="connsiteY9" fmla="*/ 45281 h 1868387"/>
              <a:gd name="connsiteX10" fmla="*/ 417584 w 444795"/>
              <a:gd name="connsiteY10" fmla="*/ 9727 h 1868387"/>
              <a:gd name="connsiteX11" fmla="*/ 444795 w 444795"/>
              <a:gd name="connsiteY11" fmla="*/ 0 h 1868387"/>
              <a:gd name="connsiteX12" fmla="*/ 444795 w 444795"/>
              <a:gd name="connsiteY12" fmla="*/ 1864840 h 1868387"/>
              <a:gd name="connsiteX13" fmla="*/ 430079 w 444795"/>
              <a:gd name="connsiteY13" fmla="*/ 1860813 h 1868387"/>
              <a:gd name="connsiteX14" fmla="*/ 383783 w 444795"/>
              <a:gd name="connsiteY14" fmla="*/ 1862444 h 1868387"/>
              <a:gd name="connsiteX15" fmla="*/ 370358 w 444795"/>
              <a:gd name="connsiteY15" fmla="*/ 1868387 h 1868387"/>
              <a:gd name="connsiteX16" fmla="*/ 336658 w 444795"/>
              <a:gd name="connsiteY16" fmla="*/ 1868387 h 1868387"/>
              <a:gd name="connsiteX17" fmla="*/ 306546 w 444795"/>
              <a:gd name="connsiteY17" fmla="*/ 1858526 h 1868387"/>
              <a:gd name="connsiteX18" fmla="*/ 236457 w 444795"/>
              <a:gd name="connsiteY18" fmla="*/ 1847671 h 1868387"/>
              <a:gd name="connsiteX19" fmla="*/ 205722 w 444795"/>
              <a:gd name="connsiteY19" fmla="*/ 1841430 h 1868387"/>
              <a:gd name="connsiteX20" fmla="*/ 181807 w 444795"/>
              <a:gd name="connsiteY20" fmla="*/ 1823771 h 1868387"/>
              <a:gd name="connsiteX21" fmla="*/ 178439 w 444795"/>
              <a:gd name="connsiteY21" fmla="*/ 1808957 h 1868387"/>
              <a:gd name="connsiteX22" fmla="*/ 161935 w 444795"/>
              <a:gd name="connsiteY22" fmla="*/ 1803551 h 1868387"/>
              <a:gd name="connsiteX23" fmla="*/ 158071 w 444795"/>
              <a:gd name="connsiteY23" fmla="*/ 1799541 h 1868387"/>
              <a:gd name="connsiteX24" fmla="*/ 135376 w 444795"/>
              <a:gd name="connsiteY24" fmla="*/ 1779136 h 1868387"/>
              <a:gd name="connsiteX25" fmla="*/ 132952 w 444795"/>
              <a:gd name="connsiteY25" fmla="*/ 1786380 h 1868387"/>
              <a:gd name="connsiteX26" fmla="*/ 0 w 444795"/>
              <a:gd name="connsiteY26" fmla="*/ 1663146 h 186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4795" h="1868387">
                <a:moveTo>
                  <a:pt x="0" y="78388"/>
                </a:moveTo>
                <a:lnTo>
                  <a:pt x="39454" y="66552"/>
                </a:lnTo>
                <a:cubicBezTo>
                  <a:pt x="73377" y="59047"/>
                  <a:pt x="108602" y="54461"/>
                  <a:pt x="139617" y="42263"/>
                </a:cubicBezTo>
                <a:cubicBezTo>
                  <a:pt x="180799" y="87869"/>
                  <a:pt x="156173" y="44723"/>
                  <a:pt x="193778" y="51160"/>
                </a:cubicBezTo>
                <a:lnTo>
                  <a:pt x="261389" y="36852"/>
                </a:lnTo>
                <a:lnTo>
                  <a:pt x="274876" y="37840"/>
                </a:lnTo>
                <a:lnTo>
                  <a:pt x="280032" y="48921"/>
                </a:lnTo>
                <a:lnTo>
                  <a:pt x="284781" y="50980"/>
                </a:lnTo>
                <a:lnTo>
                  <a:pt x="300007" y="37078"/>
                </a:lnTo>
                <a:cubicBezTo>
                  <a:pt x="322467" y="29589"/>
                  <a:pt x="353078" y="47149"/>
                  <a:pt x="375999" y="45281"/>
                </a:cubicBezTo>
                <a:cubicBezTo>
                  <a:pt x="382977" y="27666"/>
                  <a:pt x="397501" y="17994"/>
                  <a:pt x="417584" y="9727"/>
                </a:cubicBezTo>
                <a:lnTo>
                  <a:pt x="444795" y="0"/>
                </a:lnTo>
                <a:lnTo>
                  <a:pt x="444795" y="1864840"/>
                </a:lnTo>
                <a:lnTo>
                  <a:pt x="430079" y="1860813"/>
                </a:lnTo>
                <a:cubicBezTo>
                  <a:pt x="411946" y="1857931"/>
                  <a:pt x="392950" y="1858479"/>
                  <a:pt x="383783" y="1862444"/>
                </a:cubicBezTo>
                <a:lnTo>
                  <a:pt x="370358" y="1868387"/>
                </a:lnTo>
                <a:lnTo>
                  <a:pt x="336658" y="1868387"/>
                </a:lnTo>
                <a:lnTo>
                  <a:pt x="306546" y="1858526"/>
                </a:lnTo>
                <a:cubicBezTo>
                  <a:pt x="280888" y="1847233"/>
                  <a:pt x="256422" y="1834783"/>
                  <a:pt x="236457" y="1847671"/>
                </a:cubicBezTo>
                <a:cubicBezTo>
                  <a:pt x="224964" y="1848497"/>
                  <a:pt x="214878" y="1845991"/>
                  <a:pt x="205722" y="1841430"/>
                </a:cubicBezTo>
                <a:lnTo>
                  <a:pt x="181807" y="1823771"/>
                </a:lnTo>
                <a:lnTo>
                  <a:pt x="178439" y="1808957"/>
                </a:lnTo>
                <a:lnTo>
                  <a:pt x="161935" y="1803551"/>
                </a:lnTo>
                <a:lnTo>
                  <a:pt x="158071" y="1799541"/>
                </a:lnTo>
                <a:cubicBezTo>
                  <a:pt x="150700" y="1791836"/>
                  <a:pt x="143295" y="1784610"/>
                  <a:pt x="135376" y="1779136"/>
                </a:cubicBezTo>
                <a:lnTo>
                  <a:pt x="132952" y="1786380"/>
                </a:lnTo>
                <a:lnTo>
                  <a:pt x="0" y="1663146"/>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 name="Group 17">
            <a:extLst>
              <a:ext uri="{FF2B5EF4-FFF2-40B4-BE49-F238E27FC236}">
                <a16:creationId xmlns:a16="http://schemas.microsoft.com/office/drawing/2014/main" id="{D2D2835C-DDE9-4332-9476-94B711F053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56005"/>
            <a:ext cx="358083" cy="358083"/>
            <a:chOff x="4135740" y="1745599"/>
            <a:chExt cx="558732" cy="558732"/>
          </a:xfrm>
        </p:grpSpPr>
        <p:grpSp>
          <p:nvGrpSpPr>
            <p:cNvPr id="19" name="Group 18">
              <a:extLst>
                <a:ext uri="{FF2B5EF4-FFF2-40B4-BE49-F238E27FC236}">
                  <a16:creationId xmlns:a16="http://schemas.microsoft.com/office/drawing/2014/main" id="{37647015-EE9A-4F89-A88A-DC5786E6638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45599"/>
              <a:ext cx="558732" cy="558732"/>
              <a:chOff x="1028007" y="1706560"/>
              <a:chExt cx="575710" cy="575710"/>
            </a:xfrm>
          </p:grpSpPr>
          <p:cxnSp>
            <p:nvCxnSpPr>
              <p:cNvPr id="21" name="Straight Connector 20">
                <a:extLst>
                  <a:ext uri="{FF2B5EF4-FFF2-40B4-BE49-F238E27FC236}">
                    <a16:creationId xmlns:a16="http://schemas.microsoft.com/office/drawing/2014/main" id="{CB275C9D-23AD-4120-B860-4A64988102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7793833-C4D8-475A-86F4-45B2FFCF4F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Oval 19">
              <a:extLst>
                <a:ext uri="{FF2B5EF4-FFF2-40B4-BE49-F238E27FC236}">
                  <a16:creationId xmlns:a16="http://schemas.microsoft.com/office/drawing/2014/main" id="{CBDF05EB-F6AC-4339-BC6E-8D6527685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descr="A graph of a sound wave&#10;&#10;Description automatically generated">
            <a:extLst>
              <a:ext uri="{FF2B5EF4-FFF2-40B4-BE49-F238E27FC236}">
                <a16:creationId xmlns:a16="http://schemas.microsoft.com/office/drawing/2014/main" id="{C7305303-9A7D-0F08-88F8-4875F856D12F}"/>
              </a:ext>
            </a:extLst>
          </p:cNvPr>
          <p:cNvPicPr>
            <a:picLocks noChangeAspect="1"/>
          </p:cNvPicPr>
          <p:nvPr/>
        </p:nvPicPr>
        <p:blipFill>
          <a:blip r:embed="rId5"/>
          <a:stretch>
            <a:fillRect/>
          </a:stretch>
        </p:blipFill>
        <p:spPr>
          <a:xfrm>
            <a:off x="0" y="4417"/>
            <a:ext cx="12192000" cy="6849165"/>
          </a:xfrm>
          <a:prstGeom prst="rect">
            <a:avLst/>
          </a:prstGeom>
        </p:spPr>
      </p:pic>
    </p:spTree>
    <p:extLst>
      <p:ext uri="{BB962C8B-B14F-4D97-AF65-F5344CB8AC3E}">
        <p14:creationId xmlns:p14="http://schemas.microsoft.com/office/powerpoint/2010/main" val="3179068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ectangle 51">
            <a:extLst>
              <a:ext uri="{FF2B5EF4-FFF2-40B4-BE49-F238E27FC236}">
                <a16:creationId xmlns:a16="http://schemas.microsoft.com/office/drawing/2014/main" id="{5839FC30-63C9-4643-98EF-7B1C31BE39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Right Triangle 53">
            <a:extLst>
              <a:ext uri="{FF2B5EF4-FFF2-40B4-BE49-F238E27FC236}">
                <a16:creationId xmlns:a16="http://schemas.microsoft.com/office/drawing/2014/main" id="{2B76B338-5C91-48AF-BFFC-93C8AAD6D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435802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07FE80B3-9970-48B3-8883-81ED2FE4A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007832" y="4676762"/>
            <a:ext cx="2222198" cy="2133710"/>
          </a:xfrm>
          <a:custGeom>
            <a:avLst/>
            <a:gdLst>
              <a:gd name="connsiteX0" fmla="*/ 0 w 2222198"/>
              <a:gd name="connsiteY0" fmla="*/ 0 h 2133710"/>
              <a:gd name="connsiteX1" fmla="*/ 44227 w 2222198"/>
              <a:gd name="connsiteY1" fmla="*/ 2234 h 2133710"/>
              <a:gd name="connsiteX2" fmla="*/ 2193454 w 2222198"/>
              <a:gd name="connsiteY2" fmla="*/ 1945372 h 2133710"/>
              <a:gd name="connsiteX3" fmla="*/ 2222198 w 2222198"/>
              <a:gd name="connsiteY3" fmla="*/ 2133710 h 2133710"/>
              <a:gd name="connsiteX4" fmla="*/ 1394653 w 2222198"/>
              <a:gd name="connsiteY4" fmla="*/ 2133710 h 2133710"/>
              <a:gd name="connsiteX5" fmla="*/ 1391100 w 2222198"/>
              <a:gd name="connsiteY5" fmla="*/ 2110427 h 2133710"/>
              <a:gd name="connsiteX6" fmla="*/ 122376 w 2222198"/>
              <a:gd name="connsiteY6" fmla="*/ 841704 h 2133710"/>
              <a:gd name="connsiteX7" fmla="*/ 0 w 2222198"/>
              <a:gd name="connsiteY7" fmla="*/ 823027 h 2133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2198" h="2133710">
                <a:moveTo>
                  <a:pt x="0" y="0"/>
                </a:moveTo>
                <a:lnTo>
                  <a:pt x="44227" y="2234"/>
                </a:lnTo>
                <a:cubicBezTo>
                  <a:pt x="1114682" y="110944"/>
                  <a:pt x="1981368" y="908934"/>
                  <a:pt x="2193454" y="1945372"/>
                </a:cubicBezTo>
                <a:lnTo>
                  <a:pt x="2222198" y="2133710"/>
                </a:lnTo>
                <a:lnTo>
                  <a:pt x="1394653" y="2133710"/>
                </a:lnTo>
                <a:lnTo>
                  <a:pt x="1391100" y="2110427"/>
                </a:lnTo>
                <a:cubicBezTo>
                  <a:pt x="1260786" y="1473602"/>
                  <a:pt x="759202" y="972017"/>
                  <a:pt x="122376" y="841704"/>
                </a:cubicBezTo>
                <a:lnTo>
                  <a:pt x="0" y="823027"/>
                </a:ln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8" name="Group 5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59" name="Straight Connector 5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cNvSpPr>
            <a:spLocks noGrp="1"/>
          </p:cNvSpPr>
          <p:nvPr>
            <p:ph type="ctrTitle"/>
          </p:nvPr>
        </p:nvSpPr>
        <p:spPr>
          <a:xfrm>
            <a:off x="457199" y="3525808"/>
            <a:ext cx="6548127" cy="2141612"/>
          </a:xfrm>
        </p:spPr>
        <p:txBody>
          <a:bodyPr anchor="ctr">
            <a:normAutofit/>
          </a:bodyPr>
          <a:lstStyle/>
          <a:p>
            <a:r>
              <a:rPr lang="en-US" dirty="0">
                <a:solidFill>
                  <a:schemeClr val="tx2"/>
                </a:solidFill>
              </a:rPr>
              <a:t>Return Metrics</a:t>
            </a:r>
          </a:p>
        </p:txBody>
      </p:sp>
      <p:pic>
        <p:nvPicPr>
          <p:cNvPr id="6" name="Picture 5" descr="Magnifying glass showing decling performance">
            <a:extLst>
              <a:ext uri="{FF2B5EF4-FFF2-40B4-BE49-F238E27FC236}">
                <a16:creationId xmlns:a16="http://schemas.microsoft.com/office/drawing/2014/main" id="{00ABBC17-C755-AD5B-2C51-5268B0AC411F}"/>
              </a:ext>
            </a:extLst>
          </p:cNvPr>
          <p:cNvPicPr>
            <a:picLocks noChangeAspect="1"/>
          </p:cNvPicPr>
          <p:nvPr/>
        </p:nvPicPr>
        <p:blipFill rotWithShape="1">
          <a:blip r:embed="rId2"/>
          <a:srcRect t="28443" b="30060"/>
          <a:stretch/>
        </p:blipFill>
        <p:spPr>
          <a:xfrm>
            <a:off x="-6214" y="2018"/>
            <a:ext cx="12214825" cy="3383384"/>
          </a:xfrm>
          <a:custGeom>
            <a:avLst/>
            <a:gdLst/>
            <a:ahLst/>
            <a:cxnLst/>
            <a:rect l="l" t="t" r="r" b="b"/>
            <a:pathLst>
              <a:path w="12214825" h="3383384">
                <a:moveTo>
                  <a:pt x="12213819" y="0"/>
                </a:moveTo>
                <a:cubicBezTo>
                  <a:pt x="12213819" y="29107"/>
                  <a:pt x="12214067" y="89770"/>
                  <a:pt x="12214502" y="174101"/>
                </a:cubicBezTo>
                <a:lnTo>
                  <a:pt x="12214825" y="234681"/>
                </a:lnTo>
                <a:lnTo>
                  <a:pt x="12214825" y="2718323"/>
                </a:lnTo>
                <a:lnTo>
                  <a:pt x="11377417" y="2725712"/>
                </a:lnTo>
                <a:cubicBezTo>
                  <a:pt x="7318291" y="2799276"/>
                  <a:pt x="6189525" y="3387660"/>
                  <a:pt x="3246747" y="3383361"/>
                </a:cubicBezTo>
                <a:cubicBezTo>
                  <a:pt x="2493396" y="3382260"/>
                  <a:pt x="1619330" y="3339570"/>
                  <a:pt x="544071" y="3235389"/>
                </a:cubicBezTo>
                <a:lnTo>
                  <a:pt x="19466" y="3181198"/>
                </a:lnTo>
                <a:cubicBezTo>
                  <a:pt x="22117" y="2650999"/>
                  <a:pt x="12840" y="2122787"/>
                  <a:pt x="3563" y="1594575"/>
                </a:cubicBezTo>
                <a:lnTo>
                  <a:pt x="0" y="1239098"/>
                </a:lnTo>
                <a:lnTo>
                  <a:pt x="0" y="7944"/>
                </a:lnTo>
                <a:close/>
              </a:path>
            </a:pathLst>
          </a:custGeom>
        </p:spPr>
      </p:pic>
      <p:sp>
        <p:nvSpPr>
          <p:cNvPr id="3" name="Content Placeholder"/>
          <p:cNvSpPr>
            <a:spLocks noGrp="1"/>
          </p:cNvSpPr>
          <p:nvPr>
            <p:ph idx="1"/>
          </p:nvPr>
        </p:nvSpPr>
        <p:spPr>
          <a:xfrm>
            <a:off x="7211421" y="3754407"/>
            <a:ext cx="4788050" cy="2722593"/>
          </a:xfrm>
        </p:spPr>
        <p:txBody>
          <a:bodyPr vert="horz" lIns="91440" tIns="45720" rIns="91440" bIns="45720" rtlCol="0" anchor="ctr">
            <a:normAutofit/>
          </a:bodyPr>
          <a:lstStyle/>
          <a:p>
            <a:r>
              <a:rPr lang="en-US" sz="1700">
                <a:solidFill>
                  <a:schemeClr val="tx2"/>
                </a:solidFill>
                <a:ea typeface="+mn-lt"/>
                <a:cs typeface="+mn-lt"/>
              </a:rPr>
              <a:t>Calculating daily returns to understand the volatility of Bitcoin prices.</a:t>
            </a:r>
            <a:endParaRPr lang="en-US" sz="1700">
              <a:solidFill>
                <a:schemeClr val="tx2"/>
              </a:solidFill>
            </a:endParaRPr>
          </a:p>
          <a:p>
            <a:r>
              <a:rPr lang="en-US" sz="1700">
                <a:solidFill>
                  <a:schemeClr val="tx2"/>
                </a:solidFill>
                <a:ea typeface="+mn-lt"/>
                <a:cs typeface="+mn-lt"/>
              </a:rPr>
              <a:t>Visualizing the distribution of returns using histograms and density plots.</a:t>
            </a:r>
            <a:endParaRPr lang="en-US" sz="1700">
              <a:solidFill>
                <a:schemeClr val="tx2"/>
              </a:solidFill>
            </a:endParaRPr>
          </a:p>
          <a:p>
            <a:r>
              <a:rPr lang="en-US" sz="1700">
                <a:solidFill>
                  <a:schemeClr val="tx2"/>
                </a:solidFill>
                <a:ea typeface="+mn-lt"/>
                <a:cs typeface="+mn-lt"/>
              </a:rPr>
              <a:t>Analyzing key return metrics such as mean return, standard deviation, and skewness.</a:t>
            </a:r>
            <a:endParaRPr lang="en-US" sz="1700">
              <a:solidFill>
                <a:schemeClr val="tx2"/>
              </a:solidFill>
            </a:endParaRPr>
          </a:p>
          <a:p>
            <a:r>
              <a:rPr lang="en-US" sz="1700">
                <a:solidFill>
                  <a:schemeClr val="tx2"/>
                </a:solidFill>
                <a:ea typeface="+mn-lt"/>
                <a:cs typeface="+mn-lt"/>
              </a:rPr>
              <a:t>Annualize statistics for long-term investors</a:t>
            </a:r>
          </a:p>
          <a:p>
            <a:pPr lvl="0"/>
            <a:endParaRPr lang="en-US" sz="1700">
              <a:solidFill>
                <a:schemeClr val="tx2"/>
              </a:solidFill>
            </a:endParaRPr>
          </a:p>
          <a:p>
            <a:endParaRPr lang="en-US" sz="1700">
              <a:solidFill>
                <a:schemeClr val="tx2"/>
              </a:solidFill>
            </a:endParaRPr>
          </a:p>
        </p:txBody>
      </p:sp>
    </p:spTree>
    <p:extLst>
      <p:ext uri="{BB962C8B-B14F-4D97-AF65-F5344CB8AC3E}">
        <p14:creationId xmlns:p14="http://schemas.microsoft.com/office/powerpoint/2010/main" val="2225706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C2997EE-0889-44C3-AC0D-18F26AC9A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aph of a stock market&#10;&#10;Description automatically generated">
            <a:extLst>
              <a:ext uri="{FF2B5EF4-FFF2-40B4-BE49-F238E27FC236}">
                <a16:creationId xmlns:a16="http://schemas.microsoft.com/office/drawing/2014/main" id="{B8EAC5EF-2679-9EE7-7B86-2D91961C3FE8}"/>
              </a:ext>
            </a:extLst>
          </p:cNvPr>
          <p:cNvPicPr>
            <a:picLocks noChangeAspect="1"/>
          </p:cNvPicPr>
          <p:nvPr/>
        </p:nvPicPr>
        <p:blipFill rotWithShape="1">
          <a:blip r:embed="rId2"/>
          <a:srcRect l="20303" r="-2" b="-2"/>
          <a:stretch/>
        </p:blipFill>
        <p:spPr>
          <a:xfrm>
            <a:off x="5622233" y="10"/>
            <a:ext cx="6569769" cy="3750724"/>
          </a:xfrm>
          <a:custGeom>
            <a:avLst/>
            <a:gdLst/>
            <a:ahLst/>
            <a:cxnLst/>
            <a:rect l="l" t="t" r="r" b="b"/>
            <a:pathLst>
              <a:path w="6569769" h="3750734">
                <a:moveTo>
                  <a:pt x="1738471" y="0"/>
                </a:moveTo>
                <a:lnTo>
                  <a:pt x="6569769" y="0"/>
                </a:lnTo>
                <a:lnTo>
                  <a:pt x="6569769" y="3750734"/>
                </a:lnTo>
                <a:lnTo>
                  <a:pt x="0" y="3750734"/>
                </a:lnTo>
                <a:close/>
              </a:path>
            </a:pathLst>
          </a:custGeom>
        </p:spPr>
      </p:pic>
      <p:pic>
        <p:nvPicPr>
          <p:cNvPr id="6" name="Picture 5" descr="Graph on document with pen">
            <a:extLst>
              <a:ext uri="{FF2B5EF4-FFF2-40B4-BE49-F238E27FC236}">
                <a16:creationId xmlns:a16="http://schemas.microsoft.com/office/drawing/2014/main" id="{25DAE784-4559-BF66-1C33-6F091E1C7E9F}"/>
              </a:ext>
            </a:extLst>
          </p:cNvPr>
          <p:cNvPicPr>
            <a:picLocks noChangeAspect="1"/>
          </p:cNvPicPr>
          <p:nvPr/>
        </p:nvPicPr>
        <p:blipFill rotWithShape="1">
          <a:blip r:embed="rId3"/>
          <a:srcRect l="20261" r="6709" b="-1"/>
          <a:stretch/>
        </p:blipFill>
        <p:spPr>
          <a:xfrm>
            <a:off x="20" y="10"/>
            <a:ext cx="7503091" cy="6857990"/>
          </a:xfrm>
          <a:custGeom>
            <a:avLst/>
            <a:gdLst/>
            <a:ahLst/>
            <a:cxnLst/>
            <a:rect l="l" t="t" r="r" b="b"/>
            <a:pathLst>
              <a:path w="7503111" h="6858000">
                <a:moveTo>
                  <a:pt x="0" y="0"/>
                </a:moveTo>
                <a:lnTo>
                  <a:pt x="677334" y="0"/>
                </a:lnTo>
                <a:lnTo>
                  <a:pt x="1168036" y="0"/>
                </a:lnTo>
                <a:lnTo>
                  <a:pt x="1205499" y="0"/>
                </a:lnTo>
                <a:lnTo>
                  <a:pt x="1647632" y="0"/>
                </a:lnTo>
                <a:lnTo>
                  <a:pt x="7215401" y="0"/>
                </a:lnTo>
                <a:lnTo>
                  <a:pt x="4041567" y="6852993"/>
                </a:lnTo>
                <a:lnTo>
                  <a:pt x="7503111" y="6852993"/>
                </a:lnTo>
                <a:lnTo>
                  <a:pt x="7503111" y="6852994"/>
                </a:lnTo>
                <a:lnTo>
                  <a:pt x="1647632" y="6852994"/>
                </a:lnTo>
                <a:lnTo>
                  <a:pt x="1647632" y="6858000"/>
                </a:lnTo>
                <a:lnTo>
                  <a:pt x="0" y="6858000"/>
                </a:lnTo>
                <a:close/>
              </a:path>
            </a:pathLst>
          </a:custGeom>
        </p:spPr>
      </p:pic>
      <p:pic>
        <p:nvPicPr>
          <p:cNvPr id="3" name="Picture 2" descr="A graph with a blue line&#10;&#10;Description automatically generated">
            <a:extLst>
              <a:ext uri="{FF2B5EF4-FFF2-40B4-BE49-F238E27FC236}">
                <a16:creationId xmlns:a16="http://schemas.microsoft.com/office/drawing/2014/main" id="{08EC0CA8-44CB-CA2B-A99E-81DC4CA020A2}"/>
              </a:ext>
            </a:extLst>
          </p:cNvPr>
          <p:cNvPicPr>
            <a:picLocks noChangeAspect="1"/>
          </p:cNvPicPr>
          <p:nvPr/>
        </p:nvPicPr>
        <p:blipFill>
          <a:blip r:embed="rId4"/>
          <a:stretch>
            <a:fillRect/>
          </a:stretch>
        </p:blipFill>
        <p:spPr>
          <a:xfrm>
            <a:off x="-108026" y="9394"/>
            <a:ext cx="7616846" cy="6860087"/>
          </a:xfrm>
          <a:custGeom>
            <a:avLst/>
            <a:gdLst/>
            <a:ahLst/>
            <a:cxnLst/>
            <a:rect l="l" t="t" r="r" b="b"/>
            <a:pathLst>
              <a:path w="7503111" h="6858000">
                <a:moveTo>
                  <a:pt x="0" y="0"/>
                </a:moveTo>
                <a:lnTo>
                  <a:pt x="677334" y="0"/>
                </a:lnTo>
                <a:lnTo>
                  <a:pt x="1168036" y="0"/>
                </a:lnTo>
                <a:lnTo>
                  <a:pt x="1205499" y="0"/>
                </a:lnTo>
                <a:lnTo>
                  <a:pt x="1647632" y="0"/>
                </a:lnTo>
                <a:lnTo>
                  <a:pt x="7215401" y="0"/>
                </a:lnTo>
                <a:lnTo>
                  <a:pt x="4041567" y="6852993"/>
                </a:lnTo>
                <a:lnTo>
                  <a:pt x="7503111" y="6852993"/>
                </a:lnTo>
                <a:lnTo>
                  <a:pt x="7503111" y="6852994"/>
                </a:lnTo>
                <a:lnTo>
                  <a:pt x="1647632" y="6852994"/>
                </a:lnTo>
                <a:lnTo>
                  <a:pt x="1647632" y="6858000"/>
                </a:lnTo>
                <a:lnTo>
                  <a:pt x="0" y="6858000"/>
                </a:lnTo>
                <a:close/>
              </a:path>
            </a:pathLst>
          </a:custGeom>
        </p:spPr>
      </p:pic>
      <p:pic>
        <p:nvPicPr>
          <p:cNvPr id="4" name="Picture 3" descr="A graph showing a box plot&#10;&#10;Description automatically generated">
            <a:extLst>
              <a:ext uri="{FF2B5EF4-FFF2-40B4-BE49-F238E27FC236}">
                <a16:creationId xmlns:a16="http://schemas.microsoft.com/office/drawing/2014/main" id="{A74B3359-CA5A-AFBE-6629-D825B27B31D3}"/>
              </a:ext>
            </a:extLst>
          </p:cNvPr>
          <p:cNvPicPr>
            <a:picLocks noChangeAspect="1"/>
          </p:cNvPicPr>
          <p:nvPr/>
        </p:nvPicPr>
        <p:blipFill>
          <a:blip r:embed="rId5"/>
          <a:stretch>
            <a:fillRect/>
          </a:stretch>
        </p:blipFill>
        <p:spPr>
          <a:xfrm>
            <a:off x="4118438" y="3798518"/>
            <a:ext cx="8078274" cy="3060526"/>
          </a:xfrm>
          <a:custGeom>
            <a:avLst/>
            <a:gdLst/>
            <a:ahLst/>
            <a:cxnLst/>
            <a:rect l="l" t="t" r="r" b="b"/>
            <a:pathLst>
              <a:path w="8009991" h="2970106">
                <a:moveTo>
                  <a:pt x="1376648" y="0"/>
                </a:moveTo>
                <a:lnTo>
                  <a:pt x="8009991" y="0"/>
                </a:lnTo>
                <a:lnTo>
                  <a:pt x="8009991" y="2970106"/>
                </a:lnTo>
                <a:lnTo>
                  <a:pt x="0" y="2970106"/>
                </a:lnTo>
                <a:close/>
              </a:path>
            </a:pathLst>
          </a:custGeom>
        </p:spPr>
      </p:pic>
    </p:spTree>
    <p:extLst>
      <p:ext uri="{BB962C8B-B14F-4D97-AF65-F5344CB8AC3E}">
        <p14:creationId xmlns:p14="http://schemas.microsoft.com/office/powerpoint/2010/main" val="1288380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90B4ACB0-2B52-48C2-9BC9-553BE7356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6085"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cNvSpPr>
            <a:spLocks noGrp="1"/>
          </p:cNvSpPr>
          <p:nvPr>
            <p:ph type="ctrTitle"/>
          </p:nvPr>
        </p:nvSpPr>
        <p:spPr>
          <a:xfrm>
            <a:off x="457200" y="728907"/>
            <a:ext cx="4952999" cy="2244176"/>
          </a:xfrm>
        </p:spPr>
        <p:txBody>
          <a:bodyPr>
            <a:normAutofit/>
          </a:bodyPr>
          <a:lstStyle/>
          <a:p>
            <a:r>
              <a:rPr lang="en-US">
                <a:solidFill>
                  <a:schemeClr val="tx2"/>
                </a:solidFill>
              </a:rPr>
              <a:t>Customized Price Visualization</a:t>
            </a:r>
          </a:p>
        </p:txBody>
      </p:sp>
      <p:sp>
        <p:nvSpPr>
          <p:cNvPr id="3" name="Content Placeholder"/>
          <p:cNvSpPr>
            <a:spLocks noGrp="1"/>
          </p:cNvSpPr>
          <p:nvPr>
            <p:ph idx="1"/>
          </p:nvPr>
        </p:nvSpPr>
        <p:spPr>
          <a:xfrm>
            <a:off x="457200" y="3264832"/>
            <a:ext cx="4952999" cy="3009494"/>
          </a:xfrm>
        </p:spPr>
        <p:txBody>
          <a:bodyPr>
            <a:normAutofit/>
          </a:bodyPr>
          <a:lstStyle/>
          <a:p>
            <a:pPr lvl="0"/>
            <a:r>
              <a:rPr lang="en-US" sz="1800">
                <a:solidFill>
                  <a:schemeClr val="tx2"/>
                </a:solidFill>
              </a:rPr>
              <a:t>Customized plots help visualize Bitcoin price data</a:t>
            </a:r>
          </a:p>
          <a:p>
            <a:pPr lvl="0"/>
            <a:r>
              <a:rPr lang="en-US" sz="1800">
                <a:solidFill>
                  <a:schemeClr val="tx2"/>
                </a:solidFill>
              </a:rPr>
              <a:t>Dual axes show price changes' correlation with percentage returns</a:t>
            </a:r>
          </a:p>
        </p:txBody>
      </p:sp>
      <p:pic>
        <p:nvPicPr>
          <p:cNvPr id="6" name="Picture 5" descr="Financial graphs on a dark display">
            <a:extLst>
              <a:ext uri="{FF2B5EF4-FFF2-40B4-BE49-F238E27FC236}">
                <a16:creationId xmlns:a16="http://schemas.microsoft.com/office/drawing/2014/main" id="{E124EB7D-0CEF-ECBA-A079-CE24D1557BFF}"/>
              </a:ext>
            </a:extLst>
          </p:cNvPr>
          <p:cNvPicPr>
            <a:picLocks noChangeAspect="1"/>
          </p:cNvPicPr>
          <p:nvPr/>
        </p:nvPicPr>
        <p:blipFill rotWithShape="1">
          <a:blip r:embed="rId2"/>
          <a:srcRect l="20431" r="25838" b="-2"/>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4036136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0" name="Rectangle 89">
            <a:extLst>
              <a:ext uri="{FF2B5EF4-FFF2-40B4-BE49-F238E27FC236}">
                <a16:creationId xmlns:a16="http://schemas.microsoft.com/office/drawing/2014/main" id="{533901C1-0E99-46F3-9F74-F447C46A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1" name="Right Triangle 90">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214" y="-1"/>
            <a:chExt cx="12214827" cy="6858000"/>
          </a:xfrm>
        </p:grpSpPr>
        <p:cxnSp>
          <p:nvCxnSpPr>
            <p:cNvPr id="57" name="Straight Connector 5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cNvSpPr>
            <a:spLocks noGrp="1"/>
          </p:cNvSpPr>
          <p:nvPr>
            <p:ph type="ctrTitle"/>
          </p:nvPr>
        </p:nvSpPr>
        <p:spPr>
          <a:xfrm>
            <a:off x="457200" y="728907"/>
            <a:ext cx="4952999" cy="2244176"/>
          </a:xfrm>
        </p:spPr>
        <p:txBody>
          <a:bodyPr>
            <a:normAutofit/>
          </a:bodyPr>
          <a:lstStyle/>
          <a:p>
            <a:r>
              <a:rPr lang="en-US">
                <a:solidFill>
                  <a:schemeClr val="tx2"/>
                </a:solidFill>
              </a:rPr>
              <a:t>Box Plot Analysis</a:t>
            </a:r>
          </a:p>
        </p:txBody>
      </p:sp>
      <p:sp>
        <p:nvSpPr>
          <p:cNvPr id="3" name="Content Placeholder"/>
          <p:cNvSpPr>
            <a:spLocks noGrp="1"/>
          </p:cNvSpPr>
          <p:nvPr>
            <p:ph idx="1"/>
          </p:nvPr>
        </p:nvSpPr>
        <p:spPr>
          <a:xfrm>
            <a:off x="457200" y="3264832"/>
            <a:ext cx="4952999" cy="3009494"/>
          </a:xfrm>
        </p:spPr>
        <p:txBody>
          <a:bodyPr vert="horz" lIns="91440" tIns="45720" rIns="91440" bIns="45720" rtlCol="0">
            <a:normAutofit/>
          </a:bodyPr>
          <a:lstStyle/>
          <a:p>
            <a:pPr lvl="0">
              <a:lnSpc>
                <a:spcPct val="100000"/>
              </a:lnSpc>
            </a:pPr>
            <a:r>
              <a:rPr lang="en-US" sz="1800">
                <a:solidFill>
                  <a:schemeClr val="tx2"/>
                </a:solidFill>
              </a:rPr>
              <a:t>Box plots display price distribution, quartiles, and outliers</a:t>
            </a:r>
          </a:p>
          <a:p>
            <a:pPr lvl="0">
              <a:lnSpc>
                <a:spcPct val="100000"/>
              </a:lnSpc>
            </a:pPr>
            <a:r>
              <a:rPr lang="en-US" sz="1800">
                <a:solidFill>
                  <a:schemeClr val="tx2"/>
                </a:solidFill>
              </a:rPr>
              <a:t>Valuable for understanding price distribution and volatility</a:t>
            </a:r>
          </a:p>
          <a:p>
            <a:pPr>
              <a:lnSpc>
                <a:spcPct val="100000"/>
              </a:lnSpc>
            </a:pPr>
            <a:r>
              <a:rPr lang="en-US" sz="1800">
                <a:solidFill>
                  <a:schemeClr val="tx2"/>
                </a:solidFill>
              </a:rPr>
              <a:t>Histograms with Kernel Density Estimate overlays show the distribution of daily returns</a:t>
            </a:r>
          </a:p>
          <a:p>
            <a:pPr>
              <a:lnSpc>
                <a:spcPct val="100000"/>
              </a:lnSpc>
            </a:pPr>
            <a:r>
              <a:rPr lang="en-US" sz="1800">
                <a:solidFill>
                  <a:schemeClr val="tx2"/>
                </a:solidFill>
              </a:rPr>
              <a:t>Essential for risk assessment and decision-making</a:t>
            </a:r>
          </a:p>
        </p:txBody>
      </p:sp>
      <p:pic>
        <p:nvPicPr>
          <p:cNvPr id="6" name="Picture 5" descr="Financial graphs on a dark display">
            <a:extLst>
              <a:ext uri="{FF2B5EF4-FFF2-40B4-BE49-F238E27FC236}">
                <a16:creationId xmlns:a16="http://schemas.microsoft.com/office/drawing/2014/main" id="{26754540-4769-7FAB-B579-CE40BB60F4DB}"/>
              </a:ext>
            </a:extLst>
          </p:cNvPr>
          <p:cNvPicPr>
            <a:picLocks noChangeAspect="1"/>
          </p:cNvPicPr>
          <p:nvPr/>
        </p:nvPicPr>
        <p:blipFill rotWithShape="1">
          <a:blip r:embed="rId2"/>
          <a:srcRect l="19381" r="24789" b="1"/>
          <a:stretch/>
        </p:blipFill>
        <p:spPr>
          <a:xfrm>
            <a:off x="6075730" y="-3440"/>
            <a:ext cx="6129239" cy="6861439"/>
          </a:xfrm>
          <a:prstGeom prst="rect">
            <a:avLst/>
          </a:prstGeom>
        </p:spPr>
      </p:pic>
    </p:spTree>
    <p:extLst>
      <p:ext uri="{BB962C8B-B14F-4D97-AF65-F5344CB8AC3E}">
        <p14:creationId xmlns:p14="http://schemas.microsoft.com/office/powerpoint/2010/main" val="1571891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2" name="Group 1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Freeform: Shape 4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5" name="Freeform: Shape 4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7" name="Freeform: Shape 46">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9" name="Group 48">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80" name="Rectangle 79">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2" name="Rectangle 81">
            <a:extLst>
              <a:ext uri="{FF2B5EF4-FFF2-40B4-BE49-F238E27FC236}">
                <a16:creationId xmlns:a16="http://schemas.microsoft.com/office/drawing/2014/main" id="{F8DD0EAF-BF73-48D8-A426-3085C4B88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4" name="Right Triangle 83">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7" name="Straight Connector 86">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cNvSpPr>
            <a:spLocks noGrp="1"/>
          </p:cNvSpPr>
          <p:nvPr>
            <p:ph type="ctrTitle"/>
          </p:nvPr>
        </p:nvSpPr>
        <p:spPr>
          <a:xfrm>
            <a:off x="453142" y="725467"/>
            <a:ext cx="5414255" cy="2784496"/>
          </a:xfrm>
        </p:spPr>
        <p:txBody>
          <a:bodyPr vert="horz" lIns="91440" tIns="45720" rIns="91440" bIns="45720" rtlCol="0" anchor="b">
            <a:normAutofit/>
          </a:bodyPr>
          <a:lstStyle/>
          <a:p>
            <a:r>
              <a:rPr lang="en-US" sz="4800" b="1" dirty="0">
                <a:solidFill>
                  <a:schemeClr val="tx2">
                    <a:alpha val="80000"/>
                  </a:schemeClr>
                </a:solidFill>
                <a:ea typeface="+mj-lt"/>
                <a:cs typeface="+mj-lt"/>
              </a:rPr>
              <a:t>Moving Averages</a:t>
            </a:r>
            <a:endParaRPr lang="en-US" sz="4800">
              <a:solidFill>
                <a:schemeClr val="tx2">
                  <a:alpha val="80000"/>
                </a:schemeClr>
              </a:solidFill>
              <a:cs typeface="Posterama"/>
            </a:endParaRPr>
          </a:p>
        </p:txBody>
      </p:sp>
      <p:sp>
        <p:nvSpPr>
          <p:cNvPr id="3" name="Content Placeholder"/>
          <p:cNvSpPr>
            <a:spLocks noGrp="1"/>
          </p:cNvSpPr>
          <p:nvPr>
            <p:ph idx="1"/>
          </p:nvPr>
        </p:nvSpPr>
        <p:spPr>
          <a:xfrm>
            <a:off x="146363" y="4571857"/>
            <a:ext cx="5810099" cy="2847086"/>
          </a:xfrm>
        </p:spPr>
        <p:txBody>
          <a:bodyPr vert="horz" lIns="91440" tIns="45720" rIns="91440" bIns="45720" rtlCol="0" anchor="t">
            <a:normAutofit fontScale="77500" lnSpcReduction="20000"/>
          </a:bodyPr>
          <a:lstStyle/>
          <a:p>
            <a:pPr>
              <a:buFont typeface="Arial"/>
              <a:buChar char="•"/>
            </a:pPr>
            <a:r>
              <a:rPr lang="en-US" sz="2100" dirty="0">
                <a:solidFill>
                  <a:schemeClr val="tx1"/>
                </a:solidFill>
                <a:ea typeface="+mn-lt"/>
                <a:cs typeface="+mn-lt"/>
              </a:rPr>
              <a:t>Using Simple Moving Averages (SMA) and Exponentially-weighted Moving Averages (EWMA) </a:t>
            </a:r>
            <a:r>
              <a:rPr lang="en-US" sz="2100" kern="1200" dirty="0">
                <a:solidFill>
                  <a:schemeClr val="tx1"/>
                </a:solidFill>
                <a:ea typeface="+mn-lt"/>
                <a:cs typeface="+mn-lt"/>
              </a:rPr>
              <a:t>to </a:t>
            </a:r>
            <a:r>
              <a:rPr lang="en-US" sz="2100" dirty="0">
                <a:solidFill>
                  <a:schemeClr val="tx1"/>
                </a:solidFill>
                <a:ea typeface="+mn-lt"/>
                <a:cs typeface="+mn-lt"/>
              </a:rPr>
              <a:t>identify trends.</a:t>
            </a:r>
            <a:endParaRPr lang="en-US" sz="2100">
              <a:solidFill>
                <a:schemeClr val="tx1"/>
              </a:solidFill>
            </a:endParaRPr>
          </a:p>
          <a:p>
            <a:pPr>
              <a:buFont typeface="Arial"/>
              <a:buChar char="•"/>
            </a:pPr>
            <a:r>
              <a:rPr lang="en-US" sz="2100" dirty="0">
                <a:solidFill>
                  <a:schemeClr val="tx1"/>
                </a:solidFill>
                <a:ea typeface="+mn-lt"/>
                <a:cs typeface="+mn-lt"/>
              </a:rPr>
              <a:t>Implementing SMA </a:t>
            </a:r>
            <a:r>
              <a:rPr lang="en-US" sz="2100" kern="1200" dirty="0">
                <a:solidFill>
                  <a:schemeClr val="tx1"/>
                </a:solidFill>
                <a:ea typeface="+mn-lt"/>
                <a:cs typeface="+mn-lt"/>
              </a:rPr>
              <a:t>and </a:t>
            </a:r>
            <a:r>
              <a:rPr lang="en-US" sz="2100" dirty="0">
                <a:solidFill>
                  <a:schemeClr val="tx1"/>
                </a:solidFill>
                <a:ea typeface="+mn-lt"/>
                <a:cs typeface="+mn-lt"/>
              </a:rPr>
              <a:t>EWMA crossover strategies for trading.</a:t>
            </a:r>
            <a:endParaRPr lang="en-US" sz="2100">
              <a:solidFill>
                <a:schemeClr val="tx1"/>
              </a:solidFill>
            </a:endParaRPr>
          </a:p>
          <a:p>
            <a:pPr>
              <a:buFont typeface="Arial"/>
              <a:buChar char="•"/>
            </a:pPr>
            <a:r>
              <a:rPr lang="en-US" sz="2100" dirty="0">
                <a:solidFill>
                  <a:schemeClr val="tx1"/>
                </a:solidFill>
                <a:ea typeface="+mn-lt"/>
                <a:cs typeface="+mn-lt"/>
              </a:rPr>
              <a:t>Comparing the performance of these </a:t>
            </a:r>
            <a:r>
              <a:rPr lang="en-US" sz="2100" kern="1200" dirty="0">
                <a:solidFill>
                  <a:schemeClr val="tx1"/>
                </a:solidFill>
                <a:ea typeface="+mn-lt"/>
                <a:cs typeface="+mn-lt"/>
              </a:rPr>
              <a:t>strategies</a:t>
            </a:r>
            <a:r>
              <a:rPr lang="en-US" sz="2100" dirty="0">
                <a:solidFill>
                  <a:schemeClr val="tx1"/>
                </a:solidFill>
                <a:ea typeface="+mn-lt"/>
                <a:cs typeface="+mn-lt"/>
              </a:rPr>
              <a:t>.</a:t>
            </a:r>
            <a:endParaRPr lang="en-US" sz="2100">
              <a:solidFill>
                <a:schemeClr val="tx1"/>
              </a:solidFill>
            </a:endParaRPr>
          </a:p>
          <a:p>
            <a:pPr marL="0" indent="0">
              <a:buNone/>
            </a:pPr>
            <a:br>
              <a:rPr lang="en-US" dirty="0"/>
            </a:br>
            <a:endParaRPr lang="en-US" sz="5100">
              <a:solidFill>
                <a:schemeClr val="tx1"/>
              </a:solidFill>
            </a:endParaRPr>
          </a:p>
        </p:txBody>
      </p:sp>
      <p:pic>
        <p:nvPicPr>
          <p:cNvPr id="6" name="Picture 5" descr="3D box skeletons">
            <a:extLst>
              <a:ext uri="{FF2B5EF4-FFF2-40B4-BE49-F238E27FC236}">
                <a16:creationId xmlns:a16="http://schemas.microsoft.com/office/drawing/2014/main" id="{19CAC22E-4CCA-4421-3FD4-E8D0BF997E28}"/>
              </a:ext>
            </a:extLst>
          </p:cNvPr>
          <p:cNvPicPr>
            <a:picLocks noChangeAspect="1"/>
          </p:cNvPicPr>
          <p:nvPr/>
        </p:nvPicPr>
        <p:blipFill rotWithShape="1">
          <a:blip r:embed="rId2"/>
          <a:srcRect l="23298" r="17161" b="6"/>
          <a:stretch/>
        </p:blipFill>
        <p:spPr>
          <a:xfrm>
            <a:off x="6084873" y="-3440"/>
            <a:ext cx="6129950" cy="686143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653672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C2997EE-0889-44C3-AC0D-18F26AC9A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 on document with pen">
            <a:extLst>
              <a:ext uri="{FF2B5EF4-FFF2-40B4-BE49-F238E27FC236}">
                <a16:creationId xmlns:a16="http://schemas.microsoft.com/office/drawing/2014/main" id="{25DAE784-4559-BF66-1C33-6F091E1C7E9F}"/>
              </a:ext>
            </a:extLst>
          </p:cNvPr>
          <p:cNvPicPr>
            <a:picLocks noChangeAspect="1"/>
          </p:cNvPicPr>
          <p:nvPr/>
        </p:nvPicPr>
        <p:blipFill rotWithShape="1">
          <a:blip r:embed="rId2"/>
          <a:srcRect l="20261" r="6709" b="-1"/>
          <a:stretch/>
        </p:blipFill>
        <p:spPr>
          <a:xfrm>
            <a:off x="20" y="10"/>
            <a:ext cx="7503091" cy="6857990"/>
          </a:xfrm>
          <a:custGeom>
            <a:avLst/>
            <a:gdLst/>
            <a:ahLst/>
            <a:cxnLst/>
            <a:rect l="l" t="t" r="r" b="b"/>
            <a:pathLst>
              <a:path w="7503111" h="6858000">
                <a:moveTo>
                  <a:pt x="0" y="0"/>
                </a:moveTo>
                <a:lnTo>
                  <a:pt x="677334" y="0"/>
                </a:lnTo>
                <a:lnTo>
                  <a:pt x="1168036" y="0"/>
                </a:lnTo>
                <a:lnTo>
                  <a:pt x="1205499" y="0"/>
                </a:lnTo>
                <a:lnTo>
                  <a:pt x="1647632" y="0"/>
                </a:lnTo>
                <a:lnTo>
                  <a:pt x="7215401" y="0"/>
                </a:lnTo>
                <a:lnTo>
                  <a:pt x="4041567" y="6852993"/>
                </a:lnTo>
                <a:lnTo>
                  <a:pt x="7503111" y="6852993"/>
                </a:lnTo>
                <a:lnTo>
                  <a:pt x="7503111" y="6852994"/>
                </a:lnTo>
                <a:lnTo>
                  <a:pt x="1647632" y="6852994"/>
                </a:lnTo>
                <a:lnTo>
                  <a:pt x="1647632" y="6858000"/>
                </a:lnTo>
                <a:lnTo>
                  <a:pt x="0" y="6858000"/>
                </a:lnTo>
                <a:close/>
              </a:path>
            </a:pathLst>
          </a:custGeom>
        </p:spPr>
      </p:pic>
      <p:pic>
        <p:nvPicPr>
          <p:cNvPr id="2" name="Picture 1" descr="A graph with a line graph&#10;&#10;Description automatically generated">
            <a:extLst>
              <a:ext uri="{FF2B5EF4-FFF2-40B4-BE49-F238E27FC236}">
                <a16:creationId xmlns:a16="http://schemas.microsoft.com/office/drawing/2014/main" id="{B839F6B0-969E-76C5-CB2C-7427C91DC6AF}"/>
              </a:ext>
            </a:extLst>
          </p:cNvPr>
          <p:cNvPicPr>
            <a:picLocks noChangeAspect="1"/>
          </p:cNvPicPr>
          <p:nvPr/>
        </p:nvPicPr>
        <p:blipFill>
          <a:blip r:embed="rId3"/>
          <a:stretch>
            <a:fillRect/>
          </a:stretch>
        </p:blipFill>
        <p:spPr>
          <a:xfrm>
            <a:off x="-62630" y="-4225"/>
            <a:ext cx="7651315" cy="6866449"/>
          </a:xfrm>
          <a:custGeom>
            <a:avLst/>
            <a:gdLst/>
            <a:ahLst/>
            <a:cxnLst/>
            <a:rect l="l" t="t" r="r" b="b"/>
            <a:pathLst>
              <a:path w="7503111" h="6858000">
                <a:moveTo>
                  <a:pt x="0" y="0"/>
                </a:moveTo>
                <a:lnTo>
                  <a:pt x="677334" y="0"/>
                </a:lnTo>
                <a:lnTo>
                  <a:pt x="1168036" y="0"/>
                </a:lnTo>
                <a:lnTo>
                  <a:pt x="1205499" y="0"/>
                </a:lnTo>
                <a:lnTo>
                  <a:pt x="1647632" y="0"/>
                </a:lnTo>
                <a:lnTo>
                  <a:pt x="7215401" y="0"/>
                </a:lnTo>
                <a:lnTo>
                  <a:pt x="4041567" y="6852993"/>
                </a:lnTo>
                <a:lnTo>
                  <a:pt x="7503111" y="6852993"/>
                </a:lnTo>
                <a:lnTo>
                  <a:pt x="7503111" y="6852994"/>
                </a:lnTo>
                <a:lnTo>
                  <a:pt x="1647632" y="6852994"/>
                </a:lnTo>
                <a:lnTo>
                  <a:pt x="1647632" y="6858000"/>
                </a:lnTo>
                <a:lnTo>
                  <a:pt x="0" y="6858000"/>
                </a:lnTo>
                <a:close/>
              </a:path>
            </a:pathLst>
          </a:custGeom>
        </p:spPr>
      </p:pic>
      <p:pic>
        <p:nvPicPr>
          <p:cNvPr id="3" name="Picture 2" descr="A graph of a stock market&#10;&#10;Description automatically generated">
            <a:extLst>
              <a:ext uri="{FF2B5EF4-FFF2-40B4-BE49-F238E27FC236}">
                <a16:creationId xmlns:a16="http://schemas.microsoft.com/office/drawing/2014/main" id="{C5593776-4922-1519-3D54-E0471D4B92E4}"/>
              </a:ext>
            </a:extLst>
          </p:cNvPr>
          <p:cNvPicPr>
            <a:picLocks noChangeAspect="1"/>
          </p:cNvPicPr>
          <p:nvPr/>
        </p:nvPicPr>
        <p:blipFill>
          <a:blip r:embed="rId4"/>
          <a:stretch>
            <a:fillRect/>
          </a:stretch>
        </p:blipFill>
        <p:spPr>
          <a:xfrm>
            <a:off x="4091836" y="3987452"/>
            <a:ext cx="8100163" cy="2780573"/>
          </a:xfrm>
          <a:custGeom>
            <a:avLst/>
            <a:gdLst/>
            <a:ahLst/>
            <a:cxnLst/>
            <a:rect l="l" t="t" r="r" b="b"/>
            <a:pathLst>
              <a:path w="8009991" h="2970106">
                <a:moveTo>
                  <a:pt x="1376648" y="0"/>
                </a:moveTo>
                <a:lnTo>
                  <a:pt x="8009991" y="0"/>
                </a:lnTo>
                <a:lnTo>
                  <a:pt x="8009991" y="2970106"/>
                </a:lnTo>
                <a:lnTo>
                  <a:pt x="0" y="2970106"/>
                </a:lnTo>
                <a:close/>
              </a:path>
            </a:pathLst>
          </a:custGeom>
        </p:spPr>
      </p:pic>
      <p:pic>
        <p:nvPicPr>
          <p:cNvPr id="4" name="Picture 3" descr="A graph of a stock market&#10;&#10;Description automatically generated">
            <a:extLst>
              <a:ext uri="{FF2B5EF4-FFF2-40B4-BE49-F238E27FC236}">
                <a16:creationId xmlns:a16="http://schemas.microsoft.com/office/drawing/2014/main" id="{BB2BDF4B-5F1A-C24B-598E-3DFC54AD8955}"/>
              </a:ext>
            </a:extLst>
          </p:cNvPr>
          <p:cNvPicPr>
            <a:picLocks noChangeAspect="1"/>
          </p:cNvPicPr>
          <p:nvPr/>
        </p:nvPicPr>
        <p:blipFill>
          <a:blip r:embed="rId5"/>
          <a:stretch>
            <a:fillRect/>
          </a:stretch>
        </p:blipFill>
        <p:spPr>
          <a:xfrm>
            <a:off x="5524500" y="2610"/>
            <a:ext cx="6670109" cy="3980983"/>
          </a:xfrm>
          <a:custGeom>
            <a:avLst/>
            <a:gdLst/>
            <a:ahLst/>
            <a:cxnLst/>
            <a:rect l="l" t="t" r="r" b="b"/>
            <a:pathLst>
              <a:path w="6569769" h="3750734">
                <a:moveTo>
                  <a:pt x="1738471" y="0"/>
                </a:moveTo>
                <a:lnTo>
                  <a:pt x="6569769" y="0"/>
                </a:lnTo>
                <a:lnTo>
                  <a:pt x="6569769" y="3750734"/>
                </a:lnTo>
                <a:lnTo>
                  <a:pt x="0" y="3750734"/>
                </a:lnTo>
                <a:close/>
              </a:path>
            </a:pathLst>
          </a:custGeom>
        </p:spPr>
      </p:pic>
    </p:spTree>
    <p:extLst>
      <p:ext uri="{BB962C8B-B14F-4D97-AF65-F5344CB8AC3E}">
        <p14:creationId xmlns:p14="http://schemas.microsoft.com/office/powerpoint/2010/main" val="4128889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ectangle 51">
            <a:extLst>
              <a:ext uri="{FF2B5EF4-FFF2-40B4-BE49-F238E27FC236}">
                <a16:creationId xmlns:a16="http://schemas.microsoft.com/office/drawing/2014/main" id="{0DE939F9-085B-4AE7-9A36-C91DBE57B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Right Triangle 5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34595" y="-28838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57" name="Straight Connector 5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cNvSpPr>
            <a:spLocks noGrp="1"/>
          </p:cNvSpPr>
          <p:nvPr>
            <p:ph type="ctrTitle"/>
          </p:nvPr>
        </p:nvSpPr>
        <p:spPr>
          <a:xfrm>
            <a:off x="457200" y="734608"/>
            <a:ext cx="4952999" cy="2250767"/>
          </a:xfrm>
        </p:spPr>
        <p:txBody>
          <a:bodyPr>
            <a:normAutofit/>
          </a:bodyPr>
          <a:lstStyle/>
          <a:p>
            <a:r>
              <a:rPr lang="en-US" b="1">
                <a:solidFill>
                  <a:schemeClr val="tx2"/>
                </a:solidFill>
                <a:ea typeface="+mj-lt"/>
                <a:cs typeface="+mj-lt"/>
              </a:rPr>
              <a:t>Trading Positions Strategy</a:t>
            </a:r>
            <a:endParaRPr lang="en-US">
              <a:solidFill>
                <a:schemeClr val="tx2"/>
              </a:solidFill>
              <a:cs typeface="Posterama"/>
            </a:endParaRPr>
          </a:p>
        </p:txBody>
      </p:sp>
      <p:sp>
        <p:nvSpPr>
          <p:cNvPr id="3" name="Content Placeholder"/>
          <p:cNvSpPr>
            <a:spLocks noGrp="1"/>
          </p:cNvSpPr>
          <p:nvPr>
            <p:ph idx="1"/>
          </p:nvPr>
        </p:nvSpPr>
        <p:spPr>
          <a:xfrm>
            <a:off x="457200" y="3274766"/>
            <a:ext cx="4952999" cy="2969388"/>
          </a:xfrm>
        </p:spPr>
        <p:txBody>
          <a:bodyPr vert="horz" lIns="91440" tIns="45720" rIns="91440" bIns="45720" rtlCol="0">
            <a:normAutofit/>
          </a:bodyPr>
          <a:lstStyle/>
          <a:p>
            <a:r>
              <a:rPr lang="en-US" sz="1800">
                <a:solidFill>
                  <a:schemeClr val="tx2"/>
                </a:solidFill>
                <a:ea typeface="+mn-lt"/>
                <a:cs typeface="+mn-lt"/>
              </a:rPr>
              <a:t>Implementing a simple trading strategy based on daily returns.</a:t>
            </a:r>
            <a:endParaRPr lang="en-US" sz="1800">
              <a:solidFill>
                <a:schemeClr val="tx2"/>
              </a:solidFill>
            </a:endParaRPr>
          </a:p>
          <a:p>
            <a:r>
              <a:rPr lang="en-US" sz="1800">
                <a:solidFill>
                  <a:schemeClr val="tx2"/>
                </a:solidFill>
                <a:ea typeface="+mn-lt"/>
                <a:cs typeface="+mn-lt"/>
              </a:rPr>
              <a:t>Defining positions (long, short, or neutral) based on return thresholds.</a:t>
            </a:r>
            <a:endParaRPr lang="en-US" sz="1800">
              <a:solidFill>
                <a:schemeClr val="tx2"/>
              </a:solidFill>
            </a:endParaRPr>
          </a:p>
          <a:p>
            <a:r>
              <a:rPr lang="en-US" sz="1800">
                <a:solidFill>
                  <a:schemeClr val="tx2"/>
                </a:solidFill>
                <a:ea typeface="+mn-lt"/>
                <a:cs typeface="+mn-lt"/>
              </a:rPr>
              <a:t>Calculating cumulative returns for each strategy.</a:t>
            </a:r>
            <a:endParaRPr lang="en-US" sz="1800">
              <a:solidFill>
                <a:schemeClr val="tx2"/>
              </a:solidFill>
            </a:endParaRPr>
          </a:p>
          <a:p>
            <a:pPr lvl="0"/>
            <a:endParaRPr lang="en-US" sz="1800">
              <a:solidFill>
                <a:schemeClr val="tx2"/>
              </a:solidFill>
            </a:endParaRPr>
          </a:p>
        </p:txBody>
      </p:sp>
      <p:pic>
        <p:nvPicPr>
          <p:cNvPr id="4" name="Picture 3" descr="A close-up of a graph&#10;&#10;Description automatically generated">
            <a:extLst>
              <a:ext uri="{FF2B5EF4-FFF2-40B4-BE49-F238E27FC236}">
                <a16:creationId xmlns:a16="http://schemas.microsoft.com/office/drawing/2014/main" id="{C4FA93BA-DD34-7A36-82E8-01ECDB2099A2}"/>
              </a:ext>
            </a:extLst>
          </p:cNvPr>
          <p:cNvPicPr>
            <a:picLocks noChangeAspect="1"/>
          </p:cNvPicPr>
          <p:nvPr/>
        </p:nvPicPr>
        <p:blipFill rotWithShape="1">
          <a:blip r:embed="rId2"/>
          <a:srcRect r="2" b="5310"/>
          <a:stretch/>
        </p:blipFill>
        <p:spPr>
          <a:xfrm>
            <a:off x="6307738" y="-12"/>
            <a:ext cx="5884248" cy="3434754"/>
          </a:xfrm>
          <a:custGeom>
            <a:avLst/>
            <a:gdLst/>
            <a:ahLst/>
            <a:cxnLst/>
            <a:rect l="l" t="t" r="r" b="b"/>
            <a:pathLst>
              <a:path w="5884248" h="3434754">
                <a:moveTo>
                  <a:pt x="316869" y="0"/>
                </a:moveTo>
                <a:lnTo>
                  <a:pt x="5884248" y="0"/>
                </a:lnTo>
                <a:lnTo>
                  <a:pt x="5884248" y="3434754"/>
                </a:lnTo>
                <a:lnTo>
                  <a:pt x="325503" y="3434754"/>
                </a:lnTo>
                <a:lnTo>
                  <a:pt x="323244" y="3429005"/>
                </a:lnTo>
                <a:cubicBezTo>
                  <a:pt x="17667" y="2624343"/>
                  <a:pt x="-174229" y="1819680"/>
                  <a:pt x="229286" y="307795"/>
                </a:cubicBezTo>
                <a:close/>
              </a:path>
            </a:pathLst>
          </a:custGeom>
        </p:spPr>
      </p:pic>
      <p:pic>
        <p:nvPicPr>
          <p:cNvPr id="6" name="Picture 5" descr="Graph">
            <a:extLst>
              <a:ext uri="{FF2B5EF4-FFF2-40B4-BE49-F238E27FC236}">
                <a16:creationId xmlns:a16="http://schemas.microsoft.com/office/drawing/2014/main" id="{7CFE7320-E92A-C632-E32A-E774FA489E1B}"/>
              </a:ext>
            </a:extLst>
          </p:cNvPr>
          <p:cNvPicPr>
            <a:picLocks noChangeAspect="1"/>
          </p:cNvPicPr>
          <p:nvPr/>
        </p:nvPicPr>
        <p:blipFill rotWithShape="1">
          <a:blip r:embed="rId3"/>
          <a:srcRect r="1" b="1280"/>
          <a:stretch/>
        </p:blipFill>
        <p:spPr>
          <a:xfrm>
            <a:off x="6632063" y="3431708"/>
            <a:ext cx="5559947" cy="3430537"/>
          </a:xfrm>
          <a:custGeom>
            <a:avLst/>
            <a:gdLst/>
            <a:ahLst/>
            <a:cxnLst/>
            <a:rect l="l" t="t" r="r" b="b"/>
            <a:pathLst>
              <a:path w="5559947" h="3430537">
                <a:moveTo>
                  <a:pt x="0" y="0"/>
                </a:moveTo>
                <a:lnTo>
                  <a:pt x="5559947" y="0"/>
                </a:lnTo>
                <a:lnTo>
                  <a:pt x="5559947" y="3430537"/>
                </a:lnTo>
                <a:lnTo>
                  <a:pt x="780186" y="3430537"/>
                </a:lnTo>
                <a:cubicBezTo>
                  <a:pt x="780186" y="1928500"/>
                  <a:pt x="431602" y="1083605"/>
                  <a:pt x="126095" y="320852"/>
                </a:cubicBezTo>
                <a:close/>
              </a:path>
            </a:pathLst>
          </a:custGeom>
        </p:spPr>
      </p:pic>
    </p:spTree>
    <p:extLst>
      <p:ext uri="{BB962C8B-B14F-4D97-AF65-F5344CB8AC3E}">
        <p14:creationId xmlns:p14="http://schemas.microsoft.com/office/powerpoint/2010/main" val="1198288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7C4707-9C68-44ED-A6DE-88FF7A50F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69060A4-9EDF-4FB5-87A8-A9FC83E4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663" y="217714"/>
            <a:ext cx="6968018" cy="6640286"/>
          </a:xfrm>
          <a:custGeom>
            <a:avLst/>
            <a:gdLst>
              <a:gd name="connsiteX0" fmla="*/ 6352331 w 6968018"/>
              <a:gd name="connsiteY0" fmla="*/ 0 h 6643444"/>
              <a:gd name="connsiteX1" fmla="*/ 6968018 w 6968018"/>
              <a:gd name="connsiteY1" fmla="*/ 6643444 h 6643444"/>
              <a:gd name="connsiteX2" fmla="*/ 561128 w 6968018"/>
              <a:gd name="connsiteY2" fmla="*/ 6643444 h 6643444"/>
              <a:gd name="connsiteX3" fmla="*/ 0 w 6968018"/>
              <a:gd name="connsiteY3" fmla="*/ 588709 h 6643444"/>
            </a:gdLst>
            <a:ahLst/>
            <a:cxnLst>
              <a:cxn ang="0">
                <a:pos x="connsiteX0" y="connsiteY0"/>
              </a:cxn>
              <a:cxn ang="0">
                <a:pos x="connsiteX1" y="connsiteY1"/>
              </a:cxn>
              <a:cxn ang="0">
                <a:pos x="connsiteX2" y="connsiteY2"/>
              </a:cxn>
              <a:cxn ang="0">
                <a:pos x="connsiteX3" y="connsiteY3"/>
              </a:cxn>
            </a:cxnLst>
            <a:rect l="l" t="t" r="r" b="b"/>
            <a:pathLst>
              <a:path w="6968018" h="6643444">
                <a:moveTo>
                  <a:pt x="6352331" y="0"/>
                </a:moveTo>
                <a:lnTo>
                  <a:pt x="6968018" y="6643444"/>
                </a:lnTo>
                <a:lnTo>
                  <a:pt x="561128" y="6643444"/>
                </a:lnTo>
                <a:lnTo>
                  <a:pt x="0" y="588709"/>
                </a:lnTo>
                <a:close/>
              </a:path>
            </a:pathLst>
          </a:custGeom>
          <a:solidFill>
            <a:schemeClr val="tx1"/>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937A4B0-1638-4AFA-91A5-60F8BB498C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764" y="379444"/>
            <a:ext cx="6678117" cy="6490996"/>
          </a:xfrm>
          <a:custGeom>
            <a:avLst/>
            <a:gdLst>
              <a:gd name="connsiteX0" fmla="*/ 6004504 w 6647705"/>
              <a:gd name="connsiteY0" fmla="*/ 217 h 6461436"/>
              <a:gd name="connsiteX1" fmla="*/ 6043316 w 6647705"/>
              <a:gd name="connsiteY1" fmla="*/ 21512 h 6461436"/>
              <a:gd name="connsiteX2" fmla="*/ 6200652 w 6647705"/>
              <a:gd name="connsiteY2" fmla="*/ 1719217 h 6461436"/>
              <a:gd name="connsiteX3" fmla="*/ 6206825 w 6647705"/>
              <a:gd name="connsiteY3" fmla="*/ 1785827 h 6461436"/>
              <a:gd name="connsiteX4" fmla="*/ 6221227 w 6647705"/>
              <a:gd name="connsiteY4" fmla="*/ 1822016 h 6461436"/>
              <a:gd name="connsiteX5" fmla="*/ 6237305 w 6647705"/>
              <a:gd name="connsiteY5" fmla="*/ 1858891 h 6461436"/>
              <a:gd name="connsiteX6" fmla="*/ 6245339 w 6647705"/>
              <a:gd name="connsiteY6" fmla="*/ 2011010 h 6461436"/>
              <a:gd name="connsiteX7" fmla="*/ 6243065 w 6647705"/>
              <a:gd name="connsiteY7" fmla="*/ 2066060 h 6461436"/>
              <a:gd name="connsiteX8" fmla="*/ 6238739 w 6647705"/>
              <a:gd name="connsiteY8" fmla="*/ 2104210 h 6461436"/>
              <a:gd name="connsiteX9" fmla="*/ 6237021 w 6647705"/>
              <a:gd name="connsiteY9" fmla="*/ 2111648 h 6461436"/>
              <a:gd name="connsiteX10" fmla="*/ 6259718 w 6647705"/>
              <a:gd name="connsiteY10" fmla="*/ 2356556 h 6461436"/>
              <a:gd name="connsiteX11" fmla="*/ 6264060 w 6647705"/>
              <a:gd name="connsiteY11" fmla="*/ 2374375 h 6461436"/>
              <a:gd name="connsiteX12" fmla="*/ 6267041 w 6647705"/>
              <a:gd name="connsiteY12" fmla="*/ 2435573 h 6461436"/>
              <a:gd name="connsiteX13" fmla="*/ 6271496 w 6647705"/>
              <a:gd name="connsiteY13" fmla="*/ 2444087 h 6461436"/>
              <a:gd name="connsiteX14" fmla="*/ 6647705 w 6647705"/>
              <a:gd name="connsiteY14" fmla="*/ 6461436 h 6461436"/>
              <a:gd name="connsiteX15" fmla="*/ 545408 w 6647705"/>
              <a:gd name="connsiteY15" fmla="*/ 6461436 h 6461436"/>
              <a:gd name="connsiteX16" fmla="*/ 544170 w 6647705"/>
              <a:gd name="connsiteY16" fmla="*/ 6448085 h 6461436"/>
              <a:gd name="connsiteX17" fmla="*/ 533573 w 6647705"/>
              <a:gd name="connsiteY17" fmla="*/ 6434067 h 6461436"/>
              <a:gd name="connsiteX18" fmla="*/ 522439 w 6647705"/>
              <a:gd name="connsiteY18" fmla="*/ 6388375 h 6461436"/>
              <a:gd name="connsiteX19" fmla="*/ 518228 w 6647705"/>
              <a:gd name="connsiteY19" fmla="*/ 6357352 h 6461436"/>
              <a:gd name="connsiteX20" fmla="*/ 518072 w 6647705"/>
              <a:gd name="connsiteY20" fmla="*/ 6352810 h 6461436"/>
              <a:gd name="connsiteX21" fmla="*/ 523971 w 6647705"/>
              <a:gd name="connsiteY21" fmla="*/ 6314577 h 6461436"/>
              <a:gd name="connsiteX22" fmla="*/ 518934 w 6647705"/>
              <a:gd name="connsiteY22" fmla="*/ 6311532 h 6461436"/>
              <a:gd name="connsiteX23" fmla="*/ 513042 w 6647705"/>
              <a:gd name="connsiteY23" fmla="*/ 6300271 h 6461436"/>
              <a:gd name="connsiteX24" fmla="*/ 517740 w 6647705"/>
              <a:gd name="connsiteY24" fmla="*/ 6289716 h 6461436"/>
              <a:gd name="connsiteX25" fmla="*/ 523418 w 6647705"/>
              <a:gd name="connsiteY25" fmla="*/ 6241814 h 6461436"/>
              <a:gd name="connsiteX26" fmla="*/ 523922 w 6647705"/>
              <a:gd name="connsiteY26" fmla="*/ 6229603 h 6461436"/>
              <a:gd name="connsiteX27" fmla="*/ 67 w 6647705"/>
              <a:gd name="connsiteY27" fmla="*/ 577048 h 6461436"/>
              <a:gd name="connsiteX28" fmla="*/ 34408 w 6647705"/>
              <a:gd name="connsiteY28" fmla="*/ 548975 h 6461436"/>
              <a:gd name="connsiteX29" fmla="*/ 6004504 w 6647705"/>
              <a:gd name="connsiteY29" fmla="*/ 217 h 646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647705" h="6461436">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 on document with pen">
            <a:extLst>
              <a:ext uri="{FF2B5EF4-FFF2-40B4-BE49-F238E27FC236}">
                <a16:creationId xmlns:a16="http://schemas.microsoft.com/office/drawing/2014/main" id="{25DAE784-4559-BF66-1C33-6F091E1C7E9F}"/>
              </a:ext>
            </a:extLst>
          </p:cNvPr>
          <p:cNvPicPr>
            <a:picLocks noChangeAspect="1"/>
          </p:cNvPicPr>
          <p:nvPr/>
        </p:nvPicPr>
        <p:blipFill rotWithShape="1">
          <a:blip r:embed="rId3">
            <a:alphaModFix amt="84000"/>
          </a:blip>
          <a:srcRect l="22740" r="8684" b="-6"/>
          <a:stretch/>
        </p:blipFill>
        <p:spPr>
          <a:xfrm>
            <a:off x="457850" y="379444"/>
            <a:ext cx="6678117" cy="6490996"/>
          </a:xfrm>
          <a:custGeom>
            <a:avLst/>
            <a:gdLst/>
            <a:ahLst/>
            <a:cxnLst/>
            <a:rect l="l" t="t" r="r" b="b"/>
            <a:pathLst>
              <a:path w="6647705" h="6461436">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p:spPr>
      </p:pic>
      <p:sp>
        <p:nvSpPr>
          <p:cNvPr id="2" name="Title"/>
          <p:cNvSpPr>
            <a:spLocks noGrp="1"/>
          </p:cNvSpPr>
          <p:nvPr>
            <p:ph type="ctrTitle"/>
          </p:nvPr>
        </p:nvSpPr>
        <p:spPr>
          <a:xfrm>
            <a:off x="5933208" y="681036"/>
            <a:ext cx="5572992" cy="1916505"/>
          </a:xfrm>
        </p:spPr>
        <p:txBody>
          <a:bodyPr>
            <a:normAutofit/>
          </a:bodyPr>
          <a:lstStyle/>
          <a:p>
            <a:r>
              <a:rPr lang="en-US" b="1" i="0" dirty="0">
                <a:ea typeface="+mj-lt"/>
                <a:cs typeface="+mj-lt"/>
              </a:rPr>
              <a:t>Time Series Analysis</a:t>
            </a:r>
            <a:endParaRPr lang="en-US" dirty="0"/>
          </a:p>
        </p:txBody>
      </p:sp>
      <p:sp>
        <p:nvSpPr>
          <p:cNvPr id="16" name="Freeform: Shape 15">
            <a:extLst>
              <a:ext uri="{FF2B5EF4-FFF2-40B4-BE49-F238E27FC236}">
                <a16:creationId xmlns:a16="http://schemas.microsoft.com/office/drawing/2014/main" id="{60376AD7-5814-4A2B-B3FC-395355E39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830335">
            <a:off x="463402" y="118600"/>
            <a:ext cx="444795" cy="1868387"/>
          </a:xfrm>
          <a:custGeom>
            <a:avLst/>
            <a:gdLst>
              <a:gd name="connsiteX0" fmla="*/ 0 w 444795"/>
              <a:gd name="connsiteY0" fmla="*/ 78388 h 1868387"/>
              <a:gd name="connsiteX1" fmla="*/ 39454 w 444795"/>
              <a:gd name="connsiteY1" fmla="*/ 66552 h 1868387"/>
              <a:gd name="connsiteX2" fmla="*/ 139617 w 444795"/>
              <a:gd name="connsiteY2" fmla="*/ 42263 h 1868387"/>
              <a:gd name="connsiteX3" fmla="*/ 193778 w 444795"/>
              <a:gd name="connsiteY3" fmla="*/ 51160 h 1868387"/>
              <a:gd name="connsiteX4" fmla="*/ 261389 w 444795"/>
              <a:gd name="connsiteY4" fmla="*/ 36852 h 1868387"/>
              <a:gd name="connsiteX5" fmla="*/ 274876 w 444795"/>
              <a:gd name="connsiteY5" fmla="*/ 37840 h 1868387"/>
              <a:gd name="connsiteX6" fmla="*/ 280032 w 444795"/>
              <a:gd name="connsiteY6" fmla="*/ 48921 h 1868387"/>
              <a:gd name="connsiteX7" fmla="*/ 284781 w 444795"/>
              <a:gd name="connsiteY7" fmla="*/ 50980 h 1868387"/>
              <a:gd name="connsiteX8" fmla="*/ 300007 w 444795"/>
              <a:gd name="connsiteY8" fmla="*/ 37078 h 1868387"/>
              <a:gd name="connsiteX9" fmla="*/ 375999 w 444795"/>
              <a:gd name="connsiteY9" fmla="*/ 45281 h 1868387"/>
              <a:gd name="connsiteX10" fmla="*/ 417584 w 444795"/>
              <a:gd name="connsiteY10" fmla="*/ 9727 h 1868387"/>
              <a:gd name="connsiteX11" fmla="*/ 444795 w 444795"/>
              <a:gd name="connsiteY11" fmla="*/ 0 h 1868387"/>
              <a:gd name="connsiteX12" fmla="*/ 444795 w 444795"/>
              <a:gd name="connsiteY12" fmla="*/ 1864840 h 1868387"/>
              <a:gd name="connsiteX13" fmla="*/ 430079 w 444795"/>
              <a:gd name="connsiteY13" fmla="*/ 1860813 h 1868387"/>
              <a:gd name="connsiteX14" fmla="*/ 383783 w 444795"/>
              <a:gd name="connsiteY14" fmla="*/ 1862444 h 1868387"/>
              <a:gd name="connsiteX15" fmla="*/ 370358 w 444795"/>
              <a:gd name="connsiteY15" fmla="*/ 1868387 h 1868387"/>
              <a:gd name="connsiteX16" fmla="*/ 336658 w 444795"/>
              <a:gd name="connsiteY16" fmla="*/ 1868387 h 1868387"/>
              <a:gd name="connsiteX17" fmla="*/ 306546 w 444795"/>
              <a:gd name="connsiteY17" fmla="*/ 1858526 h 1868387"/>
              <a:gd name="connsiteX18" fmla="*/ 236457 w 444795"/>
              <a:gd name="connsiteY18" fmla="*/ 1847671 h 1868387"/>
              <a:gd name="connsiteX19" fmla="*/ 205722 w 444795"/>
              <a:gd name="connsiteY19" fmla="*/ 1841430 h 1868387"/>
              <a:gd name="connsiteX20" fmla="*/ 181807 w 444795"/>
              <a:gd name="connsiteY20" fmla="*/ 1823771 h 1868387"/>
              <a:gd name="connsiteX21" fmla="*/ 178439 w 444795"/>
              <a:gd name="connsiteY21" fmla="*/ 1808957 h 1868387"/>
              <a:gd name="connsiteX22" fmla="*/ 161935 w 444795"/>
              <a:gd name="connsiteY22" fmla="*/ 1803551 h 1868387"/>
              <a:gd name="connsiteX23" fmla="*/ 158071 w 444795"/>
              <a:gd name="connsiteY23" fmla="*/ 1799541 h 1868387"/>
              <a:gd name="connsiteX24" fmla="*/ 135376 w 444795"/>
              <a:gd name="connsiteY24" fmla="*/ 1779136 h 1868387"/>
              <a:gd name="connsiteX25" fmla="*/ 132952 w 444795"/>
              <a:gd name="connsiteY25" fmla="*/ 1786380 h 1868387"/>
              <a:gd name="connsiteX26" fmla="*/ 0 w 444795"/>
              <a:gd name="connsiteY26" fmla="*/ 1663146 h 186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4795" h="1868387">
                <a:moveTo>
                  <a:pt x="0" y="78388"/>
                </a:moveTo>
                <a:lnTo>
                  <a:pt x="39454" y="66552"/>
                </a:lnTo>
                <a:cubicBezTo>
                  <a:pt x="73377" y="59047"/>
                  <a:pt x="108602" y="54461"/>
                  <a:pt x="139617" y="42263"/>
                </a:cubicBezTo>
                <a:cubicBezTo>
                  <a:pt x="180799" y="87869"/>
                  <a:pt x="156173" y="44723"/>
                  <a:pt x="193778" y="51160"/>
                </a:cubicBezTo>
                <a:lnTo>
                  <a:pt x="261389" y="36852"/>
                </a:lnTo>
                <a:lnTo>
                  <a:pt x="274876" y="37840"/>
                </a:lnTo>
                <a:lnTo>
                  <a:pt x="280032" y="48921"/>
                </a:lnTo>
                <a:lnTo>
                  <a:pt x="284781" y="50980"/>
                </a:lnTo>
                <a:lnTo>
                  <a:pt x="300007" y="37078"/>
                </a:lnTo>
                <a:cubicBezTo>
                  <a:pt x="322467" y="29589"/>
                  <a:pt x="353078" y="47149"/>
                  <a:pt x="375999" y="45281"/>
                </a:cubicBezTo>
                <a:cubicBezTo>
                  <a:pt x="382977" y="27666"/>
                  <a:pt x="397501" y="17994"/>
                  <a:pt x="417584" y="9727"/>
                </a:cubicBezTo>
                <a:lnTo>
                  <a:pt x="444795" y="0"/>
                </a:lnTo>
                <a:lnTo>
                  <a:pt x="444795" y="1864840"/>
                </a:lnTo>
                <a:lnTo>
                  <a:pt x="430079" y="1860813"/>
                </a:lnTo>
                <a:cubicBezTo>
                  <a:pt x="411946" y="1857931"/>
                  <a:pt x="392950" y="1858479"/>
                  <a:pt x="383783" y="1862444"/>
                </a:cubicBezTo>
                <a:lnTo>
                  <a:pt x="370358" y="1868387"/>
                </a:lnTo>
                <a:lnTo>
                  <a:pt x="336658" y="1868387"/>
                </a:lnTo>
                <a:lnTo>
                  <a:pt x="306546" y="1858526"/>
                </a:lnTo>
                <a:cubicBezTo>
                  <a:pt x="280888" y="1847233"/>
                  <a:pt x="256422" y="1834783"/>
                  <a:pt x="236457" y="1847671"/>
                </a:cubicBezTo>
                <a:cubicBezTo>
                  <a:pt x="224964" y="1848497"/>
                  <a:pt x="214878" y="1845991"/>
                  <a:pt x="205722" y="1841430"/>
                </a:cubicBezTo>
                <a:lnTo>
                  <a:pt x="181807" y="1823771"/>
                </a:lnTo>
                <a:lnTo>
                  <a:pt x="178439" y="1808957"/>
                </a:lnTo>
                <a:lnTo>
                  <a:pt x="161935" y="1803551"/>
                </a:lnTo>
                <a:lnTo>
                  <a:pt x="158071" y="1799541"/>
                </a:lnTo>
                <a:cubicBezTo>
                  <a:pt x="150700" y="1791836"/>
                  <a:pt x="143295" y="1784610"/>
                  <a:pt x="135376" y="1779136"/>
                </a:cubicBezTo>
                <a:lnTo>
                  <a:pt x="132952" y="1786380"/>
                </a:lnTo>
                <a:lnTo>
                  <a:pt x="0" y="1663146"/>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p:cNvSpPr>
            <a:spLocks noGrp="1"/>
          </p:cNvSpPr>
          <p:nvPr>
            <p:ph idx="1"/>
          </p:nvPr>
        </p:nvSpPr>
        <p:spPr>
          <a:xfrm>
            <a:off x="7791796" y="3060862"/>
            <a:ext cx="3447012" cy="3116101"/>
          </a:xfrm>
        </p:spPr>
        <p:txBody>
          <a:bodyPr vert="horz" lIns="91440" tIns="45720" rIns="91440" bIns="45720" rtlCol="0" anchor="t">
            <a:normAutofit/>
          </a:bodyPr>
          <a:lstStyle/>
          <a:p>
            <a:r>
              <a:rPr lang="en-US" dirty="0">
                <a:ea typeface="+mn-lt"/>
                <a:cs typeface="+mn-lt"/>
              </a:rPr>
              <a:t>Applying the Hodrick-Prescott (HP) filter to separate trends and cycles in the Bitcoin price.</a:t>
            </a:r>
            <a:endParaRPr lang="en-US" dirty="0"/>
          </a:p>
          <a:p>
            <a:r>
              <a:rPr lang="en-US" dirty="0">
                <a:ea typeface="+mn-lt"/>
                <a:cs typeface="+mn-lt"/>
              </a:rPr>
              <a:t>Visualizing the trend and cyclical components.</a:t>
            </a:r>
            <a:endParaRPr lang="en-US"/>
          </a:p>
          <a:p>
            <a:r>
              <a:rPr lang="en-US" dirty="0">
                <a:ea typeface="+mn-lt"/>
                <a:cs typeface="+mn-lt"/>
              </a:rPr>
              <a:t>Identifying periods of high volatility or unusual behavior.</a:t>
            </a:r>
            <a:endParaRPr lang="en-US" dirty="0"/>
          </a:p>
          <a:p>
            <a:pPr lvl="0">
              <a:lnSpc>
                <a:spcPct val="110000"/>
              </a:lnSpc>
            </a:pPr>
            <a:endParaRPr lang="en-US" sz="1400" dirty="0"/>
          </a:p>
        </p:txBody>
      </p:sp>
      <p:grpSp>
        <p:nvGrpSpPr>
          <p:cNvPr id="18" name="Group 17">
            <a:extLst>
              <a:ext uri="{FF2B5EF4-FFF2-40B4-BE49-F238E27FC236}">
                <a16:creationId xmlns:a16="http://schemas.microsoft.com/office/drawing/2014/main" id="{D2D2835C-DDE9-4332-9476-94B711F053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56005"/>
            <a:ext cx="358083" cy="358083"/>
            <a:chOff x="4135740" y="1745599"/>
            <a:chExt cx="558732" cy="558732"/>
          </a:xfrm>
        </p:grpSpPr>
        <p:grpSp>
          <p:nvGrpSpPr>
            <p:cNvPr id="19" name="Group 18">
              <a:extLst>
                <a:ext uri="{FF2B5EF4-FFF2-40B4-BE49-F238E27FC236}">
                  <a16:creationId xmlns:a16="http://schemas.microsoft.com/office/drawing/2014/main" id="{37647015-EE9A-4F89-A88A-DC5786E6638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45599"/>
              <a:ext cx="558732" cy="558732"/>
              <a:chOff x="1028007" y="1706560"/>
              <a:chExt cx="575710" cy="575710"/>
            </a:xfrm>
          </p:grpSpPr>
          <p:cxnSp>
            <p:nvCxnSpPr>
              <p:cNvPr id="21" name="Straight Connector 20">
                <a:extLst>
                  <a:ext uri="{FF2B5EF4-FFF2-40B4-BE49-F238E27FC236}">
                    <a16:creationId xmlns:a16="http://schemas.microsoft.com/office/drawing/2014/main" id="{CB275C9D-23AD-4120-B860-4A64988102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7793833-C4D8-475A-86F4-45B2FFCF4F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Oval 19">
              <a:extLst>
                <a:ext uri="{FF2B5EF4-FFF2-40B4-BE49-F238E27FC236}">
                  <a16:creationId xmlns:a16="http://schemas.microsoft.com/office/drawing/2014/main" id="{CBDF05EB-F6AC-4339-BC6E-8D6527685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53582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C2997EE-0889-44C3-AC0D-18F26AC9A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 on document with pen">
            <a:extLst>
              <a:ext uri="{FF2B5EF4-FFF2-40B4-BE49-F238E27FC236}">
                <a16:creationId xmlns:a16="http://schemas.microsoft.com/office/drawing/2014/main" id="{25DAE784-4559-BF66-1C33-6F091E1C7E9F}"/>
              </a:ext>
            </a:extLst>
          </p:cNvPr>
          <p:cNvPicPr>
            <a:picLocks noChangeAspect="1"/>
          </p:cNvPicPr>
          <p:nvPr/>
        </p:nvPicPr>
        <p:blipFill rotWithShape="1">
          <a:blip r:embed="rId2"/>
          <a:srcRect l="20261" r="6709" b="-1"/>
          <a:stretch/>
        </p:blipFill>
        <p:spPr>
          <a:xfrm>
            <a:off x="20" y="10"/>
            <a:ext cx="7503091" cy="6857990"/>
          </a:xfrm>
          <a:custGeom>
            <a:avLst/>
            <a:gdLst/>
            <a:ahLst/>
            <a:cxnLst/>
            <a:rect l="l" t="t" r="r" b="b"/>
            <a:pathLst>
              <a:path w="7503111" h="6858000">
                <a:moveTo>
                  <a:pt x="0" y="0"/>
                </a:moveTo>
                <a:lnTo>
                  <a:pt x="677334" y="0"/>
                </a:lnTo>
                <a:lnTo>
                  <a:pt x="1168036" y="0"/>
                </a:lnTo>
                <a:lnTo>
                  <a:pt x="1205499" y="0"/>
                </a:lnTo>
                <a:lnTo>
                  <a:pt x="1647632" y="0"/>
                </a:lnTo>
                <a:lnTo>
                  <a:pt x="7215401" y="0"/>
                </a:lnTo>
                <a:lnTo>
                  <a:pt x="4041567" y="6852993"/>
                </a:lnTo>
                <a:lnTo>
                  <a:pt x="7503111" y="6852993"/>
                </a:lnTo>
                <a:lnTo>
                  <a:pt x="7503111" y="6852994"/>
                </a:lnTo>
                <a:lnTo>
                  <a:pt x="1647632" y="6852994"/>
                </a:lnTo>
                <a:lnTo>
                  <a:pt x="1647632" y="6858000"/>
                </a:lnTo>
                <a:lnTo>
                  <a:pt x="0" y="6858000"/>
                </a:lnTo>
                <a:close/>
              </a:path>
            </a:pathLst>
          </a:custGeom>
        </p:spPr>
      </p:pic>
      <p:pic>
        <p:nvPicPr>
          <p:cNvPr id="3" name="Picture 2" descr="A graph of a stock market&#10;&#10;Description automatically generated">
            <a:extLst>
              <a:ext uri="{FF2B5EF4-FFF2-40B4-BE49-F238E27FC236}">
                <a16:creationId xmlns:a16="http://schemas.microsoft.com/office/drawing/2014/main" id="{C5593776-4922-1519-3D54-E0471D4B92E4}"/>
              </a:ext>
            </a:extLst>
          </p:cNvPr>
          <p:cNvPicPr>
            <a:picLocks noChangeAspect="1"/>
          </p:cNvPicPr>
          <p:nvPr/>
        </p:nvPicPr>
        <p:blipFill>
          <a:blip r:embed="rId3"/>
          <a:stretch>
            <a:fillRect/>
          </a:stretch>
        </p:blipFill>
        <p:spPr>
          <a:xfrm>
            <a:off x="4091836" y="3987452"/>
            <a:ext cx="8100163" cy="2780573"/>
          </a:xfrm>
          <a:custGeom>
            <a:avLst/>
            <a:gdLst/>
            <a:ahLst/>
            <a:cxnLst/>
            <a:rect l="l" t="t" r="r" b="b"/>
            <a:pathLst>
              <a:path w="8009991" h="2970106">
                <a:moveTo>
                  <a:pt x="1376648" y="0"/>
                </a:moveTo>
                <a:lnTo>
                  <a:pt x="8009991" y="0"/>
                </a:lnTo>
                <a:lnTo>
                  <a:pt x="8009991" y="2970106"/>
                </a:lnTo>
                <a:lnTo>
                  <a:pt x="0" y="2970106"/>
                </a:lnTo>
                <a:close/>
              </a:path>
            </a:pathLst>
          </a:custGeom>
        </p:spPr>
      </p:pic>
      <p:pic>
        <p:nvPicPr>
          <p:cNvPr id="4" name="Picture 3" descr="A graph of a stock market&#10;&#10;Description automatically generated">
            <a:extLst>
              <a:ext uri="{FF2B5EF4-FFF2-40B4-BE49-F238E27FC236}">
                <a16:creationId xmlns:a16="http://schemas.microsoft.com/office/drawing/2014/main" id="{BB2BDF4B-5F1A-C24B-598E-3DFC54AD8955}"/>
              </a:ext>
            </a:extLst>
          </p:cNvPr>
          <p:cNvPicPr>
            <a:picLocks noChangeAspect="1"/>
          </p:cNvPicPr>
          <p:nvPr/>
        </p:nvPicPr>
        <p:blipFill>
          <a:blip r:embed="rId4"/>
          <a:stretch>
            <a:fillRect/>
          </a:stretch>
        </p:blipFill>
        <p:spPr>
          <a:xfrm>
            <a:off x="5524500" y="2610"/>
            <a:ext cx="6670109" cy="3980983"/>
          </a:xfrm>
          <a:custGeom>
            <a:avLst/>
            <a:gdLst/>
            <a:ahLst/>
            <a:cxnLst/>
            <a:rect l="l" t="t" r="r" b="b"/>
            <a:pathLst>
              <a:path w="6569769" h="3750734">
                <a:moveTo>
                  <a:pt x="1738471" y="0"/>
                </a:moveTo>
                <a:lnTo>
                  <a:pt x="6569769" y="0"/>
                </a:lnTo>
                <a:lnTo>
                  <a:pt x="6569769" y="3750734"/>
                </a:lnTo>
                <a:lnTo>
                  <a:pt x="0" y="3750734"/>
                </a:lnTo>
                <a:close/>
              </a:path>
            </a:pathLst>
          </a:custGeom>
        </p:spPr>
      </p:pic>
      <p:pic>
        <p:nvPicPr>
          <p:cNvPr id="5" name="Picture 4">
            <a:extLst>
              <a:ext uri="{FF2B5EF4-FFF2-40B4-BE49-F238E27FC236}">
                <a16:creationId xmlns:a16="http://schemas.microsoft.com/office/drawing/2014/main" id="{49B22F4A-CA23-86D7-CDDF-EE4085E8BA01}"/>
              </a:ext>
            </a:extLst>
          </p:cNvPr>
          <p:cNvPicPr>
            <a:picLocks noChangeAspect="1"/>
          </p:cNvPicPr>
          <p:nvPr/>
        </p:nvPicPr>
        <p:blipFill>
          <a:blip r:embed="rId5"/>
          <a:stretch>
            <a:fillRect/>
          </a:stretch>
        </p:blipFill>
        <p:spPr>
          <a:xfrm>
            <a:off x="-59688" y="0"/>
            <a:ext cx="7565204" cy="6858000"/>
          </a:xfrm>
          <a:custGeom>
            <a:avLst/>
            <a:gdLst/>
            <a:ahLst/>
            <a:cxnLst/>
            <a:rect l="l" t="t" r="r" b="b"/>
            <a:pathLst>
              <a:path w="7503111" h="6858000">
                <a:moveTo>
                  <a:pt x="0" y="0"/>
                </a:moveTo>
                <a:lnTo>
                  <a:pt x="677334" y="0"/>
                </a:lnTo>
                <a:lnTo>
                  <a:pt x="1168036" y="0"/>
                </a:lnTo>
                <a:lnTo>
                  <a:pt x="1205499" y="0"/>
                </a:lnTo>
                <a:lnTo>
                  <a:pt x="1647632" y="0"/>
                </a:lnTo>
                <a:lnTo>
                  <a:pt x="7215401" y="0"/>
                </a:lnTo>
                <a:lnTo>
                  <a:pt x="4041567" y="6852993"/>
                </a:lnTo>
                <a:lnTo>
                  <a:pt x="7503111" y="6852993"/>
                </a:lnTo>
                <a:lnTo>
                  <a:pt x="7503111" y="6852994"/>
                </a:lnTo>
                <a:lnTo>
                  <a:pt x="1647632" y="6852994"/>
                </a:lnTo>
                <a:lnTo>
                  <a:pt x="1647632" y="6858000"/>
                </a:lnTo>
                <a:lnTo>
                  <a:pt x="0" y="6858000"/>
                </a:lnTo>
                <a:close/>
              </a:path>
            </a:pathLst>
          </a:custGeom>
        </p:spPr>
      </p:pic>
    </p:spTree>
    <p:extLst>
      <p:ext uri="{BB962C8B-B14F-4D97-AF65-F5344CB8AC3E}">
        <p14:creationId xmlns:p14="http://schemas.microsoft.com/office/powerpoint/2010/main" val="2189391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B sign-on figures">
            <a:extLst>
              <a:ext uri="{FF2B5EF4-FFF2-40B4-BE49-F238E27FC236}">
                <a16:creationId xmlns:a16="http://schemas.microsoft.com/office/drawing/2014/main" id="{F8690045-C564-F563-BD80-980A74847AF8}"/>
              </a:ext>
            </a:extLst>
          </p:cNvPr>
          <p:cNvPicPr>
            <a:picLocks noChangeAspect="1"/>
          </p:cNvPicPr>
          <p:nvPr/>
        </p:nvPicPr>
        <p:blipFill rotWithShape="1">
          <a:blip r:embed="rId2"/>
          <a:srcRect l="14442" r="20908" b="1"/>
          <a:stretch/>
        </p:blipFill>
        <p:spPr>
          <a:xfrm>
            <a:off x="-8" y="762006"/>
            <a:ext cx="5948805" cy="6095979"/>
          </a:xfrm>
          <a:custGeom>
            <a:avLst/>
            <a:gdLst/>
            <a:ahLst/>
            <a:cxnLst/>
            <a:rect l="l" t="t" r="r" b="b"/>
            <a:pathLst>
              <a:path w="5948805" h="6095979">
                <a:moveTo>
                  <a:pt x="1573832" y="765"/>
                </a:moveTo>
                <a:cubicBezTo>
                  <a:pt x="1940190" y="-10734"/>
                  <a:pt x="2329345" y="109280"/>
                  <a:pt x="2734663" y="238687"/>
                </a:cubicBezTo>
                <a:cubicBezTo>
                  <a:pt x="4118244" y="680647"/>
                  <a:pt x="5296697" y="1302752"/>
                  <a:pt x="5668316" y="3639516"/>
                </a:cubicBezTo>
                <a:cubicBezTo>
                  <a:pt x="5788298" y="4393559"/>
                  <a:pt x="5890546" y="5142244"/>
                  <a:pt x="5937022" y="5865869"/>
                </a:cubicBezTo>
                <a:lnTo>
                  <a:pt x="5948805" y="6095979"/>
                </a:lnTo>
                <a:lnTo>
                  <a:pt x="0" y="6095979"/>
                </a:lnTo>
                <a:lnTo>
                  <a:pt x="0" y="1621672"/>
                </a:lnTo>
                <a:lnTo>
                  <a:pt x="36310" y="1518814"/>
                </a:lnTo>
                <a:cubicBezTo>
                  <a:pt x="109805" y="1321982"/>
                  <a:pt x="192755" y="1133640"/>
                  <a:pt x="287891" y="956872"/>
                </a:cubicBezTo>
                <a:cubicBezTo>
                  <a:pt x="669453" y="247734"/>
                  <a:pt x="1102800" y="15549"/>
                  <a:pt x="1573832" y="765"/>
                </a:cubicBezTo>
                <a:close/>
              </a:path>
            </a:pathLst>
          </a:custGeom>
        </p:spPr>
      </p:pic>
      <p:sp>
        <p:nvSpPr>
          <p:cNvPr id="19" name="Freeform: Shape 18">
            <a:extLst>
              <a:ext uri="{FF2B5EF4-FFF2-40B4-BE49-F238E27FC236}">
                <a16:creationId xmlns:a16="http://schemas.microsoft.com/office/drawing/2014/main" id="{A3BFB3E6-2D9E-4A5C-826F-44A91F5977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16" name="Content Placeholder"/>
          <p:cNvSpPr>
            <a:spLocks noGrp="1"/>
          </p:cNvSpPr>
          <p:nvPr>
            <p:ph idx="1"/>
          </p:nvPr>
        </p:nvSpPr>
        <p:spPr>
          <a:xfrm>
            <a:off x="6858001" y="3048000"/>
            <a:ext cx="4572000" cy="3641767"/>
          </a:xfrm>
        </p:spPr>
        <p:txBody>
          <a:bodyPr vert="horz" lIns="91440" tIns="45720" rIns="91440" bIns="45720" rtlCol="0" anchor="t">
            <a:noAutofit/>
          </a:bodyPr>
          <a:lstStyle/>
          <a:p>
            <a:pPr>
              <a:lnSpc>
                <a:spcPct val="115000"/>
              </a:lnSpc>
            </a:pPr>
            <a:r>
              <a:rPr lang="en-US" sz="1400" dirty="0">
                <a:latin typeface="Arial"/>
                <a:cs typeface="Arial"/>
              </a:rPr>
              <a:t>Welcome to an exploration of the intersection of technology, data, finance, and Bitcoin</a:t>
            </a:r>
            <a:endParaRPr lang="en-US" sz="1400">
              <a:solidFill>
                <a:srgbClr val="FFFFFF">
                  <a:alpha val="70000"/>
                </a:srgbClr>
              </a:solidFill>
              <a:latin typeface="Arial"/>
              <a:cs typeface="Arial"/>
            </a:endParaRPr>
          </a:p>
          <a:p>
            <a:pPr>
              <a:lnSpc>
                <a:spcPct val="115000"/>
              </a:lnSpc>
            </a:pPr>
            <a:r>
              <a:rPr lang="en-US" sz="1400" dirty="0">
                <a:latin typeface="Arial"/>
                <a:cs typeface="Arial"/>
              </a:rPr>
              <a:t>Get ready to dive deep into BTC's price movements and trading strategies using Python and </a:t>
            </a:r>
            <a:r>
              <a:rPr lang="en-US" sz="1400" err="1">
                <a:latin typeface="Arial"/>
                <a:cs typeface="Arial"/>
              </a:rPr>
              <a:t>Streamlit</a:t>
            </a:r>
            <a:endParaRPr lang="en-US" sz="1400">
              <a:solidFill>
                <a:srgbClr val="FFFFFF">
                  <a:alpha val="70000"/>
                </a:srgbClr>
              </a:solidFill>
              <a:latin typeface="Arial"/>
              <a:cs typeface="Arial"/>
            </a:endParaRPr>
          </a:p>
          <a:p>
            <a:pPr>
              <a:lnSpc>
                <a:spcPct val="115000"/>
              </a:lnSpc>
            </a:pPr>
            <a:r>
              <a:rPr lang="en-US" sz="1400" dirty="0">
                <a:latin typeface="Arial"/>
                <a:cs typeface="Arial"/>
              </a:rPr>
              <a:t>Bitcoin, the pioneer of cryptocurrencies, is decentralized and operates on blockchain technology</a:t>
            </a:r>
            <a:endParaRPr lang="en-US" sz="1400">
              <a:solidFill>
                <a:srgbClr val="FFFFFF">
                  <a:alpha val="70000"/>
                </a:srgbClr>
              </a:solidFill>
              <a:latin typeface="Arial"/>
              <a:cs typeface="Arial"/>
            </a:endParaRPr>
          </a:p>
          <a:p>
            <a:pPr>
              <a:lnSpc>
                <a:spcPct val="115000"/>
              </a:lnSpc>
            </a:pPr>
            <a:r>
              <a:rPr lang="en-US" sz="1400" dirty="0">
                <a:latin typeface="Arial"/>
                <a:cs typeface="Arial"/>
              </a:rPr>
              <a:t>It offers fast transactions, security, decentralization, and a capped supply of 21 million coins</a:t>
            </a:r>
            <a:endParaRPr lang="en-US" sz="1400">
              <a:solidFill>
                <a:srgbClr val="FFFFFF">
                  <a:alpha val="70000"/>
                </a:srgbClr>
              </a:solidFill>
              <a:latin typeface="Arial"/>
              <a:cs typeface="Arial"/>
            </a:endParaRPr>
          </a:p>
          <a:p>
            <a:pPr>
              <a:lnSpc>
                <a:spcPct val="115000"/>
              </a:lnSpc>
            </a:pPr>
            <a:r>
              <a:rPr lang="en-US" sz="1400" dirty="0">
                <a:latin typeface="Arial"/>
                <a:cs typeface="Arial"/>
              </a:rPr>
              <a:t>Bitcoin's impact on finance, decentralization, and possibilities in cross-border payments are transformative</a:t>
            </a:r>
            <a:endParaRPr lang="en-US" sz="1400">
              <a:solidFill>
                <a:srgbClr val="FFFFFF">
                  <a:alpha val="70000"/>
                </a:srgbClr>
              </a:solidFill>
              <a:latin typeface="Arial"/>
              <a:cs typeface="Arial"/>
            </a:endParaRPr>
          </a:p>
        </p:txBody>
      </p:sp>
      <p:sp>
        <p:nvSpPr>
          <p:cNvPr id="2" name="Title"/>
          <p:cNvSpPr>
            <a:spLocks noGrp="1"/>
          </p:cNvSpPr>
          <p:nvPr>
            <p:ph type="ctrTitle"/>
          </p:nvPr>
        </p:nvSpPr>
        <p:spPr>
          <a:xfrm>
            <a:off x="6858000" y="1523990"/>
            <a:ext cx="4572000" cy="1524010"/>
          </a:xfrm>
        </p:spPr>
        <p:txBody>
          <a:bodyPr anchor="t">
            <a:normAutofit/>
          </a:bodyPr>
          <a:lstStyle/>
          <a:p>
            <a:r>
              <a:rPr lang="en-US" sz="3200">
                <a:ea typeface="+mj-lt"/>
                <a:cs typeface="+mj-lt"/>
              </a:rPr>
              <a:t>Introduction</a:t>
            </a:r>
          </a:p>
        </p:txBody>
      </p:sp>
    </p:spTree>
    <p:extLst>
      <p:ext uri="{BB962C8B-B14F-4D97-AF65-F5344CB8AC3E}">
        <p14:creationId xmlns:p14="http://schemas.microsoft.com/office/powerpoint/2010/main" val="4194991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7C4707-9C68-44ED-A6DE-88FF7A50F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69060A4-9EDF-4FB5-87A8-A9FC83E4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663" y="217714"/>
            <a:ext cx="6968018" cy="6640286"/>
          </a:xfrm>
          <a:custGeom>
            <a:avLst/>
            <a:gdLst>
              <a:gd name="connsiteX0" fmla="*/ 6352331 w 6968018"/>
              <a:gd name="connsiteY0" fmla="*/ 0 h 6643444"/>
              <a:gd name="connsiteX1" fmla="*/ 6968018 w 6968018"/>
              <a:gd name="connsiteY1" fmla="*/ 6643444 h 6643444"/>
              <a:gd name="connsiteX2" fmla="*/ 561128 w 6968018"/>
              <a:gd name="connsiteY2" fmla="*/ 6643444 h 6643444"/>
              <a:gd name="connsiteX3" fmla="*/ 0 w 6968018"/>
              <a:gd name="connsiteY3" fmla="*/ 588709 h 6643444"/>
            </a:gdLst>
            <a:ahLst/>
            <a:cxnLst>
              <a:cxn ang="0">
                <a:pos x="connsiteX0" y="connsiteY0"/>
              </a:cxn>
              <a:cxn ang="0">
                <a:pos x="connsiteX1" y="connsiteY1"/>
              </a:cxn>
              <a:cxn ang="0">
                <a:pos x="connsiteX2" y="connsiteY2"/>
              </a:cxn>
              <a:cxn ang="0">
                <a:pos x="connsiteX3" y="connsiteY3"/>
              </a:cxn>
            </a:cxnLst>
            <a:rect l="l" t="t" r="r" b="b"/>
            <a:pathLst>
              <a:path w="6968018" h="6643444">
                <a:moveTo>
                  <a:pt x="6352331" y="0"/>
                </a:moveTo>
                <a:lnTo>
                  <a:pt x="6968018" y="6643444"/>
                </a:lnTo>
                <a:lnTo>
                  <a:pt x="561128" y="6643444"/>
                </a:lnTo>
                <a:lnTo>
                  <a:pt x="0" y="588709"/>
                </a:lnTo>
                <a:close/>
              </a:path>
            </a:pathLst>
          </a:custGeom>
          <a:solidFill>
            <a:schemeClr val="tx1"/>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937A4B0-1638-4AFA-91A5-60F8BB498C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764" y="379444"/>
            <a:ext cx="6678117" cy="6490996"/>
          </a:xfrm>
          <a:custGeom>
            <a:avLst/>
            <a:gdLst>
              <a:gd name="connsiteX0" fmla="*/ 6004504 w 6647705"/>
              <a:gd name="connsiteY0" fmla="*/ 217 h 6461436"/>
              <a:gd name="connsiteX1" fmla="*/ 6043316 w 6647705"/>
              <a:gd name="connsiteY1" fmla="*/ 21512 h 6461436"/>
              <a:gd name="connsiteX2" fmla="*/ 6200652 w 6647705"/>
              <a:gd name="connsiteY2" fmla="*/ 1719217 h 6461436"/>
              <a:gd name="connsiteX3" fmla="*/ 6206825 w 6647705"/>
              <a:gd name="connsiteY3" fmla="*/ 1785827 h 6461436"/>
              <a:gd name="connsiteX4" fmla="*/ 6221227 w 6647705"/>
              <a:gd name="connsiteY4" fmla="*/ 1822016 h 6461436"/>
              <a:gd name="connsiteX5" fmla="*/ 6237305 w 6647705"/>
              <a:gd name="connsiteY5" fmla="*/ 1858891 h 6461436"/>
              <a:gd name="connsiteX6" fmla="*/ 6245339 w 6647705"/>
              <a:gd name="connsiteY6" fmla="*/ 2011010 h 6461436"/>
              <a:gd name="connsiteX7" fmla="*/ 6243065 w 6647705"/>
              <a:gd name="connsiteY7" fmla="*/ 2066060 h 6461436"/>
              <a:gd name="connsiteX8" fmla="*/ 6238739 w 6647705"/>
              <a:gd name="connsiteY8" fmla="*/ 2104210 h 6461436"/>
              <a:gd name="connsiteX9" fmla="*/ 6237021 w 6647705"/>
              <a:gd name="connsiteY9" fmla="*/ 2111648 h 6461436"/>
              <a:gd name="connsiteX10" fmla="*/ 6259718 w 6647705"/>
              <a:gd name="connsiteY10" fmla="*/ 2356556 h 6461436"/>
              <a:gd name="connsiteX11" fmla="*/ 6264060 w 6647705"/>
              <a:gd name="connsiteY11" fmla="*/ 2374375 h 6461436"/>
              <a:gd name="connsiteX12" fmla="*/ 6267041 w 6647705"/>
              <a:gd name="connsiteY12" fmla="*/ 2435573 h 6461436"/>
              <a:gd name="connsiteX13" fmla="*/ 6271496 w 6647705"/>
              <a:gd name="connsiteY13" fmla="*/ 2444087 h 6461436"/>
              <a:gd name="connsiteX14" fmla="*/ 6647705 w 6647705"/>
              <a:gd name="connsiteY14" fmla="*/ 6461436 h 6461436"/>
              <a:gd name="connsiteX15" fmla="*/ 545408 w 6647705"/>
              <a:gd name="connsiteY15" fmla="*/ 6461436 h 6461436"/>
              <a:gd name="connsiteX16" fmla="*/ 544170 w 6647705"/>
              <a:gd name="connsiteY16" fmla="*/ 6448085 h 6461436"/>
              <a:gd name="connsiteX17" fmla="*/ 533573 w 6647705"/>
              <a:gd name="connsiteY17" fmla="*/ 6434067 h 6461436"/>
              <a:gd name="connsiteX18" fmla="*/ 522439 w 6647705"/>
              <a:gd name="connsiteY18" fmla="*/ 6388375 h 6461436"/>
              <a:gd name="connsiteX19" fmla="*/ 518228 w 6647705"/>
              <a:gd name="connsiteY19" fmla="*/ 6357352 h 6461436"/>
              <a:gd name="connsiteX20" fmla="*/ 518072 w 6647705"/>
              <a:gd name="connsiteY20" fmla="*/ 6352810 h 6461436"/>
              <a:gd name="connsiteX21" fmla="*/ 523971 w 6647705"/>
              <a:gd name="connsiteY21" fmla="*/ 6314577 h 6461436"/>
              <a:gd name="connsiteX22" fmla="*/ 518934 w 6647705"/>
              <a:gd name="connsiteY22" fmla="*/ 6311532 h 6461436"/>
              <a:gd name="connsiteX23" fmla="*/ 513042 w 6647705"/>
              <a:gd name="connsiteY23" fmla="*/ 6300271 h 6461436"/>
              <a:gd name="connsiteX24" fmla="*/ 517740 w 6647705"/>
              <a:gd name="connsiteY24" fmla="*/ 6289716 h 6461436"/>
              <a:gd name="connsiteX25" fmla="*/ 523418 w 6647705"/>
              <a:gd name="connsiteY25" fmla="*/ 6241814 h 6461436"/>
              <a:gd name="connsiteX26" fmla="*/ 523922 w 6647705"/>
              <a:gd name="connsiteY26" fmla="*/ 6229603 h 6461436"/>
              <a:gd name="connsiteX27" fmla="*/ 67 w 6647705"/>
              <a:gd name="connsiteY27" fmla="*/ 577048 h 6461436"/>
              <a:gd name="connsiteX28" fmla="*/ 34408 w 6647705"/>
              <a:gd name="connsiteY28" fmla="*/ 548975 h 6461436"/>
              <a:gd name="connsiteX29" fmla="*/ 6004504 w 6647705"/>
              <a:gd name="connsiteY29" fmla="*/ 217 h 646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647705" h="6461436">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 on document with pen">
            <a:extLst>
              <a:ext uri="{FF2B5EF4-FFF2-40B4-BE49-F238E27FC236}">
                <a16:creationId xmlns:a16="http://schemas.microsoft.com/office/drawing/2014/main" id="{25DAE784-4559-BF66-1C33-6F091E1C7E9F}"/>
              </a:ext>
            </a:extLst>
          </p:cNvPr>
          <p:cNvPicPr>
            <a:picLocks noChangeAspect="1"/>
          </p:cNvPicPr>
          <p:nvPr/>
        </p:nvPicPr>
        <p:blipFill rotWithShape="1">
          <a:blip r:embed="rId3">
            <a:alphaModFix amt="84000"/>
          </a:blip>
          <a:srcRect l="22740" r="8684" b="-6"/>
          <a:stretch/>
        </p:blipFill>
        <p:spPr>
          <a:xfrm>
            <a:off x="457850" y="379444"/>
            <a:ext cx="6678117" cy="6490996"/>
          </a:xfrm>
          <a:custGeom>
            <a:avLst/>
            <a:gdLst/>
            <a:ahLst/>
            <a:cxnLst/>
            <a:rect l="l" t="t" r="r" b="b"/>
            <a:pathLst>
              <a:path w="6647705" h="6461436">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p:spPr>
      </p:pic>
      <p:sp>
        <p:nvSpPr>
          <p:cNvPr id="2" name="Title"/>
          <p:cNvSpPr>
            <a:spLocks noGrp="1"/>
          </p:cNvSpPr>
          <p:nvPr>
            <p:ph type="ctrTitle"/>
          </p:nvPr>
        </p:nvSpPr>
        <p:spPr>
          <a:xfrm>
            <a:off x="5933208" y="681036"/>
            <a:ext cx="5572992" cy="1916505"/>
          </a:xfrm>
        </p:spPr>
        <p:txBody>
          <a:bodyPr>
            <a:normAutofit/>
          </a:bodyPr>
          <a:lstStyle/>
          <a:p>
            <a:r>
              <a:rPr lang="en-US" sz="2800" b="1" i="0" dirty="0">
                <a:ea typeface="+mj-lt"/>
                <a:cs typeface="+mj-lt"/>
              </a:rPr>
              <a:t>Seasonality and Stationarity</a:t>
            </a:r>
            <a:endParaRPr lang="en-US" sz="2800"/>
          </a:p>
        </p:txBody>
      </p:sp>
      <p:sp>
        <p:nvSpPr>
          <p:cNvPr id="16" name="Freeform: Shape 15">
            <a:extLst>
              <a:ext uri="{FF2B5EF4-FFF2-40B4-BE49-F238E27FC236}">
                <a16:creationId xmlns:a16="http://schemas.microsoft.com/office/drawing/2014/main" id="{60376AD7-5814-4A2B-B3FC-395355E39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830335">
            <a:off x="463402" y="118600"/>
            <a:ext cx="444795" cy="1868387"/>
          </a:xfrm>
          <a:custGeom>
            <a:avLst/>
            <a:gdLst>
              <a:gd name="connsiteX0" fmla="*/ 0 w 444795"/>
              <a:gd name="connsiteY0" fmla="*/ 78388 h 1868387"/>
              <a:gd name="connsiteX1" fmla="*/ 39454 w 444795"/>
              <a:gd name="connsiteY1" fmla="*/ 66552 h 1868387"/>
              <a:gd name="connsiteX2" fmla="*/ 139617 w 444795"/>
              <a:gd name="connsiteY2" fmla="*/ 42263 h 1868387"/>
              <a:gd name="connsiteX3" fmla="*/ 193778 w 444795"/>
              <a:gd name="connsiteY3" fmla="*/ 51160 h 1868387"/>
              <a:gd name="connsiteX4" fmla="*/ 261389 w 444795"/>
              <a:gd name="connsiteY4" fmla="*/ 36852 h 1868387"/>
              <a:gd name="connsiteX5" fmla="*/ 274876 w 444795"/>
              <a:gd name="connsiteY5" fmla="*/ 37840 h 1868387"/>
              <a:gd name="connsiteX6" fmla="*/ 280032 w 444795"/>
              <a:gd name="connsiteY6" fmla="*/ 48921 h 1868387"/>
              <a:gd name="connsiteX7" fmla="*/ 284781 w 444795"/>
              <a:gd name="connsiteY7" fmla="*/ 50980 h 1868387"/>
              <a:gd name="connsiteX8" fmla="*/ 300007 w 444795"/>
              <a:gd name="connsiteY8" fmla="*/ 37078 h 1868387"/>
              <a:gd name="connsiteX9" fmla="*/ 375999 w 444795"/>
              <a:gd name="connsiteY9" fmla="*/ 45281 h 1868387"/>
              <a:gd name="connsiteX10" fmla="*/ 417584 w 444795"/>
              <a:gd name="connsiteY10" fmla="*/ 9727 h 1868387"/>
              <a:gd name="connsiteX11" fmla="*/ 444795 w 444795"/>
              <a:gd name="connsiteY11" fmla="*/ 0 h 1868387"/>
              <a:gd name="connsiteX12" fmla="*/ 444795 w 444795"/>
              <a:gd name="connsiteY12" fmla="*/ 1864840 h 1868387"/>
              <a:gd name="connsiteX13" fmla="*/ 430079 w 444795"/>
              <a:gd name="connsiteY13" fmla="*/ 1860813 h 1868387"/>
              <a:gd name="connsiteX14" fmla="*/ 383783 w 444795"/>
              <a:gd name="connsiteY14" fmla="*/ 1862444 h 1868387"/>
              <a:gd name="connsiteX15" fmla="*/ 370358 w 444795"/>
              <a:gd name="connsiteY15" fmla="*/ 1868387 h 1868387"/>
              <a:gd name="connsiteX16" fmla="*/ 336658 w 444795"/>
              <a:gd name="connsiteY16" fmla="*/ 1868387 h 1868387"/>
              <a:gd name="connsiteX17" fmla="*/ 306546 w 444795"/>
              <a:gd name="connsiteY17" fmla="*/ 1858526 h 1868387"/>
              <a:gd name="connsiteX18" fmla="*/ 236457 w 444795"/>
              <a:gd name="connsiteY18" fmla="*/ 1847671 h 1868387"/>
              <a:gd name="connsiteX19" fmla="*/ 205722 w 444795"/>
              <a:gd name="connsiteY19" fmla="*/ 1841430 h 1868387"/>
              <a:gd name="connsiteX20" fmla="*/ 181807 w 444795"/>
              <a:gd name="connsiteY20" fmla="*/ 1823771 h 1868387"/>
              <a:gd name="connsiteX21" fmla="*/ 178439 w 444795"/>
              <a:gd name="connsiteY21" fmla="*/ 1808957 h 1868387"/>
              <a:gd name="connsiteX22" fmla="*/ 161935 w 444795"/>
              <a:gd name="connsiteY22" fmla="*/ 1803551 h 1868387"/>
              <a:gd name="connsiteX23" fmla="*/ 158071 w 444795"/>
              <a:gd name="connsiteY23" fmla="*/ 1799541 h 1868387"/>
              <a:gd name="connsiteX24" fmla="*/ 135376 w 444795"/>
              <a:gd name="connsiteY24" fmla="*/ 1779136 h 1868387"/>
              <a:gd name="connsiteX25" fmla="*/ 132952 w 444795"/>
              <a:gd name="connsiteY25" fmla="*/ 1786380 h 1868387"/>
              <a:gd name="connsiteX26" fmla="*/ 0 w 444795"/>
              <a:gd name="connsiteY26" fmla="*/ 1663146 h 186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4795" h="1868387">
                <a:moveTo>
                  <a:pt x="0" y="78388"/>
                </a:moveTo>
                <a:lnTo>
                  <a:pt x="39454" y="66552"/>
                </a:lnTo>
                <a:cubicBezTo>
                  <a:pt x="73377" y="59047"/>
                  <a:pt x="108602" y="54461"/>
                  <a:pt x="139617" y="42263"/>
                </a:cubicBezTo>
                <a:cubicBezTo>
                  <a:pt x="180799" y="87869"/>
                  <a:pt x="156173" y="44723"/>
                  <a:pt x="193778" y="51160"/>
                </a:cubicBezTo>
                <a:lnTo>
                  <a:pt x="261389" y="36852"/>
                </a:lnTo>
                <a:lnTo>
                  <a:pt x="274876" y="37840"/>
                </a:lnTo>
                <a:lnTo>
                  <a:pt x="280032" y="48921"/>
                </a:lnTo>
                <a:lnTo>
                  <a:pt x="284781" y="50980"/>
                </a:lnTo>
                <a:lnTo>
                  <a:pt x="300007" y="37078"/>
                </a:lnTo>
                <a:cubicBezTo>
                  <a:pt x="322467" y="29589"/>
                  <a:pt x="353078" y="47149"/>
                  <a:pt x="375999" y="45281"/>
                </a:cubicBezTo>
                <a:cubicBezTo>
                  <a:pt x="382977" y="27666"/>
                  <a:pt x="397501" y="17994"/>
                  <a:pt x="417584" y="9727"/>
                </a:cubicBezTo>
                <a:lnTo>
                  <a:pt x="444795" y="0"/>
                </a:lnTo>
                <a:lnTo>
                  <a:pt x="444795" y="1864840"/>
                </a:lnTo>
                <a:lnTo>
                  <a:pt x="430079" y="1860813"/>
                </a:lnTo>
                <a:cubicBezTo>
                  <a:pt x="411946" y="1857931"/>
                  <a:pt x="392950" y="1858479"/>
                  <a:pt x="383783" y="1862444"/>
                </a:cubicBezTo>
                <a:lnTo>
                  <a:pt x="370358" y="1868387"/>
                </a:lnTo>
                <a:lnTo>
                  <a:pt x="336658" y="1868387"/>
                </a:lnTo>
                <a:lnTo>
                  <a:pt x="306546" y="1858526"/>
                </a:lnTo>
                <a:cubicBezTo>
                  <a:pt x="280888" y="1847233"/>
                  <a:pt x="256422" y="1834783"/>
                  <a:pt x="236457" y="1847671"/>
                </a:cubicBezTo>
                <a:cubicBezTo>
                  <a:pt x="224964" y="1848497"/>
                  <a:pt x="214878" y="1845991"/>
                  <a:pt x="205722" y="1841430"/>
                </a:cubicBezTo>
                <a:lnTo>
                  <a:pt x="181807" y="1823771"/>
                </a:lnTo>
                <a:lnTo>
                  <a:pt x="178439" y="1808957"/>
                </a:lnTo>
                <a:lnTo>
                  <a:pt x="161935" y="1803551"/>
                </a:lnTo>
                <a:lnTo>
                  <a:pt x="158071" y="1799541"/>
                </a:lnTo>
                <a:cubicBezTo>
                  <a:pt x="150700" y="1791836"/>
                  <a:pt x="143295" y="1784610"/>
                  <a:pt x="135376" y="1779136"/>
                </a:cubicBezTo>
                <a:lnTo>
                  <a:pt x="132952" y="1786380"/>
                </a:lnTo>
                <a:lnTo>
                  <a:pt x="0" y="1663146"/>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p:cNvSpPr>
            <a:spLocks noGrp="1"/>
          </p:cNvSpPr>
          <p:nvPr>
            <p:ph idx="1"/>
          </p:nvPr>
        </p:nvSpPr>
        <p:spPr>
          <a:xfrm>
            <a:off x="7791796" y="3060862"/>
            <a:ext cx="4307973" cy="3116101"/>
          </a:xfrm>
        </p:spPr>
        <p:txBody>
          <a:bodyPr vert="horz" lIns="91440" tIns="45720" rIns="91440" bIns="45720" rtlCol="0" anchor="t">
            <a:noAutofit/>
          </a:bodyPr>
          <a:lstStyle/>
          <a:p>
            <a:r>
              <a:rPr lang="en-US" sz="1800" dirty="0">
                <a:ea typeface="+mn-lt"/>
                <a:cs typeface="+mn-lt"/>
              </a:rPr>
              <a:t>Detecting seasonality in Bitcoin price data and addressing it.</a:t>
            </a:r>
          </a:p>
          <a:p>
            <a:r>
              <a:rPr lang="en-US" sz="1800" dirty="0">
                <a:ea typeface="+mn-lt"/>
                <a:cs typeface="+mn-lt"/>
              </a:rPr>
              <a:t>Conducting Augmented Dickey-Fuller tests to assess stationarity.</a:t>
            </a:r>
          </a:p>
          <a:p>
            <a:r>
              <a:rPr lang="en-US" sz="1800" dirty="0">
                <a:ea typeface="+mn-lt"/>
                <a:cs typeface="+mn-lt"/>
              </a:rPr>
              <a:t>If needed, exploring more advanced models like Seasonal ARIMA for forecasting.</a:t>
            </a:r>
          </a:p>
          <a:p>
            <a:pPr lvl="0"/>
            <a:endParaRPr lang="en-US" sz="2400" dirty="0"/>
          </a:p>
        </p:txBody>
      </p:sp>
      <p:grpSp>
        <p:nvGrpSpPr>
          <p:cNvPr id="18" name="Group 17">
            <a:extLst>
              <a:ext uri="{FF2B5EF4-FFF2-40B4-BE49-F238E27FC236}">
                <a16:creationId xmlns:a16="http://schemas.microsoft.com/office/drawing/2014/main" id="{D2D2835C-DDE9-4332-9476-94B711F053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56005"/>
            <a:ext cx="358083" cy="358083"/>
            <a:chOff x="4135740" y="1745599"/>
            <a:chExt cx="558732" cy="558732"/>
          </a:xfrm>
        </p:grpSpPr>
        <p:grpSp>
          <p:nvGrpSpPr>
            <p:cNvPr id="19" name="Group 18">
              <a:extLst>
                <a:ext uri="{FF2B5EF4-FFF2-40B4-BE49-F238E27FC236}">
                  <a16:creationId xmlns:a16="http://schemas.microsoft.com/office/drawing/2014/main" id="{37647015-EE9A-4F89-A88A-DC5786E6638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45599"/>
              <a:ext cx="558732" cy="558732"/>
              <a:chOff x="1028007" y="1706560"/>
              <a:chExt cx="575710" cy="575710"/>
            </a:xfrm>
          </p:grpSpPr>
          <p:cxnSp>
            <p:nvCxnSpPr>
              <p:cNvPr id="21" name="Straight Connector 20">
                <a:extLst>
                  <a:ext uri="{FF2B5EF4-FFF2-40B4-BE49-F238E27FC236}">
                    <a16:creationId xmlns:a16="http://schemas.microsoft.com/office/drawing/2014/main" id="{CB275C9D-23AD-4120-B860-4A64988102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7793833-C4D8-475A-86F4-45B2FFCF4F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Oval 19">
              <a:extLst>
                <a:ext uri="{FF2B5EF4-FFF2-40B4-BE49-F238E27FC236}">
                  <a16:creationId xmlns:a16="http://schemas.microsoft.com/office/drawing/2014/main" id="{CBDF05EB-F6AC-4339-BC6E-8D6527685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23802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C2997EE-0889-44C3-AC0D-18F26AC9A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a stock market&#10;&#10;Description automatically generated">
            <a:extLst>
              <a:ext uri="{FF2B5EF4-FFF2-40B4-BE49-F238E27FC236}">
                <a16:creationId xmlns:a16="http://schemas.microsoft.com/office/drawing/2014/main" id="{C5593776-4922-1519-3D54-E0471D4B92E4}"/>
              </a:ext>
            </a:extLst>
          </p:cNvPr>
          <p:cNvPicPr>
            <a:picLocks noChangeAspect="1"/>
          </p:cNvPicPr>
          <p:nvPr/>
        </p:nvPicPr>
        <p:blipFill>
          <a:blip r:embed="rId2"/>
          <a:stretch>
            <a:fillRect/>
          </a:stretch>
        </p:blipFill>
        <p:spPr>
          <a:xfrm>
            <a:off x="4091836" y="3987452"/>
            <a:ext cx="8100163" cy="2780573"/>
          </a:xfrm>
          <a:custGeom>
            <a:avLst/>
            <a:gdLst/>
            <a:ahLst/>
            <a:cxnLst/>
            <a:rect l="l" t="t" r="r" b="b"/>
            <a:pathLst>
              <a:path w="8009991" h="2970106">
                <a:moveTo>
                  <a:pt x="1376648" y="0"/>
                </a:moveTo>
                <a:lnTo>
                  <a:pt x="8009991" y="0"/>
                </a:lnTo>
                <a:lnTo>
                  <a:pt x="8009991" y="2970106"/>
                </a:lnTo>
                <a:lnTo>
                  <a:pt x="0" y="2970106"/>
                </a:lnTo>
                <a:close/>
              </a:path>
            </a:pathLst>
          </a:custGeom>
        </p:spPr>
      </p:pic>
      <p:pic>
        <p:nvPicPr>
          <p:cNvPr id="4" name="Picture 3" descr="A graph of a stock market&#10;&#10;Description automatically generated">
            <a:extLst>
              <a:ext uri="{FF2B5EF4-FFF2-40B4-BE49-F238E27FC236}">
                <a16:creationId xmlns:a16="http://schemas.microsoft.com/office/drawing/2014/main" id="{BB2BDF4B-5F1A-C24B-598E-3DFC54AD8955}"/>
              </a:ext>
            </a:extLst>
          </p:cNvPr>
          <p:cNvPicPr>
            <a:picLocks noChangeAspect="1"/>
          </p:cNvPicPr>
          <p:nvPr/>
        </p:nvPicPr>
        <p:blipFill>
          <a:blip r:embed="rId3"/>
          <a:stretch>
            <a:fillRect/>
          </a:stretch>
        </p:blipFill>
        <p:spPr>
          <a:xfrm>
            <a:off x="5524500" y="2610"/>
            <a:ext cx="6670109" cy="3980983"/>
          </a:xfrm>
          <a:custGeom>
            <a:avLst/>
            <a:gdLst/>
            <a:ahLst/>
            <a:cxnLst/>
            <a:rect l="l" t="t" r="r" b="b"/>
            <a:pathLst>
              <a:path w="6569769" h="3750734">
                <a:moveTo>
                  <a:pt x="1738471" y="0"/>
                </a:moveTo>
                <a:lnTo>
                  <a:pt x="6569769" y="0"/>
                </a:lnTo>
                <a:lnTo>
                  <a:pt x="6569769" y="3750734"/>
                </a:lnTo>
                <a:lnTo>
                  <a:pt x="0" y="3750734"/>
                </a:lnTo>
                <a:close/>
              </a:path>
            </a:pathLst>
          </a:custGeom>
        </p:spPr>
      </p:pic>
      <p:pic>
        <p:nvPicPr>
          <p:cNvPr id="2" name="Picture 1">
            <a:extLst>
              <a:ext uri="{FF2B5EF4-FFF2-40B4-BE49-F238E27FC236}">
                <a16:creationId xmlns:a16="http://schemas.microsoft.com/office/drawing/2014/main" id="{35A79FA8-6B09-393D-8D08-9617629647C2}"/>
              </a:ext>
            </a:extLst>
          </p:cNvPr>
          <p:cNvPicPr>
            <a:picLocks noChangeAspect="1"/>
          </p:cNvPicPr>
          <p:nvPr/>
        </p:nvPicPr>
        <p:blipFill>
          <a:blip r:embed="rId4"/>
          <a:stretch>
            <a:fillRect/>
          </a:stretch>
        </p:blipFill>
        <p:spPr>
          <a:xfrm>
            <a:off x="4083" y="4082"/>
            <a:ext cx="7557405" cy="6762750"/>
          </a:xfrm>
          <a:custGeom>
            <a:avLst/>
            <a:gdLst/>
            <a:ahLst/>
            <a:cxnLst/>
            <a:rect l="l" t="t" r="r" b="b"/>
            <a:pathLst>
              <a:path w="7503111" h="6858000">
                <a:moveTo>
                  <a:pt x="0" y="0"/>
                </a:moveTo>
                <a:lnTo>
                  <a:pt x="677334" y="0"/>
                </a:lnTo>
                <a:lnTo>
                  <a:pt x="1168036" y="0"/>
                </a:lnTo>
                <a:lnTo>
                  <a:pt x="1205499" y="0"/>
                </a:lnTo>
                <a:lnTo>
                  <a:pt x="1647632" y="0"/>
                </a:lnTo>
                <a:lnTo>
                  <a:pt x="7215401" y="0"/>
                </a:lnTo>
                <a:lnTo>
                  <a:pt x="4041567" y="6852993"/>
                </a:lnTo>
                <a:lnTo>
                  <a:pt x="7503111" y="6852993"/>
                </a:lnTo>
                <a:lnTo>
                  <a:pt x="7503111" y="6852994"/>
                </a:lnTo>
                <a:lnTo>
                  <a:pt x="1647632" y="6852994"/>
                </a:lnTo>
                <a:lnTo>
                  <a:pt x="1647632" y="6858000"/>
                </a:lnTo>
                <a:lnTo>
                  <a:pt x="0" y="6858000"/>
                </a:lnTo>
                <a:close/>
              </a:path>
            </a:pathLst>
          </a:custGeom>
        </p:spPr>
      </p:pic>
    </p:spTree>
    <p:extLst>
      <p:ext uri="{BB962C8B-B14F-4D97-AF65-F5344CB8AC3E}">
        <p14:creationId xmlns:p14="http://schemas.microsoft.com/office/powerpoint/2010/main" val="1135845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2" name="Group 1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Freeform: Shape 4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5" name="Freeform: Shape 4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7" name="Freeform: Shape 46">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9" name="Group 48">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80" name="Rectangle 79">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2" name="Rectangle 81">
            <a:extLst>
              <a:ext uri="{FF2B5EF4-FFF2-40B4-BE49-F238E27FC236}">
                <a16:creationId xmlns:a16="http://schemas.microsoft.com/office/drawing/2014/main" id="{F8DD0EAF-BF73-48D8-A426-3085C4B88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4" name="Right Triangle 83">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7" name="Straight Connector 86">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cNvSpPr>
            <a:spLocks noGrp="1"/>
          </p:cNvSpPr>
          <p:nvPr>
            <p:ph type="ctrTitle"/>
          </p:nvPr>
        </p:nvSpPr>
        <p:spPr>
          <a:xfrm>
            <a:off x="453142" y="725467"/>
            <a:ext cx="5414255" cy="2784496"/>
          </a:xfrm>
        </p:spPr>
        <p:txBody>
          <a:bodyPr vert="horz" lIns="91440" tIns="45720" rIns="91440" bIns="45720" rtlCol="0" anchor="b">
            <a:normAutofit/>
          </a:bodyPr>
          <a:lstStyle/>
          <a:p>
            <a:r>
              <a:rPr lang="en-US" sz="5400">
                <a:solidFill>
                  <a:schemeClr val="tx2">
                    <a:alpha val="80000"/>
                  </a:schemeClr>
                </a:solidFill>
              </a:rPr>
              <a:t>Dashboard Overview</a:t>
            </a:r>
          </a:p>
        </p:txBody>
      </p:sp>
      <p:sp>
        <p:nvSpPr>
          <p:cNvPr id="3" name="Content Placeholder"/>
          <p:cNvSpPr>
            <a:spLocks noGrp="1"/>
          </p:cNvSpPr>
          <p:nvPr>
            <p:ph idx="1"/>
          </p:nvPr>
        </p:nvSpPr>
        <p:spPr>
          <a:xfrm>
            <a:off x="453142" y="3602038"/>
            <a:ext cx="5414255" cy="1560594"/>
          </a:xfrm>
        </p:spPr>
        <p:txBody>
          <a:bodyPr vert="horz" lIns="91440" tIns="45720" rIns="91440" bIns="45720" rtlCol="0">
            <a:normAutofit/>
          </a:bodyPr>
          <a:lstStyle/>
          <a:p>
            <a:pPr marL="0" lvl="0" indent="0">
              <a:buNone/>
            </a:pPr>
            <a:r>
              <a:rPr lang="en-US" sz="2400" kern="1200">
                <a:solidFill>
                  <a:schemeClr val="tx2">
                    <a:alpha val="80000"/>
                  </a:schemeClr>
                </a:solidFill>
                <a:latin typeface="+mn-lt"/>
                <a:ea typeface="+mn-ea"/>
                <a:cs typeface="+mn-cs"/>
              </a:rPr>
              <a:t>Navigate through different sections of the dashboard to explore BTC data and strategies</a:t>
            </a:r>
          </a:p>
        </p:txBody>
      </p:sp>
      <p:pic>
        <p:nvPicPr>
          <p:cNvPr id="6" name="Picture 5" descr="3D box skeletons">
            <a:extLst>
              <a:ext uri="{FF2B5EF4-FFF2-40B4-BE49-F238E27FC236}">
                <a16:creationId xmlns:a16="http://schemas.microsoft.com/office/drawing/2014/main" id="{19CAC22E-4CCA-4421-3FD4-E8D0BF997E28}"/>
              </a:ext>
            </a:extLst>
          </p:cNvPr>
          <p:cNvPicPr>
            <a:picLocks noChangeAspect="1"/>
          </p:cNvPicPr>
          <p:nvPr/>
        </p:nvPicPr>
        <p:blipFill rotWithShape="1">
          <a:blip r:embed="rId2"/>
          <a:srcRect l="23298" r="17161" b="6"/>
          <a:stretch/>
        </p:blipFill>
        <p:spPr>
          <a:xfrm>
            <a:off x="6084873" y="-3440"/>
            <a:ext cx="6129950" cy="686143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2065873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cNvSpPr>
            <a:spLocks noGrp="1"/>
          </p:cNvSpPr>
          <p:nvPr>
            <p:ph type="ctrTitle"/>
          </p:nvPr>
        </p:nvSpPr>
        <p:spPr>
          <a:xfrm>
            <a:off x="691079" y="567613"/>
            <a:ext cx="4927425" cy="1938525"/>
          </a:xfrm>
        </p:spPr>
        <p:txBody>
          <a:bodyPr>
            <a:normAutofit/>
          </a:bodyPr>
          <a:lstStyle/>
          <a:p>
            <a:r>
              <a:rPr lang="en-US" sz="3600" i="1" dirty="0">
                <a:solidFill>
                  <a:schemeClr val="tx1"/>
                </a:solidFill>
                <a:ea typeface="+mj-lt"/>
                <a:cs typeface="+mj-lt"/>
              </a:rPr>
              <a:t>Key Takeaways</a:t>
            </a:r>
            <a:endParaRPr lang="en-US" sz="3600">
              <a:solidFill>
                <a:schemeClr val="tx1"/>
              </a:solidFill>
            </a:endParaRPr>
          </a:p>
        </p:txBody>
      </p:sp>
      <p:sp>
        <p:nvSpPr>
          <p:cNvPr id="45" name="Right Triangle 44">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p:cNvSpPr>
            <a:spLocks noGrp="1"/>
          </p:cNvSpPr>
          <p:nvPr>
            <p:ph idx="1"/>
          </p:nvPr>
        </p:nvSpPr>
        <p:spPr>
          <a:xfrm>
            <a:off x="691079" y="2886116"/>
            <a:ext cx="4927425" cy="3245931"/>
          </a:xfrm>
        </p:spPr>
        <p:txBody>
          <a:bodyPr vert="horz" lIns="91440" tIns="45720" rIns="91440" bIns="45720" rtlCol="0" anchor="t">
            <a:normAutofit/>
          </a:bodyPr>
          <a:lstStyle/>
          <a:p>
            <a:pPr>
              <a:buClr>
                <a:srgbClr val="7AB48A"/>
              </a:buClr>
            </a:pPr>
            <a:r>
              <a:rPr lang="en-US" sz="1800" dirty="0">
                <a:solidFill>
                  <a:schemeClr val="tx1"/>
                </a:solidFill>
                <a:ea typeface="+mn-lt"/>
                <a:cs typeface="+mn-lt"/>
              </a:rPr>
              <a:t>Bitcoin prices are highly volatile, making it an attractive asset for trading.</a:t>
            </a:r>
            <a:endParaRPr lang="en-US" sz="1800" dirty="0">
              <a:solidFill>
                <a:schemeClr val="tx1"/>
              </a:solidFill>
            </a:endParaRPr>
          </a:p>
          <a:p>
            <a:pPr>
              <a:buClr>
                <a:srgbClr val="7AB48A"/>
              </a:buClr>
            </a:pPr>
            <a:r>
              <a:rPr lang="en-US" sz="1800" dirty="0">
                <a:solidFill>
                  <a:schemeClr val="tx1"/>
                </a:solidFill>
                <a:ea typeface="+mn-lt"/>
                <a:cs typeface="+mn-lt"/>
              </a:rPr>
              <a:t>Moving average strategies can help identify trends and inform trading decisions.</a:t>
            </a:r>
            <a:endParaRPr lang="en-US" sz="1800" dirty="0">
              <a:solidFill>
                <a:schemeClr val="tx1"/>
              </a:solidFill>
            </a:endParaRPr>
          </a:p>
          <a:p>
            <a:pPr>
              <a:buClr>
                <a:srgbClr val="7AB48A"/>
              </a:buClr>
            </a:pPr>
            <a:r>
              <a:rPr lang="en-US" sz="1800" dirty="0">
                <a:solidFill>
                  <a:schemeClr val="tx1"/>
                </a:solidFill>
                <a:ea typeface="+mn-lt"/>
                <a:cs typeface="+mn-lt"/>
              </a:rPr>
              <a:t>Understanding seasonality and stationarity is crucial for accurate price predictions.</a:t>
            </a:r>
            <a:endParaRPr lang="en-US" sz="1800" dirty="0">
              <a:solidFill>
                <a:schemeClr val="tx1"/>
              </a:solidFill>
            </a:endParaRPr>
          </a:p>
          <a:p>
            <a:pPr>
              <a:buClr>
                <a:srgbClr val="7AB48A"/>
              </a:buClr>
            </a:pPr>
            <a:r>
              <a:rPr lang="en-US" sz="1800" dirty="0">
                <a:solidFill>
                  <a:schemeClr val="tx1"/>
                </a:solidFill>
                <a:ea typeface="+mn-lt"/>
                <a:cs typeface="+mn-lt"/>
              </a:rPr>
              <a:t>Trading cryptocurrency involves risks, and strategies should be thoroughly tested and evaluated.</a:t>
            </a:r>
          </a:p>
          <a:p>
            <a:pPr lvl="0">
              <a:buClr>
                <a:srgbClr val="7AB48A"/>
              </a:buClr>
            </a:pPr>
            <a:endParaRPr lang="en-US" sz="3200" dirty="0">
              <a:solidFill>
                <a:schemeClr val="tx1"/>
              </a:solidFill>
            </a:endParaRPr>
          </a:p>
        </p:txBody>
      </p:sp>
      <p:pic>
        <p:nvPicPr>
          <p:cNvPr id="6" name="Picture 5" descr="Orange and blue numbers and graphs">
            <a:extLst>
              <a:ext uri="{FF2B5EF4-FFF2-40B4-BE49-F238E27FC236}">
                <a16:creationId xmlns:a16="http://schemas.microsoft.com/office/drawing/2014/main" id="{9D15526B-1681-AF80-EB2A-A7BF783AF9DE}"/>
              </a:ext>
            </a:extLst>
          </p:cNvPr>
          <p:cNvPicPr>
            <a:picLocks noChangeAspect="1"/>
          </p:cNvPicPr>
          <p:nvPr/>
        </p:nvPicPr>
        <p:blipFill rotWithShape="1">
          <a:blip r:embed="rId2"/>
          <a:srcRect l="22340" r="25106"/>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3069064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97762" y="329184"/>
            <a:ext cx="6251110" cy="1783080"/>
          </a:xfrm>
        </p:spPr>
        <p:txBody>
          <a:bodyPr anchor="b">
            <a:normAutofit/>
          </a:bodyPr>
          <a:lstStyle/>
          <a:p>
            <a:pPr>
              <a:lnSpc>
                <a:spcPct val="90000"/>
              </a:lnSpc>
            </a:pPr>
            <a:r>
              <a:rPr lang="en-US" sz="4000" b="1" dirty="0">
                <a:ea typeface="+mj-lt"/>
                <a:cs typeface="+mj-lt"/>
              </a:rPr>
              <a:t>Conclusion and Insights</a:t>
            </a:r>
            <a:endParaRPr lang="en-US" sz="4000"/>
          </a:p>
        </p:txBody>
      </p:sp>
      <p:sp>
        <p:nvSpPr>
          <p:cNvPr id="1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A9924"/>
          </a:solidFill>
          <a:ln w="38100" cap="rnd">
            <a:solidFill>
              <a:srgbClr val="CA992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5287866" y="4200934"/>
            <a:ext cx="6251110" cy="2355709"/>
          </a:xfrm>
        </p:spPr>
        <p:txBody>
          <a:bodyPr vert="horz" lIns="91440" tIns="45720" rIns="91440" bIns="45720" rtlCol="0" anchor="t">
            <a:normAutofit/>
          </a:bodyPr>
          <a:lstStyle/>
          <a:p>
            <a:r>
              <a:rPr lang="en-US" dirty="0">
                <a:ea typeface="+mn-lt"/>
                <a:cs typeface="+mn-lt"/>
              </a:rPr>
              <a:t>Summarizing the key findings from the analysis.</a:t>
            </a:r>
            <a:endParaRPr lang="en-US" dirty="0"/>
          </a:p>
          <a:p>
            <a:r>
              <a:rPr lang="en-US" dirty="0">
                <a:ea typeface="+mn-lt"/>
                <a:cs typeface="+mn-lt"/>
              </a:rPr>
              <a:t>Highlighting successful trading strategies and areas for improvement.</a:t>
            </a:r>
            <a:endParaRPr lang="en-US" dirty="0"/>
          </a:p>
          <a:p>
            <a:r>
              <a:rPr lang="en-US" dirty="0">
                <a:ea typeface="+mn-lt"/>
                <a:cs typeface="+mn-lt"/>
              </a:rPr>
              <a:t>Providing insights into the behavior of Bitcoin prices and its potential implications.</a:t>
            </a:r>
            <a:endParaRPr lang="en-US" dirty="0"/>
          </a:p>
        </p:txBody>
      </p:sp>
      <p:pic>
        <p:nvPicPr>
          <p:cNvPr id="6" name="Picture 5" descr="Multi-coloured graphs and numbers">
            <a:extLst>
              <a:ext uri="{FF2B5EF4-FFF2-40B4-BE49-F238E27FC236}">
                <a16:creationId xmlns:a16="http://schemas.microsoft.com/office/drawing/2014/main" id="{866165DE-AF98-9C33-F12F-A47338730D47}"/>
              </a:ext>
            </a:extLst>
          </p:cNvPr>
          <p:cNvPicPr>
            <a:picLocks noChangeAspect="1"/>
          </p:cNvPicPr>
          <p:nvPr/>
        </p:nvPicPr>
        <p:blipFill rotWithShape="1">
          <a:blip r:embed="rId2"/>
          <a:srcRect l="24286" r="30449" b="-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5" name="Content Placeholder">
            <a:extLst>
              <a:ext uri="{FF2B5EF4-FFF2-40B4-BE49-F238E27FC236}">
                <a16:creationId xmlns:a16="http://schemas.microsoft.com/office/drawing/2014/main" id="{9C36523E-EB73-8B9D-D634-70B03A504A19}"/>
              </a:ext>
            </a:extLst>
          </p:cNvPr>
          <p:cNvSpPr txBox="1">
            <a:spLocks/>
          </p:cNvSpPr>
          <p:nvPr/>
        </p:nvSpPr>
        <p:spPr>
          <a:xfrm>
            <a:off x="5301720" y="2413698"/>
            <a:ext cx="6251110" cy="202913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ea typeface="+mn-lt"/>
                <a:cs typeface="+mn-lt"/>
              </a:rPr>
              <a:t>This case study showcases how data analysis and various trading strategies can be applied to historical Bitcoin price data. It provides valuable insights into the cryptocurrency market and demonstrates the importance of data-driven decision-making in trading.</a:t>
            </a:r>
          </a:p>
        </p:txBody>
      </p:sp>
    </p:spTree>
    <p:extLst>
      <p:ext uri="{BB962C8B-B14F-4D97-AF65-F5344CB8AC3E}">
        <p14:creationId xmlns:p14="http://schemas.microsoft.com/office/powerpoint/2010/main" val="2316833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90B4ACB0-2B52-48C2-9BC9-553BE7356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6085"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cNvSpPr>
            <a:spLocks noGrp="1"/>
          </p:cNvSpPr>
          <p:nvPr>
            <p:ph type="ctrTitle"/>
          </p:nvPr>
        </p:nvSpPr>
        <p:spPr>
          <a:xfrm>
            <a:off x="199901" y="837764"/>
            <a:ext cx="6100589" cy="2828046"/>
          </a:xfrm>
        </p:spPr>
        <p:txBody>
          <a:bodyPr>
            <a:normAutofit fontScale="90000"/>
          </a:bodyPr>
          <a:lstStyle/>
          <a:p>
            <a:r>
              <a:rPr lang="en-US" dirty="0">
                <a:solidFill>
                  <a:schemeClr val="tx2"/>
                </a:solidFill>
                <a:ea typeface="+mj-lt"/>
                <a:cs typeface="+mj-lt"/>
              </a:rPr>
              <a:t>Case Study: Analyzing Bitcoin Price Trends and Trading Strategies</a:t>
            </a:r>
          </a:p>
          <a:p>
            <a:br>
              <a:rPr lang="en-US" dirty="0"/>
            </a:br>
            <a:endParaRPr lang="en-US" dirty="0"/>
          </a:p>
        </p:txBody>
      </p:sp>
      <p:sp>
        <p:nvSpPr>
          <p:cNvPr id="3" name="Content Placeholder"/>
          <p:cNvSpPr>
            <a:spLocks noGrp="1"/>
          </p:cNvSpPr>
          <p:nvPr>
            <p:ph idx="1"/>
          </p:nvPr>
        </p:nvSpPr>
        <p:spPr>
          <a:xfrm>
            <a:off x="1979" y="3700261"/>
            <a:ext cx="5962401" cy="3009494"/>
          </a:xfrm>
        </p:spPr>
        <p:txBody>
          <a:bodyPr vert="horz" lIns="91440" tIns="45720" rIns="91440" bIns="45720" rtlCol="0" anchor="t">
            <a:noAutofit/>
          </a:bodyPr>
          <a:lstStyle/>
          <a:p>
            <a:pPr>
              <a:lnSpc>
                <a:spcPct val="100000"/>
              </a:lnSpc>
            </a:pPr>
            <a:r>
              <a:rPr lang="en-US" sz="2000" dirty="0">
                <a:solidFill>
                  <a:schemeClr val="tx2"/>
                </a:solidFill>
                <a:ea typeface="+mn-lt"/>
                <a:cs typeface="+mn-lt"/>
              </a:rPr>
              <a:t>In this case study, we will explore the historical price data of Bitcoin (BTC) and analyze various trading strategies based on this data. Bitcoin is a digital cryptocurrency that has gained significant attention and investment in recent years. We will investigate its price movements, metrics, and evaluate different trading approaches.</a:t>
            </a:r>
            <a:endParaRPr lang="en-US" sz="2000">
              <a:solidFill>
                <a:schemeClr val="tx2"/>
              </a:solidFill>
            </a:endParaRPr>
          </a:p>
        </p:txBody>
      </p:sp>
      <p:pic>
        <p:nvPicPr>
          <p:cNvPr id="6" name="Picture 5" descr="Magnifying glass showing decling performance">
            <a:extLst>
              <a:ext uri="{FF2B5EF4-FFF2-40B4-BE49-F238E27FC236}">
                <a16:creationId xmlns:a16="http://schemas.microsoft.com/office/drawing/2014/main" id="{00ABBC17-C755-AD5B-2C51-5268B0AC411F}"/>
              </a:ext>
            </a:extLst>
          </p:cNvPr>
          <p:cNvPicPr>
            <a:picLocks noChangeAspect="1"/>
          </p:cNvPicPr>
          <p:nvPr/>
        </p:nvPicPr>
        <p:blipFill rotWithShape="1">
          <a:blip r:embed="rId2"/>
          <a:srcRect l="23321" r="19379" b="-5"/>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2415547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90B4ACB0-2B52-48C2-9BC9-553BE7356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6085"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cNvSpPr>
            <a:spLocks noGrp="1"/>
          </p:cNvSpPr>
          <p:nvPr>
            <p:ph type="ctrTitle"/>
          </p:nvPr>
        </p:nvSpPr>
        <p:spPr>
          <a:xfrm>
            <a:off x="457200" y="728907"/>
            <a:ext cx="4952999" cy="2244176"/>
          </a:xfrm>
        </p:spPr>
        <p:txBody>
          <a:bodyPr>
            <a:normAutofit/>
          </a:bodyPr>
          <a:lstStyle/>
          <a:p>
            <a:r>
              <a:rPr lang="en-US">
                <a:solidFill>
                  <a:schemeClr val="tx2"/>
                </a:solidFill>
              </a:rPr>
              <a:t>Exploring the Data</a:t>
            </a:r>
          </a:p>
        </p:txBody>
      </p:sp>
      <p:pic>
        <p:nvPicPr>
          <p:cNvPr id="6" name="Picture 5" descr="Financial graphs on a dark display">
            <a:extLst>
              <a:ext uri="{FF2B5EF4-FFF2-40B4-BE49-F238E27FC236}">
                <a16:creationId xmlns:a16="http://schemas.microsoft.com/office/drawing/2014/main" id="{6044BA54-4FC3-6AD2-56D3-3F435D353313}"/>
              </a:ext>
            </a:extLst>
          </p:cNvPr>
          <p:cNvPicPr>
            <a:picLocks noChangeAspect="1"/>
          </p:cNvPicPr>
          <p:nvPr/>
        </p:nvPicPr>
        <p:blipFill rotWithShape="1">
          <a:blip r:embed="rId2"/>
          <a:srcRect l="20431" r="25838" b="-2"/>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
        <p:nvSpPr>
          <p:cNvPr id="5" name="Content Placeholder">
            <a:extLst>
              <a:ext uri="{FF2B5EF4-FFF2-40B4-BE49-F238E27FC236}">
                <a16:creationId xmlns:a16="http://schemas.microsoft.com/office/drawing/2014/main" id="{C12E855A-2BA2-C42C-B3CD-340275E6A105}"/>
              </a:ext>
            </a:extLst>
          </p:cNvPr>
          <p:cNvSpPr txBox="1">
            <a:spLocks/>
          </p:cNvSpPr>
          <p:nvPr/>
        </p:nvSpPr>
        <p:spPr>
          <a:xfrm>
            <a:off x="391885" y="3427128"/>
            <a:ext cx="6457206" cy="3009494"/>
          </a:xfrm>
          <a:prstGeom prst="rect">
            <a:avLst/>
          </a:prstGeom>
        </p:spPr>
        <p:txBody>
          <a:bodyPr vert="horz" lIns="91440" tIns="45720" rIns="91440" bIns="45720" rtlCol="0" anchor="t">
            <a:noAutofit/>
          </a:bodyPr>
          <a:lst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tx1"/>
                </a:solidFill>
                <a:ea typeface="+mn-lt"/>
                <a:cs typeface="+mn-lt"/>
              </a:rPr>
              <a:t>Initial data loading and overview.</a:t>
            </a:r>
            <a:endParaRPr lang="en-US" sz="2400">
              <a:solidFill>
                <a:schemeClr val="tx1"/>
              </a:solidFill>
            </a:endParaRPr>
          </a:p>
          <a:p>
            <a:r>
              <a:rPr lang="en-US" sz="2400" dirty="0">
                <a:solidFill>
                  <a:schemeClr val="tx1"/>
                </a:solidFill>
                <a:ea typeface="+mn-lt"/>
                <a:cs typeface="+mn-lt"/>
              </a:rPr>
              <a:t>Summary statistics to understand the data.</a:t>
            </a:r>
            <a:endParaRPr lang="en-US" sz="2400">
              <a:solidFill>
                <a:schemeClr val="tx1"/>
              </a:solidFill>
            </a:endParaRPr>
          </a:p>
          <a:p>
            <a:r>
              <a:rPr lang="en-US" sz="2400" dirty="0">
                <a:solidFill>
                  <a:schemeClr val="tx1"/>
                </a:solidFill>
                <a:ea typeface="+mn-lt"/>
                <a:cs typeface="+mn-lt"/>
              </a:rPr>
              <a:t>Data visualization to visualize Bitcoin price trends over time.</a:t>
            </a:r>
            <a:endParaRPr lang="en-US" sz="2400">
              <a:solidFill>
                <a:schemeClr val="tx1"/>
              </a:solidFill>
            </a:endParaRPr>
          </a:p>
          <a:p>
            <a:r>
              <a:rPr lang="en-US" sz="2400" dirty="0">
                <a:solidFill>
                  <a:schemeClr val="tx1"/>
                </a:solidFill>
                <a:ea typeface="+mn-lt"/>
                <a:cs typeface="+mn-lt"/>
              </a:rPr>
              <a:t>Identifying key dates or events that coincide with price spikes or drops.</a:t>
            </a:r>
            <a:endParaRPr lang="en-US" sz="2400">
              <a:solidFill>
                <a:schemeClr val="tx1"/>
              </a:solidFill>
            </a:endParaRPr>
          </a:p>
          <a:p>
            <a:endParaRPr lang="en-US" sz="4000" dirty="0">
              <a:solidFill>
                <a:schemeClr val="tx1"/>
              </a:solidFill>
            </a:endParaRPr>
          </a:p>
        </p:txBody>
      </p:sp>
    </p:spTree>
    <p:extLst>
      <p:ext uri="{BB962C8B-B14F-4D97-AF65-F5344CB8AC3E}">
        <p14:creationId xmlns:p14="http://schemas.microsoft.com/office/powerpoint/2010/main" val="2609287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ectangle 51">
            <a:extLst>
              <a:ext uri="{FF2B5EF4-FFF2-40B4-BE49-F238E27FC236}">
                <a16:creationId xmlns:a16="http://schemas.microsoft.com/office/drawing/2014/main" id="{5839FC30-63C9-4643-98EF-7B1C31BE39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Right Triangle 53">
            <a:extLst>
              <a:ext uri="{FF2B5EF4-FFF2-40B4-BE49-F238E27FC236}">
                <a16:creationId xmlns:a16="http://schemas.microsoft.com/office/drawing/2014/main" id="{2B76B338-5C91-48AF-BFFC-93C8AAD6D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435802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07FE80B3-9970-48B3-8883-81ED2FE4A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007832" y="4676762"/>
            <a:ext cx="2222198" cy="2133710"/>
          </a:xfrm>
          <a:custGeom>
            <a:avLst/>
            <a:gdLst>
              <a:gd name="connsiteX0" fmla="*/ 0 w 2222198"/>
              <a:gd name="connsiteY0" fmla="*/ 0 h 2133710"/>
              <a:gd name="connsiteX1" fmla="*/ 44227 w 2222198"/>
              <a:gd name="connsiteY1" fmla="*/ 2234 h 2133710"/>
              <a:gd name="connsiteX2" fmla="*/ 2193454 w 2222198"/>
              <a:gd name="connsiteY2" fmla="*/ 1945372 h 2133710"/>
              <a:gd name="connsiteX3" fmla="*/ 2222198 w 2222198"/>
              <a:gd name="connsiteY3" fmla="*/ 2133710 h 2133710"/>
              <a:gd name="connsiteX4" fmla="*/ 1394653 w 2222198"/>
              <a:gd name="connsiteY4" fmla="*/ 2133710 h 2133710"/>
              <a:gd name="connsiteX5" fmla="*/ 1391100 w 2222198"/>
              <a:gd name="connsiteY5" fmla="*/ 2110427 h 2133710"/>
              <a:gd name="connsiteX6" fmla="*/ 122376 w 2222198"/>
              <a:gd name="connsiteY6" fmla="*/ 841704 h 2133710"/>
              <a:gd name="connsiteX7" fmla="*/ 0 w 2222198"/>
              <a:gd name="connsiteY7" fmla="*/ 823027 h 2133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2198" h="2133710">
                <a:moveTo>
                  <a:pt x="0" y="0"/>
                </a:moveTo>
                <a:lnTo>
                  <a:pt x="44227" y="2234"/>
                </a:lnTo>
                <a:cubicBezTo>
                  <a:pt x="1114682" y="110944"/>
                  <a:pt x="1981368" y="908934"/>
                  <a:pt x="2193454" y="1945372"/>
                </a:cubicBezTo>
                <a:lnTo>
                  <a:pt x="2222198" y="2133710"/>
                </a:lnTo>
                <a:lnTo>
                  <a:pt x="1394653" y="2133710"/>
                </a:lnTo>
                <a:lnTo>
                  <a:pt x="1391100" y="2110427"/>
                </a:lnTo>
                <a:cubicBezTo>
                  <a:pt x="1260786" y="1473602"/>
                  <a:pt x="759202" y="972017"/>
                  <a:pt x="122376" y="841704"/>
                </a:cubicBezTo>
                <a:lnTo>
                  <a:pt x="0" y="823027"/>
                </a:ln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8" name="Group 5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59" name="Straight Connector 5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cNvSpPr>
            <a:spLocks noGrp="1"/>
          </p:cNvSpPr>
          <p:nvPr>
            <p:ph type="ctrTitle"/>
          </p:nvPr>
        </p:nvSpPr>
        <p:spPr>
          <a:xfrm>
            <a:off x="457199" y="3525808"/>
            <a:ext cx="6548127" cy="2141612"/>
          </a:xfrm>
        </p:spPr>
        <p:txBody>
          <a:bodyPr anchor="ctr">
            <a:normAutofit/>
          </a:bodyPr>
          <a:lstStyle/>
          <a:p>
            <a:r>
              <a:rPr lang="en-US">
                <a:solidFill>
                  <a:schemeClr val="tx2"/>
                </a:solidFill>
              </a:rPr>
              <a:t>Exploring the Data</a:t>
            </a:r>
          </a:p>
        </p:txBody>
      </p:sp>
      <p:pic>
        <p:nvPicPr>
          <p:cNvPr id="6" name="Picture 5" descr="Financial graphs on a dark display">
            <a:extLst>
              <a:ext uri="{FF2B5EF4-FFF2-40B4-BE49-F238E27FC236}">
                <a16:creationId xmlns:a16="http://schemas.microsoft.com/office/drawing/2014/main" id="{6044BA54-4FC3-6AD2-56D3-3F435D353313}"/>
              </a:ext>
            </a:extLst>
          </p:cNvPr>
          <p:cNvPicPr>
            <a:picLocks noChangeAspect="1"/>
          </p:cNvPicPr>
          <p:nvPr/>
        </p:nvPicPr>
        <p:blipFill rotWithShape="1">
          <a:blip r:embed="rId2"/>
          <a:srcRect t="27841" b="27841"/>
          <a:stretch/>
        </p:blipFill>
        <p:spPr>
          <a:xfrm>
            <a:off x="-6214" y="2018"/>
            <a:ext cx="12214825" cy="3383384"/>
          </a:xfrm>
          <a:custGeom>
            <a:avLst/>
            <a:gdLst/>
            <a:ahLst/>
            <a:cxnLst/>
            <a:rect l="l" t="t" r="r" b="b"/>
            <a:pathLst>
              <a:path w="12214825" h="3383384">
                <a:moveTo>
                  <a:pt x="12213819" y="0"/>
                </a:moveTo>
                <a:cubicBezTo>
                  <a:pt x="12213819" y="29107"/>
                  <a:pt x="12214067" y="89770"/>
                  <a:pt x="12214502" y="174101"/>
                </a:cubicBezTo>
                <a:lnTo>
                  <a:pt x="12214825" y="234681"/>
                </a:lnTo>
                <a:lnTo>
                  <a:pt x="12214825" y="2718323"/>
                </a:lnTo>
                <a:lnTo>
                  <a:pt x="11377417" y="2725712"/>
                </a:lnTo>
                <a:cubicBezTo>
                  <a:pt x="7318291" y="2799276"/>
                  <a:pt x="6189525" y="3387660"/>
                  <a:pt x="3246747" y="3383361"/>
                </a:cubicBezTo>
                <a:cubicBezTo>
                  <a:pt x="2493396" y="3382260"/>
                  <a:pt x="1619330" y="3339570"/>
                  <a:pt x="544071" y="3235389"/>
                </a:cubicBezTo>
                <a:lnTo>
                  <a:pt x="19466" y="3181198"/>
                </a:lnTo>
                <a:cubicBezTo>
                  <a:pt x="22117" y="2650999"/>
                  <a:pt x="12840" y="2122787"/>
                  <a:pt x="3563" y="1594575"/>
                </a:cubicBezTo>
                <a:lnTo>
                  <a:pt x="0" y="1239098"/>
                </a:lnTo>
                <a:lnTo>
                  <a:pt x="0" y="7944"/>
                </a:lnTo>
                <a:close/>
              </a:path>
            </a:pathLst>
          </a:custGeom>
        </p:spPr>
      </p:pic>
      <p:sp>
        <p:nvSpPr>
          <p:cNvPr id="3" name="Content Placeholder"/>
          <p:cNvSpPr>
            <a:spLocks noGrp="1"/>
          </p:cNvSpPr>
          <p:nvPr>
            <p:ph idx="1"/>
          </p:nvPr>
        </p:nvSpPr>
        <p:spPr>
          <a:xfrm>
            <a:off x="7211421" y="3525807"/>
            <a:ext cx="4788050" cy="2722593"/>
          </a:xfrm>
        </p:spPr>
        <p:txBody>
          <a:bodyPr vert="horz" lIns="91440" tIns="45720" rIns="91440" bIns="45720" rtlCol="0" anchor="ctr">
            <a:normAutofit/>
          </a:bodyPr>
          <a:lstStyle/>
          <a:p>
            <a:pPr lvl="0">
              <a:lnSpc>
                <a:spcPct val="100000"/>
              </a:lnSpc>
            </a:pPr>
            <a:r>
              <a:rPr lang="en-US" sz="1800">
                <a:solidFill>
                  <a:schemeClr val="tx2"/>
                </a:solidFill>
              </a:rPr>
              <a:t>We use various libraries like Pandas, Statsmodels, Matplotlib, Plotly, and Seaborn for data analysis</a:t>
            </a:r>
          </a:p>
          <a:p>
            <a:pPr lvl="0">
              <a:lnSpc>
                <a:spcPct val="100000"/>
              </a:lnSpc>
            </a:pPr>
            <a:r>
              <a:rPr lang="en-US" sz="1800">
                <a:solidFill>
                  <a:schemeClr val="tx2"/>
                </a:solidFill>
              </a:rPr>
              <a:t>Visualizing data helps identify trends, patterns, and insights</a:t>
            </a:r>
          </a:p>
          <a:p>
            <a:pPr lvl="0">
              <a:lnSpc>
                <a:spcPct val="100000"/>
              </a:lnSpc>
            </a:pPr>
            <a:r>
              <a:rPr lang="en-US" sz="1800">
                <a:solidFill>
                  <a:schemeClr val="tx2"/>
                </a:solidFill>
              </a:rPr>
              <a:t>Key statistics like mean, standard deviation, min, max, and percentiles provide insights into Bitcoin's price data</a:t>
            </a:r>
          </a:p>
        </p:txBody>
      </p:sp>
    </p:spTree>
    <p:extLst>
      <p:ext uri="{BB962C8B-B14F-4D97-AF65-F5344CB8AC3E}">
        <p14:creationId xmlns:p14="http://schemas.microsoft.com/office/powerpoint/2010/main" val="2210980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7C4707-9C68-44ED-A6DE-88FF7A50F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69060A4-9EDF-4FB5-87A8-A9FC83E4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663" y="217714"/>
            <a:ext cx="6968018" cy="6640286"/>
          </a:xfrm>
          <a:custGeom>
            <a:avLst/>
            <a:gdLst>
              <a:gd name="connsiteX0" fmla="*/ 6352331 w 6968018"/>
              <a:gd name="connsiteY0" fmla="*/ 0 h 6643444"/>
              <a:gd name="connsiteX1" fmla="*/ 6968018 w 6968018"/>
              <a:gd name="connsiteY1" fmla="*/ 6643444 h 6643444"/>
              <a:gd name="connsiteX2" fmla="*/ 561128 w 6968018"/>
              <a:gd name="connsiteY2" fmla="*/ 6643444 h 6643444"/>
              <a:gd name="connsiteX3" fmla="*/ 0 w 6968018"/>
              <a:gd name="connsiteY3" fmla="*/ 588709 h 6643444"/>
            </a:gdLst>
            <a:ahLst/>
            <a:cxnLst>
              <a:cxn ang="0">
                <a:pos x="connsiteX0" y="connsiteY0"/>
              </a:cxn>
              <a:cxn ang="0">
                <a:pos x="connsiteX1" y="connsiteY1"/>
              </a:cxn>
              <a:cxn ang="0">
                <a:pos x="connsiteX2" y="connsiteY2"/>
              </a:cxn>
              <a:cxn ang="0">
                <a:pos x="connsiteX3" y="connsiteY3"/>
              </a:cxn>
            </a:cxnLst>
            <a:rect l="l" t="t" r="r" b="b"/>
            <a:pathLst>
              <a:path w="6968018" h="6643444">
                <a:moveTo>
                  <a:pt x="6352331" y="0"/>
                </a:moveTo>
                <a:lnTo>
                  <a:pt x="6968018" y="6643444"/>
                </a:lnTo>
                <a:lnTo>
                  <a:pt x="561128" y="6643444"/>
                </a:lnTo>
                <a:lnTo>
                  <a:pt x="0" y="588709"/>
                </a:lnTo>
                <a:close/>
              </a:path>
            </a:pathLst>
          </a:custGeom>
          <a:solidFill>
            <a:schemeClr val="tx1"/>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937A4B0-1638-4AFA-91A5-60F8BB498C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764" y="379444"/>
            <a:ext cx="6678117" cy="6490996"/>
          </a:xfrm>
          <a:custGeom>
            <a:avLst/>
            <a:gdLst>
              <a:gd name="connsiteX0" fmla="*/ 6004504 w 6647705"/>
              <a:gd name="connsiteY0" fmla="*/ 217 h 6461436"/>
              <a:gd name="connsiteX1" fmla="*/ 6043316 w 6647705"/>
              <a:gd name="connsiteY1" fmla="*/ 21512 h 6461436"/>
              <a:gd name="connsiteX2" fmla="*/ 6200652 w 6647705"/>
              <a:gd name="connsiteY2" fmla="*/ 1719217 h 6461436"/>
              <a:gd name="connsiteX3" fmla="*/ 6206825 w 6647705"/>
              <a:gd name="connsiteY3" fmla="*/ 1785827 h 6461436"/>
              <a:gd name="connsiteX4" fmla="*/ 6221227 w 6647705"/>
              <a:gd name="connsiteY4" fmla="*/ 1822016 h 6461436"/>
              <a:gd name="connsiteX5" fmla="*/ 6237305 w 6647705"/>
              <a:gd name="connsiteY5" fmla="*/ 1858891 h 6461436"/>
              <a:gd name="connsiteX6" fmla="*/ 6245339 w 6647705"/>
              <a:gd name="connsiteY6" fmla="*/ 2011010 h 6461436"/>
              <a:gd name="connsiteX7" fmla="*/ 6243065 w 6647705"/>
              <a:gd name="connsiteY7" fmla="*/ 2066060 h 6461436"/>
              <a:gd name="connsiteX8" fmla="*/ 6238739 w 6647705"/>
              <a:gd name="connsiteY8" fmla="*/ 2104210 h 6461436"/>
              <a:gd name="connsiteX9" fmla="*/ 6237021 w 6647705"/>
              <a:gd name="connsiteY9" fmla="*/ 2111648 h 6461436"/>
              <a:gd name="connsiteX10" fmla="*/ 6259718 w 6647705"/>
              <a:gd name="connsiteY10" fmla="*/ 2356556 h 6461436"/>
              <a:gd name="connsiteX11" fmla="*/ 6264060 w 6647705"/>
              <a:gd name="connsiteY11" fmla="*/ 2374375 h 6461436"/>
              <a:gd name="connsiteX12" fmla="*/ 6267041 w 6647705"/>
              <a:gd name="connsiteY12" fmla="*/ 2435573 h 6461436"/>
              <a:gd name="connsiteX13" fmla="*/ 6271496 w 6647705"/>
              <a:gd name="connsiteY13" fmla="*/ 2444087 h 6461436"/>
              <a:gd name="connsiteX14" fmla="*/ 6647705 w 6647705"/>
              <a:gd name="connsiteY14" fmla="*/ 6461436 h 6461436"/>
              <a:gd name="connsiteX15" fmla="*/ 545408 w 6647705"/>
              <a:gd name="connsiteY15" fmla="*/ 6461436 h 6461436"/>
              <a:gd name="connsiteX16" fmla="*/ 544170 w 6647705"/>
              <a:gd name="connsiteY16" fmla="*/ 6448085 h 6461436"/>
              <a:gd name="connsiteX17" fmla="*/ 533573 w 6647705"/>
              <a:gd name="connsiteY17" fmla="*/ 6434067 h 6461436"/>
              <a:gd name="connsiteX18" fmla="*/ 522439 w 6647705"/>
              <a:gd name="connsiteY18" fmla="*/ 6388375 h 6461436"/>
              <a:gd name="connsiteX19" fmla="*/ 518228 w 6647705"/>
              <a:gd name="connsiteY19" fmla="*/ 6357352 h 6461436"/>
              <a:gd name="connsiteX20" fmla="*/ 518072 w 6647705"/>
              <a:gd name="connsiteY20" fmla="*/ 6352810 h 6461436"/>
              <a:gd name="connsiteX21" fmla="*/ 523971 w 6647705"/>
              <a:gd name="connsiteY21" fmla="*/ 6314577 h 6461436"/>
              <a:gd name="connsiteX22" fmla="*/ 518934 w 6647705"/>
              <a:gd name="connsiteY22" fmla="*/ 6311532 h 6461436"/>
              <a:gd name="connsiteX23" fmla="*/ 513042 w 6647705"/>
              <a:gd name="connsiteY23" fmla="*/ 6300271 h 6461436"/>
              <a:gd name="connsiteX24" fmla="*/ 517740 w 6647705"/>
              <a:gd name="connsiteY24" fmla="*/ 6289716 h 6461436"/>
              <a:gd name="connsiteX25" fmla="*/ 523418 w 6647705"/>
              <a:gd name="connsiteY25" fmla="*/ 6241814 h 6461436"/>
              <a:gd name="connsiteX26" fmla="*/ 523922 w 6647705"/>
              <a:gd name="connsiteY26" fmla="*/ 6229603 h 6461436"/>
              <a:gd name="connsiteX27" fmla="*/ 67 w 6647705"/>
              <a:gd name="connsiteY27" fmla="*/ 577048 h 6461436"/>
              <a:gd name="connsiteX28" fmla="*/ 34408 w 6647705"/>
              <a:gd name="connsiteY28" fmla="*/ 548975 h 6461436"/>
              <a:gd name="connsiteX29" fmla="*/ 6004504 w 6647705"/>
              <a:gd name="connsiteY29" fmla="*/ 217 h 646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647705" h="6461436">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 on document with pen">
            <a:extLst>
              <a:ext uri="{FF2B5EF4-FFF2-40B4-BE49-F238E27FC236}">
                <a16:creationId xmlns:a16="http://schemas.microsoft.com/office/drawing/2014/main" id="{25DAE784-4559-BF66-1C33-6F091E1C7E9F}"/>
              </a:ext>
            </a:extLst>
          </p:cNvPr>
          <p:cNvPicPr>
            <a:picLocks noChangeAspect="1"/>
          </p:cNvPicPr>
          <p:nvPr/>
        </p:nvPicPr>
        <p:blipFill rotWithShape="1">
          <a:blip r:embed="rId3">
            <a:alphaModFix amt="84000"/>
          </a:blip>
          <a:srcRect l="22740" r="8684" b="-6"/>
          <a:stretch/>
        </p:blipFill>
        <p:spPr>
          <a:xfrm>
            <a:off x="457850" y="379444"/>
            <a:ext cx="6678117" cy="6490996"/>
          </a:xfrm>
          <a:custGeom>
            <a:avLst/>
            <a:gdLst/>
            <a:ahLst/>
            <a:cxnLst/>
            <a:rect l="l" t="t" r="r" b="b"/>
            <a:pathLst>
              <a:path w="6647705" h="6461436">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p:spPr>
      </p:pic>
      <p:sp>
        <p:nvSpPr>
          <p:cNvPr id="2" name="Title"/>
          <p:cNvSpPr>
            <a:spLocks noGrp="1"/>
          </p:cNvSpPr>
          <p:nvPr>
            <p:ph type="ctrTitle"/>
          </p:nvPr>
        </p:nvSpPr>
        <p:spPr>
          <a:xfrm>
            <a:off x="5111831" y="433633"/>
            <a:ext cx="5572992" cy="847726"/>
          </a:xfrm>
        </p:spPr>
        <p:txBody>
          <a:bodyPr>
            <a:normAutofit/>
          </a:bodyPr>
          <a:lstStyle/>
          <a:p>
            <a:r>
              <a:rPr lang="en-US" sz="4400" b="1" i="0" dirty="0">
                <a:solidFill>
                  <a:schemeClr val="tx2"/>
                </a:solidFill>
                <a:ea typeface="+mj-lt"/>
                <a:cs typeface="+mj-lt"/>
              </a:rPr>
              <a:t>Data Preprocessing</a:t>
            </a:r>
            <a:endParaRPr lang="en-US" sz="4400">
              <a:solidFill>
                <a:schemeClr val="tx2"/>
              </a:solidFill>
            </a:endParaRPr>
          </a:p>
        </p:txBody>
      </p:sp>
      <p:sp>
        <p:nvSpPr>
          <p:cNvPr id="16" name="Freeform: Shape 15">
            <a:extLst>
              <a:ext uri="{FF2B5EF4-FFF2-40B4-BE49-F238E27FC236}">
                <a16:creationId xmlns:a16="http://schemas.microsoft.com/office/drawing/2014/main" id="{60376AD7-5814-4A2B-B3FC-395355E39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830335">
            <a:off x="463402" y="118600"/>
            <a:ext cx="444795" cy="1868387"/>
          </a:xfrm>
          <a:custGeom>
            <a:avLst/>
            <a:gdLst>
              <a:gd name="connsiteX0" fmla="*/ 0 w 444795"/>
              <a:gd name="connsiteY0" fmla="*/ 78388 h 1868387"/>
              <a:gd name="connsiteX1" fmla="*/ 39454 w 444795"/>
              <a:gd name="connsiteY1" fmla="*/ 66552 h 1868387"/>
              <a:gd name="connsiteX2" fmla="*/ 139617 w 444795"/>
              <a:gd name="connsiteY2" fmla="*/ 42263 h 1868387"/>
              <a:gd name="connsiteX3" fmla="*/ 193778 w 444795"/>
              <a:gd name="connsiteY3" fmla="*/ 51160 h 1868387"/>
              <a:gd name="connsiteX4" fmla="*/ 261389 w 444795"/>
              <a:gd name="connsiteY4" fmla="*/ 36852 h 1868387"/>
              <a:gd name="connsiteX5" fmla="*/ 274876 w 444795"/>
              <a:gd name="connsiteY5" fmla="*/ 37840 h 1868387"/>
              <a:gd name="connsiteX6" fmla="*/ 280032 w 444795"/>
              <a:gd name="connsiteY6" fmla="*/ 48921 h 1868387"/>
              <a:gd name="connsiteX7" fmla="*/ 284781 w 444795"/>
              <a:gd name="connsiteY7" fmla="*/ 50980 h 1868387"/>
              <a:gd name="connsiteX8" fmla="*/ 300007 w 444795"/>
              <a:gd name="connsiteY8" fmla="*/ 37078 h 1868387"/>
              <a:gd name="connsiteX9" fmla="*/ 375999 w 444795"/>
              <a:gd name="connsiteY9" fmla="*/ 45281 h 1868387"/>
              <a:gd name="connsiteX10" fmla="*/ 417584 w 444795"/>
              <a:gd name="connsiteY10" fmla="*/ 9727 h 1868387"/>
              <a:gd name="connsiteX11" fmla="*/ 444795 w 444795"/>
              <a:gd name="connsiteY11" fmla="*/ 0 h 1868387"/>
              <a:gd name="connsiteX12" fmla="*/ 444795 w 444795"/>
              <a:gd name="connsiteY12" fmla="*/ 1864840 h 1868387"/>
              <a:gd name="connsiteX13" fmla="*/ 430079 w 444795"/>
              <a:gd name="connsiteY13" fmla="*/ 1860813 h 1868387"/>
              <a:gd name="connsiteX14" fmla="*/ 383783 w 444795"/>
              <a:gd name="connsiteY14" fmla="*/ 1862444 h 1868387"/>
              <a:gd name="connsiteX15" fmla="*/ 370358 w 444795"/>
              <a:gd name="connsiteY15" fmla="*/ 1868387 h 1868387"/>
              <a:gd name="connsiteX16" fmla="*/ 336658 w 444795"/>
              <a:gd name="connsiteY16" fmla="*/ 1868387 h 1868387"/>
              <a:gd name="connsiteX17" fmla="*/ 306546 w 444795"/>
              <a:gd name="connsiteY17" fmla="*/ 1858526 h 1868387"/>
              <a:gd name="connsiteX18" fmla="*/ 236457 w 444795"/>
              <a:gd name="connsiteY18" fmla="*/ 1847671 h 1868387"/>
              <a:gd name="connsiteX19" fmla="*/ 205722 w 444795"/>
              <a:gd name="connsiteY19" fmla="*/ 1841430 h 1868387"/>
              <a:gd name="connsiteX20" fmla="*/ 181807 w 444795"/>
              <a:gd name="connsiteY20" fmla="*/ 1823771 h 1868387"/>
              <a:gd name="connsiteX21" fmla="*/ 178439 w 444795"/>
              <a:gd name="connsiteY21" fmla="*/ 1808957 h 1868387"/>
              <a:gd name="connsiteX22" fmla="*/ 161935 w 444795"/>
              <a:gd name="connsiteY22" fmla="*/ 1803551 h 1868387"/>
              <a:gd name="connsiteX23" fmla="*/ 158071 w 444795"/>
              <a:gd name="connsiteY23" fmla="*/ 1799541 h 1868387"/>
              <a:gd name="connsiteX24" fmla="*/ 135376 w 444795"/>
              <a:gd name="connsiteY24" fmla="*/ 1779136 h 1868387"/>
              <a:gd name="connsiteX25" fmla="*/ 132952 w 444795"/>
              <a:gd name="connsiteY25" fmla="*/ 1786380 h 1868387"/>
              <a:gd name="connsiteX26" fmla="*/ 0 w 444795"/>
              <a:gd name="connsiteY26" fmla="*/ 1663146 h 186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4795" h="1868387">
                <a:moveTo>
                  <a:pt x="0" y="78388"/>
                </a:moveTo>
                <a:lnTo>
                  <a:pt x="39454" y="66552"/>
                </a:lnTo>
                <a:cubicBezTo>
                  <a:pt x="73377" y="59047"/>
                  <a:pt x="108602" y="54461"/>
                  <a:pt x="139617" y="42263"/>
                </a:cubicBezTo>
                <a:cubicBezTo>
                  <a:pt x="180799" y="87869"/>
                  <a:pt x="156173" y="44723"/>
                  <a:pt x="193778" y="51160"/>
                </a:cubicBezTo>
                <a:lnTo>
                  <a:pt x="261389" y="36852"/>
                </a:lnTo>
                <a:lnTo>
                  <a:pt x="274876" y="37840"/>
                </a:lnTo>
                <a:lnTo>
                  <a:pt x="280032" y="48921"/>
                </a:lnTo>
                <a:lnTo>
                  <a:pt x="284781" y="50980"/>
                </a:lnTo>
                <a:lnTo>
                  <a:pt x="300007" y="37078"/>
                </a:lnTo>
                <a:cubicBezTo>
                  <a:pt x="322467" y="29589"/>
                  <a:pt x="353078" y="47149"/>
                  <a:pt x="375999" y="45281"/>
                </a:cubicBezTo>
                <a:cubicBezTo>
                  <a:pt x="382977" y="27666"/>
                  <a:pt x="397501" y="17994"/>
                  <a:pt x="417584" y="9727"/>
                </a:cubicBezTo>
                <a:lnTo>
                  <a:pt x="444795" y="0"/>
                </a:lnTo>
                <a:lnTo>
                  <a:pt x="444795" y="1864840"/>
                </a:lnTo>
                <a:lnTo>
                  <a:pt x="430079" y="1860813"/>
                </a:lnTo>
                <a:cubicBezTo>
                  <a:pt x="411946" y="1857931"/>
                  <a:pt x="392950" y="1858479"/>
                  <a:pt x="383783" y="1862444"/>
                </a:cubicBezTo>
                <a:lnTo>
                  <a:pt x="370358" y="1868387"/>
                </a:lnTo>
                <a:lnTo>
                  <a:pt x="336658" y="1868387"/>
                </a:lnTo>
                <a:lnTo>
                  <a:pt x="306546" y="1858526"/>
                </a:lnTo>
                <a:cubicBezTo>
                  <a:pt x="280888" y="1847233"/>
                  <a:pt x="256422" y="1834783"/>
                  <a:pt x="236457" y="1847671"/>
                </a:cubicBezTo>
                <a:cubicBezTo>
                  <a:pt x="224964" y="1848497"/>
                  <a:pt x="214878" y="1845991"/>
                  <a:pt x="205722" y="1841430"/>
                </a:cubicBezTo>
                <a:lnTo>
                  <a:pt x="181807" y="1823771"/>
                </a:lnTo>
                <a:lnTo>
                  <a:pt x="178439" y="1808957"/>
                </a:lnTo>
                <a:lnTo>
                  <a:pt x="161935" y="1803551"/>
                </a:lnTo>
                <a:lnTo>
                  <a:pt x="158071" y="1799541"/>
                </a:lnTo>
                <a:cubicBezTo>
                  <a:pt x="150700" y="1791836"/>
                  <a:pt x="143295" y="1784610"/>
                  <a:pt x="135376" y="1779136"/>
                </a:cubicBezTo>
                <a:lnTo>
                  <a:pt x="132952" y="1786380"/>
                </a:lnTo>
                <a:lnTo>
                  <a:pt x="0" y="1663146"/>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p:cNvSpPr>
            <a:spLocks noGrp="1"/>
          </p:cNvSpPr>
          <p:nvPr>
            <p:ph idx="1"/>
          </p:nvPr>
        </p:nvSpPr>
        <p:spPr>
          <a:xfrm>
            <a:off x="7079277" y="3060862"/>
            <a:ext cx="4941323" cy="3116101"/>
          </a:xfrm>
        </p:spPr>
        <p:txBody>
          <a:bodyPr vert="horz" lIns="91440" tIns="45720" rIns="91440" bIns="45720" rtlCol="0" anchor="t">
            <a:noAutofit/>
          </a:bodyPr>
          <a:lstStyle/>
          <a:p>
            <a:pPr>
              <a:buFont typeface="Arial"/>
              <a:buChar char="•"/>
            </a:pPr>
            <a:r>
              <a:rPr lang="en-US" sz="1800" dirty="0">
                <a:ea typeface="+mn-lt"/>
                <a:cs typeface="+mn-lt"/>
              </a:rPr>
              <a:t>Handling missing data or outliers, if any.</a:t>
            </a:r>
            <a:endParaRPr lang="en-US" sz="1800"/>
          </a:p>
          <a:p>
            <a:pPr>
              <a:buFont typeface="Arial"/>
              <a:buChar char="•"/>
            </a:pPr>
            <a:r>
              <a:rPr lang="en-US" sz="1800" dirty="0">
                <a:ea typeface="+mn-lt"/>
                <a:cs typeface="+mn-lt"/>
              </a:rPr>
              <a:t>Data normalization or scaling for analysis.</a:t>
            </a:r>
          </a:p>
          <a:p>
            <a:pPr>
              <a:buFont typeface="Arial"/>
              <a:buChar char="•"/>
            </a:pPr>
            <a:r>
              <a:rPr lang="en-US" sz="1800" dirty="0">
                <a:ea typeface="+mn-lt"/>
                <a:cs typeface="+mn-lt"/>
              </a:rPr>
              <a:t>Resampling the data to different time intervals (e.g., daily, weekly, monthly) for further investigation.</a:t>
            </a:r>
          </a:p>
          <a:p>
            <a:pPr>
              <a:buNone/>
            </a:pPr>
            <a:endParaRPr lang="en-US" sz="2800" dirty="0"/>
          </a:p>
        </p:txBody>
      </p:sp>
      <p:grpSp>
        <p:nvGrpSpPr>
          <p:cNvPr id="18" name="Group 17">
            <a:extLst>
              <a:ext uri="{FF2B5EF4-FFF2-40B4-BE49-F238E27FC236}">
                <a16:creationId xmlns:a16="http://schemas.microsoft.com/office/drawing/2014/main" id="{D2D2835C-DDE9-4332-9476-94B711F053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56005"/>
            <a:ext cx="358083" cy="358083"/>
            <a:chOff x="4135740" y="1745599"/>
            <a:chExt cx="558732" cy="558732"/>
          </a:xfrm>
        </p:grpSpPr>
        <p:grpSp>
          <p:nvGrpSpPr>
            <p:cNvPr id="19" name="Group 18">
              <a:extLst>
                <a:ext uri="{FF2B5EF4-FFF2-40B4-BE49-F238E27FC236}">
                  <a16:creationId xmlns:a16="http://schemas.microsoft.com/office/drawing/2014/main" id="{37647015-EE9A-4F89-A88A-DC5786E6638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45599"/>
              <a:ext cx="558732" cy="558732"/>
              <a:chOff x="1028007" y="1706560"/>
              <a:chExt cx="575710" cy="575710"/>
            </a:xfrm>
          </p:grpSpPr>
          <p:cxnSp>
            <p:nvCxnSpPr>
              <p:cNvPr id="21" name="Straight Connector 20">
                <a:extLst>
                  <a:ext uri="{FF2B5EF4-FFF2-40B4-BE49-F238E27FC236}">
                    <a16:creationId xmlns:a16="http://schemas.microsoft.com/office/drawing/2014/main" id="{CB275C9D-23AD-4120-B860-4A64988102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7793833-C4D8-475A-86F4-45B2FFCF4F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Oval 19">
              <a:extLst>
                <a:ext uri="{FF2B5EF4-FFF2-40B4-BE49-F238E27FC236}">
                  <a16:creationId xmlns:a16="http://schemas.microsoft.com/office/drawing/2014/main" id="{CBDF05EB-F6AC-4339-BC6E-8D6527685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68454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68F9D89-54B8-41F8-8839-49992D645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221476" y="685800"/>
            <a:ext cx="5075906" cy="1896616"/>
          </a:xfrm>
        </p:spPr>
        <p:txBody>
          <a:bodyPr>
            <a:normAutofit/>
          </a:bodyPr>
          <a:lstStyle/>
          <a:p>
            <a:r>
              <a:rPr lang="en-US" b="1" i="0">
                <a:ea typeface="+mj-lt"/>
                <a:cs typeface="+mj-lt"/>
              </a:rPr>
              <a:t>Data Preprocessing</a:t>
            </a:r>
            <a:endParaRPr lang="en-US"/>
          </a:p>
        </p:txBody>
      </p:sp>
      <p:sp>
        <p:nvSpPr>
          <p:cNvPr id="3" name="Content Placeholder"/>
          <p:cNvSpPr>
            <a:spLocks noGrp="1"/>
          </p:cNvSpPr>
          <p:nvPr>
            <p:ph idx="1"/>
          </p:nvPr>
        </p:nvSpPr>
        <p:spPr>
          <a:xfrm>
            <a:off x="1221475" y="2961280"/>
            <a:ext cx="5075905" cy="3210920"/>
          </a:xfrm>
        </p:spPr>
        <p:txBody>
          <a:bodyPr vert="horz" lIns="91440" tIns="45720" rIns="91440" bIns="45720" rtlCol="0">
            <a:normAutofit/>
          </a:bodyPr>
          <a:lstStyle/>
          <a:p>
            <a:pPr>
              <a:buNone/>
            </a:pPr>
            <a:r>
              <a:rPr lang="en-US">
                <a:ea typeface="+mn-lt"/>
                <a:cs typeface="+mn-lt"/>
              </a:rPr>
              <a:t> Converted timestamps, and resampled it to various time intervals. This allows us to examine Bitcoin's price and trading patterns over different time horizons.</a:t>
            </a:r>
            <a:endParaRPr lang="en-US"/>
          </a:p>
        </p:txBody>
      </p:sp>
      <p:sp>
        <p:nvSpPr>
          <p:cNvPr id="29" name="Freeform: Shape 28">
            <a:extLst>
              <a:ext uri="{FF2B5EF4-FFF2-40B4-BE49-F238E27FC236}">
                <a16:creationId xmlns:a16="http://schemas.microsoft.com/office/drawing/2014/main" id="{7FF0BCBD-CCEA-4351-B702-14C52EFE6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19465">
            <a:off x="6926280" y="397486"/>
            <a:ext cx="4948797" cy="6326554"/>
          </a:xfrm>
          <a:custGeom>
            <a:avLst/>
            <a:gdLst>
              <a:gd name="connsiteX0" fmla="*/ 4457507 w 5137176"/>
              <a:gd name="connsiteY0" fmla="*/ 0 h 6567378"/>
              <a:gd name="connsiteX1" fmla="*/ 4457507 w 5137176"/>
              <a:gd name="connsiteY1" fmla="*/ 1009868 h 6567378"/>
              <a:gd name="connsiteX2" fmla="*/ 5137176 w 5137176"/>
              <a:gd name="connsiteY2" fmla="*/ 1083966 h 6567378"/>
              <a:gd name="connsiteX3" fmla="*/ 4539371 w 5137176"/>
              <a:gd name="connsiteY3" fmla="*/ 6567378 h 6567378"/>
              <a:gd name="connsiteX4" fmla="*/ 108120 w 5137176"/>
              <a:gd name="connsiteY4" fmla="*/ 6084280 h 6567378"/>
              <a:gd name="connsiteX5" fmla="*/ 170085 w 5137176"/>
              <a:gd name="connsiteY5" fmla="*/ 5515902 h 6567378"/>
              <a:gd name="connsiteX6" fmla="*/ 0 w 5137176"/>
              <a:gd name="connsiteY6" fmla="*/ 5515902 h 6567378"/>
              <a:gd name="connsiteX7" fmla="*/ 0 w 5137176"/>
              <a:gd name="connsiteY7" fmla="*/ 0 h 6567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7176" h="6567378">
                <a:moveTo>
                  <a:pt x="4457507" y="0"/>
                </a:moveTo>
                <a:lnTo>
                  <a:pt x="4457507" y="1009868"/>
                </a:lnTo>
                <a:lnTo>
                  <a:pt x="5137176" y="1083966"/>
                </a:lnTo>
                <a:lnTo>
                  <a:pt x="4539371" y="6567378"/>
                </a:lnTo>
                <a:lnTo>
                  <a:pt x="108120" y="6084280"/>
                </a:lnTo>
                <a:lnTo>
                  <a:pt x="170085" y="5515902"/>
                </a:lnTo>
                <a:lnTo>
                  <a:pt x="0" y="5515902"/>
                </a:lnTo>
                <a:lnTo>
                  <a:pt x="0" y="0"/>
                </a:lnTo>
                <a:close/>
              </a:path>
            </a:pathLst>
          </a:cu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186A0039-6F9F-4E40-AE37-A1EA2DAC0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6892" y="425319"/>
            <a:ext cx="4768520" cy="6088714"/>
          </a:xfrm>
          <a:custGeom>
            <a:avLst/>
            <a:gdLst>
              <a:gd name="connsiteX0" fmla="*/ 4188628 w 4950037"/>
              <a:gd name="connsiteY0" fmla="*/ 0 h 6320484"/>
              <a:gd name="connsiteX1" fmla="*/ 4218584 w 4950037"/>
              <a:gd name="connsiteY1" fmla="*/ 18617 h 6320484"/>
              <a:gd name="connsiteX2" fmla="*/ 4220262 w 4950037"/>
              <a:gd name="connsiteY2" fmla="*/ 50299 h 6320484"/>
              <a:gd name="connsiteX3" fmla="*/ 4223339 w 4950037"/>
              <a:gd name="connsiteY3" fmla="*/ 51686 h 6320484"/>
              <a:gd name="connsiteX4" fmla="*/ 4243015 w 4950037"/>
              <a:gd name="connsiteY4" fmla="*/ 81229 h 6320484"/>
              <a:gd name="connsiteX5" fmla="*/ 4227211 w 4950037"/>
              <a:gd name="connsiteY5" fmla="*/ 140805 h 6320484"/>
              <a:gd name="connsiteX6" fmla="*/ 4226312 w 4950037"/>
              <a:gd name="connsiteY6" fmla="*/ 164608 h 6320484"/>
              <a:gd name="connsiteX7" fmla="*/ 4231134 w 4950037"/>
              <a:gd name="connsiteY7" fmla="*/ 255748 h 6320484"/>
              <a:gd name="connsiteX8" fmla="*/ 4235510 w 4950037"/>
              <a:gd name="connsiteY8" fmla="*/ 301854 h 6320484"/>
              <a:gd name="connsiteX9" fmla="*/ 4235520 w 4950037"/>
              <a:gd name="connsiteY9" fmla="*/ 330418 h 6320484"/>
              <a:gd name="connsiteX10" fmla="*/ 4235309 w 4950037"/>
              <a:gd name="connsiteY10" fmla="*/ 334638 h 6320484"/>
              <a:gd name="connsiteX11" fmla="*/ 4247535 w 4950037"/>
              <a:gd name="connsiteY11" fmla="*/ 565647 h 6320484"/>
              <a:gd name="connsiteX12" fmla="*/ 4249754 w 4950037"/>
              <a:gd name="connsiteY12" fmla="*/ 570257 h 6320484"/>
              <a:gd name="connsiteX13" fmla="*/ 4250201 w 4950037"/>
              <a:gd name="connsiteY13" fmla="*/ 594124 h 6320484"/>
              <a:gd name="connsiteX14" fmla="*/ 4249458 w 4950037"/>
              <a:gd name="connsiteY14" fmla="*/ 602018 h 6320484"/>
              <a:gd name="connsiteX15" fmla="*/ 4255354 w 4950037"/>
              <a:gd name="connsiteY15" fmla="*/ 713405 h 6320484"/>
              <a:gd name="connsiteX16" fmla="*/ 4257507 w 4950037"/>
              <a:gd name="connsiteY16" fmla="*/ 714073 h 6320484"/>
              <a:gd name="connsiteX17" fmla="*/ 4265497 w 4950037"/>
              <a:gd name="connsiteY17" fmla="*/ 749513 h 6320484"/>
              <a:gd name="connsiteX18" fmla="*/ 4271401 w 4950037"/>
              <a:gd name="connsiteY18" fmla="*/ 847749 h 6320484"/>
              <a:gd name="connsiteX19" fmla="*/ 4270503 w 4950037"/>
              <a:gd name="connsiteY19" fmla="*/ 861235 h 6320484"/>
              <a:gd name="connsiteX20" fmla="*/ 4270699 w 4950037"/>
              <a:gd name="connsiteY20" fmla="*/ 865719 h 6320484"/>
              <a:gd name="connsiteX21" fmla="*/ 4202536 w 4950037"/>
              <a:gd name="connsiteY21" fmla="*/ 861893 h 6320484"/>
              <a:gd name="connsiteX22" fmla="*/ 4202536 w 4950037"/>
              <a:gd name="connsiteY22" fmla="*/ 987895 h 6320484"/>
              <a:gd name="connsiteX23" fmla="*/ 4532772 w 4950037"/>
              <a:gd name="connsiteY23" fmla="*/ 1009893 h 6320484"/>
              <a:gd name="connsiteX24" fmla="*/ 4904400 w 4950037"/>
              <a:gd name="connsiteY24" fmla="*/ 1030269 h 6320484"/>
              <a:gd name="connsiteX25" fmla="*/ 4932162 w 4950037"/>
              <a:gd name="connsiteY25" fmla="*/ 1052023 h 6320484"/>
              <a:gd name="connsiteX26" fmla="*/ 4930395 w 4950037"/>
              <a:gd name="connsiteY26" fmla="*/ 1083700 h 6320484"/>
              <a:gd name="connsiteX27" fmla="*/ 4933305 w 4950037"/>
              <a:gd name="connsiteY27" fmla="*/ 1085413 h 6320484"/>
              <a:gd name="connsiteX28" fmla="*/ 4949662 w 4950037"/>
              <a:gd name="connsiteY28" fmla="*/ 1116915 h 6320484"/>
              <a:gd name="connsiteX29" fmla="*/ 4927494 w 4950037"/>
              <a:gd name="connsiteY29" fmla="*/ 1174426 h 6320484"/>
              <a:gd name="connsiteX30" fmla="*/ 4924021 w 4950037"/>
              <a:gd name="connsiteY30" fmla="*/ 1197992 h 6320484"/>
              <a:gd name="connsiteX31" fmla="*/ 4918937 w 4950037"/>
              <a:gd name="connsiteY31" fmla="*/ 1289117 h 6320484"/>
              <a:gd name="connsiteX32" fmla="*/ 4918290 w 4950037"/>
              <a:gd name="connsiteY32" fmla="*/ 1335426 h 6320484"/>
              <a:gd name="connsiteX33" fmla="*/ 4915204 w 4950037"/>
              <a:gd name="connsiteY33" fmla="*/ 1363823 h 6320484"/>
              <a:gd name="connsiteX34" fmla="*/ 4914538 w 4950037"/>
              <a:gd name="connsiteY34" fmla="*/ 1367995 h 6320484"/>
              <a:gd name="connsiteX35" fmla="*/ 4901655 w 4950037"/>
              <a:gd name="connsiteY35" fmla="*/ 1598968 h 6320484"/>
              <a:gd name="connsiteX36" fmla="*/ 4903361 w 4950037"/>
              <a:gd name="connsiteY36" fmla="*/ 1603791 h 6320484"/>
              <a:gd name="connsiteX37" fmla="*/ 4901219 w 4950037"/>
              <a:gd name="connsiteY37" fmla="*/ 1627566 h 6320484"/>
              <a:gd name="connsiteX38" fmla="*/ 4899626 w 4950037"/>
              <a:gd name="connsiteY38" fmla="*/ 1635333 h 6320484"/>
              <a:gd name="connsiteX39" fmla="*/ 4893414 w 4950037"/>
              <a:gd name="connsiteY39" fmla="*/ 1746703 h 6320484"/>
              <a:gd name="connsiteX40" fmla="*/ 4895482 w 4950037"/>
              <a:gd name="connsiteY40" fmla="*/ 1747601 h 6320484"/>
              <a:gd name="connsiteX41" fmla="*/ 4899584 w 4950037"/>
              <a:gd name="connsiteY41" fmla="*/ 1783699 h 6320484"/>
              <a:gd name="connsiteX42" fmla="*/ 4894806 w 4950037"/>
              <a:gd name="connsiteY42" fmla="*/ 1881995 h 6320484"/>
              <a:gd name="connsiteX43" fmla="*/ 4894702 w 4950037"/>
              <a:gd name="connsiteY43" fmla="*/ 1940154 h 6320484"/>
              <a:gd name="connsiteX44" fmla="*/ 4898986 w 4950037"/>
              <a:gd name="connsiteY44" fmla="*/ 1961221 h 6320484"/>
              <a:gd name="connsiteX45" fmla="*/ 4902063 w 4950037"/>
              <a:gd name="connsiteY45" fmla="*/ 1991332 h 6320484"/>
              <a:gd name="connsiteX46" fmla="*/ 4910843 w 4950037"/>
              <a:gd name="connsiteY46" fmla="*/ 2043680 h 6320484"/>
              <a:gd name="connsiteX47" fmla="*/ 4913111 w 4950037"/>
              <a:gd name="connsiteY47" fmla="*/ 2093780 h 6320484"/>
              <a:gd name="connsiteX48" fmla="*/ 4912235 w 4950037"/>
              <a:gd name="connsiteY48" fmla="*/ 2127331 h 6320484"/>
              <a:gd name="connsiteX49" fmla="*/ 4911774 w 4950037"/>
              <a:gd name="connsiteY49" fmla="*/ 2132180 h 6320484"/>
              <a:gd name="connsiteX50" fmla="*/ 4902693 w 4950037"/>
              <a:gd name="connsiteY50" fmla="*/ 2171984 h 6320484"/>
              <a:gd name="connsiteX51" fmla="*/ 4905943 w 4950037"/>
              <a:gd name="connsiteY51" fmla="*/ 2175920 h 6320484"/>
              <a:gd name="connsiteX52" fmla="*/ 4908773 w 4950037"/>
              <a:gd name="connsiteY52" fmla="*/ 2188707 h 6320484"/>
              <a:gd name="connsiteX53" fmla="*/ 4904052 w 4950037"/>
              <a:gd name="connsiteY53" fmla="*/ 2199268 h 6320484"/>
              <a:gd name="connsiteX54" fmla="*/ 4893911 w 4950037"/>
              <a:gd name="connsiteY54" fmla="*/ 2249378 h 6320484"/>
              <a:gd name="connsiteX55" fmla="*/ 4883060 w 4950037"/>
              <a:gd name="connsiteY55" fmla="*/ 2322907 h 6320484"/>
              <a:gd name="connsiteX56" fmla="*/ 4878199 w 4950037"/>
              <a:gd name="connsiteY56" fmla="*/ 2333841 h 6320484"/>
              <a:gd name="connsiteX57" fmla="*/ 4863832 w 4950037"/>
              <a:gd name="connsiteY57" fmla="*/ 2405746 h 6320484"/>
              <a:gd name="connsiteX58" fmla="*/ 4860132 w 4950037"/>
              <a:gd name="connsiteY58" fmla="*/ 2443689 h 6320484"/>
              <a:gd name="connsiteX59" fmla="*/ 4863777 w 4950037"/>
              <a:gd name="connsiteY59" fmla="*/ 2448134 h 6320484"/>
              <a:gd name="connsiteX60" fmla="*/ 4862134 w 4950037"/>
              <a:gd name="connsiteY60" fmla="*/ 2459306 h 6320484"/>
              <a:gd name="connsiteX61" fmla="*/ 4862544 w 4950037"/>
              <a:gd name="connsiteY61" fmla="*/ 2462358 h 6320484"/>
              <a:gd name="connsiteX62" fmla="*/ 4864049 w 4950037"/>
              <a:gd name="connsiteY62" fmla="*/ 2479770 h 6320484"/>
              <a:gd name="connsiteX63" fmla="*/ 4852627 w 4950037"/>
              <a:gd name="connsiteY63" fmla="*/ 2514583 h 6320484"/>
              <a:gd name="connsiteX64" fmla="*/ 4850576 w 4950037"/>
              <a:gd name="connsiteY64" fmla="*/ 2514709 h 6320484"/>
              <a:gd name="connsiteX65" fmla="*/ 4842113 w 4950037"/>
              <a:gd name="connsiteY65" fmla="*/ 2666439 h 6320484"/>
              <a:gd name="connsiteX66" fmla="*/ 4850768 w 4950037"/>
              <a:gd name="connsiteY66" fmla="*/ 2690544 h 6320484"/>
              <a:gd name="connsiteX67" fmla="*/ 4853036 w 4950037"/>
              <a:gd name="connsiteY67" fmla="*/ 2740646 h 6320484"/>
              <a:gd name="connsiteX68" fmla="*/ 4852159 w 4950037"/>
              <a:gd name="connsiteY68" fmla="*/ 2774197 h 6320484"/>
              <a:gd name="connsiteX69" fmla="*/ 4851699 w 4950037"/>
              <a:gd name="connsiteY69" fmla="*/ 2779045 h 6320484"/>
              <a:gd name="connsiteX70" fmla="*/ 4842617 w 4950037"/>
              <a:gd name="connsiteY70" fmla="*/ 2818850 h 6320484"/>
              <a:gd name="connsiteX71" fmla="*/ 4845868 w 4950037"/>
              <a:gd name="connsiteY71" fmla="*/ 2822786 h 6320484"/>
              <a:gd name="connsiteX72" fmla="*/ 4848697 w 4950037"/>
              <a:gd name="connsiteY72" fmla="*/ 2835573 h 6320484"/>
              <a:gd name="connsiteX73" fmla="*/ 4843976 w 4950037"/>
              <a:gd name="connsiteY73" fmla="*/ 2846133 h 6320484"/>
              <a:gd name="connsiteX74" fmla="*/ 4833835 w 4950037"/>
              <a:gd name="connsiteY74" fmla="*/ 2896246 h 6320484"/>
              <a:gd name="connsiteX75" fmla="*/ 4826535 w 4950037"/>
              <a:gd name="connsiteY75" fmla="*/ 2945711 h 6320484"/>
              <a:gd name="connsiteX76" fmla="*/ 4770687 w 4950037"/>
              <a:gd name="connsiteY76" fmla="*/ 3999577 h 6320484"/>
              <a:gd name="connsiteX77" fmla="*/ 4757955 w 4950037"/>
              <a:gd name="connsiteY77" fmla="*/ 4252632 h 6320484"/>
              <a:gd name="connsiteX78" fmla="*/ 4746917 w 4950037"/>
              <a:gd name="connsiteY78" fmla="*/ 4414955 h 6320484"/>
              <a:gd name="connsiteX79" fmla="*/ 4656537 w 4950037"/>
              <a:gd name="connsiteY79" fmla="*/ 6050064 h 6320484"/>
              <a:gd name="connsiteX80" fmla="*/ 4661812 w 4950037"/>
              <a:gd name="connsiteY80" fmla="*/ 6086684 h 6320484"/>
              <a:gd name="connsiteX81" fmla="*/ 4665332 w 4950037"/>
              <a:gd name="connsiteY81" fmla="*/ 6121067 h 6320484"/>
              <a:gd name="connsiteX82" fmla="*/ 4668152 w 4950037"/>
              <a:gd name="connsiteY82" fmla="*/ 6221142 h 6320484"/>
              <a:gd name="connsiteX83" fmla="*/ 4649673 w 4950037"/>
              <a:gd name="connsiteY83" fmla="*/ 6255466 h 6320484"/>
              <a:gd name="connsiteX84" fmla="*/ 4645040 w 4950037"/>
              <a:gd name="connsiteY84" fmla="*/ 6258160 h 6320484"/>
              <a:gd name="connsiteX85" fmla="*/ 4641598 w 4950037"/>
              <a:gd name="connsiteY85" fmla="*/ 6320461 h 6320484"/>
              <a:gd name="connsiteX86" fmla="*/ 724747 w 4950037"/>
              <a:gd name="connsiteY86" fmla="*/ 6068362 h 6320484"/>
              <a:gd name="connsiteX87" fmla="*/ 415706 w 4950037"/>
              <a:gd name="connsiteY87" fmla="*/ 6051307 h 6320484"/>
              <a:gd name="connsiteX88" fmla="*/ 420012 w 4950037"/>
              <a:gd name="connsiteY88" fmla="*/ 6011137 h 6320484"/>
              <a:gd name="connsiteX89" fmla="*/ 424214 w 4950037"/>
              <a:gd name="connsiteY89" fmla="*/ 6004548 h 6320484"/>
              <a:gd name="connsiteX90" fmla="*/ 424482 w 4950037"/>
              <a:gd name="connsiteY90" fmla="*/ 6001808 h 6320484"/>
              <a:gd name="connsiteX91" fmla="*/ 424751 w 4950037"/>
              <a:gd name="connsiteY91" fmla="*/ 5999066 h 6320484"/>
              <a:gd name="connsiteX92" fmla="*/ 425286 w 4950037"/>
              <a:gd name="connsiteY92" fmla="*/ 5993584 h 6320484"/>
              <a:gd name="connsiteX93" fmla="*/ 424972 w 4950037"/>
              <a:gd name="connsiteY93" fmla="*/ 5987694 h 6320484"/>
              <a:gd name="connsiteX94" fmla="*/ 424390 w 4950037"/>
              <a:gd name="connsiteY94" fmla="*/ 5984546 h 6320484"/>
              <a:gd name="connsiteX95" fmla="*/ 424659 w 4950037"/>
              <a:gd name="connsiteY95" fmla="*/ 5981803 h 6320484"/>
              <a:gd name="connsiteX96" fmla="*/ 424344 w 4950037"/>
              <a:gd name="connsiteY96" fmla="*/ 5975914 h 6320484"/>
              <a:gd name="connsiteX97" fmla="*/ 423763 w 4950037"/>
              <a:gd name="connsiteY97" fmla="*/ 5972765 h 6320484"/>
              <a:gd name="connsiteX98" fmla="*/ 423136 w 4950037"/>
              <a:gd name="connsiteY98" fmla="*/ 5960984 h 6320484"/>
              <a:gd name="connsiteX99" fmla="*/ 422554 w 4950037"/>
              <a:gd name="connsiteY99" fmla="*/ 5957836 h 6320484"/>
              <a:gd name="connsiteX100" fmla="*/ 422821 w 4950037"/>
              <a:gd name="connsiteY100" fmla="*/ 5955094 h 6320484"/>
              <a:gd name="connsiteX101" fmla="*/ 421392 w 4950037"/>
              <a:gd name="connsiteY101" fmla="*/ 5951537 h 6320484"/>
              <a:gd name="connsiteX102" fmla="*/ 426782 w 4950037"/>
              <a:gd name="connsiteY102" fmla="*/ 5888089 h 6320484"/>
              <a:gd name="connsiteX103" fmla="*/ 448292 w 4950037"/>
              <a:gd name="connsiteY103" fmla="*/ 5480986 h 6320484"/>
              <a:gd name="connsiteX104" fmla="*/ 330530 w 4950037"/>
              <a:gd name="connsiteY104" fmla="*/ 5480986 h 6320484"/>
              <a:gd name="connsiteX105" fmla="*/ 330530 w 4950037"/>
              <a:gd name="connsiteY105" fmla="*/ 5395293 h 6320484"/>
              <a:gd name="connsiteX106" fmla="*/ 326057 w 4950037"/>
              <a:gd name="connsiteY106" fmla="*/ 5474970 h 6320484"/>
              <a:gd name="connsiteX107" fmla="*/ 270547 w 4950037"/>
              <a:gd name="connsiteY107" fmla="*/ 5477941 h 6320484"/>
              <a:gd name="connsiteX108" fmla="*/ 270474 w 4950037"/>
              <a:gd name="connsiteY108" fmla="*/ 5437541 h 6320484"/>
              <a:gd name="connsiteX109" fmla="*/ 273937 w 4950037"/>
              <a:gd name="connsiteY109" fmla="*/ 5430535 h 6320484"/>
              <a:gd name="connsiteX110" fmla="*/ 273907 w 4950037"/>
              <a:gd name="connsiteY110" fmla="*/ 5427782 h 6320484"/>
              <a:gd name="connsiteX111" fmla="*/ 273877 w 4950037"/>
              <a:gd name="connsiteY111" fmla="*/ 5425027 h 6320484"/>
              <a:gd name="connsiteX112" fmla="*/ 273815 w 4950037"/>
              <a:gd name="connsiteY112" fmla="*/ 5419519 h 6320484"/>
              <a:gd name="connsiteX113" fmla="*/ 272864 w 4950037"/>
              <a:gd name="connsiteY113" fmla="*/ 5413698 h 6320484"/>
              <a:gd name="connsiteX114" fmla="*/ 271946 w 4950037"/>
              <a:gd name="connsiteY114" fmla="*/ 5410631 h 6320484"/>
              <a:gd name="connsiteX115" fmla="*/ 271914 w 4950037"/>
              <a:gd name="connsiteY115" fmla="*/ 5407876 h 6320484"/>
              <a:gd name="connsiteX116" fmla="*/ 270963 w 4950037"/>
              <a:gd name="connsiteY116" fmla="*/ 5402055 h 6320484"/>
              <a:gd name="connsiteX117" fmla="*/ 270045 w 4950037"/>
              <a:gd name="connsiteY117" fmla="*/ 5398988 h 6320484"/>
              <a:gd name="connsiteX118" fmla="*/ 268144 w 4950037"/>
              <a:gd name="connsiteY118" fmla="*/ 5387344 h 6320484"/>
              <a:gd name="connsiteX119" fmla="*/ 267225 w 4950037"/>
              <a:gd name="connsiteY119" fmla="*/ 5384278 h 6320484"/>
              <a:gd name="connsiteX120" fmla="*/ 267193 w 4950037"/>
              <a:gd name="connsiteY120" fmla="*/ 5381523 h 6320484"/>
              <a:gd name="connsiteX121" fmla="*/ 265387 w 4950037"/>
              <a:gd name="connsiteY121" fmla="*/ 5378142 h 6320484"/>
              <a:gd name="connsiteX122" fmla="*/ 263868 w 4950037"/>
              <a:gd name="connsiteY122" fmla="*/ 5314483 h 6320484"/>
              <a:gd name="connsiteX123" fmla="*/ 192697 w 4950037"/>
              <a:gd name="connsiteY123" fmla="*/ 4040419 h 6320484"/>
              <a:gd name="connsiteX124" fmla="*/ 0 w 4950037"/>
              <a:gd name="connsiteY124" fmla="*/ 208389 h 6320484"/>
              <a:gd name="connsiteX125" fmla="*/ 2990554 w 4950037"/>
              <a:gd name="connsiteY125" fmla="*/ 54813 h 6320484"/>
              <a:gd name="connsiteX126" fmla="*/ 3816982 w 4950037"/>
              <a:gd name="connsiteY126" fmla="*/ 20020 h 6320484"/>
              <a:gd name="connsiteX0" fmla="*/ 4188628 w 4950037"/>
              <a:gd name="connsiteY0" fmla="*/ 0 h 6320484"/>
              <a:gd name="connsiteX1" fmla="*/ 4218584 w 4950037"/>
              <a:gd name="connsiteY1" fmla="*/ 18617 h 6320484"/>
              <a:gd name="connsiteX2" fmla="*/ 4220262 w 4950037"/>
              <a:gd name="connsiteY2" fmla="*/ 50299 h 6320484"/>
              <a:gd name="connsiteX3" fmla="*/ 4223339 w 4950037"/>
              <a:gd name="connsiteY3" fmla="*/ 51686 h 6320484"/>
              <a:gd name="connsiteX4" fmla="*/ 4243015 w 4950037"/>
              <a:gd name="connsiteY4" fmla="*/ 81229 h 6320484"/>
              <a:gd name="connsiteX5" fmla="*/ 4227211 w 4950037"/>
              <a:gd name="connsiteY5" fmla="*/ 140805 h 6320484"/>
              <a:gd name="connsiteX6" fmla="*/ 4226312 w 4950037"/>
              <a:gd name="connsiteY6" fmla="*/ 164608 h 6320484"/>
              <a:gd name="connsiteX7" fmla="*/ 4231134 w 4950037"/>
              <a:gd name="connsiteY7" fmla="*/ 255748 h 6320484"/>
              <a:gd name="connsiteX8" fmla="*/ 4235510 w 4950037"/>
              <a:gd name="connsiteY8" fmla="*/ 301854 h 6320484"/>
              <a:gd name="connsiteX9" fmla="*/ 4235520 w 4950037"/>
              <a:gd name="connsiteY9" fmla="*/ 330418 h 6320484"/>
              <a:gd name="connsiteX10" fmla="*/ 4235309 w 4950037"/>
              <a:gd name="connsiteY10" fmla="*/ 334638 h 6320484"/>
              <a:gd name="connsiteX11" fmla="*/ 4247535 w 4950037"/>
              <a:gd name="connsiteY11" fmla="*/ 565647 h 6320484"/>
              <a:gd name="connsiteX12" fmla="*/ 4249754 w 4950037"/>
              <a:gd name="connsiteY12" fmla="*/ 570257 h 6320484"/>
              <a:gd name="connsiteX13" fmla="*/ 4250201 w 4950037"/>
              <a:gd name="connsiteY13" fmla="*/ 594124 h 6320484"/>
              <a:gd name="connsiteX14" fmla="*/ 4249458 w 4950037"/>
              <a:gd name="connsiteY14" fmla="*/ 602018 h 6320484"/>
              <a:gd name="connsiteX15" fmla="*/ 4255354 w 4950037"/>
              <a:gd name="connsiteY15" fmla="*/ 713405 h 6320484"/>
              <a:gd name="connsiteX16" fmla="*/ 4257507 w 4950037"/>
              <a:gd name="connsiteY16" fmla="*/ 714073 h 6320484"/>
              <a:gd name="connsiteX17" fmla="*/ 4265497 w 4950037"/>
              <a:gd name="connsiteY17" fmla="*/ 749513 h 6320484"/>
              <a:gd name="connsiteX18" fmla="*/ 4271401 w 4950037"/>
              <a:gd name="connsiteY18" fmla="*/ 847749 h 6320484"/>
              <a:gd name="connsiteX19" fmla="*/ 4270503 w 4950037"/>
              <a:gd name="connsiteY19" fmla="*/ 861235 h 6320484"/>
              <a:gd name="connsiteX20" fmla="*/ 4270699 w 4950037"/>
              <a:gd name="connsiteY20" fmla="*/ 865719 h 6320484"/>
              <a:gd name="connsiteX21" fmla="*/ 4202536 w 4950037"/>
              <a:gd name="connsiteY21" fmla="*/ 987895 h 6320484"/>
              <a:gd name="connsiteX22" fmla="*/ 4532772 w 4950037"/>
              <a:gd name="connsiteY22" fmla="*/ 1009893 h 6320484"/>
              <a:gd name="connsiteX23" fmla="*/ 4904400 w 4950037"/>
              <a:gd name="connsiteY23" fmla="*/ 1030269 h 6320484"/>
              <a:gd name="connsiteX24" fmla="*/ 4932162 w 4950037"/>
              <a:gd name="connsiteY24" fmla="*/ 1052023 h 6320484"/>
              <a:gd name="connsiteX25" fmla="*/ 4930395 w 4950037"/>
              <a:gd name="connsiteY25" fmla="*/ 1083700 h 6320484"/>
              <a:gd name="connsiteX26" fmla="*/ 4933305 w 4950037"/>
              <a:gd name="connsiteY26" fmla="*/ 1085413 h 6320484"/>
              <a:gd name="connsiteX27" fmla="*/ 4949662 w 4950037"/>
              <a:gd name="connsiteY27" fmla="*/ 1116915 h 6320484"/>
              <a:gd name="connsiteX28" fmla="*/ 4927494 w 4950037"/>
              <a:gd name="connsiteY28" fmla="*/ 1174426 h 6320484"/>
              <a:gd name="connsiteX29" fmla="*/ 4924021 w 4950037"/>
              <a:gd name="connsiteY29" fmla="*/ 1197992 h 6320484"/>
              <a:gd name="connsiteX30" fmla="*/ 4918937 w 4950037"/>
              <a:gd name="connsiteY30" fmla="*/ 1289117 h 6320484"/>
              <a:gd name="connsiteX31" fmla="*/ 4918290 w 4950037"/>
              <a:gd name="connsiteY31" fmla="*/ 1335426 h 6320484"/>
              <a:gd name="connsiteX32" fmla="*/ 4915204 w 4950037"/>
              <a:gd name="connsiteY32" fmla="*/ 1363823 h 6320484"/>
              <a:gd name="connsiteX33" fmla="*/ 4914538 w 4950037"/>
              <a:gd name="connsiteY33" fmla="*/ 1367995 h 6320484"/>
              <a:gd name="connsiteX34" fmla="*/ 4901655 w 4950037"/>
              <a:gd name="connsiteY34" fmla="*/ 1598968 h 6320484"/>
              <a:gd name="connsiteX35" fmla="*/ 4903361 w 4950037"/>
              <a:gd name="connsiteY35" fmla="*/ 1603791 h 6320484"/>
              <a:gd name="connsiteX36" fmla="*/ 4901219 w 4950037"/>
              <a:gd name="connsiteY36" fmla="*/ 1627566 h 6320484"/>
              <a:gd name="connsiteX37" fmla="*/ 4899626 w 4950037"/>
              <a:gd name="connsiteY37" fmla="*/ 1635333 h 6320484"/>
              <a:gd name="connsiteX38" fmla="*/ 4893414 w 4950037"/>
              <a:gd name="connsiteY38" fmla="*/ 1746703 h 6320484"/>
              <a:gd name="connsiteX39" fmla="*/ 4895482 w 4950037"/>
              <a:gd name="connsiteY39" fmla="*/ 1747601 h 6320484"/>
              <a:gd name="connsiteX40" fmla="*/ 4899584 w 4950037"/>
              <a:gd name="connsiteY40" fmla="*/ 1783699 h 6320484"/>
              <a:gd name="connsiteX41" fmla="*/ 4894806 w 4950037"/>
              <a:gd name="connsiteY41" fmla="*/ 1881995 h 6320484"/>
              <a:gd name="connsiteX42" fmla="*/ 4894702 w 4950037"/>
              <a:gd name="connsiteY42" fmla="*/ 1940154 h 6320484"/>
              <a:gd name="connsiteX43" fmla="*/ 4898986 w 4950037"/>
              <a:gd name="connsiteY43" fmla="*/ 1961221 h 6320484"/>
              <a:gd name="connsiteX44" fmla="*/ 4902063 w 4950037"/>
              <a:gd name="connsiteY44" fmla="*/ 1991332 h 6320484"/>
              <a:gd name="connsiteX45" fmla="*/ 4910843 w 4950037"/>
              <a:gd name="connsiteY45" fmla="*/ 2043680 h 6320484"/>
              <a:gd name="connsiteX46" fmla="*/ 4913111 w 4950037"/>
              <a:gd name="connsiteY46" fmla="*/ 2093780 h 6320484"/>
              <a:gd name="connsiteX47" fmla="*/ 4912235 w 4950037"/>
              <a:gd name="connsiteY47" fmla="*/ 2127331 h 6320484"/>
              <a:gd name="connsiteX48" fmla="*/ 4911774 w 4950037"/>
              <a:gd name="connsiteY48" fmla="*/ 2132180 h 6320484"/>
              <a:gd name="connsiteX49" fmla="*/ 4902693 w 4950037"/>
              <a:gd name="connsiteY49" fmla="*/ 2171984 h 6320484"/>
              <a:gd name="connsiteX50" fmla="*/ 4905943 w 4950037"/>
              <a:gd name="connsiteY50" fmla="*/ 2175920 h 6320484"/>
              <a:gd name="connsiteX51" fmla="*/ 4908773 w 4950037"/>
              <a:gd name="connsiteY51" fmla="*/ 2188707 h 6320484"/>
              <a:gd name="connsiteX52" fmla="*/ 4904052 w 4950037"/>
              <a:gd name="connsiteY52" fmla="*/ 2199268 h 6320484"/>
              <a:gd name="connsiteX53" fmla="*/ 4893911 w 4950037"/>
              <a:gd name="connsiteY53" fmla="*/ 2249378 h 6320484"/>
              <a:gd name="connsiteX54" fmla="*/ 4883060 w 4950037"/>
              <a:gd name="connsiteY54" fmla="*/ 2322907 h 6320484"/>
              <a:gd name="connsiteX55" fmla="*/ 4878199 w 4950037"/>
              <a:gd name="connsiteY55" fmla="*/ 2333841 h 6320484"/>
              <a:gd name="connsiteX56" fmla="*/ 4863832 w 4950037"/>
              <a:gd name="connsiteY56" fmla="*/ 2405746 h 6320484"/>
              <a:gd name="connsiteX57" fmla="*/ 4860132 w 4950037"/>
              <a:gd name="connsiteY57" fmla="*/ 2443689 h 6320484"/>
              <a:gd name="connsiteX58" fmla="*/ 4863777 w 4950037"/>
              <a:gd name="connsiteY58" fmla="*/ 2448134 h 6320484"/>
              <a:gd name="connsiteX59" fmla="*/ 4862134 w 4950037"/>
              <a:gd name="connsiteY59" fmla="*/ 2459306 h 6320484"/>
              <a:gd name="connsiteX60" fmla="*/ 4862544 w 4950037"/>
              <a:gd name="connsiteY60" fmla="*/ 2462358 h 6320484"/>
              <a:gd name="connsiteX61" fmla="*/ 4864049 w 4950037"/>
              <a:gd name="connsiteY61" fmla="*/ 2479770 h 6320484"/>
              <a:gd name="connsiteX62" fmla="*/ 4852627 w 4950037"/>
              <a:gd name="connsiteY62" fmla="*/ 2514583 h 6320484"/>
              <a:gd name="connsiteX63" fmla="*/ 4850576 w 4950037"/>
              <a:gd name="connsiteY63" fmla="*/ 2514709 h 6320484"/>
              <a:gd name="connsiteX64" fmla="*/ 4842113 w 4950037"/>
              <a:gd name="connsiteY64" fmla="*/ 2666439 h 6320484"/>
              <a:gd name="connsiteX65" fmla="*/ 4850768 w 4950037"/>
              <a:gd name="connsiteY65" fmla="*/ 2690544 h 6320484"/>
              <a:gd name="connsiteX66" fmla="*/ 4853036 w 4950037"/>
              <a:gd name="connsiteY66" fmla="*/ 2740646 h 6320484"/>
              <a:gd name="connsiteX67" fmla="*/ 4852159 w 4950037"/>
              <a:gd name="connsiteY67" fmla="*/ 2774197 h 6320484"/>
              <a:gd name="connsiteX68" fmla="*/ 4851699 w 4950037"/>
              <a:gd name="connsiteY68" fmla="*/ 2779045 h 6320484"/>
              <a:gd name="connsiteX69" fmla="*/ 4842617 w 4950037"/>
              <a:gd name="connsiteY69" fmla="*/ 2818850 h 6320484"/>
              <a:gd name="connsiteX70" fmla="*/ 4845868 w 4950037"/>
              <a:gd name="connsiteY70" fmla="*/ 2822786 h 6320484"/>
              <a:gd name="connsiteX71" fmla="*/ 4848697 w 4950037"/>
              <a:gd name="connsiteY71" fmla="*/ 2835573 h 6320484"/>
              <a:gd name="connsiteX72" fmla="*/ 4843976 w 4950037"/>
              <a:gd name="connsiteY72" fmla="*/ 2846133 h 6320484"/>
              <a:gd name="connsiteX73" fmla="*/ 4833835 w 4950037"/>
              <a:gd name="connsiteY73" fmla="*/ 2896246 h 6320484"/>
              <a:gd name="connsiteX74" fmla="*/ 4826535 w 4950037"/>
              <a:gd name="connsiteY74" fmla="*/ 2945711 h 6320484"/>
              <a:gd name="connsiteX75" fmla="*/ 4770687 w 4950037"/>
              <a:gd name="connsiteY75" fmla="*/ 3999577 h 6320484"/>
              <a:gd name="connsiteX76" fmla="*/ 4757955 w 4950037"/>
              <a:gd name="connsiteY76" fmla="*/ 4252632 h 6320484"/>
              <a:gd name="connsiteX77" fmla="*/ 4746917 w 4950037"/>
              <a:gd name="connsiteY77" fmla="*/ 4414955 h 6320484"/>
              <a:gd name="connsiteX78" fmla="*/ 4656537 w 4950037"/>
              <a:gd name="connsiteY78" fmla="*/ 6050064 h 6320484"/>
              <a:gd name="connsiteX79" fmla="*/ 4661812 w 4950037"/>
              <a:gd name="connsiteY79" fmla="*/ 6086684 h 6320484"/>
              <a:gd name="connsiteX80" fmla="*/ 4665332 w 4950037"/>
              <a:gd name="connsiteY80" fmla="*/ 6121067 h 6320484"/>
              <a:gd name="connsiteX81" fmla="*/ 4668152 w 4950037"/>
              <a:gd name="connsiteY81" fmla="*/ 6221142 h 6320484"/>
              <a:gd name="connsiteX82" fmla="*/ 4649673 w 4950037"/>
              <a:gd name="connsiteY82" fmla="*/ 6255466 h 6320484"/>
              <a:gd name="connsiteX83" fmla="*/ 4645040 w 4950037"/>
              <a:gd name="connsiteY83" fmla="*/ 6258160 h 6320484"/>
              <a:gd name="connsiteX84" fmla="*/ 4641598 w 4950037"/>
              <a:gd name="connsiteY84" fmla="*/ 6320461 h 6320484"/>
              <a:gd name="connsiteX85" fmla="*/ 724747 w 4950037"/>
              <a:gd name="connsiteY85" fmla="*/ 6068362 h 6320484"/>
              <a:gd name="connsiteX86" fmla="*/ 415706 w 4950037"/>
              <a:gd name="connsiteY86" fmla="*/ 6051307 h 6320484"/>
              <a:gd name="connsiteX87" fmla="*/ 420012 w 4950037"/>
              <a:gd name="connsiteY87" fmla="*/ 6011137 h 6320484"/>
              <a:gd name="connsiteX88" fmla="*/ 424214 w 4950037"/>
              <a:gd name="connsiteY88" fmla="*/ 6004548 h 6320484"/>
              <a:gd name="connsiteX89" fmla="*/ 424482 w 4950037"/>
              <a:gd name="connsiteY89" fmla="*/ 6001808 h 6320484"/>
              <a:gd name="connsiteX90" fmla="*/ 424751 w 4950037"/>
              <a:gd name="connsiteY90" fmla="*/ 5999066 h 6320484"/>
              <a:gd name="connsiteX91" fmla="*/ 425286 w 4950037"/>
              <a:gd name="connsiteY91" fmla="*/ 5993584 h 6320484"/>
              <a:gd name="connsiteX92" fmla="*/ 424972 w 4950037"/>
              <a:gd name="connsiteY92" fmla="*/ 5987694 h 6320484"/>
              <a:gd name="connsiteX93" fmla="*/ 424390 w 4950037"/>
              <a:gd name="connsiteY93" fmla="*/ 5984546 h 6320484"/>
              <a:gd name="connsiteX94" fmla="*/ 424659 w 4950037"/>
              <a:gd name="connsiteY94" fmla="*/ 5981803 h 6320484"/>
              <a:gd name="connsiteX95" fmla="*/ 424344 w 4950037"/>
              <a:gd name="connsiteY95" fmla="*/ 5975914 h 6320484"/>
              <a:gd name="connsiteX96" fmla="*/ 423763 w 4950037"/>
              <a:gd name="connsiteY96" fmla="*/ 5972765 h 6320484"/>
              <a:gd name="connsiteX97" fmla="*/ 423136 w 4950037"/>
              <a:gd name="connsiteY97" fmla="*/ 5960984 h 6320484"/>
              <a:gd name="connsiteX98" fmla="*/ 422554 w 4950037"/>
              <a:gd name="connsiteY98" fmla="*/ 5957836 h 6320484"/>
              <a:gd name="connsiteX99" fmla="*/ 422821 w 4950037"/>
              <a:gd name="connsiteY99" fmla="*/ 5955094 h 6320484"/>
              <a:gd name="connsiteX100" fmla="*/ 421392 w 4950037"/>
              <a:gd name="connsiteY100" fmla="*/ 5951537 h 6320484"/>
              <a:gd name="connsiteX101" fmla="*/ 426782 w 4950037"/>
              <a:gd name="connsiteY101" fmla="*/ 5888089 h 6320484"/>
              <a:gd name="connsiteX102" fmla="*/ 448292 w 4950037"/>
              <a:gd name="connsiteY102" fmla="*/ 5480986 h 6320484"/>
              <a:gd name="connsiteX103" fmla="*/ 330530 w 4950037"/>
              <a:gd name="connsiteY103" fmla="*/ 5480986 h 6320484"/>
              <a:gd name="connsiteX104" fmla="*/ 330530 w 4950037"/>
              <a:gd name="connsiteY104" fmla="*/ 5395293 h 6320484"/>
              <a:gd name="connsiteX105" fmla="*/ 326057 w 4950037"/>
              <a:gd name="connsiteY105" fmla="*/ 5474970 h 6320484"/>
              <a:gd name="connsiteX106" fmla="*/ 270547 w 4950037"/>
              <a:gd name="connsiteY106" fmla="*/ 5477941 h 6320484"/>
              <a:gd name="connsiteX107" fmla="*/ 270474 w 4950037"/>
              <a:gd name="connsiteY107" fmla="*/ 5437541 h 6320484"/>
              <a:gd name="connsiteX108" fmla="*/ 273937 w 4950037"/>
              <a:gd name="connsiteY108" fmla="*/ 5430535 h 6320484"/>
              <a:gd name="connsiteX109" fmla="*/ 273907 w 4950037"/>
              <a:gd name="connsiteY109" fmla="*/ 5427782 h 6320484"/>
              <a:gd name="connsiteX110" fmla="*/ 273877 w 4950037"/>
              <a:gd name="connsiteY110" fmla="*/ 5425027 h 6320484"/>
              <a:gd name="connsiteX111" fmla="*/ 273815 w 4950037"/>
              <a:gd name="connsiteY111" fmla="*/ 5419519 h 6320484"/>
              <a:gd name="connsiteX112" fmla="*/ 272864 w 4950037"/>
              <a:gd name="connsiteY112" fmla="*/ 5413698 h 6320484"/>
              <a:gd name="connsiteX113" fmla="*/ 271946 w 4950037"/>
              <a:gd name="connsiteY113" fmla="*/ 5410631 h 6320484"/>
              <a:gd name="connsiteX114" fmla="*/ 271914 w 4950037"/>
              <a:gd name="connsiteY114" fmla="*/ 5407876 h 6320484"/>
              <a:gd name="connsiteX115" fmla="*/ 270963 w 4950037"/>
              <a:gd name="connsiteY115" fmla="*/ 5402055 h 6320484"/>
              <a:gd name="connsiteX116" fmla="*/ 270045 w 4950037"/>
              <a:gd name="connsiteY116" fmla="*/ 5398988 h 6320484"/>
              <a:gd name="connsiteX117" fmla="*/ 268144 w 4950037"/>
              <a:gd name="connsiteY117" fmla="*/ 5387344 h 6320484"/>
              <a:gd name="connsiteX118" fmla="*/ 267225 w 4950037"/>
              <a:gd name="connsiteY118" fmla="*/ 5384278 h 6320484"/>
              <a:gd name="connsiteX119" fmla="*/ 267193 w 4950037"/>
              <a:gd name="connsiteY119" fmla="*/ 5381523 h 6320484"/>
              <a:gd name="connsiteX120" fmla="*/ 265387 w 4950037"/>
              <a:gd name="connsiteY120" fmla="*/ 5378142 h 6320484"/>
              <a:gd name="connsiteX121" fmla="*/ 263868 w 4950037"/>
              <a:gd name="connsiteY121" fmla="*/ 5314483 h 6320484"/>
              <a:gd name="connsiteX122" fmla="*/ 192697 w 4950037"/>
              <a:gd name="connsiteY122" fmla="*/ 4040419 h 6320484"/>
              <a:gd name="connsiteX123" fmla="*/ 0 w 4950037"/>
              <a:gd name="connsiteY123" fmla="*/ 208389 h 6320484"/>
              <a:gd name="connsiteX124" fmla="*/ 2990554 w 4950037"/>
              <a:gd name="connsiteY124" fmla="*/ 54813 h 6320484"/>
              <a:gd name="connsiteX125" fmla="*/ 3816982 w 4950037"/>
              <a:gd name="connsiteY125" fmla="*/ 20020 h 6320484"/>
              <a:gd name="connsiteX126" fmla="*/ 4188628 w 4950037"/>
              <a:gd name="connsiteY126" fmla="*/ 0 h 6320484"/>
              <a:gd name="connsiteX0" fmla="*/ 4188628 w 4950037"/>
              <a:gd name="connsiteY0" fmla="*/ 0 h 6320484"/>
              <a:gd name="connsiteX1" fmla="*/ 4218584 w 4950037"/>
              <a:gd name="connsiteY1" fmla="*/ 18617 h 6320484"/>
              <a:gd name="connsiteX2" fmla="*/ 4220262 w 4950037"/>
              <a:gd name="connsiteY2" fmla="*/ 50299 h 6320484"/>
              <a:gd name="connsiteX3" fmla="*/ 4223339 w 4950037"/>
              <a:gd name="connsiteY3" fmla="*/ 51686 h 6320484"/>
              <a:gd name="connsiteX4" fmla="*/ 4243015 w 4950037"/>
              <a:gd name="connsiteY4" fmla="*/ 81229 h 6320484"/>
              <a:gd name="connsiteX5" fmla="*/ 4227211 w 4950037"/>
              <a:gd name="connsiteY5" fmla="*/ 140805 h 6320484"/>
              <a:gd name="connsiteX6" fmla="*/ 4226312 w 4950037"/>
              <a:gd name="connsiteY6" fmla="*/ 164608 h 6320484"/>
              <a:gd name="connsiteX7" fmla="*/ 4231134 w 4950037"/>
              <a:gd name="connsiteY7" fmla="*/ 255748 h 6320484"/>
              <a:gd name="connsiteX8" fmla="*/ 4235510 w 4950037"/>
              <a:gd name="connsiteY8" fmla="*/ 301854 h 6320484"/>
              <a:gd name="connsiteX9" fmla="*/ 4235520 w 4950037"/>
              <a:gd name="connsiteY9" fmla="*/ 330418 h 6320484"/>
              <a:gd name="connsiteX10" fmla="*/ 4235309 w 4950037"/>
              <a:gd name="connsiteY10" fmla="*/ 334638 h 6320484"/>
              <a:gd name="connsiteX11" fmla="*/ 4247535 w 4950037"/>
              <a:gd name="connsiteY11" fmla="*/ 565647 h 6320484"/>
              <a:gd name="connsiteX12" fmla="*/ 4249754 w 4950037"/>
              <a:gd name="connsiteY12" fmla="*/ 570257 h 6320484"/>
              <a:gd name="connsiteX13" fmla="*/ 4250201 w 4950037"/>
              <a:gd name="connsiteY13" fmla="*/ 594124 h 6320484"/>
              <a:gd name="connsiteX14" fmla="*/ 4249458 w 4950037"/>
              <a:gd name="connsiteY14" fmla="*/ 602018 h 6320484"/>
              <a:gd name="connsiteX15" fmla="*/ 4255354 w 4950037"/>
              <a:gd name="connsiteY15" fmla="*/ 713405 h 6320484"/>
              <a:gd name="connsiteX16" fmla="*/ 4257507 w 4950037"/>
              <a:gd name="connsiteY16" fmla="*/ 714073 h 6320484"/>
              <a:gd name="connsiteX17" fmla="*/ 4265497 w 4950037"/>
              <a:gd name="connsiteY17" fmla="*/ 749513 h 6320484"/>
              <a:gd name="connsiteX18" fmla="*/ 4271401 w 4950037"/>
              <a:gd name="connsiteY18" fmla="*/ 847749 h 6320484"/>
              <a:gd name="connsiteX19" fmla="*/ 4270503 w 4950037"/>
              <a:gd name="connsiteY19" fmla="*/ 861235 h 6320484"/>
              <a:gd name="connsiteX20" fmla="*/ 4270699 w 4950037"/>
              <a:gd name="connsiteY20" fmla="*/ 865719 h 6320484"/>
              <a:gd name="connsiteX21" fmla="*/ 4285322 w 4950037"/>
              <a:gd name="connsiteY21" fmla="*/ 987895 h 6320484"/>
              <a:gd name="connsiteX22" fmla="*/ 4532772 w 4950037"/>
              <a:gd name="connsiteY22" fmla="*/ 1009893 h 6320484"/>
              <a:gd name="connsiteX23" fmla="*/ 4904400 w 4950037"/>
              <a:gd name="connsiteY23" fmla="*/ 1030269 h 6320484"/>
              <a:gd name="connsiteX24" fmla="*/ 4932162 w 4950037"/>
              <a:gd name="connsiteY24" fmla="*/ 1052023 h 6320484"/>
              <a:gd name="connsiteX25" fmla="*/ 4930395 w 4950037"/>
              <a:gd name="connsiteY25" fmla="*/ 1083700 h 6320484"/>
              <a:gd name="connsiteX26" fmla="*/ 4933305 w 4950037"/>
              <a:gd name="connsiteY26" fmla="*/ 1085413 h 6320484"/>
              <a:gd name="connsiteX27" fmla="*/ 4949662 w 4950037"/>
              <a:gd name="connsiteY27" fmla="*/ 1116915 h 6320484"/>
              <a:gd name="connsiteX28" fmla="*/ 4927494 w 4950037"/>
              <a:gd name="connsiteY28" fmla="*/ 1174426 h 6320484"/>
              <a:gd name="connsiteX29" fmla="*/ 4924021 w 4950037"/>
              <a:gd name="connsiteY29" fmla="*/ 1197992 h 6320484"/>
              <a:gd name="connsiteX30" fmla="*/ 4918937 w 4950037"/>
              <a:gd name="connsiteY30" fmla="*/ 1289117 h 6320484"/>
              <a:gd name="connsiteX31" fmla="*/ 4918290 w 4950037"/>
              <a:gd name="connsiteY31" fmla="*/ 1335426 h 6320484"/>
              <a:gd name="connsiteX32" fmla="*/ 4915204 w 4950037"/>
              <a:gd name="connsiteY32" fmla="*/ 1363823 h 6320484"/>
              <a:gd name="connsiteX33" fmla="*/ 4914538 w 4950037"/>
              <a:gd name="connsiteY33" fmla="*/ 1367995 h 6320484"/>
              <a:gd name="connsiteX34" fmla="*/ 4901655 w 4950037"/>
              <a:gd name="connsiteY34" fmla="*/ 1598968 h 6320484"/>
              <a:gd name="connsiteX35" fmla="*/ 4903361 w 4950037"/>
              <a:gd name="connsiteY35" fmla="*/ 1603791 h 6320484"/>
              <a:gd name="connsiteX36" fmla="*/ 4901219 w 4950037"/>
              <a:gd name="connsiteY36" fmla="*/ 1627566 h 6320484"/>
              <a:gd name="connsiteX37" fmla="*/ 4899626 w 4950037"/>
              <a:gd name="connsiteY37" fmla="*/ 1635333 h 6320484"/>
              <a:gd name="connsiteX38" fmla="*/ 4893414 w 4950037"/>
              <a:gd name="connsiteY38" fmla="*/ 1746703 h 6320484"/>
              <a:gd name="connsiteX39" fmla="*/ 4895482 w 4950037"/>
              <a:gd name="connsiteY39" fmla="*/ 1747601 h 6320484"/>
              <a:gd name="connsiteX40" fmla="*/ 4899584 w 4950037"/>
              <a:gd name="connsiteY40" fmla="*/ 1783699 h 6320484"/>
              <a:gd name="connsiteX41" fmla="*/ 4894806 w 4950037"/>
              <a:gd name="connsiteY41" fmla="*/ 1881995 h 6320484"/>
              <a:gd name="connsiteX42" fmla="*/ 4894702 w 4950037"/>
              <a:gd name="connsiteY42" fmla="*/ 1940154 h 6320484"/>
              <a:gd name="connsiteX43" fmla="*/ 4898986 w 4950037"/>
              <a:gd name="connsiteY43" fmla="*/ 1961221 h 6320484"/>
              <a:gd name="connsiteX44" fmla="*/ 4902063 w 4950037"/>
              <a:gd name="connsiteY44" fmla="*/ 1991332 h 6320484"/>
              <a:gd name="connsiteX45" fmla="*/ 4910843 w 4950037"/>
              <a:gd name="connsiteY45" fmla="*/ 2043680 h 6320484"/>
              <a:gd name="connsiteX46" fmla="*/ 4913111 w 4950037"/>
              <a:gd name="connsiteY46" fmla="*/ 2093780 h 6320484"/>
              <a:gd name="connsiteX47" fmla="*/ 4912235 w 4950037"/>
              <a:gd name="connsiteY47" fmla="*/ 2127331 h 6320484"/>
              <a:gd name="connsiteX48" fmla="*/ 4911774 w 4950037"/>
              <a:gd name="connsiteY48" fmla="*/ 2132180 h 6320484"/>
              <a:gd name="connsiteX49" fmla="*/ 4902693 w 4950037"/>
              <a:gd name="connsiteY49" fmla="*/ 2171984 h 6320484"/>
              <a:gd name="connsiteX50" fmla="*/ 4905943 w 4950037"/>
              <a:gd name="connsiteY50" fmla="*/ 2175920 h 6320484"/>
              <a:gd name="connsiteX51" fmla="*/ 4908773 w 4950037"/>
              <a:gd name="connsiteY51" fmla="*/ 2188707 h 6320484"/>
              <a:gd name="connsiteX52" fmla="*/ 4904052 w 4950037"/>
              <a:gd name="connsiteY52" fmla="*/ 2199268 h 6320484"/>
              <a:gd name="connsiteX53" fmla="*/ 4893911 w 4950037"/>
              <a:gd name="connsiteY53" fmla="*/ 2249378 h 6320484"/>
              <a:gd name="connsiteX54" fmla="*/ 4883060 w 4950037"/>
              <a:gd name="connsiteY54" fmla="*/ 2322907 h 6320484"/>
              <a:gd name="connsiteX55" fmla="*/ 4878199 w 4950037"/>
              <a:gd name="connsiteY55" fmla="*/ 2333841 h 6320484"/>
              <a:gd name="connsiteX56" fmla="*/ 4863832 w 4950037"/>
              <a:gd name="connsiteY56" fmla="*/ 2405746 h 6320484"/>
              <a:gd name="connsiteX57" fmla="*/ 4860132 w 4950037"/>
              <a:gd name="connsiteY57" fmla="*/ 2443689 h 6320484"/>
              <a:gd name="connsiteX58" fmla="*/ 4863777 w 4950037"/>
              <a:gd name="connsiteY58" fmla="*/ 2448134 h 6320484"/>
              <a:gd name="connsiteX59" fmla="*/ 4862134 w 4950037"/>
              <a:gd name="connsiteY59" fmla="*/ 2459306 h 6320484"/>
              <a:gd name="connsiteX60" fmla="*/ 4862544 w 4950037"/>
              <a:gd name="connsiteY60" fmla="*/ 2462358 h 6320484"/>
              <a:gd name="connsiteX61" fmla="*/ 4864049 w 4950037"/>
              <a:gd name="connsiteY61" fmla="*/ 2479770 h 6320484"/>
              <a:gd name="connsiteX62" fmla="*/ 4852627 w 4950037"/>
              <a:gd name="connsiteY62" fmla="*/ 2514583 h 6320484"/>
              <a:gd name="connsiteX63" fmla="*/ 4850576 w 4950037"/>
              <a:gd name="connsiteY63" fmla="*/ 2514709 h 6320484"/>
              <a:gd name="connsiteX64" fmla="*/ 4842113 w 4950037"/>
              <a:gd name="connsiteY64" fmla="*/ 2666439 h 6320484"/>
              <a:gd name="connsiteX65" fmla="*/ 4850768 w 4950037"/>
              <a:gd name="connsiteY65" fmla="*/ 2690544 h 6320484"/>
              <a:gd name="connsiteX66" fmla="*/ 4853036 w 4950037"/>
              <a:gd name="connsiteY66" fmla="*/ 2740646 h 6320484"/>
              <a:gd name="connsiteX67" fmla="*/ 4852159 w 4950037"/>
              <a:gd name="connsiteY67" fmla="*/ 2774197 h 6320484"/>
              <a:gd name="connsiteX68" fmla="*/ 4851699 w 4950037"/>
              <a:gd name="connsiteY68" fmla="*/ 2779045 h 6320484"/>
              <a:gd name="connsiteX69" fmla="*/ 4842617 w 4950037"/>
              <a:gd name="connsiteY69" fmla="*/ 2818850 h 6320484"/>
              <a:gd name="connsiteX70" fmla="*/ 4845868 w 4950037"/>
              <a:gd name="connsiteY70" fmla="*/ 2822786 h 6320484"/>
              <a:gd name="connsiteX71" fmla="*/ 4848697 w 4950037"/>
              <a:gd name="connsiteY71" fmla="*/ 2835573 h 6320484"/>
              <a:gd name="connsiteX72" fmla="*/ 4843976 w 4950037"/>
              <a:gd name="connsiteY72" fmla="*/ 2846133 h 6320484"/>
              <a:gd name="connsiteX73" fmla="*/ 4833835 w 4950037"/>
              <a:gd name="connsiteY73" fmla="*/ 2896246 h 6320484"/>
              <a:gd name="connsiteX74" fmla="*/ 4826535 w 4950037"/>
              <a:gd name="connsiteY74" fmla="*/ 2945711 h 6320484"/>
              <a:gd name="connsiteX75" fmla="*/ 4770687 w 4950037"/>
              <a:gd name="connsiteY75" fmla="*/ 3999577 h 6320484"/>
              <a:gd name="connsiteX76" fmla="*/ 4757955 w 4950037"/>
              <a:gd name="connsiteY76" fmla="*/ 4252632 h 6320484"/>
              <a:gd name="connsiteX77" fmla="*/ 4746917 w 4950037"/>
              <a:gd name="connsiteY77" fmla="*/ 4414955 h 6320484"/>
              <a:gd name="connsiteX78" fmla="*/ 4656537 w 4950037"/>
              <a:gd name="connsiteY78" fmla="*/ 6050064 h 6320484"/>
              <a:gd name="connsiteX79" fmla="*/ 4661812 w 4950037"/>
              <a:gd name="connsiteY79" fmla="*/ 6086684 h 6320484"/>
              <a:gd name="connsiteX80" fmla="*/ 4665332 w 4950037"/>
              <a:gd name="connsiteY80" fmla="*/ 6121067 h 6320484"/>
              <a:gd name="connsiteX81" fmla="*/ 4668152 w 4950037"/>
              <a:gd name="connsiteY81" fmla="*/ 6221142 h 6320484"/>
              <a:gd name="connsiteX82" fmla="*/ 4649673 w 4950037"/>
              <a:gd name="connsiteY82" fmla="*/ 6255466 h 6320484"/>
              <a:gd name="connsiteX83" fmla="*/ 4645040 w 4950037"/>
              <a:gd name="connsiteY83" fmla="*/ 6258160 h 6320484"/>
              <a:gd name="connsiteX84" fmla="*/ 4641598 w 4950037"/>
              <a:gd name="connsiteY84" fmla="*/ 6320461 h 6320484"/>
              <a:gd name="connsiteX85" fmla="*/ 724747 w 4950037"/>
              <a:gd name="connsiteY85" fmla="*/ 6068362 h 6320484"/>
              <a:gd name="connsiteX86" fmla="*/ 415706 w 4950037"/>
              <a:gd name="connsiteY86" fmla="*/ 6051307 h 6320484"/>
              <a:gd name="connsiteX87" fmla="*/ 420012 w 4950037"/>
              <a:gd name="connsiteY87" fmla="*/ 6011137 h 6320484"/>
              <a:gd name="connsiteX88" fmla="*/ 424214 w 4950037"/>
              <a:gd name="connsiteY88" fmla="*/ 6004548 h 6320484"/>
              <a:gd name="connsiteX89" fmla="*/ 424482 w 4950037"/>
              <a:gd name="connsiteY89" fmla="*/ 6001808 h 6320484"/>
              <a:gd name="connsiteX90" fmla="*/ 424751 w 4950037"/>
              <a:gd name="connsiteY90" fmla="*/ 5999066 h 6320484"/>
              <a:gd name="connsiteX91" fmla="*/ 425286 w 4950037"/>
              <a:gd name="connsiteY91" fmla="*/ 5993584 h 6320484"/>
              <a:gd name="connsiteX92" fmla="*/ 424972 w 4950037"/>
              <a:gd name="connsiteY92" fmla="*/ 5987694 h 6320484"/>
              <a:gd name="connsiteX93" fmla="*/ 424390 w 4950037"/>
              <a:gd name="connsiteY93" fmla="*/ 5984546 h 6320484"/>
              <a:gd name="connsiteX94" fmla="*/ 424659 w 4950037"/>
              <a:gd name="connsiteY94" fmla="*/ 5981803 h 6320484"/>
              <a:gd name="connsiteX95" fmla="*/ 424344 w 4950037"/>
              <a:gd name="connsiteY95" fmla="*/ 5975914 h 6320484"/>
              <a:gd name="connsiteX96" fmla="*/ 423763 w 4950037"/>
              <a:gd name="connsiteY96" fmla="*/ 5972765 h 6320484"/>
              <a:gd name="connsiteX97" fmla="*/ 423136 w 4950037"/>
              <a:gd name="connsiteY97" fmla="*/ 5960984 h 6320484"/>
              <a:gd name="connsiteX98" fmla="*/ 422554 w 4950037"/>
              <a:gd name="connsiteY98" fmla="*/ 5957836 h 6320484"/>
              <a:gd name="connsiteX99" fmla="*/ 422821 w 4950037"/>
              <a:gd name="connsiteY99" fmla="*/ 5955094 h 6320484"/>
              <a:gd name="connsiteX100" fmla="*/ 421392 w 4950037"/>
              <a:gd name="connsiteY100" fmla="*/ 5951537 h 6320484"/>
              <a:gd name="connsiteX101" fmla="*/ 426782 w 4950037"/>
              <a:gd name="connsiteY101" fmla="*/ 5888089 h 6320484"/>
              <a:gd name="connsiteX102" fmla="*/ 448292 w 4950037"/>
              <a:gd name="connsiteY102" fmla="*/ 5480986 h 6320484"/>
              <a:gd name="connsiteX103" fmla="*/ 330530 w 4950037"/>
              <a:gd name="connsiteY103" fmla="*/ 5480986 h 6320484"/>
              <a:gd name="connsiteX104" fmla="*/ 330530 w 4950037"/>
              <a:gd name="connsiteY104" fmla="*/ 5395293 h 6320484"/>
              <a:gd name="connsiteX105" fmla="*/ 326057 w 4950037"/>
              <a:gd name="connsiteY105" fmla="*/ 5474970 h 6320484"/>
              <a:gd name="connsiteX106" fmla="*/ 270547 w 4950037"/>
              <a:gd name="connsiteY106" fmla="*/ 5477941 h 6320484"/>
              <a:gd name="connsiteX107" fmla="*/ 270474 w 4950037"/>
              <a:gd name="connsiteY107" fmla="*/ 5437541 h 6320484"/>
              <a:gd name="connsiteX108" fmla="*/ 273937 w 4950037"/>
              <a:gd name="connsiteY108" fmla="*/ 5430535 h 6320484"/>
              <a:gd name="connsiteX109" fmla="*/ 273907 w 4950037"/>
              <a:gd name="connsiteY109" fmla="*/ 5427782 h 6320484"/>
              <a:gd name="connsiteX110" fmla="*/ 273877 w 4950037"/>
              <a:gd name="connsiteY110" fmla="*/ 5425027 h 6320484"/>
              <a:gd name="connsiteX111" fmla="*/ 273815 w 4950037"/>
              <a:gd name="connsiteY111" fmla="*/ 5419519 h 6320484"/>
              <a:gd name="connsiteX112" fmla="*/ 272864 w 4950037"/>
              <a:gd name="connsiteY112" fmla="*/ 5413698 h 6320484"/>
              <a:gd name="connsiteX113" fmla="*/ 271946 w 4950037"/>
              <a:gd name="connsiteY113" fmla="*/ 5410631 h 6320484"/>
              <a:gd name="connsiteX114" fmla="*/ 271914 w 4950037"/>
              <a:gd name="connsiteY114" fmla="*/ 5407876 h 6320484"/>
              <a:gd name="connsiteX115" fmla="*/ 270963 w 4950037"/>
              <a:gd name="connsiteY115" fmla="*/ 5402055 h 6320484"/>
              <a:gd name="connsiteX116" fmla="*/ 270045 w 4950037"/>
              <a:gd name="connsiteY116" fmla="*/ 5398988 h 6320484"/>
              <a:gd name="connsiteX117" fmla="*/ 268144 w 4950037"/>
              <a:gd name="connsiteY117" fmla="*/ 5387344 h 6320484"/>
              <a:gd name="connsiteX118" fmla="*/ 267225 w 4950037"/>
              <a:gd name="connsiteY118" fmla="*/ 5384278 h 6320484"/>
              <a:gd name="connsiteX119" fmla="*/ 267193 w 4950037"/>
              <a:gd name="connsiteY119" fmla="*/ 5381523 h 6320484"/>
              <a:gd name="connsiteX120" fmla="*/ 265387 w 4950037"/>
              <a:gd name="connsiteY120" fmla="*/ 5378142 h 6320484"/>
              <a:gd name="connsiteX121" fmla="*/ 263868 w 4950037"/>
              <a:gd name="connsiteY121" fmla="*/ 5314483 h 6320484"/>
              <a:gd name="connsiteX122" fmla="*/ 192697 w 4950037"/>
              <a:gd name="connsiteY122" fmla="*/ 4040419 h 6320484"/>
              <a:gd name="connsiteX123" fmla="*/ 0 w 4950037"/>
              <a:gd name="connsiteY123" fmla="*/ 208389 h 6320484"/>
              <a:gd name="connsiteX124" fmla="*/ 2990554 w 4950037"/>
              <a:gd name="connsiteY124" fmla="*/ 54813 h 6320484"/>
              <a:gd name="connsiteX125" fmla="*/ 3816982 w 4950037"/>
              <a:gd name="connsiteY125" fmla="*/ 20020 h 6320484"/>
              <a:gd name="connsiteX126" fmla="*/ 4188628 w 4950037"/>
              <a:gd name="connsiteY126" fmla="*/ 0 h 632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950037" h="6320484">
                <a:moveTo>
                  <a:pt x="4188628" y="0"/>
                </a:moveTo>
                <a:lnTo>
                  <a:pt x="4218584" y="18617"/>
                </a:lnTo>
                <a:cubicBezTo>
                  <a:pt x="4219144" y="29179"/>
                  <a:pt x="4219703" y="39738"/>
                  <a:pt x="4220262" y="50299"/>
                </a:cubicBezTo>
                <a:lnTo>
                  <a:pt x="4223339" y="51686"/>
                </a:lnTo>
                <a:cubicBezTo>
                  <a:pt x="4233026" y="52344"/>
                  <a:pt x="4240723" y="38432"/>
                  <a:pt x="4243015" y="81229"/>
                </a:cubicBezTo>
                <a:cubicBezTo>
                  <a:pt x="4234697" y="102698"/>
                  <a:pt x="4229805" y="122275"/>
                  <a:pt x="4227211" y="140805"/>
                </a:cubicBezTo>
                <a:cubicBezTo>
                  <a:pt x="4226911" y="148739"/>
                  <a:pt x="4226612" y="156674"/>
                  <a:pt x="4226312" y="164608"/>
                </a:cubicBezTo>
                <a:lnTo>
                  <a:pt x="4231134" y="255748"/>
                </a:lnTo>
                <a:lnTo>
                  <a:pt x="4235510" y="301854"/>
                </a:lnTo>
                <a:cubicBezTo>
                  <a:pt x="4235774" y="306767"/>
                  <a:pt x="4235830" y="317329"/>
                  <a:pt x="4235520" y="330418"/>
                </a:cubicBezTo>
                <a:cubicBezTo>
                  <a:pt x="4235450" y="331825"/>
                  <a:pt x="4235379" y="333231"/>
                  <a:pt x="4235309" y="334638"/>
                </a:cubicBezTo>
                <a:lnTo>
                  <a:pt x="4247535" y="565647"/>
                </a:lnTo>
                <a:lnTo>
                  <a:pt x="4249754" y="570257"/>
                </a:lnTo>
                <a:cubicBezTo>
                  <a:pt x="4251066" y="577685"/>
                  <a:pt x="4250868" y="585797"/>
                  <a:pt x="4250201" y="594124"/>
                </a:cubicBezTo>
                <a:cubicBezTo>
                  <a:pt x="4249953" y="596755"/>
                  <a:pt x="4249706" y="599387"/>
                  <a:pt x="4249458" y="602018"/>
                </a:cubicBezTo>
                <a:lnTo>
                  <a:pt x="4255354" y="713405"/>
                </a:lnTo>
                <a:lnTo>
                  <a:pt x="4257507" y="714073"/>
                </a:lnTo>
                <a:cubicBezTo>
                  <a:pt x="4259621" y="720223"/>
                  <a:pt x="4263181" y="727235"/>
                  <a:pt x="4265497" y="749513"/>
                </a:cubicBezTo>
                <a:cubicBezTo>
                  <a:pt x="4257720" y="777760"/>
                  <a:pt x="4282009" y="812594"/>
                  <a:pt x="4271401" y="847749"/>
                </a:cubicBezTo>
                <a:cubicBezTo>
                  <a:pt x="4270815" y="850939"/>
                  <a:pt x="4270519" y="855734"/>
                  <a:pt x="4270503" y="861235"/>
                </a:cubicBezTo>
                <a:cubicBezTo>
                  <a:pt x="4270568" y="862730"/>
                  <a:pt x="4270634" y="864224"/>
                  <a:pt x="4270699" y="865719"/>
                </a:cubicBezTo>
                <a:lnTo>
                  <a:pt x="4285322" y="987895"/>
                </a:lnTo>
                <a:lnTo>
                  <a:pt x="4532772" y="1009893"/>
                </a:lnTo>
                <a:lnTo>
                  <a:pt x="4904400" y="1030269"/>
                </a:lnTo>
                <a:lnTo>
                  <a:pt x="4932162" y="1052023"/>
                </a:lnTo>
                <a:lnTo>
                  <a:pt x="4930395" y="1083700"/>
                </a:lnTo>
                <a:lnTo>
                  <a:pt x="4933305" y="1085413"/>
                </a:lnTo>
                <a:cubicBezTo>
                  <a:pt x="4942862" y="1087116"/>
                  <a:pt x="4952022" y="1074120"/>
                  <a:pt x="4949662" y="1116915"/>
                </a:cubicBezTo>
                <a:cubicBezTo>
                  <a:pt x="4939066" y="1137355"/>
                  <a:pt x="4932081" y="1156286"/>
                  <a:pt x="4927494" y="1174426"/>
                </a:cubicBezTo>
                <a:lnTo>
                  <a:pt x="4924021" y="1197992"/>
                </a:lnTo>
                <a:lnTo>
                  <a:pt x="4918937" y="1289117"/>
                </a:lnTo>
                <a:cubicBezTo>
                  <a:pt x="4918721" y="1304553"/>
                  <a:pt x="4918506" y="1319990"/>
                  <a:pt x="4918290" y="1335426"/>
                </a:cubicBezTo>
                <a:cubicBezTo>
                  <a:pt x="4918020" y="1340340"/>
                  <a:pt x="4916931" y="1350844"/>
                  <a:pt x="4915204" y="1363823"/>
                </a:cubicBezTo>
                <a:lnTo>
                  <a:pt x="4914538" y="1367995"/>
                </a:lnTo>
                <a:lnTo>
                  <a:pt x="4901655" y="1598968"/>
                </a:lnTo>
                <a:lnTo>
                  <a:pt x="4903361" y="1603791"/>
                </a:lnTo>
                <a:cubicBezTo>
                  <a:pt x="4903861" y="1611318"/>
                  <a:pt x="4902784" y="1619361"/>
                  <a:pt x="4901219" y="1627566"/>
                </a:cubicBezTo>
                <a:lnTo>
                  <a:pt x="4899626" y="1635333"/>
                </a:lnTo>
                <a:lnTo>
                  <a:pt x="4893414" y="1746703"/>
                </a:lnTo>
                <a:lnTo>
                  <a:pt x="4895482" y="1747601"/>
                </a:lnTo>
                <a:cubicBezTo>
                  <a:pt x="4896917" y="1753944"/>
                  <a:pt x="4899696" y="1761300"/>
                  <a:pt x="4899584" y="1783699"/>
                </a:cubicBezTo>
                <a:cubicBezTo>
                  <a:pt x="4888791" y="1810936"/>
                  <a:pt x="4909162" y="1848198"/>
                  <a:pt x="4894806" y="1881995"/>
                </a:cubicBezTo>
                <a:cubicBezTo>
                  <a:pt x="4891095" y="1894424"/>
                  <a:pt x="4889211" y="1932888"/>
                  <a:pt x="4894702" y="1940154"/>
                </a:cubicBezTo>
                <a:cubicBezTo>
                  <a:pt x="4895513" y="1948172"/>
                  <a:pt x="4892867" y="1957532"/>
                  <a:pt x="4898986" y="1961221"/>
                </a:cubicBezTo>
                <a:cubicBezTo>
                  <a:pt x="4906255" y="1967327"/>
                  <a:pt x="4892830" y="1995341"/>
                  <a:pt x="4902063" y="1991332"/>
                </a:cubicBezTo>
                <a:cubicBezTo>
                  <a:pt x="4892826" y="2011227"/>
                  <a:pt x="4907874" y="2026986"/>
                  <a:pt x="4910843" y="2043680"/>
                </a:cubicBezTo>
                <a:lnTo>
                  <a:pt x="4913111" y="2093780"/>
                </a:lnTo>
                <a:cubicBezTo>
                  <a:pt x="4912819" y="2104963"/>
                  <a:pt x="4912526" y="2116147"/>
                  <a:pt x="4912235" y="2127331"/>
                </a:cubicBezTo>
                <a:cubicBezTo>
                  <a:pt x="4912081" y="2128947"/>
                  <a:pt x="4911927" y="2130563"/>
                  <a:pt x="4911774" y="2132180"/>
                </a:cubicBezTo>
                <a:lnTo>
                  <a:pt x="4902693" y="2171984"/>
                </a:lnTo>
                <a:cubicBezTo>
                  <a:pt x="4903894" y="2172990"/>
                  <a:pt x="4904991" y="2174315"/>
                  <a:pt x="4905943" y="2175920"/>
                </a:cubicBezTo>
                <a:lnTo>
                  <a:pt x="4908773" y="2188707"/>
                </a:lnTo>
                <a:lnTo>
                  <a:pt x="4904052" y="2199268"/>
                </a:lnTo>
                <a:lnTo>
                  <a:pt x="4893911" y="2249378"/>
                </a:lnTo>
                <a:lnTo>
                  <a:pt x="4883060" y="2322907"/>
                </a:lnTo>
                <a:lnTo>
                  <a:pt x="4878199" y="2333841"/>
                </a:lnTo>
                <a:cubicBezTo>
                  <a:pt x="4872134" y="2359072"/>
                  <a:pt x="4875268" y="2390080"/>
                  <a:pt x="4863832" y="2405746"/>
                </a:cubicBezTo>
                <a:lnTo>
                  <a:pt x="4860132" y="2443689"/>
                </a:lnTo>
                <a:lnTo>
                  <a:pt x="4863777" y="2448134"/>
                </a:lnTo>
                <a:lnTo>
                  <a:pt x="4862134" y="2459306"/>
                </a:lnTo>
                <a:cubicBezTo>
                  <a:pt x="4862270" y="2460323"/>
                  <a:pt x="4862408" y="2461340"/>
                  <a:pt x="4862544" y="2462358"/>
                </a:cubicBezTo>
                <a:cubicBezTo>
                  <a:pt x="4863348" y="2468183"/>
                  <a:pt x="4864002" y="2473955"/>
                  <a:pt x="4864049" y="2479770"/>
                </a:cubicBezTo>
                <a:cubicBezTo>
                  <a:pt x="4849538" y="2476510"/>
                  <a:pt x="4855223" y="2505567"/>
                  <a:pt x="4852627" y="2514583"/>
                </a:cubicBezTo>
                <a:lnTo>
                  <a:pt x="4850576" y="2514709"/>
                </a:lnTo>
                <a:lnTo>
                  <a:pt x="4842113" y="2666439"/>
                </a:lnTo>
                <a:lnTo>
                  <a:pt x="4850768" y="2690544"/>
                </a:lnTo>
                <a:lnTo>
                  <a:pt x="4853036" y="2740646"/>
                </a:lnTo>
                <a:cubicBezTo>
                  <a:pt x="4852743" y="2751830"/>
                  <a:pt x="4852452" y="2763013"/>
                  <a:pt x="4852159" y="2774197"/>
                </a:cubicBezTo>
                <a:cubicBezTo>
                  <a:pt x="4852006" y="2775813"/>
                  <a:pt x="4851852" y="2777429"/>
                  <a:pt x="4851699" y="2779045"/>
                </a:cubicBezTo>
                <a:lnTo>
                  <a:pt x="4842617" y="2818850"/>
                </a:lnTo>
                <a:cubicBezTo>
                  <a:pt x="4843819" y="2819856"/>
                  <a:pt x="4844915" y="2821182"/>
                  <a:pt x="4845868" y="2822786"/>
                </a:cubicBezTo>
                <a:lnTo>
                  <a:pt x="4848697" y="2835573"/>
                </a:lnTo>
                <a:lnTo>
                  <a:pt x="4843976" y="2846133"/>
                </a:lnTo>
                <a:lnTo>
                  <a:pt x="4833835" y="2896246"/>
                </a:lnTo>
                <a:lnTo>
                  <a:pt x="4826535" y="2945711"/>
                </a:lnTo>
                <a:cubicBezTo>
                  <a:pt x="4807919" y="3297000"/>
                  <a:pt x="4774287" y="3653361"/>
                  <a:pt x="4770687" y="3999577"/>
                </a:cubicBezTo>
                <a:cubicBezTo>
                  <a:pt x="4767748" y="4078096"/>
                  <a:pt x="4760894" y="4174113"/>
                  <a:pt x="4757955" y="4252632"/>
                </a:cubicBezTo>
                <a:cubicBezTo>
                  <a:pt x="4764534" y="4246730"/>
                  <a:pt x="4754187" y="4396558"/>
                  <a:pt x="4746917" y="4414955"/>
                </a:cubicBezTo>
                <a:lnTo>
                  <a:pt x="4656537" y="6050064"/>
                </a:lnTo>
                <a:lnTo>
                  <a:pt x="4661812" y="6086684"/>
                </a:lnTo>
                <a:cubicBezTo>
                  <a:pt x="4667576" y="6094577"/>
                  <a:pt x="4664275" y="6098656"/>
                  <a:pt x="4665332" y="6121067"/>
                </a:cubicBezTo>
                <a:cubicBezTo>
                  <a:pt x="4666388" y="6143476"/>
                  <a:pt x="4649733" y="6177068"/>
                  <a:pt x="4668152" y="6221142"/>
                </a:cubicBezTo>
                <a:cubicBezTo>
                  <a:pt x="4667735" y="6228689"/>
                  <a:pt x="4658097" y="6246990"/>
                  <a:pt x="4649673" y="6255466"/>
                </a:cubicBezTo>
                <a:lnTo>
                  <a:pt x="4645040" y="6258160"/>
                </a:lnTo>
                <a:cubicBezTo>
                  <a:pt x="4643893" y="6278926"/>
                  <a:pt x="4645845" y="6296913"/>
                  <a:pt x="4641598" y="6320461"/>
                </a:cubicBezTo>
                <a:cubicBezTo>
                  <a:pt x="4535457" y="6322746"/>
                  <a:pt x="2126262" y="6155193"/>
                  <a:pt x="724747" y="6068362"/>
                </a:cubicBezTo>
                <a:lnTo>
                  <a:pt x="415706" y="6051307"/>
                </a:lnTo>
                <a:lnTo>
                  <a:pt x="420012" y="6011137"/>
                </a:lnTo>
                <a:lnTo>
                  <a:pt x="424214" y="6004548"/>
                </a:lnTo>
                <a:cubicBezTo>
                  <a:pt x="424742" y="6003448"/>
                  <a:pt x="424392" y="6002721"/>
                  <a:pt x="424482" y="6001808"/>
                </a:cubicBezTo>
                <a:cubicBezTo>
                  <a:pt x="424572" y="6000894"/>
                  <a:pt x="424661" y="5999980"/>
                  <a:pt x="424751" y="5999066"/>
                </a:cubicBezTo>
                <a:cubicBezTo>
                  <a:pt x="424928" y="5997240"/>
                  <a:pt x="425294" y="5995212"/>
                  <a:pt x="425286" y="5993584"/>
                </a:cubicBezTo>
                <a:cubicBezTo>
                  <a:pt x="425230" y="5983140"/>
                  <a:pt x="424153" y="5996072"/>
                  <a:pt x="424972" y="5987694"/>
                </a:cubicBezTo>
                <a:cubicBezTo>
                  <a:pt x="424779" y="5986644"/>
                  <a:pt x="424455" y="5985762"/>
                  <a:pt x="424390" y="5984546"/>
                </a:cubicBezTo>
                <a:cubicBezTo>
                  <a:pt x="424349" y="5983776"/>
                  <a:pt x="424698" y="5982573"/>
                  <a:pt x="424659" y="5981803"/>
                </a:cubicBezTo>
                <a:cubicBezTo>
                  <a:pt x="424279" y="5974674"/>
                  <a:pt x="423729" y="5982198"/>
                  <a:pt x="424344" y="5975914"/>
                </a:cubicBezTo>
                <a:lnTo>
                  <a:pt x="423763" y="5972765"/>
                </a:lnTo>
                <a:cubicBezTo>
                  <a:pt x="422354" y="5965140"/>
                  <a:pt x="422317" y="5969355"/>
                  <a:pt x="423136" y="5960984"/>
                </a:cubicBezTo>
                <a:cubicBezTo>
                  <a:pt x="422942" y="5959935"/>
                  <a:pt x="422620" y="5959052"/>
                  <a:pt x="422554" y="5957836"/>
                </a:cubicBezTo>
                <a:cubicBezTo>
                  <a:pt x="422513" y="5957067"/>
                  <a:pt x="422944" y="5955758"/>
                  <a:pt x="422821" y="5955094"/>
                </a:cubicBezTo>
                <a:cubicBezTo>
                  <a:pt x="422548" y="5953610"/>
                  <a:pt x="420383" y="5954033"/>
                  <a:pt x="421392" y="5951537"/>
                </a:cubicBezTo>
                <a:lnTo>
                  <a:pt x="426782" y="5888089"/>
                </a:lnTo>
                <a:lnTo>
                  <a:pt x="448292" y="5480986"/>
                </a:lnTo>
                <a:lnTo>
                  <a:pt x="330530" y="5480986"/>
                </a:lnTo>
                <a:lnTo>
                  <a:pt x="330530" y="5395293"/>
                </a:lnTo>
                <a:lnTo>
                  <a:pt x="326057" y="5474970"/>
                </a:lnTo>
                <a:lnTo>
                  <a:pt x="270547" y="5477941"/>
                </a:lnTo>
                <a:cubicBezTo>
                  <a:pt x="270523" y="5464474"/>
                  <a:pt x="270498" y="5451008"/>
                  <a:pt x="270474" y="5437541"/>
                </a:cubicBezTo>
                <a:lnTo>
                  <a:pt x="273937" y="5430535"/>
                </a:lnTo>
                <a:cubicBezTo>
                  <a:pt x="274343" y="5429384"/>
                  <a:pt x="273915" y="5428700"/>
                  <a:pt x="273907" y="5427782"/>
                </a:cubicBezTo>
                <a:cubicBezTo>
                  <a:pt x="273897" y="5426864"/>
                  <a:pt x="273887" y="5425945"/>
                  <a:pt x="273877" y="5425027"/>
                </a:cubicBezTo>
                <a:cubicBezTo>
                  <a:pt x="273855" y="5423193"/>
                  <a:pt x="273998" y="5421136"/>
                  <a:pt x="273815" y="5419519"/>
                </a:cubicBezTo>
                <a:cubicBezTo>
                  <a:pt x="272627" y="5409143"/>
                  <a:pt x="272957" y="5422116"/>
                  <a:pt x="272864" y="5413698"/>
                </a:cubicBezTo>
                <a:cubicBezTo>
                  <a:pt x="272559" y="5412674"/>
                  <a:pt x="272141" y="5411834"/>
                  <a:pt x="271946" y="5410631"/>
                </a:cubicBezTo>
                <a:cubicBezTo>
                  <a:pt x="271820" y="5409871"/>
                  <a:pt x="272037" y="5408637"/>
                  <a:pt x="271914" y="5407876"/>
                </a:cubicBezTo>
                <a:cubicBezTo>
                  <a:pt x="270764" y="5400831"/>
                  <a:pt x="271033" y="5408369"/>
                  <a:pt x="270963" y="5402055"/>
                </a:cubicBezTo>
                <a:lnTo>
                  <a:pt x="270045" y="5398988"/>
                </a:lnTo>
                <a:cubicBezTo>
                  <a:pt x="267817" y="5391561"/>
                  <a:pt x="268237" y="5395755"/>
                  <a:pt x="268144" y="5387344"/>
                </a:cubicBezTo>
                <a:cubicBezTo>
                  <a:pt x="267838" y="5386323"/>
                  <a:pt x="267422" y="5385480"/>
                  <a:pt x="267225" y="5384278"/>
                </a:cubicBezTo>
                <a:cubicBezTo>
                  <a:pt x="267101" y="5383518"/>
                  <a:pt x="267386" y="5382170"/>
                  <a:pt x="267193" y="5381523"/>
                </a:cubicBezTo>
                <a:cubicBezTo>
                  <a:pt x="266761" y="5380078"/>
                  <a:pt x="264654" y="5380733"/>
                  <a:pt x="265387" y="5378142"/>
                </a:cubicBezTo>
                <a:cubicBezTo>
                  <a:pt x="264881" y="5356922"/>
                  <a:pt x="264374" y="5335703"/>
                  <a:pt x="263868" y="5314483"/>
                </a:cubicBezTo>
                <a:lnTo>
                  <a:pt x="192697" y="4040419"/>
                </a:lnTo>
                <a:lnTo>
                  <a:pt x="0" y="208389"/>
                </a:lnTo>
                <a:cubicBezTo>
                  <a:pt x="324854" y="204302"/>
                  <a:pt x="2354390" y="86208"/>
                  <a:pt x="2990554" y="54813"/>
                </a:cubicBezTo>
                <a:lnTo>
                  <a:pt x="3816982" y="20020"/>
                </a:lnTo>
                <a:lnTo>
                  <a:pt x="4188628" y="0"/>
                </a:lnTo>
                <a:close/>
              </a:path>
            </a:pathLst>
          </a:cu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Graph on document with pen">
            <a:extLst>
              <a:ext uri="{FF2B5EF4-FFF2-40B4-BE49-F238E27FC236}">
                <a16:creationId xmlns:a16="http://schemas.microsoft.com/office/drawing/2014/main" id="{25DAE784-4559-BF66-1C33-6F091E1C7E9F}"/>
              </a:ext>
            </a:extLst>
          </p:cNvPr>
          <p:cNvPicPr>
            <a:picLocks noChangeAspect="1"/>
          </p:cNvPicPr>
          <p:nvPr/>
        </p:nvPicPr>
        <p:blipFill rotWithShape="1">
          <a:blip r:embed="rId3">
            <a:alphaModFix amt="81000"/>
          </a:blip>
          <a:srcRect l="30637" r="17086" b="-1"/>
          <a:stretch/>
        </p:blipFill>
        <p:spPr>
          <a:xfrm>
            <a:off x="6876892" y="425319"/>
            <a:ext cx="4768520" cy="6088714"/>
          </a:xfrm>
          <a:custGeom>
            <a:avLst/>
            <a:gdLst/>
            <a:ahLst/>
            <a:cxnLst/>
            <a:rect l="l" t="t" r="r" b="b"/>
            <a:pathLst>
              <a:path w="4950037" h="6320484">
                <a:moveTo>
                  <a:pt x="4188628" y="0"/>
                </a:moveTo>
                <a:lnTo>
                  <a:pt x="4218584" y="18617"/>
                </a:lnTo>
                <a:cubicBezTo>
                  <a:pt x="4219144" y="29179"/>
                  <a:pt x="4219703" y="39738"/>
                  <a:pt x="4220262" y="50299"/>
                </a:cubicBezTo>
                <a:lnTo>
                  <a:pt x="4223339" y="51686"/>
                </a:lnTo>
                <a:cubicBezTo>
                  <a:pt x="4233026" y="52344"/>
                  <a:pt x="4240723" y="38432"/>
                  <a:pt x="4243015" y="81229"/>
                </a:cubicBezTo>
                <a:cubicBezTo>
                  <a:pt x="4234697" y="102698"/>
                  <a:pt x="4229805" y="122275"/>
                  <a:pt x="4227211" y="140805"/>
                </a:cubicBezTo>
                <a:cubicBezTo>
                  <a:pt x="4226911" y="148739"/>
                  <a:pt x="4226612" y="156674"/>
                  <a:pt x="4226312" y="164608"/>
                </a:cubicBezTo>
                <a:lnTo>
                  <a:pt x="4231134" y="255748"/>
                </a:lnTo>
                <a:lnTo>
                  <a:pt x="4235510" y="301854"/>
                </a:lnTo>
                <a:cubicBezTo>
                  <a:pt x="4235774" y="306767"/>
                  <a:pt x="4235830" y="317329"/>
                  <a:pt x="4235520" y="330418"/>
                </a:cubicBezTo>
                <a:cubicBezTo>
                  <a:pt x="4235450" y="331825"/>
                  <a:pt x="4235379" y="333231"/>
                  <a:pt x="4235309" y="334638"/>
                </a:cubicBezTo>
                <a:lnTo>
                  <a:pt x="4247535" y="565647"/>
                </a:lnTo>
                <a:lnTo>
                  <a:pt x="4249754" y="570257"/>
                </a:lnTo>
                <a:cubicBezTo>
                  <a:pt x="4251066" y="577685"/>
                  <a:pt x="4250868" y="585797"/>
                  <a:pt x="4250201" y="594124"/>
                </a:cubicBezTo>
                <a:cubicBezTo>
                  <a:pt x="4249953" y="596755"/>
                  <a:pt x="4249706" y="599387"/>
                  <a:pt x="4249458" y="602018"/>
                </a:cubicBezTo>
                <a:lnTo>
                  <a:pt x="4255354" y="713405"/>
                </a:lnTo>
                <a:lnTo>
                  <a:pt x="4257507" y="714073"/>
                </a:lnTo>
                <a:cubicBezTo>
                  <a:pt x="4259621" y="720223"/>
                  <a:pt x="4263181" y="727235"/>
                  <a:pt x="4265497" y="749513"/>
                </a:cubicBezTo>
                <a:cubicBezTo>
                  <a:pt x="4257720" y="777760"/>
                  <a:pt x="4282009" y="812594"/>
                  <a:pt x="4271401" y="847749"/>
                </a:cubicBezTo>
                <a:cubicBezTo>
                  <a:pt x="4270815" y="850939"/>
                  <a:pt x="4270519" y="855734"/>
                  <a:pt x="4270503" y="861235"/>
                </a:cubicBezTo>
                <a:cubicBezTo>
                  <a:pt x="4270568" y="862730"/>
                  <a:pt x="4270634" y="864224"/>
                  <a:pt x="4270699" y="865719"/>
                </a:cubicBezTo>
                <a:lnTo>
                  <a:pt x="4285322" y="987895"/>
                </a:lnTo>
                <a:lnTo>
                  <a:pt x="4532772" y="1009893"/>
                </a:lnTo>
                <a:lnTo>
                  <a:pt x="4904400" y="1030269"/>
                </a:lnTo>
                <a:lnTo>
                  <a:pt x="4932162" y="1052023"/>
                </a:lnTo>
                <a:lnTo>
                  <a:pt x="4930395" y="1083700"/>
                </a:lnTo>
                <a:lnTo>
                  <a:pt x="4933305" y="1085413"/>
                </a:lnTo>
                <a:cubicBezTo>
                  <a:pt x="4942862" y="1087116"/>
                  <a:pt x="4952022" y="1074120"/>
                  <a:pt x="4949662" y="1116915"/>
                </a:cubicBezTo>
                <a:cubicBezTo>
                  <a:pt x="4939066" y="1137355"/>
                  <a:pt x="4932081" y="1156286"/>
                  <a:pt x="4927494" y="1174426"/>
                </a:cubicBezTo>
                <a:lnTo>
                  <a:pt x="4924021" y="1197992"/>
                </a:lnTo>
                <a:lnTo>
                  <a:pt x="4918937" y="1289117"/>
                </a:lnTo>
                <a:cubicBezTo>
                  <a:pt x="4918721" y="1304553"/>
                  <a:pt x="4918506" y="1319990"/>
                  <a:pt x="4918290" y="1335426"/>
                </a:cubicBezTo>
                <a:cubicBezTo>
                  <a:pt x="4918020" y="1340340"/>
                  <a:pt x="4916931" y="1350844"/>
                  <a:pt x="4915204" y="1363823"/>
                </a:cubicBezTo>
                <a:lnTo>
                  <a:pt x="4914538" y="1367995"/>
                </a:lnTo>
                <a:lnTo>
                  <a:pt x="4901655" y="1598968"/>
                </a:lnTo>
                <a:lnTo>
                  <a:pt x="4903361" y="1603791"/>
                </a:lnTo>
                <a:cubicBezTo>
                  <a:pt x="4903861" y="1611318"/>
                  <a:pt x="4902784" y="1619361"/>
                  <a:pt x="4901219" y="1627566"/>
                </a:cubicBezTo>
                <a:lnTo>
                  <a:pt x="4899626" y="1635333"/>
                </a:lnTo>
                <a:lnTo>
                  <a:pt x="4893414" y="1746703"/>
                </a:lnTo>
                <a:lnTo>
                  <a:pt x="4895482" y="1747601"/>
                </a:lnTo>
                <a:cubicBezTo>
                  <a:pt x="4896917" y="1753944"/>
                  <a:pt x="4899696" y="1761300"/>
                  <a:pt x="4899584" y="1783699"/>
                </a:cubicBezTo>
                <a:cubicBezTo>
                  <a:pt x="4888791" y="1810936"/>
                  <a:pt x="4909162" y="1848198"/>
                  <a:pt x="4894806" y="1881995"/>
                </a:cubicBezTo>
                <a:cubicBezTo>
                  <a:pt x="4891095" y="1894424"/>
                  <a:pt x="4889211" y="1932888"/>
                  <a:pt x="4894702" y="1940154"/>
                </a:cubicBezTo>
                <a:cubicBezTo>
                  <a:pt x="4895513" y="1948172"/>
                  <a:pt x="4892867" y="1957532"/>
                  <a:pt x="4898986" y="1961221"/>
                </a:cubicBezTo>
                <a:cubicBezTo>
                  <a:pt x="4906255" y="1967327"/>
                  <a:pt x="4892830" y="1995341"/>
                  <a:pt x="4902063" y="1991332"/>
                </a:cubicBezTo>
                <a:cubicBezTo>
                  <a:pt x="4892826" y="2011227"/>
                  <a:pt x="4907874" y="2026986"/>
                  <a:pt x="4910843" y="2043680"/>
                </a:cubicBezTo>
                <a:lnTo>
                  <a:pt x="4913111" y="2093780"/>
                </a:lnTo>
                <a:cubicBezTo>
                  <a:pt x="4912819" y="2104963"/>
                  <a:pt x="4912526" y="2116147"/>
                  <a:pt x="4912235" y="2127331"/>
                </a:cubicBezTo>
                <a:cubicBezTo>
                  <a:pt x="4912081" y="2128947"/>
                  <a:pt x="4911927" y="2130563"/>
                  <a:pt x="4911774" y="2132180"/>
                </a:cubicBezTo>
                <a:lnTo>
                  <a:pt x="4902693" y="2171984"/>
                </a:lnTo>
                <a:cubicBezTo>
                  <a:pt x="4903894" y="2172990"/>
                  <a:pt x="4904991" y="2174315"/>
                  <a:pt x="4905943" y="2175920"/>
                </a:cubicBezTo>
                <a:lnTo>
                  <a:pt x="4908773" y="2188707"/>
                </a:lnTo>
                <a:lnTo>
                  <a:pt x="4904052" y="2199268"/>
                </a:lnTo>
                <a:lnTo>
                  <a:pt x="4893911" y="2249378"/>
                </a:lnTo>
                <a:lnTo>
                  <a:pt x="4883060" y="2322907"/>
                </a:lnTo>
                <a:lnTo>
                  <a:pt x="4878199" y="2333841"/>
                </a:lnTo>
                <a:cubicBezTo>
                  <a:pt x="4872134" y="2359072"/>
                  <a:pt x="4875268" y="2390080"/>
                  <a:pt x="4863832" y="2405746"/>
                </a:cubicBezTo>
                <a:lnTo>
                  <a:pt x="4860132" y="2443689"/>
                </a:lnTo>
                <a:lnTo>
                  <a:pt x="4863777" y="2448134"/>
                </a:lnTo>
                <a:lnTo>
                  <a:pt x="4862134" y="2459306"/>
                </a:lnTo>
                <a:cubicBezTo>
                  <a:pt x="4862270" y="2460323"/>
                  <a:pt x="4862408" y="2461340"/>
                  <a:pt x="4862544" y="2462358"/>
                </a:cubicBezTo>
                <a:cubicBezTo>
                  <a:pt x="4863348" y="2468183"/>
                  <a:pt x="4864002" y="2473955"/>
                  <a:pt x="4864049" y="2479770"/>
                </a:cubicBezTo>
                <a:cubicBezTo>
                  <a:pt x="4849538" y="2476510"/>
                  <a:pt x="4855223" y="2505567"/>
                  <a:pt x="4852627" y="2514583"/>
                </a:cubicBezTo>
                <a:lnTo>
                  <a:pt x="4850576" y="2514709"/>
                </a:lnTo>
                <a:lnTo>
                  <a:pt x="4842113" y="2666439"/>
                </a:lnTo>
                <a:lnTo>
                  <a:pt x="4850768" y="2690544"/>
                </a:lnTo>
                <a:lnTo>
                  <a:pt x="4853036" y="2740646"/>
                </a:lnTo>
                <a:cubicBezTo>
                  <a:pt x="4852743" y="2751830"/>
                  <a:pt x="4852452" y="2763013"/>
                  <a:pt x="4852159" y="2774197"/>
                </a:cubicBezTo>
                <a:cubicBezTo>
                  <a:pt x="4852006" y="2775813"/>
                  <a:pt x="4851852" y="2777429"/>
                  <a:pt x="4851699" y="2779045"/>
                </a:cubicBezTo>
                <a:lnTo>
                  <a:pt x="4842617" y="2818850"/>
                </a:lnTo>
                <a:cubicBezTo>
                  <a:pt x="4843819" y="2819856"/>
                  <a:pt x="4844915" y="2821182"/>
                  <a:pt x="4845868" y="2822786"/>
                </a:cubicBezTo>
                <a:lnTo>
                  <a:pt x="4848697" y="2835573"/>
                </a:lnTo>
                <a:lnTo>
                  <a:pt x="4843976" y="2846133"/>
                </a:lnTo>
                <a:lnTo>
                  <a:pt x="4833835" y="2896246"/>
                </a:lnTo>
                <a:lnTo>
                  <a:pt x="4826535" y="2945711"/>
                </a:lnTo>
                <a:cubicBezTo>
                  <a:pt x="4807919" y="3297000"/>
                  <a:pt x="4774287" y="3653361"/>
                  <a:pt x="4770687" y="3999577"/>
                </a:cubicBezTo>
                <a:cubicBezTo>
                  <a:pt x="4767748" y="4078096"/>
                  <a:pt x="4760894" y="4174113"/>
                  <a:pt x="4757955" y="4252632"/>
                </a:cubicBezTo>
                <a:cubicBezTo>
                  <a:pt x="4764534" y="4246730"/>
                  <a:pt x="4754187" y="4396558"/>
                  <a:pt x="4746917" y="4414955"/>
                </a:cubicBezTo>
                <a:lnTo>
                  <a:pt x="4656537" y="6050064"/>
                </a:lnTo>
                <a:lnTo>
                  <a:pt x="4661812" y="6086684"/>
                </a:lnTo>
                <a:cubicBezTo>
                  <a:pt x="4667576" y="6094577"/>
                  <a:pt x="4664275" y="6098656"/>
                  <a:pt x="4665332" y="6121067"/>
                </a:cubicBezTo>
                <a:cubicBezTo>
                  <a:pt x="4666388" y="6143476"/>
                  <a:pt x="4649733" y="6177068"/>
                  <a:pt x="4668152" y="6221142"/>
                </a:cubicBezTo>
                <a:cubicBezTo>
                  <a:pt x="4667735" y="6228689"/>
                  <a:pt x="4658097" y="6246990"/>
                  <a:pt x="4649673" y="6255466"/>
                </a:cubicBezTo>
                <a:lnTo>
                  <a:pt x="4645040" y="6258160"/>
                </a:lnTo>
                <a:cubicBezTo>
                  <a:pt x="4643893" y="6278926"/>
                  <a:pt x="4645845" y="6296913"/>
                  <a:pt x="4641598" y="6320461"/>
                </a:cubicBezTo>
                <a:cubicBezTo>
                  <a:pt x="4535457" y="6322746"/>
                  <a:pt x="2126262" y="6155193"/>
                  <a:pt x="724747" y="6068362"/>
                </a:cubicBezTo>
                <a:lnTo>
                  <a:pt x="415706" y="6051307"/>
                </a:lnTo>
                <a:lnTo>
                  <a:pt x="420012" y="6011137"/>
                </a:lnTo>
                <a:lnTo>
                  <a:pt x="424214" y="6004548"/>
                </a:lnTo>
                <a:cubicBezTo>
                  <a:pt x="424742" y="6003448"/>
                  <a:pt x="424392" y="6002721"/>
                  <a:pt x="424482" y="6001808"/>
                </a:cubicBezTo>
                <a:cubicBezTo>
                  <a:pt x="424572" y="6000894"/>
                  <a:pt x="424661" y="5999980"/>
                  <a:pt x="424751" y="5999066"/>
                </a:cubicBezTo>
                <a:cubicBezTo>
                  <a:pt x="424928" y="5997240"/>
                  <a:pt x="425294" y="5995212"/>
                  <a:pt x="425286" y="5993584"/>
                </a:cubicBezTo>
                <a:cubicBezTo>
                  <a:pt x="425230" y="5983140"/>
                  <a:pt x="424153" y="5996072"/>
                  <a:pt x="424972" y="5987694"/>
                </a:cubicBezTo>
                <a:cubicBezTo>
                  <a:pt x="424779" y="5986644"/>
                  <a:pt x="424455" y="5985762"/>
                  <a:pt x="424390" y="5984546"/>
                </a:cubicBezTo>
                <a:cubicBezTo>
                  <a:pt x="424349" y="5983776"/>
                  <a:pt x="424698" y="5982573"/>
                  <a:pt x="424659" y="5981803"/>
                </a:cubicBezTo>
                <a:cubicBezTo>
                  <a:pt x="424279" y="5974674"/>
                  <a:pt x="423729" y="5982198"/>
                  <a:pt x="424344" y="5975914"/>
                </a:cubicBezTo>
                <a:lnTo>
                  <a:pt x="423763" y="5972765"/>
                </a:lnTo>
                <a:cubicBezTo>
                  <a:pt x="422354" y="5965140"/>
                  <a:pt x="422317" y="5969355"/>
                  <a:pt x="423136" y="5960984"/>
                </a:cubicBezTo>
                <a:cubicBezTo>
                  <a:pt x="422942" y="5959935"/>
                  <a:pt x="422620" y="5959052"/>
                  <a:pt x="422554" y="5957836"/>
                </a:cubicBezTo>
                <a:cubicBezTo>
                  <a:pt x="422513" y="5957067"/>
                  <a:pt x="422944" y="5955758"/>
                  <a:pt x="422821" y="5955094"/>
                </a:cubicBezTo>
                <a:cubicBezTo>
                  <a:pt x="422548" y="5953610"/>
                  <a:pt x="420383" y="5954033"/>
                  <a:pt x="421392" y="5951537"/>
                </a:cubicBezTo>
                <a:lnTo>
                  <a:pt x="426782" y="5888089"/>
                </a:lnTo>
                <a:lnTo>
                  <a:pt x="448292" y="5480986"/>
                </a:lnTo>
                <a:lnTo>
                  <a:pt x="330530" y="5480986"/>
                </a:lnTo>
                <a:lnTo>
                  <a:pt x="330530" y="5395293"/>
                </a:lnTo>
                <a:lnTo>
                  <a:pt x="326057" y="5474970"/>
                </a:lnTo>
                <a:lnTo>
                  <a:pt x="270547" y="5477941"/>
                </a:lnTo>
                <a:cubicBezTo>
                  <a:pt x="270523" y="5464474"/>
                  <a:pt x="270498" y="5451008"/>
                  <a:pt x="270474" y="5437541"/>
                </a:cubicBezTo>
                <a:lnTo>
                  <a:pt x="273937" y="5430535"/>
                </a:lnTo>
                <a:cubicBezTo>
                  <a:pt x="274343" y="5429384"/>
                  <a:pt x="273915" y="5428700"/>
                  <a:pt x="273907" y="5427782"/>
                </a:cubicBezTo>
                <a:cubicBezTo>
                  <a:pt x="273897" y="5426864"/>
                  <a:pt x="273887" y="5425945"/>
                  <a:pt x="273877" y="5425027"/>
                </a:cubicBezTo>
                <a:cubicBezTo>
                  <a:pt x="273855" y="5423193"/>
                  <a:pt x="273998" y="5421136"/>
                  <a:pt x="273815" y="5419519"/>
                </a:cubicBezTo>
                <a:cubicBezTo>
                  <a:pt x="272627" y="5409143"/>
                  <a:pt x="272957" y="5422116"/>
                  <a:pt x="272864" y="5413698"/>
                </a:cubicBezTo>
                <a:cubicBezTo>
                  <a:pt x="272559" y="5412674"/>
                  <a:pt x="272141" y="5411834"/>
                  <a:pt x="271946" y="5410631"/>
                </a:cubicBezTo>
                <a:cubicBezTo>
                  <a:pt x="271820" y="5409871"/>
                  <a:pt x="272037" y="5408637"/>
                  <a:pt x="271914" y="5407876"/>
                </a:cubicBezTo>
                <a:cubicBezTo>
                  <a:pt x="270764" y="5400831"/>
                  <a:pt x="271033" y="5408369"/>
                  <a:pt x="270963" y="5402055"/>
                </a:cubicBezTo>
                <a:lnTo>
                  <a:pt x="270045" y="5398988"/>
                </a:lnTo>
                <a:cubicBezTo>
                  <a:pt x="267817" y="5391561"/>
                  <a:pt x="268237" y="5395755"/>
                  <a:pt x="268144" y="5387344"/>
                </a:cubicBezTo>
                <a:cubicBezTo>
                  <a:pt x="267838" y="5386323"/>
                  <a:pt x="267422" y="5385480"/>
                  <a:pt x="267225" y="5384278"/>
                </a:cubicBezTo>
                <a:cubicBezTo>
                  <a:pt x="267101" y="5383518"/>
                  <a:pt x="267386" y="5382170"/>
                  <a:pt x="267193" y="5381523"/>
                </a:cubicBezTo>
                <a:cubicBezTo>
                  <a:pt x="266761" y="5380078"/>
                  <a:pt x="264654" y="5380733"/>
                  <a:pt x="265387" y="5378142"/>
                </a:cubicBezTo>
                <a:cubicBezTo>
                  <a:pt x="264881" y="5356922"/>
                  <a:pt x="264374" y="5335703"/>
                  <a:pt x="263868" y="5314483"/>
                </a:cubicBezTo>
                <a:lnTo>
                  <a:pt x="192697" y="4040419"/>
                </a:lnTo>
                <a:lnTo>
                  <a:pt x="0" y="208389"/>
                </a:lnTo>
                <a:cubicBezTo>
                  <a:pt x="324854" y="204302"/>
                  <a:pt x="2354390" y="86208"/>
                  <a:pt x="2990554" y="54813"/>
                </a:cubicBezTo>
                <a:lnTo>
                  <a:pt x="3816982" y="20020"/>
                </a:lnTo>
                <a:close/>
              </a:path>
            </a:pathLst>
          </a:custGeom>
        </p:spPr>
      </p:pic>
      <p:sp>
        <p:nvSpPr>
          <p:cNvPr id="33" name="Freeform: Shape 32">
            <a:extLst>
              <a:ext uri="{FF2B5EF4-FFF2-40B4-BE49-F238E27FC236}">
                <a16:creationId xmlns:a16="http://schemas.microsoft.com/office/drawing/2014/main" id="{7D6766C1-D0DB-4C51-BF80-C1E17260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26689">
            <a:off x="6850302" y="405956"/>
            <a:ext cx="4368058" cy="5077615"/>
          </a:xfrm>
          <a:custGeom>
            <a:avLst/>
            <a:gdLst>
              <a:gd name="connsiteX0" fmla="*/ 4488693 w 4534331"/>
              <a:gd name="connsiteY0" fmla="*/ 246796 h 5270897"/>
              <a:gd name="connsiteX1" fmla="*/ 4516455 w 4534331"/>
              <a:gd name="connsiteY1" fmla="*/ 268550 h 5270897"/>
              <a:gd name="connsiteX2" fmla="*/ 4514689 w 4534331"/>
              <a:gd name="connsiteY2" fmla="*/ 300227 h 5270897"/>
              <a:gd name="connsiteX3" fmla="*/ 4517598 w 4534331"/>
              <a:gd name="connsiteY3" fmla="*/ 301940 h 5270897"/>
              <a:gd name="connsiteX4" fmla="*/ 4533956 w 4534331"/>
              <a:gd name="connsiteY4" fmla="*/ 333441 h 5270897"/>
              <a:gd name="connsiteX5" fmla="*/ 4511788 w 4534331"/>
              <a:gd name="connsiteY5" fmla="*/ 390953 h 5270897"/>
              <a:gd name="connsiteX6" fmla="*/ 4508315 w 4534331"/>
              <a:gd name="connsiteY6" fmla="*/ 414519 h 5270897"/>
              <a:gd name="connsiteX7" fmla="*/ 4503231 w 4534331"/>
              <a:gd name="connsiteY7" fmla="*/ 505644 h 5270897"/>
              <a:gd name="connsiteX8" fmla="*/ 4502584 w 4534331"/>
              <a:gd name="connsiteY8" fmla="*/ 551953 h 5270897"/>
              <a:gd name="connsiteX9" fmla="*/ 4499498 w 4534331"/>
              <a:gd name="connsiteY9" fmla="*/ 580350 h 5270897"/>
              <a:gd name="connsiteX10" fmla="*/ 4498831 w 4534331"/>
              <a:gd name="connsiteY10" fmla="*/ 584522 h 5270897"/>
              <a:gd name="connsiteX11" fmla="*/ 4485949 w 4534331"/>
              <a:gd name="connsiteY11" fmla="*/ 815495 h 5270897"/>
              <a:gd name="connsiteX12" fmla="*/ 4487655 w 4534331"/>
              <a:gd name="connsiteY12" fmla="*/ 820318 h 5270897"/>
              <a:gd name="connsiteX13" fmla="*/ 4485513 w 4534331"/>
              <a:gd name="connsiteY13" fmla="*/ 844093 h 5270897"/>
              <a:gd name="connsiteX14" fmla="*/ 4483919 w 4534331"/>
              <a:gd name="connsiteY14" fmla="*/ 851860 h 5270897"/>
              <a:gd name="connsiteX15" fmla="*/ 4477708 w 4534331"/>
              <a:gd name="connsiteY15" fmla="*/ 963230 h 5270897"/>
              <a:gd name="connsiteX16" fmla="*/ 4479776 w 4534331"/>
              <a:gd name="connsiteY16" fmla="*/ 964128 h 5270897"/>
              <a:gd name="connsiteX17" fmla="*/ 4483878 w 4534331"/>
              <a:gd name="connsiteY17" fmla="*/ 1000225 h 5270897"/>
              <a:gd name="connsiteX18" fmla="*/ 4479100 w 4534331"/>
              <a:gd name="connsiteY18" fmla="*/ 1098522 h 5270897"/>
              <a:gd name="connsiteX19" fmla="*/ 4476746 w 4534331"/>
              <a:gd name="connsiteY19" fmla="*/ 1111831 h 5270897"/>
              <a:gd name="connsiteX20" fmla="*/ 4476455 w 4534331"/>
              <a:gd name="connsiteY20" fmla="*/ 1116310 h 5270897"/>
              <a:gd name="connsiteX21" fmla="*/ 846131 w 4534331"/>
              <a:gd name="connsiteY21" fmla="*/ 513049 h 5270897"/>
              <a:gd name="connsiteX22" fmla="*/ 55505 w 4534331"/>
              <a:gd name="connsiteY22" fmla="*/ 5270897 h 5270897"/>
              <a:gd name="connsiteX23" fmla="*/ 0 w 4534331"/>
              <a:gd name="connsiteY23" fmla="*/ 5267834 h 5270897"/>
              <a:gd name="connsiteX24" fmla="*/ 4306 w 4534331"/>
              <a:gd name="connsiteY24" fmla="*/ 5227664 h 5270897"/>
              <a:gd name="connsiteX25" fmla="*/ 8508 w 4534331"/>
              <a:gd name="connsiteY25" fmla="*/ 5221075 h 5270897"/>
              <a:gd name="connsiteX26" fmla="*/ 8776 w 4534331"/>
              <a:gd name="connsiteY26" fmla="*/ 5218335 h 5270897"/>
              <a:gd name="connsiteX27" fmla="*/ 9045 w 4534331"/>
              <a:gd name="connsiteY27" fmla="*/ 5215593 h 5270897"/>
              <a:gd name="connsiteX28" fmla="*/ 9580 w 4534331"/>
              <a:gd name="connsiteY28" fmla="*/ 5210111 h 5270897"/>
              <a:gd name="connsiteX29" fmla="*/ 9266 w 4534331"/>
              <a:gd name="connsiteY29" fmla="*/ 5204221 h 5270897"/>
              <a:gd name="connsiteX30" fmla="*/ 8685 w 4534331"/>
              <a:gd name="connsiteY30" fmla="*/ 5201072 h 5270897"/>
              <a:gd name="connsiteX31" fmla="*/ 8952 w 4534331"/>
              <a:gd name="connsiteY31" fmla="*/ 5198330 h 5270897"/>
              <a:gd name="connsiteX32" fmla="*/ 8638 w 4534331"/>
              <a:gd name="connsiteY32" fmla="*/ 5192440 h 5270897"/>
              <a:gd name="connsiteX33" fmla="*/ 8057 w 4534331"/>
              <a:gd name="connsiteY33" fmla="*/ 5189292 h 5270897"/>
              <a:gd name="connsiteX34" fmla="*/ 7430 w 4534331"/>
              <a:gd name="connsiteY34" fmla="*/ 5177511 h 5270897"/>
              <a:gd name="connsiteX35" fmla="*/ 6848 w 4534331"/>
              <a:gd name="connsiteY35" fmla="*/ 5174363 h 5270897"/>
              <a:gd name="connsiteX36" fmla="*/ 7115 w 4534331"/>
              <a:gd name="connsiteY36" fmla="*/ 5171621 h 5270897"/>
              <a:gd name="connsiteX37" fmla="*/ 5686 w 4534331"/>
              <a:gd name="connsiteY37" fmla="*/ 5168064 h 5270897"/>
              <a:gd name="connsiteX38" fmla="*/ 11075 w 4534331"/>
              <a:gd name="connsiteY38" fmla="*/ 5104615 h 5270897"/>
              <a:gd name="connsiteX39" fmla="*/ 78405 w 4534331"/>
              <a:gd name="connsiteY39" fmla="*/ 3830343 h 5270897"/>
              <a:gd name="connsiteX40" fmla="*/ 302152 w 4534331"/>
              <a:gd name="connsiteY40" fmla="*/ 0 h 5270897"/>
              <a:gd name="connsiteX41" fmla="*/ 3291735 w 4534331"/>
              <a:gd name="connsiteY41" fmla="*/ 171441 h 5270897"/>
              <a:gd name="connsiteX42" fmla="*/ 4117066 w 4534331"/>
              <a:gd name="connsiteY42" fmla="*/ 226420 h 527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534331" h="5270897">
                <a:moveTo>
                  <a:pt x="4488693" y="246796"/>
                </a:moveTo>
                <a:lnTo>
                  <a:pt x="4516455" y="268550"/>
                </a:lnTo>
                <a:cubicBezTo>
                  <a:pt x="4515867" y="279110"/>
                  <a:pt x="4515278" y="289668"/>
                  <a:pt x="4514689" y="300227"/>
                </a:cubicBezTo>
                <a:lnTo>
                  <a:pt x="4517598" y="301940"/>
                </a:lnTo>
                <a:cubicBezTo>
                  <a:pt x="4527156" y="303643"/>
                  <a:pt x="4536316" y="290647"/>
                  <a:pt x="4533956" y="333441"/>
                </a:cubicBezTo>
                <a:cubicBezTo>
                  <a:pt x="4523360" y="353882"/>
                  <a:pt x="4516375" y="372813"/>
                  <a:pt x="4511788" y="390953"/>
                </a:cubicBezTo>
                <a:lnTo>
                  <a:pt x="4508315" y="414519"/>
                </a:lnTo>
                <a:lnTo>
                  <a:pt x="4503231" y="505644"/>
                </a:lnTo>
                <a:cubicBezTo>
                  <a:pt x="4503015" y="521080"/>
                  <a:pt x="4502800" y="536517"/>
                  <a:pt x="4502584" y="551953"/>
                </a:cubicBezTo>
                <a:cubicBezTo>
                  <a:pt x="4502314" y="556866"/>
                  <a:pt x="4501225" y="567371"/>
                  <a:pt x="4499498" y="580350"/>
                </a:cubicBezTo>
                <a:lnTo>
                  <a:pt x="4498831" y="584522"/>
                </a:lnTo>
                <a:lnTo>
                  <a:pt x="4485949" y="815495"/>
                </a:lnTo>
                <a:lnTo>
                  <a:pt x="4487655" y="820318"/>
                </a:lnTo>
                <a:cubicBezTo>
                  <a:pt x="4488154" y="827845"/>
                  <a:pt x="4487078" y="835888"/>
                  <a:pt x="4485513" y="844093"/>
                </a:cubicBezTo>
                <a:lnTo>
                  <a:pt x="4483919" y="851860"/>
                </a:lnTo>
                <a:lnTo>
                  <a:pt x="4477708" y="963230"/>
                </a:lnTo>
                <a:lnTo>
                  <a:pt x="4479776" y="964128"/>
                </a:lnTo>
                <a:cubicBezTo>
                  <a:pt x="4481211" y="970471"/>
                  <a:pt x="4483990" y="977827"/>
                  <a:pt x="4483878" y="1000225"/>
                </a:cubicBezTo>
                <a:cubicBezTo>
                  <a:pt x="4473085" y="1027463"/>
                  <a:pt x="4493456" y="1064724"/>
                  <a:pt x="4479100" y="1098522"/>
                </a:cubicBezTo>
                <a:cubicBezTo>
                  <a:pt x="4478172" y="1101630"/>
                  <a:pt x="4477358" y="1106364"/>
                  <a:pt x="4476746" y="1111831"/>
                </a:cubicBezTo>
                <a:lnTo>
                  <a:pt x="4476455" y="1116310"/>
                </a:lnTo>
                <a:lnTo>
                  <a:pt x="846131" y="513049"/>
                </a:lnTo>
                <a:lnTo>
                  <a:pt x="55505" y="5270897"/>
                </a:lnTo>
                <a:lnTo>
                  <a:pt x="0" y="5267834"/>
                </a:lnTo>
                <a:lnTo>
                  <a:pt x="4306" y="5227664"/>
                </a:lnTo>
                <a:lnTo>
                  <a:pt x="8508" y="5221075"/>
                </a:lnTo>
                <a:cubicBezTo>
                  <a:pt x="9036" y="5219975"/>
                  <a:pt x="8685" y="5219248"/>
                  <a:pt x="8776" y="5218335"/>
                </a:cubicBezTo>
                <a:lnTo>
                  <a:pt x="9045" y="5215593"/>
                </a:lnTo>
                <a:cubicBezTo>
                  <a:pt x="9222" y="5213767"/>
                  <a:pt x="9587" y="5211738"/>
                  <a:pt x="9580" y="5210111"/>
                </a:cubicBezTo>
                <a:cubicBezTo>
                  <a:pt x="9524" y="5199667"/>
                  <a:pt x="8446" y="5212599"/>
                  <a:pt x="9266" y="5204221"/>
                </a:cubicBezTo>
                <a:cubicBezTo>
                  <a:pt x="9073" y="5203170"/>
                  <a:pt x="8749" y="5202289"/>
                  <a:pt x="8685" y="5201072"/>
                </a:cubicBezTo>
                <a:cubicBezTo>
                  <a:pt x="8643" y="5200303"/>
                  <a:pt x="8992" y="5199100"/>
                  <a:pt x="8952" y="5198330"/>
                </a:cubicBezTo>
                <a:cubicBezTo>
                  <a:pt x="8573" y="5191202"/>
                  <a:pt x="8023" y="5198725"/>
                  <a:pt x="8638" y="5192440"/>
                </a:cubicBezTo>
                <a:lnTo>
                  <a:pt x="8057" y="5189292"/>
                </a:lnTo>
                <a:cubicBezTo>
                  <a:pt x="6648" y="5181667"/>
                  <a:pt x="6611" y="5185882"/>
                  <a:pt x="7430" y="5177511"/>
                </a:cubicBezTo>
                <a:cubicBezTo>
                  <a:pt x="7236" y="5176462"/>
                  <a:pt x="6914" y="5175579"/>
                  <a:pt x="6848" y="5174363"/>
                </a:cubicBezTo>
                <a:cubicBezTo>
                  <a:pt x="6807" y="5173594"/>
                  <a:pt x="7237" y="5172285"/>
                  <a:pt x="7115" y="5171621"/>
                </a:cubicBezTo>
                <a:cubicBezTo>
                  <a:pt x="6842" y="5170137"/>
                  <a:pt x="4677" y="5170560"/>
                  <a:pt x="5686" y="5168064"/>
                </a:cubicBezTo>
                <a:lnTo>
                  <a:pt x="11075" y="5104615"/>
                </a:lnTo>
                <a:lnTo>
                  <a:pt x="78405" y="3830343"/>
                </a:lnTo>
                <a:lnTo>
                  <a:pt x="302152" y="0"/>
                </a:lnTo>
                <a:cubicBezTo>
                  <a:pt x="625536" y="31145"/>
                  <a:pt x="2655916" y="133704"/>
                  <a:pt x="3291735" y="171441"/>
                </a:cubicBezTo>
                <a:lnTo>
                  <a:pt x="4117066" y="226420"/>
                </a:lnTo>
                <a:close/>
              </a:path>
            </a:pathLst>
          </a:custGeom>
          <a:solidFill>
            <a:srgbClr val="0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5" name="Group 34">
            <a:extLst>
              <a:ext uri="{FF2B5EF4-FFF2-40B4-BE49-F238E27FC236}">
                <a16:creationId xmlns:a16="http://schemas.microsoft.com/office/drawing/2014/main" id="{89DE5CA0-A7C9-46BC-B801-8D13190EA1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36" name="Group 35">
              <a:extLst>
                <a:ext uri="{FF2B5EF4-FFF2-40B4-BE49-F238E27FC236}">
                  <a16:creationId xmlns:a16="http://schemas.microsoft.com/office/drawing/2014/main" id="{408FA087-D27B-4F5B-978D-06587F9FD2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38" name="Straight Connector 37">
                <a:extLst>
                  <a:ext uri="{FF2B5EF4-FFF2-40B4-BE49-F238E27FC236}">
                    <a16:creationId xmlns:a16="http://schemas.microsoft.com/office/drawing/2014/main" id="{938CA980-4316-4B39-87F5-9206AF2074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53FB568-F4DF-41B0-A34F-76C7EE3379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Oval 36">
              <a:extLst>
                <a:ext uri="{FF2B5EF4-FFF2-40B4-BE49-F238E27FC236}">
                  <a16:creationId xmlns:a16="http://schemas.microsoft.com/office/drawing/2014/main" id="{CDB55374-F96D-46C8-897B-0E9795469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Freeform: Shape 40">
            <a:extLst>
              <a:ext uri="{FF2B5EF4-FFF2-40B4-BE49-F238E27FC236}">
                <a16:creationId xmlns:a16="http://schemas.microsoft.com/office/drawing/2014/main" id="{996B0B6E-CC11-46D4-82E8-3F9B18E54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2776">
            <a:off x="7295690" y="1176485"/>
            <a:ext cx="4305535" cy="5325441"/>
          </a:xfrm>
          <a:custGeom>
            <a:avLst/>
            <a:gdLst>
              <a:gd name="connsiteX0" fmla="*/ 127458 w 4457507"/>
              <a:gd name="connsiteY0" fmla="*/ 103043 h 5515902"/>
              <a:gd name="connsiteX1" fmla="*/ 118742 w 4457507"/>
              <a:gd name="connsiteY1" fmla="*/ 3939905 h 5515902"/>
              <a:gd name="connsiteX2" fmla="*/ 122936 w 4457507"/>
              <a:gd name="connsiteY2" fmla="*/ 5215949 h 5515902"/>
              <a:gd name="connsiteX3" fmla="*/ 121112 w 4457507"/>
              <a:gd name="connsiteY3" fmla="*/ 5279599 h 5515902"/>
              <a:gd name="connsiteX4" fmla="*/ 122738 w 4457507"/>
              <a:gd name="connsiteY4" fmla="*/ 5283070 h 5515902"/>
              <a:gd name="connsiteX5" fmla="*/ 122625 w 4457507"/>
              <a:gd name="connsiteY5" fmla="*/ 5285823 h 5515902"/>
              <a:gd name="connsiteX6" fmla="*/ 123382 w 4457507"/>
              <a:gd name="connsiteY6" fmla="*/ 5288933 h 5515902"/>
              <a:gd name="connsiteX7" fmla="*/ 124669 w 4457507"/>
              <a:gd name="connsiteY7" fmla="*/ 5300661 h 5515902"/>
              <a:gd name="connsiteX8" fmla="*/ 125425 w 4457507"/>
              <a:gd name="connsiteY8" fmla="*/ 5303772 h 5515902"/>
              <a:gd name="connsiteX9" fmla="*/ 126069 w 4457507"/>
              <a:gd name="connsiteY9" fmla="*/ 5309635 h 5515902"/>
              <a:gd name="connsiteX10" fmla="*/ 125955 w 4457507"/>
              <a:gd name="connsiteY10" fmla="*/ 5312388 h 5515902"/>
              <a:gd name="connsiteX11" fmla="*/ 126712 w 4457507"/>
              <a:gd name="connsiteY11" fmla="*/ 5315499 h 5515902"/>
              <a:gd name="connsiteX12" fmla="*/ 127356 w 4457507"/>
              <a:gd name="connsiteY12" fmla="*/ 5321362 h 5515902"/>
              <a:gd name="connsiteX13" fmla="*/ 127129 w 4457507"/>
              <a:gd name="connsiteY13" fmla="*/ 5326866 h 5515902"/>
              <a:gd name="connsiteX14" fmla="*/ 127014 w 4457507"/>
              <a:gd name="connsiteY14" fmla="*/ 5329618 h 5515902"/>
              <a:gd name="connsiteX15" fmla="*/ 126900 w 4457507"/>
              <a:gd name="connsiteY15" fmla="*/ 5332368 h 5515902"/>
              <a:gd name="connsiteX16" fmla="*/ 123074 w 4457507"/>
              <a:gd name="connsiteY16" fmla="*/ 5339183 h 5515902"/>
              <a:gd name="connsiteX17" fmla="*/ 121026 w 4457507"/>
              <a:gd name="connsiteY17" fmla="*/ 5379531 h 5515902"/>
              <a:gd name="connsiteX18" fmla="*/ 430538 w 4457507"/>
              <a:gd name="connsiteY18" fmla="*/ 5379238 h 5515902"/>
              <a:gd name="connsiteX19" fmla="*/ 4355361 w 4457507"/>
              <a:gd name="connsiteY19" fmla="*/ 5411414 h 5515902"/>
              <a:gd name="connsiteX20" fmla="*/ 4355306 w 4457507"/>
              <a:gd name="connsiteY20" fmla="*/ 5349018 h 5515902"/>
              <a:gd name="connsiteX21" fmla="*/ 4359780 w 4457507"/>
              <a:gd name="connsiteY21" fmla="*/ 5346069 h 5515902"/>
              <a:gd name="connsiteX22" fmla="*/ 4376306 w 4457507"/>
              <a:gd name="connsiteY22" fmla="*/ 5310763 h 5515902"/>
              <a:gd name="connsiteX23" fmla="*/ 4367882 w 4457507"/>
              <a:gd name="connsiteY23" fmla="*/ 5211003 h 5515902"/>
              <a:gd name="connsiteX24" fmla="*/ 4362441 w 4457507"/>
              <a:gd name="connsiteY24" fmla="*/ 5176871 h 5515902"/>
              <a:gd name="connsiteX25" fmla="*/ 4355121 w 4457507"/>
              <a:gd name="connsiteY25" fmla="*/ 5140605 h 5515902"/>
              <a:gd name="connsiteX26" fmla="*/ 4353716 w 4457507"/>
              <a:gd name="connsiteY26" fmla="*/ 3503001 h 5515902"/>
              <a:gd name="connsiteX27" fmla="*/ 4355640 w 4457507"/>
              <a:gd name="connsiteY27" fmla="*/ 3340314 h 5515902"/>
              <a:gd name="connsiteX28" fmla="*/ 4354169 w 4457507"/>
              <a:gd name="connsiteY28" fmla="*/ 3086943 h 5515902"/>
              <a:gd name="connsiteX29" fmla="*/ 4350863 w 4457507"/>
              <a:gd name="connsiteY29" fmla="*/ 2031603 h 5515902"/>
              <a:gd name="connsiteX30" fmla="*/ 4355379 w 4457507"/>
              <a:gd name="connsiteY30" fmla="*/ 1981807 h 5515902"/>
              <a:gd name="connsiteX31" fmla="*/ 4362696 w 4457507"/>
              <a:gd name="connsiteY31" fmla="*/ 1931205 h 5515902"/>
              <a:gd name="connsiteX32" fmla="*/ 4366817 w 4457507"/>
              <a:gd name="connsiteY32" fmla="*/ 1920396 h 5515902"/>
              <a:gd name="connsiteX33" fmla="*/ 4363276 w 4457507"/>
              <a:gd name="connsiteY33" fmla="*/ 1907788 h 5515902"/>
              <a:gd name="connsiteX34" fmla="*/ 4359810 w 4457507"/>
              <a:gd name="connsiteY34" fmla="*/ 1904041 h 5515902"/>
              <a:gd name="connsiteX35" fmla="*/ 4366646 w 4457507"/>
              <a:gd name="connsiteY35" fmla="*/ 1863789 h 5515902"/>
              <a:gd name="connsiteX36" fmla="*/ 4366834 w 4457507"/>
              <a:gd name="connsiteY36" fmla="*/ 1858923 h 5515902"/>
              <a:gd name="connsiteX37" fmla="*/ 4365829 w 4457507"/>
              <a:gd name="connsiteY37" fmla="*/ 1825376 h 5515902"/>
              <a:gd name="connsiteX38" fmla="*/ 4360756 w 4457507"/>
              <a:gd name="connsiteY38" fmla="*/ 1775480 h 5515902"/>
              <a:gd name="connsiteX39" fmla="*/ 4350764 w 4457507"/>
              <a:gd name="connsiteY39" fmla="*/ 1751897 h 5515902"/>
              <a:gd name="connsiteX40" fmla="*/ 4350710 w 4457507"/>
              <a:gd name="connsiteY40" fmla="*/ 1599932 h 5515902"/>
              <a:gd name="connsiteX41" fmla="*/ 4352750 w 4457507"/>
              <a:gd name="connsiteY41" fmla="*/ 1599691 h 5515902"/>
              <a:gd name="connsiteX42" fmla="*/ 4362203 w 4457507"/>
              <a:gd name="connsiteY42" fmla="*/ 1564292 h 5515902"/>
              <a:gd name="connsiteX43" fmla="*/ 4359725 w 4457507"/>
              <a:gd name="connsiteY43" fmla="*/ 1546992 h 5515902"/>
              <a:gd name="connsiteX44" fmla="*/ 4359144 w 4457507"/>
              <a:gd name="connsiteY44" fmla="*/ 1543968 h 5515902"/>
              <a:gd name="connsiteX45" fmla="*/ 4360158 w 4457507"/>
              <a:gd name="connsiteY45" fmla="*/ 1532721 h 5515902"/>
              <a:gd name="connsiteX46" fmla="*/ 4356271 w 4457507"/>
              <a:gd name="connsiteY46" fmla="*/ 1528488 h 5515902"/>
              <a:gd name="connsiteX47" fmla="*/ 4357838 w 4457507"/>
              <a:gd name="connsiteY47" fmla="*/ 1490397 h 5515902"/>
              <a:gd name="connsiteX48" fmla="*/ 4368153 w 4457507"/>
              <a:gd name="connsiteY48" fmla="*/ 1417799 h 5515902"/>
              <a:gd name="connsiteX49" fmla="*/ 4372393 w 4457507"/>
              <a:gd name="connsiteY49" fmla="*/ 1406611 h 5515902"/>
              <a:gd name="connsiteX50" fmla="*/ 4379105 w 4457507"/>
              <a:gd name="connsiteY50" fmla="*/ 1332589 h 5515902"/>
              <a:gd name="connsiteX51" fmla="*/ 4386422 w 4457507"/>
              <a:gd name="connsiteY51" fmla="*/ 1281989 h 5515902"/>
              <a:gd name="connsiteX52" fmla="*/ 4390544 w 4457507"/>
              <a:gd name="connsiteY52" fmla="*/ 1271180 h 5515902"/>
              <a:gd name="connsiteX53" fmla="*/ 4387002 w 4457507"/>
              <a:gd name="connsiteY53" fmla="*/ 1258572 h 5515902"/>
              <a:gd name="connsiteX54" fmla="*/ 4383536 w 4457507"/>
              <a:gd name="connsiteY54" fmla="*/ 1254825 h 5515902"/>
              <a:gd name="connsiteX55" fmla="*/ 4390372 w 4457507"/>
              <a:gd name="connsiteY55" fmla="*/ 1214574 h 5515902"/>
              <a:gd name="connsiteX56" fmla="*/ 4390560 w 4457507"/>
              <a:gd name="connsiteY56" fmla="*/ 1209707 h 5515902"/>
              <a:gd name="connsiteX57" fmla="*/ 4389554 w 4457507"/>
              <a:gd name="connsiteY57" fmla="*/ 1176159 h 5515902"/>
              <a:gd name="connsiteX58" fmla="*/ 4384483 w 4457507"/>
              <a:gd name="connsiteY58" fmla="*/ 1126265 h 5515902"/>
              <a:gd name="connsiteX59" fmla="*/ 4372782 w 4457507"/>
              <a:gd name="connsiteY59" fmla="*/ 1074492 h 5515902"/>
              <a:gd name="connsiteX60" fmla="*/ 4368023 w 4457507"/>
              <a:gd name="connsiteY60" fmla="*/ 1044600 h 5515902"/>
              <a:gd name="connsiteX61" fmla="*/ 4362564 w 4457507"/>
              <a:gd name="connsiteY61" fmla="*/ 1023807 h 5515902"/>
              <a:gd name="connsiteX62" fmla="*/ 4359409 w 4457507"/>
              <a:gd name="connsiteY62" fmla="*/ 965734 h 5515902"/>
              <a:gd name="connsiteX63" fmla="*/ 4358670 w 4457507"/>
              <a:gd name="connsiteY63" fmla="*/ 867323 h 5515902"/>
              <a:gd name="connsiteX64" fmla="*/ 4352551 w 4457507"/>
              <a:gd name="connsiteY64" fmla="*/ 831512 h 5515902"/>
              <a:gd name="connsiteX65" fmla="*/ 4350436 w 4457507"/>
              <a:gd name="connsiteY65" fmla="*/ 830732 h 5515902"/>
              <a:gd name="connsiteX66" fmla="*/ 4350396 w 4457507"/>
              <a:gd name="connsiteY66" fmla="*/ 719189 h 5515902"/>
              <a:gd name="connsiteX67" fmla="*/ 4351552 w 4457507"/>
              <a:gd name="connsiteY67" fmla="*/ 711345 h 5515902"/>
              <a:gd name="connsiteX68" fmla="*/ 4352358 w 4457507"/>
              <a:gd name="connsiteY68" fmla="*/ 687487 h 5515902"/>
              <a:gd name="connsiteX69" fmla="*/ 4350384 w 4457507"/>
              <a:gd name="connsiteY69" fmla="*/ 682767 h 5515902"/>
              <a:gd name="connsiteX70" fmla="*/ 4350301 w 4457507"/>
              <a:gd name="connsiteY70" fmla="*/ 451435 h 5515902"/>
              <a:gd name="connsiteX71" fmla="*/ 4350733 w 4457507"/>
              <a:gd name="connsiteY71" fmla="*/ 447233 h 5515902"/>
              <a:gd name="connsiteX72" fmla="*/ 4352222 w 4457507"/>
              <a:gd name="connsiteY72" fmla="*/ 418707 h 5515902"/>
              <a:gd name="connsiteX73" fmla="*/ 4350273 w 4457507"/>
              <a:gd name="connsiteY73" fmla="*/ 372435 h 5515902"/>
              <a:gd name="connsiteX74" fmla="*/ 4350241 w 4457507"/>
              <a:gd name="connsiteY74" fmla="*/ 281168 h 5515902"/>
              <a:gd name="connsiteX75" fmla="*/ 4352388 w 4457507"/>
              <a:gd name="connsiteY75" fmla="*/ 257444 h 5515902"/>
              <a:gd name="connsiteX76" fmla="*/ 4371298 w 4457507"/>
              <a:gd name="connsiteY76" fmla="*/ 198781 h 5515902"/>
              <a:gd name="connsiteX77" fmla="*/ 4353201 w 4457507"/>
              <a:gd name="connsiteY77" fmla="*/ 168246 h 5515902"/>
              <a:gd name="connsiteX78" fmla="*/ 4350200 w 4457507"/>
              <a:gd name="connsiteY78" fmla="*/ 166699 h 5515902"/>
              <a:gd name="connsiteX79" fmla="*/ 4350188 w 4457507"/>
              <a:gd name="connsiteY79" fmla="*/ 134973 h 5515902"/>
              <a:gd name="connsiteX80" fmla="*/ 4321251 w 4457507"/>
              <a:gd name="connsiteY80" fmla="*/ 114809 h 5515902"/>
              <a:gd name="connsiteX81" fmla="*/ 3949065 w 4457507"/>
              <a:gd name="connsiteY81" fmla="*/ 115293 h 5515902"/>
              <a:gd name="connsiteX82" fmla="*/ 3121950 w 4457507"/>
              <a:gd name="connsiteY82" fmla="*/ 106657 h 5515902"/>
              <a:gd name="connsiteX83" fmla="*/ 127458 w 4457507"/>
              <a:gd name="connsiteY83" fmla="*/ 103043 h 5515902"/>
              <a:gd name="connsiteX84" fmla="*/ 0 w 4457507"/>
              <a:gd name="connsiteY84" fmla="*/ 0 h 5515902"/>
              <a:gd name="connsiteX85" fmla="*/ 4457507 w 4457507"/>
              <a:gd name="connsiteY85" fmla="*/ 0 h 5515902"/>
              <a:gd name="connsiteX86" fmla="*/ 4457507 w 4457507"/>
              <a:gd name="connsiteY86" fmla="*/ 5515902 h 5515902"/>
              <a:gd name="connsiteX87" fmla="*/ 0 w 4457507"/>
              <a:gd name="connsiteY87" fmla="*/ 5515902 h 5515902"/>
              <a:gd name="connsiteX0" fmla="*/ 134086 w 4464135"/>
              <a:gd name="connsiteY0" fmla="*/ 114630 h 5527489"/>
              <a:gd name="connsiteX1" fmla="*/ 125370 w 4464135"/>
              <a:gd name="connsiteY1" fmla="*/ 3951492 h 5527489"/>
              <a:gd name="connsiteX2" fmla="*/ 129564 w 4464135"/>
              <a:gd name="connsiteY2" fmla="*/ 5227536 h 5527489"/>
              <a:gd name="connsiteX3" fmla="*/ 127740 w 4464135"/>
              <a:gd name="connsiteY3" fmla="*/ 5291186 h 5527489"/>
              <a:gd name="connsiteX4" fmla="*/ 129366 w 4464135"/>
              <a:gd name="connsiteY4" fmla="*/ 5294657 h 5527489"/>
              <a:gd name="connsiteX5" fmla="*/ 129253 w 4464135"/>
              <a:gd name="connsiteY5" fmla="*/ 5297410 h 5527489"/>
              <a:gd name="connsiteX6" fmla="*/ 130010 w 4464135"/>
              <a:gd name="connsiteY6" fmla="*/ 5300520 h 5527489"/>
              <a:gd name="connsiteX7" fmla="*/ 131297 w 4464135"/>
              <a:gd name="connsiteY7" fmla="*/ 5312248 h 5527489"/>
              <a:gd name="connsiteX8" fmla="*/ 132053 w 4464135"/>
              <a:gd name="connsiteY8" fmla="*/ 5315359 h 5527489"/>
              <a:gd name="connsiteX9" fmla="*/ 132697 w 4464135"/>
              <a:gd name="connsiteY9" fmla="*/ 5321222 h 5527489"/>
              <a:gd name="connsiteX10" fmla="*/ 132583 w 4464135"/>
              <a:gd name="connsiteY10" fmla="*/ 5323975 h 5527489"/>
              <a:gd name="connsiteX11" fmla="*/ 133340 w 4464135"/>
              <a:gd name="connsiteY11" fmla="*/ 5327086 h 5527489"/>
              <a:gd name="connsiteX12" fmla="*/ 133984 w 4464135"/>
              <a:gd name="connsiteY12" fmla="*/ 5332949 h 5527489"/>
              <a:gd name="connsiteX13" fmla="*/ 133757 w 4464135"/>
              <a:gd name="connsiteY13" fmla="*/ 5338453 h 5527489"/>
              <a:gd name="connsiteX14" fmla="*/ 133642 w 4464135"/>
              <a:gd name="connsiteY14" fmla="*/ 5341205 h 5527489"/>
              <a:gd name="connsiteX15" fmla="*/ 133528 w 4464135"/>
              <a:gd name="connsiteY15" fmla="*/ 5343955 h 5527489"/>
              <a:gd name="connsiteX16" fmla="*/ 129702 w 4464135"/>
              <a:gd name="connsiteY16" fmla="*/ 5350770 h 5527489"/>
              <a:gd name="connsiteX17" fmla="*/ 127654 w 4464135"/>
              <a:gd name="connsiteY17" fmla="*/ 5391118 h 5527489"/>
              <a:gd name="connsiteX18" fmla="*/ 437166 w 4464135"/>
              <a:gd name="connsiteY18" fmla="*/ 5390825 h 5527489"/>
              <a:gd name="connsiteX19" fmla="*/ 4361989 w 4464135"/>
              <a:gd name="connsiteY19" fmla="*/ 5423001 h 5527489"/>
              <a:gd name="connsiteX20" fmla="*/ 4361934 w 4464135"/>
              <a:gd name="connsiteY20" fmla="*/ 5360605 h 5527489"/>
              <a:gd name="connsiteX21" fmla="*/ 4366408 w 4464135"/>
              <a:gd name="connsiteY21" fmla="*/ 5357656 h 5527489"/>
              <a:gd name="connsiteX22" fmla="*/ 4382934 w 4464135"/>
              <a:gd name="connsiteY22" fmla="*/ 5322350 h 5527489"/>
              <a:gd name="connsiteX23" fmla="*/ 4374510 w 4464135"/>
              <a:gd name="connsiteY23" fmla="*/ 5222590 h 5527489"/>
              <a:gd name="connsiteX24" fmla="*/ 4369069 w 4464135"/>
              <a:gd name="connsiteY24" fmla="*/ 5188458 h 5527489"/>
              <a:gd name="connsiteX25" fmla="*/ 4361749 w 4464135"/>
              <a:gd name="connsiteY25" fmla="*/ 5152192 h 5527489"/>
              <a:gd name="connsiteX26" fmla="*/ 4360344 w 4464135"/>
              <a:gd name="connsiteY26" fmla="*/ 3514588 h 5527489"/>
              <a:gd name="connsiteX27" fmla="*/ 4362268 w 4464135"/>
              <a:gd name="connsiteY27" fmla="*/ 3351901 h 5527489"/>
              <a:gd name="connsiteX28" fmla="*/ 4360797 w 4464135"/>
              <a:gd name="connsiteY28" fmla="*/ 3098530 h 5527489"/>
              <a:gd name="connsiteX29" fmla="*/ 4357491 w 4464135"/>
              <a:gd name="connsiteY29" fmla="*/ 2043190 h 5527489"/>
              <a:gd name="connsiteX30" fmla="*/ 4362007 w 4464135"/>
              <a:gd name="connsiteY30" fmla="*/ 1993394 h 5527489"/>
              <a:gd name="connsiteX31" fmla="*/ 4369324 w 4464135"/>
              <a:gd name="connsiteY31" fmla="*/ 1942792 h 5527489"/>
              <a:gd name="connsiteX32" fmla="*/ 4373445 w 4464135"/>
              <a:gd name="connsiteY32" fmla="*/ 1931983 h 5527489"/>
              <a:gd name="connsiteX33" fmla="*/ 4369904 w 4464135"/>
              <a:gd name="connsiteY33" fmla="*/ 1919375 h 5527489"/>
              <a:gd name="connsiteX34" fmla="*/ 4366438 w 4464135"/>
              <a:gd name="connsiteY34" fmla="*/ 1915628 h 5527489"/>
              <a:gd name="connsiteX35" fmla="*/ 4373274 w 4464135"/>
              <a:gd name="connsiteY35" fmla="*/ 1875376 h 5527489"/>
              <a:gd name="connsiteX36" fmla="*/ 4373462 w 4464135"/>
              <a:gd name="connsiteY36" fmla="*/ 1870510 h 5527489"/>
              <a:gd name="connsiteX37" fmla="*/ 4372457 w 4464135"/>
              <a:gd name="connsiteY37" fmla="*/ 1836963 h 5527489"/>
              <a:gd name="connsiteX38" fmla="*/ 4367384 w 4464135"/>
              <a:gd name="connsiteY38" fmla="*/ 1787067 h 5527489"/>
              <a:gd name="connsiteX39" fmla="*/ 4357392 w 4464135"/>
              <a:gd name="connsiteY39" fmla="*/ 1763484 h 5527489"/>
              <a:gd name="connsiteX40" fmla="*/ 4357338 w 4464135"/>
              <a:gd name="connsiteY40" fmla="*/ 1611519 h 5527489"/>
              <a:gd name="connsiteX41" fmla="*/ 4359378 w 4464135"/>
              <a:gd name="connsiteY41" fmla="*/ 1611278 h 5527489"/>
              <a:gd name="connsiteX42" fmla="*/ 4368831 w 4464135"/>
              <a:gd name="connsiteY42" fmla="*/ 1575879 h 5527489"/>
              <a:gd name="connsiteX43" fmla="*/ 4366353 w 4464135"/>
              <a:gd name="connsiteY43" fmla="*/ 1558579 h 5527489"/>
              <a:gd name="connsiteX44" fmla="*/ 4365772 w 4464135"/>
              <a:gd name="connsiteY44" fmla="*/ 1555555 h 5527489"/>
              <a:gd name="connsiteX45" fmla="*/ 4366786 w 4464135"/>
              <a:gd name="connsiteY45" fmla="*/ 1544308 h 5527489"/>
              <a:gd name="connsiteX46" fmla="*/ 4362899 w 4464135"/>
              <a:gd name="connsiteY46" fmla="*/ 1540075 h 5527489"/>
              <a:gd name="connsiteX47" fmla="*/ 4364466 w 4464135"/>
              <a:gd name="connsiteY47" fmla="*/ 1501984 h 5527489"/>
              <a:gd name="connsiteX48" fmla="*/ 4374781 w 4464135"/>
              <a:gd name="connsiteY48" fmla="*/ 1429386 h 5527489"/>
              <a:gd name="connsiteX49" fmla="*/ 4379021 w 4464135"/>
              <a:gd name="connsiteY49" fmla="*/ 1418198 h 5527489"/>
              <a:gd name="connsiteX50" fmla="*/ 4385733 w 4464135"/>
              <a:gd name="connsiteY50" fmla="*/ 1344176 h 5527489"/>
              <a:gd name="connsiteX51" fmla="*/ 4393050 w 4464135"/>
              <a:gd name="connsiteY51" fmla="*/ 1293576 h 5527489"/>
              <a:gd name="connsiteX52" fmla="*/ 4397172 w 4464135"/>
              <a:gd name="connsiteY52" fmla="*/ 1282767 h 5527489"/>
              <a:gd name="connsiteX53" fmla="*/ 4393630 w 4464135"/>
              <a:gd name="connsiteY53" fmla="*/ 1270159 h 5527489"/>
              <a:gd name="connsiteX54" fmla="*/ 4390164 w 4464135"/>
              <a:gd name="connsiteY54" fmla="*/ 1266412 h 5527489"/>
              <a:gd name="connsiteX55" fmla="*/ 4397000 w 4464135"/>
              <a:gd name="connsiteY55" fmla="*/ 1226161 h 5527489"/>
              <a:gd name="connsiteX56" fmla="*/ 4397188 w 4464135"/>
              <a:gd name="connsiteY56" fmla="*/ 1221294 h 5527489"/>
              <a:gd name="connsiteX57" fmla="*/ 4396182 w 4464135"/>
              <a:gd name="connsiteY57" fmla="*/ 1187746 h 5527489"/>
              <a:gd name="connsiteX58" fmla="*/ 4391111 w 4464135"/>
              <a:gd name="connsiteY58" fmla="*/ 1137852 h 5527489"/>
              <a:gd name="connsiteX59" fmla="*/ 4379410 w 4464135"/>
              <a:gd name="connsiteY59" fmla="*/ 1086079 h 5527489"/>
              <a:gd name="connsiteX60" fmla="*/ 4374651 w 4464135"/>
              <a:gd name="connsiteY60" fmla="*/ 1056187 h 5527489"/>
              <a:gd name="connsiteX61" fmla="*/ 4369192 w 4464135"/>
              <a:gd name="connsiteY61" fmla="*/ 1035394 h 5527489"/>
              <a:gd name="connsiteX62" fmla="*/ 4366037 w 4464135"/>
              <a:gd name="connsiteY62" fmla="*/ 977321 h 5527489"/>
              <a:gd name="connsiteX63" fmla="*/ 4365298 w 4464135"/>
              <a:gd name="connsiteY63" fmla="*/ 878910 h 5527489"/>
              <a:gd name="connsiteX64" fmla="*/ 4359179 w 4464135"/>
              <a:gd name="connsiteY64" fmla="*/ 843099 h 5527489"/>
              <a:gd name="connsiteX65" fmla="*/ 4357064 w 4464135"/>
              <a:gd name="connsiteY65" fmla="*/ 842319 h 5527489"/>
              <a:gd name="connsiteX66" fmla="*/ 4357024 w 4464135"/>
              <a:gd name="connsiteY66" fmla="*/ 730776 h 5527489"/>
              <a:gd name="connsiteX67" fmla="*/ 4358180 w 4464135"/>
              <a:gd name="connsiteY67" fmla="*/ 722932 h 5527489"/>
              <a:gd name="connsiteX68" fmla="*/ 4358986 w 4464135"/>
              <a:gd name="connsiteY68" fmla="*/ 699074 h 5527489"/>
              <a:gd name="connsiteX69" fmla="*/ 4357012 w 4464135"/>
              <a:gd name="connsiteY69" fmla="*/ 694354 h 5527489"/>
              <a:gd name="connsiteX70" fmla="*/ 4356929 w 4464135"/>
              <a:gd name="connsiteY70" fmla="*/ 463022 h 5527489"/>
              <a:gd name="connsiteX71" fmla="*/ 4357361 w 4464135"/>
              <a:gd name="connsiteY71" fmla="*/ 458820 h 5527489"/>
              <a:gd name="connsiteX72" fmla="*/ 4358850 w 4464135"/>
              <a:gd name="connsiteY72" fmla="*/ 430294 h 5527489"/>
              <a:gd name="connsiteX73" fmla="*/ 4356901 w 4464135"/>
              <a:gd name="connsiteY73" fmla="*/ 384022 h 5527489"/>
              <a:gd name="connsiteX74" fmla="*/ 4356869 w 4464135"/>
              <a:gd name="connsiteY74" fmla="*/ 292755 h 5527489"/>
              <a:gd name="connsiteX75" fmla="*/ 4359016 w 4464135"/>
              <a:gd name="connsiteY75" fmla="*/ 269031 h 5527489"/>
              <a:gd name="connsiteX76" fmla="*/ 4377926 w 4464135"/>
              <a:gd name="connsiteY76" fmla="*/ 210368 h 5527489"/>
              <a:gd name="connsiteX77" fmla="*/ 4359829 w 4464135"/>
              <a:gd name="connsiteY77" fmla="*/ 179833 h 5527489"/>
              <a:gd name="connsiteX78" fmla="*/ 4356828 w 4464135"/>
              <a:gd name="connsiteY78" fmla="*/ 178286 h 5527489"/>
              <a:gd name="connsiteX79" fmla="*/ 4356816 w 4464135"/>
              <a:gd name="connsiteY79" fmla="*/ 146560 h 5527489"/>
              <a:gd name="connsiteX80" fmla="*/ 4327879 w 4464135"/>
              <a:gd name="connsiteY80" fmla="*/ 126396 h 5527489"/>
              <a:gd name="connsiteX81" fmla="*/ 3955693 w 4464135"/>
              <a:gd name="connsiteY81" fmla="*/ 126880 h 5527489"/>
              <a:gd name="connsiteX82" fmla="*/ 3128578 w 4464135"/>
              <a:gd name="connsiteY82" fmla="*/ 118244 h 5527489"/>
              <a:gd name="connsiteX83" fmla="*/ 134086 w 4464135"/>
              <a:gd name="connsiteY83" fmla="*/ 114630 h 5527489"/>
              <a:gd name="connsiteX84" fmla="*/ 0 w 4464135"/>
              <a:gd name="connsiteY84" fmla="*/ 0 h 5527489"/>
              <a:gd name="connsiteX85" fmla="*/ 4464135 w 4464135"/>
              <a:gd name="connsiteY85" fmla="*/ 11587 h 5527489"/>
              <a:gd name="connsiteX86" fmla="*/ 4464135 w 4464135"/>
              <a:gd name="connsiteY86" fmla="*/ 5527489 h 5527489"/>
              <a:gd name="connsiteX87" fmla="*/ 6628 w 4464135"/>
              <a:gd name="connsiteY87" fmla="*/ 5527489 h 5527489"/>
              <a:gd name="connsiteX88" fmla="*/ 0 w 4464135"/>
              <a:gd name="connsiteY88" fmla="*/ 0 h 5527489"/>
              <a:gd name="connsiteX0" fmla="*/ 139379 w 4469428"/>
              <a:gd name="connsiteY0" fmla="*/ 114630 h 5528158"/>
              <a:gd name="connsiteX1" fmla="*/ 130663 w 4469428"/>
              <a:gd name="connsiteY1" fmla="*/ 3951492 h 5528158"/>
              <a:gd name="connsiteX2" fmla="*/ 134857 w 4469428"/>
              <a:gd name="connsiteY2" fmla="*/ 5227536 h 5528158"/>
              <a:gd name="connsiteX3" fmla="*/ 133033 w 4469428"/>
              <a:gd name="connsiteY3" fmla="*/ 5291186 h 5528158"/>
              <a:gd name="connsiteX4" fmla="*/ 134659 w 4469428"/>
              <a:gd name="connsiteY4" fmla="*/ 5294657 h 5528158"/>
              <a:gd name="connsiteX5" fmla="*/ 134546 w 4469428"/>
              <a:gd name="connsiteY5" fmla="*/ 5297410 h 5528158"/>
              <a:gd name="connsiteX6" fmla="*/ 135303 w 4469428"/>
              <a:gd name="connsiteY6" fmla="*/ 5300520 h 5528158"/>
              <a:gd name="connsiteX7" fmla="*/ 136590 w 4469428"/>
              <a:gd name="connsiteY7" fmla="*/ 5312248 h 5528158"/>
              <a:gd name="connsiteX8" fmla="*/ 137346 w 4469428"/>
              <a:gd name="connsiteY8" fmla="*/ 5315359 h 5528158"/>
              <a:gd name="connsiteX9" fmla="*/ 137990 w 4469428"/>
              <a:gd name="connsiteY9" fmla="*/ 5321222 h 5528158"/>
              <a:gd name="connsiteX10" fmla="*/ 137876 w 4469428"/>
              <a:gd name="connsiteY10" fmla="*/ 5323975 h 5528158"/>
              <a:gd name="connsiteX11" fmla="*/ 138633 w 4469428"/>
              <a:gd name="connsiteY11" fmla="*/ 5327086 h 5528158"/>
              <a:gd name="connsiteX12" fmla="*/ 139277 w 4469428"/>
              <a:gd name="connsiteY12" fmla="*/ 5332949 h 5528158"/>
              <a:gd name="connsiteX13" fmla="*/ 139050 w 4469428"/>
              <a:gd name="connsiteY13" fmla="*/ 5338453 h 5528158"/>
              <a:gd name="connsiteX14" fmla="*/ 138935 w 4469428"/>
              <a:gd name="connsiteY14" fmla="*/ 5341205 h 5528158"/>
              <a:gd name="connsiteX15" fmla="*/ 138821 w 4469428"/>
              <a:gd name="connsiteY15" fmla="*/ 5343955 h 5528158"/>
              <a:gd name="connsiteX16" fmla="*/ 134995 w 4469428"/>
              <a:gd name="connsiteY16" fmla="*/ 5350770 h 5528158"/>
              <a:gd name="connsiteX17" fmla="*/ 132947 w 4469428"/>
              <a:gd name="connsiteY17" fmla="*/ 5391118 h 5528158"/>
              <a:gd name="connsiteX18" fmla="*/ 442459 w 4469428"/>
              <a:gd name="connsiteY18" fmla="*/ 5390825 h 5528158"/>
              <a:gd name="connsiteX19" fmla="*/ 4367282 w 4469428"/>
              <a:gd name="connsiteY19" fmla="*/ 5423001 h 5528158"/>
              <a:gd name="connsiteX20" fmla="*/ 4367227 w 4469428"/>
              <a:gd name="connsiteY20" fmla="*/ 5360605 h 5528158"/>
              <a:gd name="connsiteX21" fmla="*/ 4371701 w 4469428"/>
              <a:gd name="connsiteY21" fmla="*/ 5357656 h 5528158"/>
              <a:gd name="connsiteX22" fmla="*/ 4388227 w 4469428"/>
              <a:gd name="connsiteY22" fmla="*/ 5322350 h 5528158"/>
              <a:gd name="connsiteX23" fmla="*/ 4379803 w 4469428"/>
              <a:gd name="connsiteY23" fmla="*/ 5222590 h 5528158"/>
              <a:gd name="connsiteX24" fmla="*/ 4374362 w 4469428"/>
              <a:gd name="connsiteY24" fmla="*/ 5188458 h 5528158"/>
              <a:gd name="connsiteX25" fmla="*/ 4367042 w 4469428"/>
              <a:gd name="connsiteY25" fmla="*/ 5152192 h 5528158"/>
              <a:gd name="connsiteX26" fmla="*/ 4365637 w 4469428"/>
              <a:gd name="connsiteY26" fmla="*/ 3514588 h 5528158"/>
              <a:gd name="connsiteX27" fmla="*/ 4367561 w 4469428"/>
              <a:gd name="connsiteY27" fmla="*/ 3351901 h 5528158"/>
              <a:gd name="connsiteX28" fmla="*/ 4366090 w 4469428"/>
              <a:gd name="connsiteY28" fmla="*/ 3098530 h 5528158"/>
              <a:gd name="connsiteX29" fmla="*/ 4362784 w 4469428"/>
              <a:gd name="connsiteY29" fmla="*/ 2043190 h 5528158"/>
              <a:gd name="connsiteX30" fmla="*/ 4367300 w 4469428"/>
              <a:gd name="connsiteY30" fmla="*/ 1993394 h 5528158"/>
              <a:gd name="connsiteX31" fmla="*/ 4374617 w 4469428"/>
              <a:gd name="connsiteY31" fmla="*/ 1942792 h 5528158"/>
              <a:gd name="connsiteX32" fmla="*/ 4378738 w 4469428"/>
              <a:gd name="connsiteY32" fmla="*/ 1931983 h 5528158"/>
              <a:gd name="connsiteX33" fmla="*/ 4375197 w 4469428"/>
              <a:gd name="connsiteY33" fmla="*/ 1919375 h 5528158"/>
              <a:gd name="connsiteX34" fmla="*/ 4371731 w 4469428"/>
              <a:gd name="connsiteY34" fmla="*/ 1915628 h 5528158"/>
              <a:gd name="connsiteX35" fmla="*/ 4378567 w 4469428"/>
              <a:gd name="connsiteY35" fmla="*/ 1875376 h 5528158"/>
              <a:gd name="connsiteX36" fmla="*/ 4378755 w 4469428"/>
              <a:gd name="connsiteY36" fmla="*/ 1870510 h 5528158"/>
              <a:gd name="connsiteX37" fmla="*/ 4377750 w 4469428"/>
              <a:gd name="connsiteY37" fmla="*/ 1836963 h 5528158"/>
              <a:gd name="connsiteX38" fmla="*/ 4372677 w 4469428"/>
              <a:gd name="connsiteY38" fmla="*/ 1787067 h 5528158"/>
              <a:gd name="connsiteX39" fmla="*/ 4362685 w 4469428"/>
              <a:gd name="connsiteY39" fmla="*/ 1763484 h 5528158"/>
              <a:gd name="connsiteX40" fmla="*/ 4362631 w 4469428"/>
              <a:gd name="connsiteY40" fmla="*/ 1611519 h 5528158"/>
              <a:gd name="connsiteX41" fmla="*/ 4364671 w 4469428"/>
              <a:gd name="connsiteY41" fmla="*/ 1611278 h 5528158"/>
              <a:gd name="connsiteX42" fmla="*/ 4374124 w 4469428"/>
              <a:gd name="connsiteY42" fmla="*/ 1575879 h 5528158"/>
              <a:gd name="connsiteX43" fmla="*/ 4371646 w 4469428"/>
              <a:gd name="connsiteY43" fmla="*/ 1558579 h 5528158"/>
              <a:gd name="connsiteX44" fmla="*/ 4371065 w 4469428"/>
              <a:gd name="connsiteY44" fmla="*/ 1555555 h 5528158"/>
              <a:gd name="connsiteX45" fmla="*/ 4372079 w 4469428"/>
              <a:gd name="connsiteY45" fmla="*/ 1544308 h 5528158"/>
              <a:gd name="connsiteX46" fmla="*/ 4368192 w 4469428"/>
              <a:gd name="connsiteY46" fmla="*/ 1540075 h 5528158"/>
              <a:gd name="connsiteX47" fmla="*/ 4369759 w 4469428"/>
              <a:gd name="connsiteY47" fmla="*/ 1501984 h 5528158"/>
              <a:gd name="connsiteX48" fmla="*/ 4380074 w 4469428"/>
              <a:gd name="connsiteY48" fmla="*/ 1429386 h 5528158"/>
              <a:gd name="connsiteX49" fmla="*/ 4384314 w 4469428"/>
              <a:gd name="connsiteY49" fmla="*/ 1418198 h 5528158"/>
              <a:gd name="connsiteX50" fmla="*/ 4391026 w 4469428"/>
              <a:gd name="connsiteY50" fmla="*/ 1344176 h 5528158"/>
              <a:gd name="connsiteX51" fmla="*/ 4398343 w 4469428"/>
              <a:gd name="connsiteY51" fmla="*/ 1293576 h 5528158"/>
              <a:gd name="connsiteX52" fmla="*/ 4402465 w 4469428"/>
              <a:gd name="connsiteY52" fmla="*/ 1282767 h 5528158"/>
              <a:gd name="connsiteX53" fmla="*/ 4398923 w 4469428"/>
              <a:gd name="connsiteY53" fmla="*/ 1270159 h 5528158"/>
              <a:gd name="connsiteX54" fmla="*/ 4395457 w 4469428"/>
              <a:gd name="connsiteY54" fmla="*/ 1266412 h 5528158"/>
              <a:gd name="connsiteX55" fmla="*/ 4402293 w 4469428"/>
              <a:gd name="connsiteY55" fmla="*/ 1226161 h 5528158"/>
              <a:gd name="connsiteX56" fmla="*/ 4402481 w 4469428"/>
              <a:gd name="connsiteY56" fmla="*/ 1221294 h 5528158"/>
              <a:gd name="connsiteX57" fmla="*/ 4401475 w 4469428"/>
              <a:gd name="connsiteY57" fmla="*/ 1187746 h 5528158"/>
              <a:gd name="connsiteX58" fmla="*/ 4396404 w 4469428"/>
              <a:gd name="connsiteY58" fmla="*/ 1137852 h 5528158"/>
              <a:gd name="connsiteX59" fmla="*/ 4384703 w 4469428"/>
              <a:gd name="connsiteY59" fmla="*/ 1086079 h 5528158"/>
              <a:gd name="connsiteX60" fmla="*/ 4379944 w 4469428"/>
              <a:gd name="connsiteY60" fmla="*/ 1056187 h 5528158"/>
              <a:gd name="connsiteX61" fmla="*/ 4374485 w 4469428"/>
              <a:gd name="connsiteY61" fmla="*/ 1035394 h 5528158"/>
              <a:gd name="connsiteX62" fmla="*/ 4371330 w 4469428"/>
              <a:gd name="connsiteY62" fmla="*/ 977321 h 5528158"/>
              <a:gd name="connsiteX63" fmla="*/ 4370591 w 4469428"/>
              <a:gd name="connsiteY63" fmla="*/ 878910 h 5528158"/>
              <a:gd name="connsiteX64" fmla="*/ 4364472 w 4469428"/>
              <a:gd name="connsiteY64" fmla="*/ 843099 h 5528158"/>
              <a:gd name="connsiteX65" fmla="*/ 4362357 w 4469428"/>
              <a:gd name="connsiteY65" fmla="*/ 842319 h 5528158"/>
              <a:gd name="connsiteX66" fmla="*/ 4362317 w 4469428"/>
              <a:gd name="connsiteY66" fmla="*/ 730776 h 5528158"/>
              <a:gd name="connsiteX67" fmla="*/ 4363473 w 4469428"/>
              <a:gd name="connsiteY67" fmla="*/ 722932 h 5528158"/>
              <a:gd name="connsiteX68" fmla="*/ 4364279 w 4469428"/>
              <a:gd name="connsiteY68" fmla="*/ 699074 h 5528158"/>
              <a:gd name="connsiteX69" fmla="*/ 4362305 w 4469428"/>
              <a:gd name="connsiteY69" fmla="*/ 694354 h 5528158"/>
              <a:gd name="connsiteX70" fmla="*/ 4362222 w 4469428"/>
              <a:gd name="connsiteY70" fmla="*/ 463022 h 5528158"/>
              <a:gd name="connsiteX71" fmla="*/ 4362654 w 4469428"/>
              <a:gd name="connsiteY71" fmla="*/ 458820 h 5528158"/>
              <a:gd name="connsiteX72" fmla="*/ 4364143 w 4469428"/>
              <a:gd name="connsiteY72" fmla="*/ 430294 h 5528158"/>
              <a:gd name="connsiteX73" fmla="*/ 4362194 w 4469428"/>
              <a:gd name="connsiteY73" fmla="*/ 384022 h 5528158"/>
              <a:gd name="connsiteX74" fmla="*/ 4362162 w 4469428"/>
              <a:gd name="connsiteY74" fmla="*/ 292755 h 5528158"/>
              <a:gd name="connsiteX75" fmla="*/ 4364309 w 4469428"/>
              <a:gd name="connsiteY75" fmla="*/ 269031 h 5528158"/>
              <a:gd name="connsiteX76" fmla="*/ 4383219 w 4469428"/>
              <a:gd name="connsiteY76" fmla="*/ 210368 h 5528158"/>
              <a:gd name="connsiteX77" fmla="*/ 4365122 w 4469428"/>
              <a:gd name="connsiteY77" fmla="*/ 179833 h 5528158"/>
              <a:gd name="connsiteX78" fmla="*/ 4362121 w 4469428"/>
              <a:gd name="connsiteY78" fmla="*/ 178286 h 5528158"/>
              <a:gd name="connsiteX79" fmla="*/ 4362109 w 4469428"/>
              <a:gd name="connsiteY79" fmla="*/ 146560 h 5528158"/>
              <a:gd name="connsiteX80" fmla="*/ 4333172 w 4469428"/>
              <a:gd name="connsiteY80" fmla="*/ 126396 h 5528158"/>
              <a:gd name="connsiteX81" fmla="*/ 3960986 w 4469428"/>
              <a:gd name="connsiteY81" fmla="*/ 126880 h 5528158"/>
              <a:gd name="connsiteX82" fmla="*/ 3133871 w 4469428"/>
              <a:gd name="connsiteY82" fmla="*/ 118244 h 5528158"/>
              <a:gd name="connsiteX83" fmla="*/ 139379 w 4469428"/>
              <a:gd name="connsiteY83" fmla="*/ 114630 h 5528158"/>
              <a:gd name="connsiteX84" fmla="*/ 5293 w 4469428"/>
              <a:gd name="connsiteY84" fmla="*/ 0 h 5528158"/>
              <a:gd name="connsiteX85" fmla="*/ 4469428 w 4469428"/>
              <a:gd name="connsiteY85" fmla="*/ 11587 h 5528158"/>
              <a:gd name="connsiteX86" fmla="*/ 4469428 w 4469428"/>
              <a:gd name="connsiteY86" fmla="*/ 5527489 h 5528158"/>
              <a:gd name="connsiteX87" fmla="*/ 0 w 4469428"/>
              <a:gd name="connsiteY87" fmla="*/ 5528158 h 5528158"/>
              <a:gd name="connsiteX88" fmla="*/ 5293 w 4469428"/>
              <a:gd name="connsiteY88" fmla="*/ 0 h 5528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4469428" h="5528158">
                <a:moveTo>
                  <a:pt x="139379" y="114630"/>
                </a:moveTo>
                <a:cubicBezTo>
                  <a:pt x="136474" y="1393584"/>
                  <a:pt x="133568" y="2672538"/>
                  <a:pt x="130663" y="3951492"/>
                </a:cubicBezTo>
                <a:lnTo>
                  <a:pt x="134857" y="5227536"/>
                </a:lnTo>
                <a:lnTo>
                  <a:pt x="133033" y="5291186"/>
                </a:lnTo>
                <a:cubicBezTo>
                  <a:pt x="132165" y="5293735"/>
                  <a:pt x="134303" y="5293191"/>
                  <a:pt x="134659" y="5294657"/>
                </a:cubicBezTo>
                <a:cubicBezTo>
                  <a:pt x="134818" y="5295314"/>
                  <a:pt x="134461" y="5296645"/>
                  <a:pt x="134546" y="5297410"/>
                </a:cubicBezTo>
                <a:cubicBezTo>
                  <a:pt x="134680" y="5298621"/>
                  <a:pt x="135050" y="5299484"/>
                  <a:pt x="135303" y="5300520"/>
                </a:cubicBezTo>
                <a:cubicBezTo>
                  <a:pt x="134955" y="5308925"/>
                  <a:pt x="134756" y="5304714"/>
                  <a:pt x="136590" y="5312248"/>
                </a:cubicBezTo>
                <a:lnTo>
                  <a:pt x="137346" y="5315359"/>
                </a:lnTo>
                <a:cubicBezTo>
                  <a:pt x="137085" y="5321668"/>
                  <a:pt x="137212" y="5314126"/>
                  <a:pt x="137990" y="5321222"/>
                </a:cubicBezTo>
                <a:cubicBezTo>
                  <a:pt x="138073" y="5321988"/>
                  <a:pt x="137792" y="5323209"/>
                  <a:pt x="137876" y="5323975"/>
                </a:cubicBezTo>
                <a:cubicBezTo>
                  <a:pt x="138009" y="5325186"/>
                  <a:pt x="138382" y="5326048"/>
                  <a:pt x="138633" y="5327086"/>
                </a:cubicBezTo>
                <a:cubicBezTo>
                  <a:pt x="138285" y="5335497"/>
                  <a:pt x="138636" y="5322525"/>
                  <a:pt x="139277" y="5332949"/>
                </a:cubicBezTo>
                <a:cubicBezTo>
                  <a:pt x="139376" y="5334574"/>
                  <a:pt x="139125" y="5336619"/>
                  <a:pt x="139050" y="5338453"/>
                </a:cubicBezTo>
                <a:cubicBezTo>
                  <a:pt x="139012" y="5339370"/>
                  <a:pt x="138973" y="5340288"/>
                  <a:pt x="138935" y="5341205"/>
                </a:cubicBezTo>
                <a:cubicBezTo>
                  <a:pt x="138896" y="5342122"/>
                  <a:pt x="139287" y="5342828"/>
                  <a:pt x="138821" y="5343955"/>
                </a:cubicBezTo>
                <a:lnTo>
                  <a:pt x="134995" y="5350770"/>
                </a:lnTo>
                <a:cubicBezTo>
                  <a:pt x="134312" y="5364219"/>
                  <a:pt x="133630" y="5377669"/>
                  <a:pt x="132947" y="5391118"/>
                </a:cubicBezTo>
                <a:lnTo>
                  <a:pt x="442459" y="5390825"/>
                </a:lnTo>
                <a:lnTo>
                  <a:pt x="4367282" y="5423001"/>
                </a:lnTo>
                <a:cubicBezTo>
                  <a:pt x="4370202" y="5399252"/>
                  <a:pt x="4367245" y="5381403"/>
                  <a:pt x="4367227" y="5360605"/>
                </a:cubicBezTo>
                <a:lnTo>
                  <a:pt x="4371701" y="5357656"/>
                </a:lnTo>
                <a:cubicBezTo>
                  <a:pt x="4379637" y="5348721"/>
                  <a:pt x="4388234" y="5329909"/>
                  <a:pt x="4388227" y="5322350"/>
                </a:cubicBezTo>
                <a:cubicBezTo>
                  <a:pt x="4367368" y="5279378"/>
                  <a:pt x="4382114" y="5244904"/>
                  <a:pt x="4379803" y="5222590"/>
                </a:cubicBezTo>
                <a:cubicBezTo>
                  <a:pt x="4377491" y="5200274"/>
                  <a:pt x="4380559" y="5196016"/>
                  <a:pt x="4374362" y="5188458"/>
                </a:cubicBezTo>
                <a:lnTo>
                  <a:pt x="4367042" y="5152192"/>
                </a:lnTo>
                <a:cubicBezTo>
                  <a:pt x="4366574" y="4606324"/>
                  <a:pt x="4366105" y="4060456"/>
                  <a:pt x="4365637" y="3514588"/>
                </a:cubicBezTo>
                <a:cubicBezTo>
                  <a:pt x="4371865" y="3495812"/>
                  <a:pt x="4373799" y="3345640"/>
                  <a:pt x="4367561" y="3351901"/>
                </a:cubicBezTo>
                <a:cubicBezTo>
                  <a:pt x="4366094" y="3273341"/>
                  <a:pt x="4367556" y="3177091"/>
                  <a:pt x="4366090" y="3098530"/>
                </a:cubicBezTo>
                <a:cubicBezTo>
                  <a:pt x="4350280" y="2752657"/>
                  <a:pt x="4363886" y="2394970"/>
                  <a:pt x="4362784" y="2043190"/>
                </a:cubicBezTo>
                <a:lnTo>
                  <a:pt x="4367300" y="1993394"/>
                </a:lnTo>
                <a:lnTo>
                  <a:pt x="4374617" y="1942792"/>
                </a:lnTo>
                <a:lnTo>
                  <a:pt x="4378738" y="1931983"/>
                </a:lnTo>
                <a:lnTo>
                  <a:pt x="4375197" y="1919375"/>
                </a:lnTo>
                <a:cubicBezTo>
                  <a:pt x="4374156" y="1917827"/>
                  <a:pt x="4372987" y="1916564"/>
                  <a:pt x="4371731" y="1915628"/>
                </a:cubicBezTo>
                <a:lnTo>
                  <a:pt x="4378567" y="1875376"/>
                </a:lnTo>
                <a:cubicBezTo>
                  <a:pt x="4378630" y="1873754"/>
                  <a:pt x="4378692" y="1872132"/>
                  <a:pt x="4378755" y="1870510"/>
                </a:cubicBezTo>
                <a:lnTo>
                  <a:pt x="4377750" y="1836963"/>
                </a:lnTo>
                <a:lnTo>
                  <a:pt x="4372677" y="1787067"/>
                </a:lnTo>
                <a:lnTo>
                  <a:pt x="4362685" y="1763484"/>
                </a:lnTo>
                <a:lnTo>
                  <a:pt x="4362631" y="1611519"/>
                </a:lnTo>
                <a:lnTo>
                  <a:pt x="4364671" y="1611278"/>
                </a:lnTo>
                <a:cubicBezTo>
                  <a:pt x="4366758" y="1602131"/>
                  <a:pt x="4359453" y="1573438"/>
                  <a:pt x="4374124" y="1575879"/>
                </a:cubicBezTo>
                <a:cubicBezTo>
                  <a:pt x="4373751" y="1570076"/>
                  <a:pt x="4372775" y="1564350"/>
                  <a:pt x="4371646" y="1558579"/>
                </a:cubicBezTo>
                <a:cubicBezTo>
                  <a:pt x="4371453" y="1557570"/>
                  <a:pt x="4371259" y="1556563"/>
                  <a:pt x="4371065" y="1555555"/>
                </a:cubicBezTo>
                <a:lnTo>
                  <a:pt x="4372079" y="1544308"/>
                </a:lnTo>
                <a:lnTo>
                  <a:pt x="4368192" y="1540075"/>
                </a:lnTo>
                <a:cubicBezTo>
                  <a:pt x="4368714" y="1527378"/>
                  <a:pt x="4369237" y="1514681"/>
                  <a:pt x="4369759" y="1501984"/>
                </a:cubicBezTo>
                <a:cubicBezTo>
                  <a:pt x="4380299" y="1485701"/>
                  <a:pt x="4375432" y="1454918"/>
                  <a:pt x="4380074" y="1429386"/>
                </a:cubicBezTo>
                <a:lnTo>
                  <a:pt x="4384314" y="1418198"/>
                </a:lnTo>
                <a:lnTo>
                  <a:pt x="4391026" y="1344176"/>
                </a:lnTo>
                <a:lnTo>
                  <a:pt x="4398343" y="1293576"/>
                </a:lnTo>
                <a:lnTo>
                  <a:pt x="4402465" y="1282767"/>
                </a:lnTo>
                <a:lnTo>
                  <a:pt x="4398923" y="1270159"/>
                </a:lnTo>
                <a:cubicBezTo>
                  <a:pt x="4397882" y="1268610"/>
                  <a:pt x="4396712" y="1267349"/>
                  <a:pt x="4395457" y="1266412"/>
                </a:cubicBezTo>
                <a:lnTo>
                  <a:pt x="4402293" y="1226161"/>
                </a:lnTo>
                <a:cubicBezTo>
                  <a:pt x="4402355" y="1224538"/>
                  <a:pt x="4402419" y="1222916"/>
                  <a:pt x="4402481" y="1221294"/>
                </a:cubicBezTo>
                <a:cubicBezTo>
                  <a:pt x="4402146" y="1210111"/>
                  <a:pt x="4401811" y="1198928"/>
                  <a:pt x="4401475" y="1187746"/>
                </a:cubicBezTo>
                <a:lnTo>
                  <a:pt x="4396404" y="1137852"/>
                </a:lnTo>
                <a:cubicBezTo>
                  <a:pt x="4392504" y="1121351"/>
                  <a:pt x="4376596" y="1106460"/>
                  <a:pt x="4384703" y="1086079"/>
                </a:cubicBezTo>
                <a:cubicBezTo>
                  <a:pt x="4375710" y="1090599"/>
                  <a:pt x="4387543" y="1061876"/>
                  <a:pt x="4379944" y="1056187"/>
                </a:cubicBezTo>
                <a:cubicBezTo>
                  <a:pt x="4373628" y="1052847"/>
                  <a:pt x="4375745" y="1043354"/>
                  <a:pt x="4374485" y="1035394"/>
                </a:cubicBezTo>
                <a:cubicBezTo>
                  <a:pt x="4368596" y="1028447"/>
                  <a:pt x="4368321" y="989938"/>
                  <a:pt x="4371330" y="977321"/>
                </a:cubicBezTo>
                <a:cubicBezTo>
                  <a:pt x="4383769" y="942771"/>
                  <a:pt x="4361342" y="906710"/>
                  <a:pt x="4370591" y="878910"/>
                </a:cubicBezTo>
                <a:cubicBezTo>
                  <a:pt x="4369448" y="856541"/>
                  <a:pt x="4366261" y="849352"/>
                  <a:pt x="4364472" y="843099"/>
                </a:cubicBezTo>
                <a:lnTo>
                  <a:pt x="4362357" y="842319"/>
                </a:lnTo>
                <a:cubicBezTo>
                  <a:pt x="4362344" y="805138"/>
                  <a:pt x="4362330" y="767957"/>
                  <a:pt x="4362317" y="730776"/>
                </a:cubicBezTo>
                <a:lnTo>
                  <a:pt x="4363473" y="722932"/>
                </a:lnTo>
                <a:cubicBezTo>
                  <a:pt x="4364576" y="714652"/>
                  <a:pt x="4365200" y="706561"/>
                  <a:pt x="4364279" y="699074"/>
                </a:cubicBezTo>
                <a:lnTo>
                  <a:pt x="4362305" y="694354"/>
                </a:lnTo>
                <a:cubicBezTo>
                  <a:pt x="4362277" y="617243"/>
                  <a:pt x="4362250" y="540133"/>
                  <a:pt x="4362222" y="463022"/>
                </a:cubicBezTo>
                <a:lnTo>
                  <a:pt x="4362654" y="458820"/>
                </a:lnTo>
                <a:cubicBezTo>
                  <a:pt x="4363650" y="445764"/>
                  <a:pt x="4364149" y="435215"/>
                  <a:pt x="4364143" y="430294"/>
                </a:cubicBezTo>
                <a:cubicBezTo>
                  <a:pt x="4363494" y="414870"/>
                  <a:pt x="4362843" y="399446"/>
                  <a:pt x="4362194" y="384022"/>
                </a:cubicBezTo>
                <a:cubicBezTo>
                  <a:pt x="4362183" y="353600"/>
                  <a:pt x="4362173" y="323177"/>
                  <a:pt x="4362162" y="292755"/>
                </a:cubicBezTo>
                <a:lnTo>
                  <a:pt x="4364309" y="269031"/>
                </a:lnTo>
                <a:cubicBezTo>
                  <a:pt x="4367872" y="250663"/>
                  <a:pt x="4373785" y="231370"/>
                  <a:pt x="4383219" y="210368"/>
                </a:cubicBezTo>
                <a:cubicBezTo>
                  <a:pt x="4383177" y="167508"/>
                  <a:pt x="4374760" y="180998"/>
                  <a:pt x="4365122" y="179833"/>
                </a:cubicBezTo>
                <a:lnTo>
                  <a:pt x="4362121" y="178286"/>
                </a:lnTo>
                <a:cubicBezTo>
                  <a:pt x="4362117" y="167710"/>
                  <a:pt x="4362114" y="157135"/>
                  <a:pt x="4362109" y="146560"/>
                </a:cubicBezTo>
                <a:lnTo>
                  <a:pt x="4333172" y="126396"/>
                </a:lnTo>
                <a:lnTo>
                  <a:pt x="3960986" y="126880"/>
                </a:lnTo>
                <a:lnTo>
                  <a:pt x="3133871" y="118244"/>
                </a:lnTo>
                <a:lnTo>
                  <a:pt x="139379" y="114630"/>
                </a:lnTo>
                <a:close/>
                <a:moveTo>
                  <a:pt x="5293" y="0"/>
                </a:moveTo>
                <a:lnTo>
                  <a:pt x="4469428" y="11587"/>
                </a:lnTo>
                <a:lnTo>
                  <a:pt x="4469428" y="5527489"/>
                </a:lnTo>
                <a:lnTo>
                  <a:pt x="0" y="5528158"/>
                </a:lnTo>
                <a:cubicBezTo>
                  <a:pt x="0" y="3689524"/>
                  <a:pt x="5293" y="1838634"/>
                  <a:pt x="529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EE80537C-5E67-4185-94E7-D0828C0FA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22665">
            <a:off x="11013944" y="5321142"/>
            <a:ext cx="444795" cy="1782644"/>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53213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C2997EE-0889-44C3-AC0D-18F26AC9A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aph of a stock market&#10;&#10;Description automatically generated">
            <a:extLst>
              <a:ext uri="{FF2B5EF4-FFF2-40B4-BE49-F238E27FC236}">
                <a16:creationId xmlns:a16="http://schemas.microsoft.com/office/drawing/2014/main" id="{B8EAC5EF-2679-9EE7-7B86-2D91961C3FE8}"/>
              </a:ext>
            </a:extLst>
          </p:cNvPr>
          <p:cNvPicPr>
            <a:picLocks noChangeAspect="1"/>
          </p:cNvPicPr>
          <p:nvPr/>
        </p:nvPicPr>
        <p:blipFill rotWithShape="1">
          <a:blip r:embed="rId2"/>
          <a:srcRect l="20303" r="-2" b="-2"/>
          <a:stretch/>
        </p:blipFill>
        <p:spPr>
          <a:xfrm>
            <a:off x="5622233" y="10"/>
            <a:ext cx="6569769" cy="3750724"/>
          </a:xfrm>
          <a:custGeom>
            <a:avLst/>
            <a:gdLst/>
            <a:ahLst/>
            <a:cxnLst/>
            <a:rect l="l" t="t" r="r" b="b"/>
            <a:pathLst>
              <a:path w="6569769" h="3750734">
                <a:moveTo>
                  <a:pt x="1738471" y="0"/>
                </a:moveTo>
                <a:lnTo>
                  <a:pt x="6569769" y="0"/>
                </a:lnTo>
                <a:lnTo>
                  <a:pt x="6569769" y="3750734"/>
                </a:lnTo>
                <a:lnTo>
                  <a:pt x="0" y="3750734"/>
                </a:lnTo>
                <a:close/>
              </a:path>
            </a:pathLst>
          </a:custGeom>
        </p:spPr>
      </p:pic>
      <p:pic>
        <p:nvPicPr>
          <p:cNvPr id="11" name="Picture 10">
            <a:extLst>
              <a:ext uri="{FF2B5EF4-FFF2-40B4-BE49-F238E27FC236}">
                <a16:creationId xmlns:a16="http://schemas.microsoft.com/office/drawing/2014/main" id="{87687035-A004-E01D-A27A-48716766F261}"/>
              </a:ext>
            </a:extLst>
          </p:cNvPr>
          <p:cNvPicPr>
            <a:picLocks noChangeAspect="1"/>
          </p:cNvPicPr>
          <p:nvPr/>
        </p:nvPicPr>
        <p:blipFill rotWithShape="1">
          <a:blip r:embed="rId3"/>
          <a:srcRect t="1120"/>
          <a:stretch/>
        </p:blipFill>
        <p:spPr>
          <a:xfrm>
            <a:off x="4182011" y="3887894"/>
            <a:ext cx="8009991" cy="2970106"/>
          </a:xfrm>
          <a:custGeom>
            <a:avLst/>
            <a:gdLst/>
            <a:ahLst/>
            <a:cxnLst/>
            <a:rect l="l" t="t" r="r" b="b"/>
            <a:pathLst>
              <a:path w="8009991" h="2970106">
                <a:moveTo>
                  <a:pt x="1376648" y="0"/>
                </a:moveTo>
                <a:lnTo>
                  <a:pt x="8009991" y="0"/>
                </a:lnTo>
                <a:lnTo>
                  <a:pt x="8009991" y="2970106"/>
                </a:lnTo>
                <a:lnTo>
                  <a:pt x="0" y="2970106"/>
                </a:lnTo>
                <a:close/>
              </a:path>
            </a:pathLst>
          </a:custGeom>
        </p:spPr>
      </p:pic>
      <p:pic>
        <p:nvPicPr>
          <p:cNvPr id="6" name="Picture 5" descr="Graph on document with pen">
            <a:extLst>
              <a:ext uri="{FF2B5EF4-FFF2-40B4-BE49-F238E27FC236}">
                <a16:creationId xmlns:a16="http://schemas.microsoft.com/office/drawing/2014/main" id="{25DAE784-4559-BF66-1C33-6F091E1C7E9F}"/>
              </a:ext>
            </a:extLst>
          </p:cNvPr>
          <p:cNvPicPr>
            <a:picLocks noChangeAspect="1"/>
          </p:cNvPicPr>
          <p:nvPr/>
        </p:nvPicPr>
        <p:blipFill rotWithShape="1">
          <a:blip r:embed="rId4"/>
          <a:srcRect l="20261" r="6709" b="-1"/>
          <a:stretch/>
        </p:blipFill>
        <p:spPr>
          <a:xfrm>
            <a:off x="20" y="10"/>
            <a:ext cx="7503091" cy="6857990"/>
          </a:xfrm>
          <a:custGeom>
            <a:avLst/>
            <a:gdLst/>
            <a:ahLst/>
            <a:cxnLst/>
            <a:rect l="l" t="t" r="r" b="b"/>
            <a:pathLst>
              <a:path w="7503111" h="6858000">
                <a:moveTo>
                  <a:pt x="0" y="0"/>
                </a:moveTo>
                <a:lnTo>
                  <a:pt x="677334" y="0"/>
                </a:lnTo>
                <a:lnTo>
                  <a:pt x="1168036" y="0"/>
                </a:lnTo>
                <a:lnTo>
                  <a:pt x="1205499" y="0"/>
                </a:lnTo>
                <a:lnTo>
                  <a:pt x="1647632" y="0"/>
                </a:lnTo>
                <a:lnTo>
                  <a:pt x="7215401" y="0"/>
                </a:lnTo>
                <a:lnTo>
                  <a:pt x="4041567" y="6852993"/>
                </a:lnTo>
                <a:lnTo>
                  <a:pt x="7503111" y="6852993"/>
                </a:lnTo>
                <a:lnTo>
                  <a:pt x="7503111" y="6852994"/>
                </a:lnTo>
                <a:lnTo>
                  <a:pt x="1647632" y="6852994"/>
                </a:lnTo>
                <a:lnTo>
                  <a:pt x="1647632" y="6858000"/>
                </a:lnTo>
                <a:lnTo>
                  <a:pt x="0" y="6858000"/>
                </a:lnTo>
                <a:close/>
              </a:path>
            </a:pathLst>
          </a:custGeom>
        </p:spPr>
      </p:pic>
    </p:spTree>
    <p:extLst>
      <p:ext uri="{BB962C8B-B14F-4D97-AF65-F5344CB8AC3E}">
        <p14:creationId xmlns:p14="http://schemas.microsoft.com/office/powerpoint/2010/main" val="101113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90B4ACB0-2B52-48C2-9BC9-553BE7356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6085"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cNvSpPr>
            <a:spLocks noGrp="1"/>
          </p:cNvSpPr>
          <p:nvPr>
            <p:ph type="ctrTitle"/>
          </p:nvPr>
        </p:nvSpPr>
        <p:spPr>
          <a:xfrm>
            <a:off x="348343" y="699219"/>
            <a:ext cx="6100589" cy="2244176"/>
          </a:xfrm>
        </p:spPr>
        <p:txBody>
          <a:bodyPr>
            <a:normAutofit/>
          </a:bodyPr>
          <a:lstStyle/>
          <a:p>
            <a:r>
              <a:rPr lang="en-US" sz="4000" dirty="0">
                <a:solidFill>
                  <a:schemeClr val="tx2"/>
                </a:solidFill>
              </a:rPr>
              <a:t>Trading Volume Analysis</a:t>
            </a:r>
            <a:endParaRPr lang="en-US" sz="4000" dirty="0">
              <a:solidFill>
                <a:schemeClr val="tx2"/>
              </a:solidFill>
              <a:cs typeface="Posterama"/>
            </a:endParaRPr>
          </a:p>
        </p:txBody>
      </p:sp>
      <p:sp>
        <p:nvSpPr>
          <p:cNvPr id="3" name="Content Placeholder"/>
          <p:cNvSpPr>
            <a:spLocks noGrp="1"/>
          </p:cNvSpPr>
          <p:nvPr>
            <p:ph idx="1"/>
          </p:nvPr>
        </p:nvSpPr>
        <p:spPr>
          <a:xfrm>
            <a:off x="457200" y="3264832"/>
            <a:ext cx="5645726" cy="3009494"/>
          </a:xfrm>
        </p:spPr>
        <p:txBody>
          <a:bodyPr>
            <a:normAutofit/>
          </a:bodyPr>
          <a:lstStyle/>
          <a:p>
            <a:pPr lvl="0">
              <a:lnSpc>
                <a:spcPct val="100000"/>
              </a:lnSpc>
            </a:pPr>
            <a:r>
              <a:rPr lang="en-US" sz="1800" dirty="0">
                <a:solidFill>
                  <a:schemeClr val="tx2"/>
                </a:solidFill>
              </a:rPr>
              <a:t>Analyzing trading volume helps identify market interest and potential price movements</a:t>
            </a:r>
          </a:p>
          <a:p>
            <a:pPr lvl="0">
              <a:lnSpc>
                <a:spcPct val="100000"/>
              </a:lnSpc>
            </a:pPr>
            <a:r>
              <a:rPr lang="en-US" sz="1800" dirty="0">
                <a:solidFill>
                  <a:schemeClr val="tx2"/>
                </a:solidFill>
              </a:rPr>
              <a:t>Visualizations and tables showcase the highest trading volume days</a:t>
            </a:r>
          </a:p>
          <a:p>
            <a:pPr lvl="0">
              <a:lnSpc>
                <a:spcPct val="100000"/>
              </a:lnSpc>
            </a:pPr>
            <a:r>
              <a:rPr lang="en-US" sz="1800" dirty="0">
                <a:solidFill>
                  <a:schemeClr val="tx2"/>
                </a:solidFill>
              </a:rPr>
              <a:t>Data is resampled into various time intervals to reveal different insights</a:t>
            </a:r>
          </a:p>
          <a:p>
            <a:pPr lvl="0">
              <a:lnSpc>
                <a:spcPct val="100000"/>
              </a:lnSpc>
            </a:pPr>
            <a:r>
              <a:rPr lang="en-US" sz="1800" dirty="0">
                <a:solidFill>
                  <a:schemeClr val="tx2"/>
                </a:solidFill>
              </a:rPr>
              <a:t>Calculations include percentage change and total traded values</a:t>
            </a:r>
          </a:p>
        </p:txBody>
      </p:sp>
      <p:pic>
        <p:nvPicPr>
          <p:cNvPr id="6" name="Picture 5" descr="Magnifying glass showing decling performance">
            <a:extLst>
              <a:ext uri="{FF2B5EF4-FFF2-40B4-BE49-F238E27FC236}">
                <a16:creationId xmlns:a16="http://schemas.microsoft.com/office/drawing/2014/main" id="{00ABBC17-C755-AD5B-2C51-5268B0AC411F}"/>
              </a:ext>
            </a:extLst>
          </p:cNvPr>
          <p:cNvPicPr>
            <a:picLocks noChangeAspect="1"/>
          </p:cNvPicPr>
          <p:nvPr/>
        </p:nvPicPr>
        <p:blipFill rotWithShape="1">
          <a:blip r:embed="rId2"/>
          <a:srcRect l="23321" r="19379" b="-5"/>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1806324831"/>
      </p:ext>
    </p:extLst>
  </p:cSld>
  <p:clrMapOvr>
    <a:masterClrMapping/>
  </p:clrMapOvr>
</p:sld>
</file>

<file path=ppt/theme/theme1.xml><?xml version="1.0" encoding="utf-8"?>
<a:theme xmlns:a="http://schemas.openxmlformats.org/drawingml/2006/main" name="SineVTI">
  <a:themeElements>
    <a:clrScheme name="AnalogousFromRegularSeedRightStep">
      <a:dk1>
        <a:srgbClr val="000000"/>
      </a:dk1>
      <a:lt1>
        <a:srgbClr val="FFFFFF"/>
      </a:lt1>
      <a:dk2>
        <a:srgbClr val="311C21"/>
      </a:dk2>
      <a:lt2>
        <a:srgbClr val="F3F0F0"/>
      </a:lt2>
      <a:accent1>
        <a:srgbClr val="3BB1B7"/>
      </a:accent1>
      <a:accent2>
        <a:srgbClr val="317BBB"/>
      </a:accent2>
      <a:accent3>
        <a:srgbClr val="4353CD"/>
      </a:accent3>
      <a:accent4>
        <a:srgbClr val="5D34BD"/>
      </a:accent4>
      <a:accent5>
        <a:srgbClr val="A643CD"/>
      </a:accent5>
      <a:accent6>
        <a:srgbClr val="BB31A9"/>
      </a:accent6>
      <a:hlink>
        <a:srgbClr val="BF463F"/>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CosineVTI">
  <a:themeElements>
    <a:clrScheme name="AnalogousFromDarkSeedLeftStep">
      <a:dk1>
        <a:srgbClr val="000000"/>
      </a:dk1>
      <a:lt1>
        <a:srgbClr val="FFFFFF"/>
      </a:lt1>
      <a:dk2>
        <a:srgbClr val="223C29"/>
      </a:dk2>
      <a:lt2>
        <a:srgbClr val="E8E5E2"/>
      </a:lt2>
      <a:accent1>
        <a:srgbClr val="4D91C3"/>
      </a:accent1>
      <a:accent2>
        <a:srgbClr val="3BB0B1"/>
      </a:accent2>
      <a:accent3>
        <a:srgbClr val="47B689"/>
      </a:accent3>
      <a:accent4>
        <a:srgbClr val="3BB150"/>
      </a:accent4>
      <a:accent5>
        <a:srgbClr val="61B547"/>
      </a:accent5>
      <a:accent6>
        <a:srgbClr val="86AF3A"/>
      </a:accent6>
      <a:hlink>
        <a:srgbClr val="389531"/>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3.xml><?xml version="1.0" encoding="utf-8"?>
<a:theme xmlns:a="http://schemas.openxmlformats.org/drawingml/2006/main" name="SketchyVTI">
  <a:themeElements>
    <a:clrScheme name="AnalogousFromDarkSeedLeftStep">
      <a:dk1>
        <a:srgbClr val="000000"/>
      </a:dk1>
      <a:lt1>
        <a:srgbClr val="FFFFFF"/>
      </a:lt1>
      <a:dk2>
        <a:srgbClr val="3D2226"/>
      </a:dk2>
      <a:lt2>
        <a:srgbClr val="E2E4E8"/>
      </a:lt2>
      <a:accent1>
        <a:srgbClr val="CA9924"/>
      </a:accent1>
      <a:accent2>
        <a:srgbClr val="D54E17"/>
      </a:accent2>
      <a:accent3>
        <a:srgbClr val="E72941"/>
      </a:accent3>
      <a:accent4>
        <a:srgbClr val="D5177E"/>
      </a:accent4>
      <a:accent5>
        <a:srgbClr val="E729DF"/>
      </a:accent5>
      <a:accent6>
        <a:srgbClr val="8D17D5"/>
      </a:accent6>
      <a:hlink>
        <a:srgbClr val="BF3FA4"/>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4.xml><?xml version="1.0" encoding="utf-8"?>
<a:theme xmlns:a="http://schemas.openxmlformats.org/drawingml/2006/main" name="PebbleVTI">
  <a:themeElements>
    <a:clrScheme name="AnalogousFromLightSeedLeftStep">
      <a:dk1>
        <a:srgbClr val="000000"/>
      </a:dk1>
      <a:lt1>
        <a:srgbClr val="FFFFFF"/>
      </a:lt1>
      <a:dk2>
        <a:srgbClr val="413224"/>
      </a:dk2>
      <a:lt2>
        <a:srgbClr val="E8E5E2"/>
      </a:lt2>
      <a:accent1>
        <a:srgbClr val="66A6EC"/>
      </a:accent1>
      <a:accent2>
        <a:srgbClr val="2FB0C0"/>
      </a:accent2>
      <a:accent3>
        <a:srgbClr val="37B68F"/>
      </a:accent3>
      <a:accent4>
        <a:srgbClr val="32BA58"/>
      </a:accent4>
      <a:accent5>
        <a:srgbClr val="46B833"/>
      </a:accent5>
      <a:accent6>
        <a:srgbClr val="7DB13C"/>
      </a:accent6>
      <a:hlink>
        <a:srgbClr val="9B7E5E"/>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5.xml><?xml version="1.0" encoding="utf-8"?>
<a:theme xmlns:a="http://schemas.openxmlformats.org/drawingml/2006/main" name="StreetscapeVTI">
  <a:themeElements>
    <a:clrScheme name="AnalogousFromDarkSeedLeftStep">
      <a:dk1>
        <a:srgbClr val="000000"/>
      </a:dk1>
      <a:lt1>
        <a:srgbClr val="FFFFFF"/>
      </a:lt1>
      <a:dk2>
        <a:srgbClr val="1C2432"/>
      </a:dk2>
      <a:lt2>
        <a:srgbClr val="F1F3F0"/>
      </a:lt2>
      <a:accent1>
        <a:srgbClr val="D329E7"/>
      </a:accent1>
      <a:accent2>
        <a:srgbClr val="7217D5"/>
      </a:accent2>
      <a:accent3>
        <a:srgbClr val="382DE7"/>
      </a:accent3>
      <a:accent4>
        <a:srgbClr val="175BD5"/>
      </a:accent4>
      <a:accent5>
        <a:srgbClr val="29BCE7"/>
      </a:accent5>
      <a:accent6>
        <a:srgbClr val="15C2A2"/>
      </a:accent6>
      <a:hlink>
        <a:srgbClr val="3F8CBF"/>
      </a:hlink>
      <a:folHlink>
        <a:srgbClr val="7F7F7F"/>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docProps/app.xml><?xml version="1.0" encoding="utf-8"?>
<Properties xmlns="http://schemas.openxmlformats.org/officeDocument/2006/extended-properties" xmlns:vt="http://schemas.openxmlformats.org/officeDocument/2006/docPropsVTypes">
  <TotalTime>0</TotalTime>
  <Words>10</Words>
  <Application>Microsoft Office PowerPoint</Application>
  <PresentationFormat>Widescreen</PresentationFormat>
  <Paragraphs>5</Paragraphs>
  <Slides>24</Slides>
  <Notes>0</Notes>
  <HiddenSlides>0</HiddenSlides>
  <MMClips>0</MMClips>
  <ScaleCrop>false</ScaleCrop>
  <HeadingPairs>
    <vt:vector size="4" baseType="variant">
      <vt:variant>
        <vt:lpstr>Theme</vt:lpstr>
      </vt:variant>
      <vt:variant>
        <vt:i4>5</vt:i4>
      </vt:variant>
      <vt:variant>
        <vt:lpstr>Slide Titles</vt:lpstr>
      </vt:variant>
      <vt:variant>
        <vt:i4>24</vt:i4>
      </vt:variant>
    </vt:vector>
  </HeadingPairs>
  <TitlesOfParts>
    <vt:vector size="29" baseType="lpstr">
      <vt:lpstr>SineVTI</vt:lpstr>
      <vt:lpstr>CosineVTI</vt:lpstr>
      <vt:lpstr>SketchyVTI</vt:lpstr>
      <vt:lpstr>PebbleVTI</vt:lpstr>
      <vt:lpstr>StreetscapeVTI</vt:lpstr>
      <vt:lpstr> Exploratory Data Analysis (EDA) on Bitcoin (BTC)  </vt:lpstr>
      <vt:lpstr>Introduction</vt:lpstr>
      <vt:lpstr>Case Study: Analyzing Bitcoin Price Trends and Trading Strategies  </vt:lpstr>
      <vt:lpstr>Exploring the Data</vt:lpstr>
      <vt:lpstr>Exploring the Data</vt:lpstr>
      <vt:lpstr>Data Preprocessing</vt:lpstr>
      <vt:lpstr>Data Preprocessing</vt:lpstr>
      <vt:lpstr>PowerPoint Presentation</vt:lpstr>
      <vt:lpstr>Trading Volume Analysis</vt:lpstr>
      <vt:lpstr>PowerPoint Presentation</vt:lpstr>
      <vt:lpstr>Return Metrics</vt:lpstr>
      <vt:lpstr>PowerPoint Presentation</vt:lpstr>
      <vt:lpstr>Customized Price Visualization</vt:lpstr>
      <vt:lpstr>Box Plot Analysis</vt:lpstr>
      <vt:lpstr>Moving Averages</vt:lpstr>
      <vt:lpstr>PowerPoint Presentation</vt:lpstr>
      <vt:lpstr>Trading Positions Strategy</vt:lpstr>
      <vt:lpstr>Time Series Analysis</vt:lpstr>
      <vt:lpstr>PowerPoint Presentation</vt:lpstr>
      <vt:lpstr>Seasonality and Stationarity</vt:lpstr>
      <vt:lpstr>PowerPoint Presentation</vt:lpstr>
      <vt:lpstr>Dashboard Overview</vt:lpstr>
      <vt:lpstr>Key Takeaways</vt:lpstr>
      <vt:lpstr>Conclusion and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cp:lastModifiedBy>
  <cp:revision>301</cp:revision>
  <dcterms:created xsi:type="dcterms:W3CDTF">2023-10-09T10:45:16Z</dcterms:created>
  <dcterms:modified xsi:type="dcterms:W3CDTF">2023-10-10T16:48:03Z</dcterms:modified>
</cp:coreProperties>
</file>