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rimson Pro" charset="1" panose="00000000000000000000"/>
      <p:regular r:id="rId10"/>
    </p:embeddedFont>
    <p:embeddedFont>
      <p:font typeface="Crimson Pro Bold" charset="1" panose="00000000000000000000"/>
      <p:regular r:id="rId11"/>
    </p:embeddedFont>
    <p:embeddedFont>
      <p:font typeface="Crimson Pro Italics" charset="1" panose="00000000000000000000"/>
      <p:regular r:id="rId12"/>
    </p:embeddedFont>
    <p:embeddedFont>
      <p:font typeface="Crimson Pro Bold Italics" charset="1" panose="000000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9362372" y="0"/>
            <a:ext cx="154305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792110" y="2520950"/>
            <a:ext cx="8784271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spc="-200">
                <a:solidFill>
                  <a:srgbClr val="393939"/>
                </a:solidFill>
                <a:latin typeface="Crimson Pro Bold"/>
              </a:rPr>
              <a:t>Mini-Projet de E-Commerce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23280" y="5420194"/>
            <a:ext cx="6597224" cy="254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 spc="72">
                <a:solidFill>
                  <a:srgbClr val="393939"/>
                </a:solidFill>
                <a:latin typeface="Crimson Pro"/>
              </a:rPr>
              <a:t>Approche méta-heuristique pour le problème de détermination du gagnant dans les enchères combinatoires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42562" y="8653780"/>
            <a:ext cx="4895590" cy="113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64">
                <a:solidFill>
                  <a:srgbClr val="343337"/>
                </a:solidFill>
                <a:latin typeface="Crimson Pro"/>
              </a:rPr>
              <a:t>ABDELALI Asma Nihad</a:t>
            </a:r>
          </a:p>
          <a:p>
            <a:pPr marL="690880" indent="-690880" lvl="0">
              <a:lnSpc>
                <a:spcPts val="4480"/>
              </a:lnSpc>
            </a:pPr>
            <a:r>
              <a:rPr lang="en-US" sz="3200" spc="64">
                <a:solidFill>
                  <a:srgbClr val="343337"/>
                </a:solidFill>
                <a:latin typeface="Crimson Pro"/>
              </a:rPr>
              <a:t>M1 SII G1, </a:t>
            </a:r>
            <a:r>
              <a:rPr lang="en-US" sz="3200" spc="64">
                <a:solidFill>
                  <a:srgbClr val="343337"/>
                </a:solidFill>
                <a:latin typeface="Crimson Pro"/>
              </a:rPr>
              <a:t>171731052943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40167" y="2763140"/>
            <a:ext cx="4146969" cy="18884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840167" y="5143500"/>
            <a:ext cx="3775737" cy="194595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200026"/>
            <a:ext cx="11425013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30"/>
              </a:lnSpc>
            </a:pPr>
            <a:r>
              <a:rPr lang="en-US" sz="7275">
                <a:solidFill>
                  <a:srgbClr val="151019"/>
                </a:solidFill>
                <a:latin typeface="Crimson Pro"/>
              </a:rPr>
              <a:t>Mise à jour de la position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729161"/>
            <a:ext cx="1623060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Où </a:t>
            </a:r>
            <a:r>
              <a:rPr lang="en-US" sz="3000" spc="60">
                <a:solidFill>
                  <a:srgbClr val="343337"/>
                </a:solidFill>
                <a:latin typeface="Crimson Pro Bold"/>
              </a:rPr>
              <a:t>a</a:t>
            </a:r>
            <a:r>
              <a:rPr lang="en-US" sz="3000" spc="60">
                <a:solidFill>
                  <a:srgbClr val="343337"/>
                </a:solidFill>
                <a:latin typeface="Crimson Pro"/>
              </a:rPr>
              <a:t> est initialement égal à 2 et décrémenté au long des itérations, </a:t>
            </a:r>
            <a:r>
              <a:rPr lang="en-US" sz="3000" spc="60">
                <a:solidFill>
                  <a:srgbClr val="343337"/>
                </a:solidFill>
                <a:latin typeface="Crimson Pro Bold"/>
              </a:rPr>
              <a:t>r1</a:t>
            </a:r>
            <a:r>
              <a:rPr lang="en-US" sz="3000" spc="60">
                <a:solidFill>
                  <a:srgbClr val="343337"/>
                </a:solidFill>
                <a:latin typeface="Crimson Pro"/>
              </a:rPr>
              <a:t> et </a:t>
            </a:r>
            <a:r>
              <a:rPr lang="en-US" sz="3000" spc="60">
                <a:solidFill>
                  <a:srgbClr val="343337"/>
                </a:solidFill>
                <a:latin typeface="Crimson Pro Bold"/>
              </a:rPr>
              <a:t>r2</a:t>
            </a:r>
            <a:r>
              <a:rPr lang="en-US" sz="3000" spc="60">
                <a:solidFill>
                  <a:srgbClr val="343337"/>
                </a:solidFill>
                <a:latin typeface="Crimson Pro"/>
              </a:rPr>
              <a:t> sont des nombres au hasard, ils permettent au loup de se repositionner.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13396" y="2869173"/>
            <a:ext cx="9113876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00"/>
              </a:lnSpc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A et C sont des vecteurs de coefficients, Xp(t) est la position de la proie à l'instant t et X(t) indique la position du loup actuel à l'instant 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13396" y="5067300"/>
            <a:ext cx="9113876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(valeurs entre −a et a) Ce paramètre oblige le loup de se rapprocher ou de s’éloigner de la solution.</a:t>
            </a:r>
          </a:p>
          <a:p>
            <a:pPr algn="just" marL="0" indent="0" lvl="0">
              <a:lnSpc>
                <a:spcPts val="4200"/>
              </a:lnSpc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(valeurs entre 0 et 2) C&gt;1 plus d'exploration, C&lt;1 plus d'exploitation.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19437" y="1677156"/>
            <a:ext cx="7924563" cy="346634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19437" y="5067300"/>
            <a:ext cx="15784773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Où X(t+1) est la position du loup à l'instant t+1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Ces équations nous permettent de se positionner dans un espace à trois dimensions, dans le monde réel ces</a:t>
            </a:r>
            <a:r>
              <a:rPr lang="en-US" sz="3000" spc="60">
                <a:solidFill>
                  <a:srgbClr val="343337"/>
                </a:solidFill>
                <a:latin typeface="Crimson Pro Bold"/>
              </a:rPr>
              <a:t> </a:t>
            </a:r>
            <a:r>
              <a:rPr lang="en-US" sz="3000" spc="60" u="sng">
                <a:solidFill>
                  <a:srgbClr val="343337"/>
                </a:solidFill>
                <a:latin typeface="Crimson Pro Bold"/>
              </a:rPr>
              <a:t>repositionnements hasardeux</a:t>
            </a:r>
            <a:r>
              <a:rPr lang="en-US" sz="3000" spc="60">
                <a:solidFill>
                  <a:srgbClr val="343337"/>
                </a:solidFill>
                <a:latin typeface="Crimson Pro"/>
              </a:rPr>
              <a:t> sont dus au terrain et aux obstacles.</a:t>
            </a:r>
          </a:p>
          <a:p>
            <a:pPr algn="just" marL="0" indent="0" lvl="0">
              <a:lnSpc>
                <a:spcPts val="4200"/>
              </a:lnSpc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Par contre dans un monde abstrait on ne peut pas faire ces multiplications sur un ensemble d'enchères, nous utilisons la position afin de </a:t>
            </a:r>
            <a:r>
              <a:rPr lang="en-US" sz="3000" spc="60" u="sng">
                <a:solidFill>
                  <a:srgbClr val="343337"/>
                </a:solidFill>
                <a:latin typeface="Crimson Pro Bold"/>
              </a:rPr>
              <a:t>modifier une partie de la solution trouvée</a:t>
            </a:r>
            <a:r>
              <a:rPr lang="en-US" sz="3000" spc="60">
                <a:solidFill>
                  <a:srgbClr val="343337"/>
                </a:solidFill>
                <a:latin typeface="Crimson Pro"/>
              </a:rPr>
              <a:t>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9437" y="1143756"/>
            <a:ext cx="764429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00"/>
              </a:lnSpc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D'ou on obtient les formules suivantes 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556803" y="0"/>
            <a:ext cx="8731197" cy="10287000"/>
          </a:xfrm>
          <a:prstGeom prst="rect">
            <a:avLst/>
          </a:prstGeom>
          <a:solidFill>
            <a:srgbClr val="DFD4CB"/>
          </a:solidFill>
        </p:spPr>
      </p:sp>
      <p:sp>
        <p:nvSpPr>
          <p:cNvPr name="AutoShape 3" id="3"/>
          <p:cNvSpPr/>
          <p:nvPr/>
        </p:nvSpPr>
        <p:spPr>
          <a:xfrm rot="0">
            <a:off x="10819545" y="1424051"/>
            <a:ext cx="265409" cy="256412"/>
          </a:xfrm>
          <a:prstGeom prst="rect">
            <a:avLst/>
          </a:prstGeom>
          <a:solidFill>
            <a:srgbClr val="393939"/>
          </a:solidFill>
        </p:spPr>
      </p:sp>
      <p:sp>
        <p:nvSpPr>
          <p:cNvPr name="AutoShape 4" id="4"/>
          <p:cNvSpPr/>
          <p:nvPr/>
        </p:nvSpPr>
        <p:spPr>
          <a:xfrm rot="0">
            <a:off x="10819545" y="4404230"/>
            <a:ext cx="265409" cy="256412"/>
          </a:xfrm>
          <a:prstGeom prst="rect">
            <a:avLst/>
          </a:prstGeom>
          <a:solidFill>
            <a:srgbClr val="393939"/>
          </a:solidFill>
        </p:spPr>
      </p:sp>
      <p:sp>
        <p:nvSpPr>
          <p:cNvPr name="AutoShape 5" id="5"/>
          <p:cNvSpPr/>
          <p:nvPr/>
        </p:nvSpPr>
        <p:spPr>
          <a:xfrm rot="0">
            <a:off x="10819545" y="7136759"/>
            <a:ext cx="265409" cy="256412"/>
          </a:xfrm>
          <a:prstGeom prst="rect">
            <a:avLst/>
          </a:prstGeom>
          <a:solidFill>
            <a:srgbClr val="393939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40833" y="2444074"/>
            <a:ext cx="4542331" cy="707437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14492" y="714629"/>
            <a:ext cx="9195012" cy="96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15"/>
              </a:lnSpc>
            </a:pPr>
            <a:r>
              <a:rPr lang="en-US" sz="6650">
                <a:solidFill>
                  <a:srgbClr val="393939"/>
                </a:solidFill>
                <a:latin typeface="Crimson Pro"/>
              </a:rPr>
              <a:t>Algorithme développé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24653" y="1219200"/>
            <a:ext cx="4587801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250">
                <a:solidFill>
                  <a:srgbClr val="393939"/>
                </a:solidFill>
                <a:latin typeface="Crimson Pro Bold"/>
              </a:rPr>
              <a:t>Initialisations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24653" y="2054612"/>
            <a:ext cx="4587801" cy="197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</a:pPr>
            <a:r>
              <a:rPr lang="en-US" sz="2800">
                <a:solidFill>
                  <a:srgbClr val="393939"/>
                </a:solidFill>
                <a:latin typeface="Crimson Pro"/>
              </a:rPr>
              <a:t>Initialiser les individus de la meute et les paramètres de l'algorithme en respectant les conflits entre les enchères.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24653" y="4199379"/>
            <a:ext cx="4587801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49"/>
              </a:lnSpc>
            </a:pPr>
            <a:r>
              <a:rPr lang="en-US" sz="3250">
                <a:solidFill>
                  <a:srgbClr val="393939"/>
                </a:solidFill>
                <a:latin typeface="Crimson Pro Bold"/>
              </a:rPr>
              <a:t>Calcul de la position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024653" y="5034791"/>
            <a:ext cx="4587801" cy="147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</a:pPr>
            <a:r>
              <a:rPr lang="en-US" sz="2800">
                <a:solidFill>
                  <a:srgbClr val="393939"/>
                </a:solidFill>
                <a:latin typeface="Crimson Pro"/>
              </a:rPr>
              <a:t>Faire les calculs en suivant les équations du GWO puis mise à jour des solutions des Omega.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24653" y="6941115"/>
            <a:ext cx="4587801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250">
                <a:solidFill>
                  <a:srgbClr val="393939"/>
                </a:solidFill>
                <a:latin typeface="Crimson Pro Bold"/>
              </a:rPr>
              <a:t>Nouveau départ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24653" y="7703243"/>
            <a:ext cx="4587801" cy="197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</a:pPr>
            <a:r>
              <a:rPr lang="en-US" sz="2800">
                <a:solidFill>
                  <a:srgbClr val="393939"/>
                </a:solidFill>
                <a:latin typeface="Crimson Pro"/>
              </a:rPr>
              <a:t>Si les solutions trouvées sont pires que les précédentes en générer de nouvelles puis mettre à jour la hiérarchie.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15840"/>
            <a:ext cx="7031797" cy="96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15"/>
              </a:lnSpc>
            </a:pPr>
            <a:r>
              <a:rPr lang="en-US" sz="6650">
                <a:solidFill>
                  <a:srgbClr val="393939"/>
                </a:solidFill>
                <a:latin typeface="Crimson Pro"/>
              </a:rPr>
              <a:t>Pseudo Algorithme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71280"/>
            <a:ext cx="16230600" cy="821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 u="sng">
                <a:solidFill>
                  <a:srgbClr val="393939"/>
                </a:solidFill>
                <a:latin typeface="Crimson Pro Bold"/>
              </a:rPr>
              <a:t>Gray Wolf Optimization Pseudo-Code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 Bold"/>
              </a:rPr>
              <a:t>Entrée: </a:t>
            </a:r>
            <a:r>
              <a:rPr lang="en-US" sz="2199">
                <a:solidFill>
                  <a:srgbClr val="393939"/>
                </a:solidFill>
                <a:latin typeface="Crimson Pro"/>
              </a:rPr>
              <a:t>Taille de la meute, maxIterations : Entier;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 Bold"/>
              </a:rPr>
              <a:t>Sortie: </a:t>
            </a:r>
            <a:r>
              <a:rPr lang="en-US" sz="2199">
                <a:solidFill>
                  <a:srgbClr val="393939"/>
                </a:solidFill>
                <a:latin typeface="Crimson Pro"/>
              </a:rPr>
              <a:t>Ensemble d'enchères.</a:t>
            </a:r>
          </a:p>
          <a:p>
            <a:pPr>
              <a:lnSpc>
                <a:spcPts val="3079"/>
              </a:lnSpc>
            </a:pPr>
            <a:r>
              <a:rPr lang="en-US" sz="2200" u="sng">
                <a:solidFill>
                  <a:srgbClr val="393939"/>
                </a:solidFill>
                <a:latin typeface="Crimson Pro Bold"/>
              </a:rPr>
              <a:t>Debut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wolfPack.Initialiser(Taille de la meute); </a:t>
            </a:r>
            <a:r>
              <a:rPr lang="en-US" sz="2199">
                <a:solidFill>
                  <a:srgbClr val="008037"/>
                </a:solidFill>
                <a:latin typeface="Crimson Pro"/>
              </a:rPr>
              <a:t>// En utilisant le Random Key Encoding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Alpha = Collections.Max(wolfPack);              wolfPack.remove(Alpha);  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Beta = Collections.Max(wolfPack);                 wolfPack.remove(Beta); 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Delta= Collections.Max(wolfPack);                wolfPack.remove(Delta); 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Initialize a, r1, r2, A, C;   </a:t>
            </a:r>
            <a:r>
              <a:rPr lang="en-US" sz="2199">
                <a:solidFill>
                  <a:srgbClr val="008037"/>
                </a:solidFill>
                <a:latin typeface="Crimson Pro"/>
              </a:rPr>
              <a:t> //En utilisant les équations vues précédemment</a:t>
            </a:r>
          </a:p>
          <a:p>
            <a:pPr>
              <a:lnSpc>
                <a:spcPts val="3079"/>
              </a:lnSpc>
            </a:pPr>
            <a:r>
              <a:rPr lang="en-US" sz="2199" u="sng">
                <a:solidFill>
                  <a:srgbClr val="393939"/>
                </a:solidFill>
                <a:latin typeface="Crimson Pro Bold"/>
              </a:rPr>
              <a:t>While</a:t>
            </a:r>
            <a:r>
              <a:rPr lang="en-US" sz="2199">
                <a:solidFill>
                  <a:srgbClr val="393939"/>
                </a:solidFill>
                <a:latin typeface="Crimson Pro"/>
              </a:rPr>
              <a:t>(iter&lt;maxIteration){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for (wolf: wolfPack) {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93939"/>
                </a:solidFill>
                <a:latin typeface="Crimson Pro"/>
              </a:rPr>
              <a:t>wolf.calculerPosition();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wolf.majSolution();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93939"/>
                </a:solidFill>
                <a:latin typeface="Crimson Pro"/>
              </a:rPr>
              <a:t>}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a = 2 - iter* ((2.0) / maxIterations);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Update r1, r2, A, C;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Update Alpha, Beta, Delta; </a:t>
            </a:r>
            <a:r>
              <a:rPr lang="en-US" sz="2199">
                <a:solidFill>
                  <a:srgbClr val="008037"/>
                </a:solidFill>
                <a:latin typeface="Crimson Pro"/>
              </a:rPr>
              <a:t>// Remettre Alpha, Bêta, Delta dans la meute et récupérer les nouveau 3 meilleures solutions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iter ++;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}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93939"/>
                </a:solidFill>
                <a:latin typeface="Crimson Pro Bold"/>
              </a:rPr>
              <a:t>return </a:t>
            </a:r>
            <a:r>
              <a:rPr lang="en-US" sz="2200">
                <a:solidFill>
                  <a:srgbClr val="393939"/>
                </a:solidFill>
                <a:latin typeface="Crimson Pro"/>
              </a:rPr>
              <a:t>Alpha;</a:t>
            </a:r>
          </a:p>
          <a:p>
            <a:pPr marL="0" indent="0" lvl="0">
              <a:lnSpc>
                <a:spcPts val="3079"/>
              </a:lnSpc>
            </a:pPr>
            <a:r>
              <a:rPr lang="en-US" sz="2200" u="sng">
                <a:solidFill>
                  <a:srgbClr val="393939"/>
                </a:solidFill>
                <a:latin typeface="Crimson Pro Bold"/>
              </a:rPr>
              <a:t>Fin;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FD4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50401"/>
            <a:ext cx="16230600" cy="824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299" u="sng">
                <a:solidFill>
                  <a:srgbClr val="393939"/>
                </a:solidFill>
                <a:latin typeface="Crimson Pro Bold"/>
              </a:rPr>
              <a:t>Procédure UpdateSolution()</a:t>
            </a:r>
          </a:p>
          <a:p>
            <a:pPr>
              <a:lnSpc>
                <a:spcPts val="3219"/>
              </a:lnSpc>
            </a:pPr>
            <a:r>
              <a:rPr lang="en-US" sz="2300" u="sng">
                <a:solidFill>
                  <a:srgbClr val="393939"/>
                </a:solidFill>
                <a:latin typeface="Crimson Pro Bold"/>
              </a:rPr>
              <a:t>Var : </a:t>
            </a:r>
            <a:r>
              <a:rPr lang="en-US" sz="2300" u="sng">
                <a:solidFill>
                  <a:srgbClr val="393939"/>
                </a:solidFill>
                <a:latin typeface="Crimson Pro"/>
              </a:rPr>
              <a:t>i, cpt, encheresAremplacer : Entier</a:t>
            </a:r>
          </a:p>
          <a:p>
            <a:pPr>
              <a:lnSpc>
                <a:spcPts val="3079"/>
              </a:lnSpc>
            </a:pPr>
            <a:r>
              <a:rPr lang="en-US" sz="2200" u="sng">
                <a:solidFill>
                  <a:srgbClr val="393939"/>
                </a:solidFill>
                <a:latin typeface="Crimson Pro Bold"/>
              </a:rPr>
              <a:t>Début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Wolf w = this;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93939"/>
                </a:solidFill>
                <a:latin typeface="Crimson Pro"/>
              </a:rPr>
              <a:t>encheresAremplacer</a:t>
            </a:r>
            <a:r>
              <a:rPr lang="en-US" sz="2200" u="sng">
                <a:solidFill>
                  <a:srgbClr val="393939"/>
                </a:solidFill>
                <a:latin typeface="Crimson Pro Bold"/>
              </a:rPr>
              <a:t> </a:t>
            </a:r>
            <a:r>
              <a:rPr lang="en-US" sz="2200">
                <a:solidFill>
                  <a:srgbClr val="393939"/>
                </a:solidFill>
                <a:latin typeface="Crimson Pro"/>
              </a:rPr>
              <a:t> = abs(position) % w.nombreEncheres; </a:t>
            </a:r>
            <a:r>
              <a:rPr lang="en-US" sz="2200">
                <a:solidFill>
                  <a:srgbClr val="008037"/>
                </a:solidFill>
                <a:latin typeface="Crimson Pro"/>
              </a:rPr>
              <a:t>// Le nombre d'enchères dans cette solution.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for (int i=d; d&lt;w.nombreEncheres; d++){</a:t>
            </a:r>
            <a:r>
              <a:rPr lang="en-US" sz="2199">
                <a:solidFill>
                  <a:srgbClr val="008037"/>
                </a:solidFill>
                <a:latin typeface="Crimson Pro"/>
              </a:rPr>
              <a:t>// vider une partie des enchères et actualiser les Conflicts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w.Encheres.set(i, null);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w.</a:t>
            </a:r>
            <a:r>
              <a:rPr lang="en-US" sz="2199">
                <a:solidFill>
                  <a:srgbClr val="393939"/>
                </a:solidFill>
                <a:latin typeface="Crimson Pro"/>
              </a:rPr>
              <a:t>actualiserListeConflicts();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}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for(i =0, cpt=0; j&lt;nombreEncheresTotal cpt&lt;encheresAremplacer  ; j++){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if( ! EncheresTotales.get(i).estEnConflict(this.Encheres){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this.AjouterEnchère( EncheresTotales.get(i))  </a:t>
            </a:r>
            <a:r>
              <a:rPr lang="en-US" sz="2199">
                <a:solidFill>
                  <a:srgbClr val="008037"/>
                </a:solidFill>
                <a:latin typeface="Crimson Pro"/>
              </a:rPr>
              <a:t>// En admettant la fonction Ajouter met à jour le total des gains et  la liste des conflits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cpt ++;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}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}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if (this.getGain() &lt; w.getGain())// Si la nouvelle solution est meilleure alors la prendre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            this=w;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        else </a:t>
            </a:r>
            <a:r>
              <a:rPr lang="en-US" sz="2199">
                <a:solidFill>
                  <a:srgbClr val="008037"/>
                </a:solidFill>
                <a:latin typeface="Crimson Pro"/>
              </a:rPr>
              <a:t>//Sinon générer une nouvelle solution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93939"/>
                </a:solidFill>
                <a:latin typeface="Crimson Pro"/>
              </a:rPr>
              <a:t>            this.générerRandom()</a:t>
            </a:r>
          </a:p>
          <a:p>
            <a:pPr marL="0" indent="0" lvl="0">
              <a:lnSpc>
                <a:spcPts val="3079"/>
              </a:lnSpc>
            </a:pPr>
            <a:r>
              <a:rPr lang="en-US" sz="2200" u="sng">
                <a:solidFill>
                  <a:srgbClr val="393939"/>
                </a:solidFill>
                <a:latin typeface="Crimson Pro Bold"/>
              </a:rPr>
              <a:t>Fin.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15840"/>
            <a:ext cx="15386930" cy="96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15"/>
              </a:lnSpc>
            </a:pPr>
            <a:r>
              <a:rPr lang="en-US" sz="6650">
                <a:solidFill>
                  <a:srgbClr val="393939"/>
                </a:solidFill>
                <a:latin typeface="Crimson Pro"/>
              </a:rPr>
              <a:t>Pseudo code de la mise à jour de la Solution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39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10490"/>
            <a:ext cx="7588133" cy="282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15"/>
              </a:lnSpc>
            </a:pPr>
            <a:r>
              <a:rPr lang="en-US" sz="6650">
                <a:solidFill>
                  <a:srgbClr val="FFFFFF"/>
                </a:solidFill>
                <a:latin typeface="Crimson Pro"/>
              </a:rPr>
              <a:t>Programme Développé et résultats expérimentaux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184144" y="2453784"/>
            <a:ext cx="9075156" cy="700266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76325"/>
            <a:ext cx="7588133" cy="96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15"/>
              </a:lnSpc>
            </a:pPr>
            <a:r>
              <a:rPr lang="en-US" sz="6650">
                <a:solidFill>
                  <a:srgbClr val="393939"/>
                </a:solidFill>
                <a:latin typeface="Crimson Pro"/>
              </a:rPr>
              <a:t>Interface Graphique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77584"/>
            <a:ext cx="6769155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Le programme développé nous permet  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 De choisir un fichier à résoudre.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 A préciser les paramètres.</a:t>
            </a:r>
          </a:p>
          <a:p>
            <a:pPr algn="just">
              <a:lnSpc>
                <a:spcPts val="4200"/>
              </a:lnSpc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Après résolution de l'instance on affiche 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L</a:t>
            </a:r>
            <a:r>
              <a:rPr lang="en-US" sz="3000" spc="60">
                <a:solidFill>
                  <a:srgbClr val="343337"/>
                </a:solidFill>
                <a:latin typeface="Crimson Pro"/>
              </a:rPr>
              <a:t>e prix total des enchères satisfaites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Le temps d’exécution.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60">
                <a:solidFill>
                  <a:srgbClr val="343337"/>
                </a:solidFill>
                <a:latin typeface="Crimson Pro"/>
              </a:rPr>
              <a:t>L'</a:t>
            </a:r>
            <a:r>
              <a:rPr lang="en-US" sz="3000" spc="60">
                <a:solidFill>
                  <a:srgbClr val="343337"/>
                </a:solidFill>
                <a:latin typeface="Crimson Pro"/>
              </a:rPr>
              <a:t>id de chaque enchère satisfaite, sa valeur et les items qu'elle contient.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39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57020"/>
            <a:ext cx="15435245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902"/>
              </a:lnSpc>
            </a:pPr>
            <a:r>
              <a:rPr lang="en-US" sz="6275">
                <a:solidFill>
                  <a:srgbClr val="FFFFFF"/>
                </a:solidFill>
                <a:latin typeface="Crimson Pro"/>
              </a:rPr>
              <a:t>Résultats Expérimentaux sur des benchmarks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033155" y="2566111"/>
            <a:ext cx="5937012" cy="6249579"/>
            <a:chOff x="0" y="0"/>
            <a:chExt cx="7916016" cy="833277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323253" y="7951591"/>
              <a:ext cx="1016384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12/100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438529" y="7951591"/>
              <a:ext cx="1016384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12/100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553805" y="7951591"/>
              <a:ext cx="1016384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6/50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669080" y="7951591"/>
              <a:ext cx="1016384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6/50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784356" y="7951591"/>
              <a:ext cx="1016384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3/15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899632" y="7951591"/>
              <a:ext cx="1016384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3/60</a:t>
              </a:r>
            </a:p>
          </p:txBody>
        </p: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1323253" y="181065"/>
              <a:ext cx="6592763" cy="7638688"/>
              <a:chOff x="0" y="0"/>
              <a:chExt cx="8878455" cy="10287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-63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0" y="256540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0" y="51371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0" y="770890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102806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117236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100 000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72263" y="1890622"/>
              <a:ext cx="1000102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75 000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72263" y="3800294"/>
              <a:ext cx="1000102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50 000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72263" y="5709966"/>
              <a:ext cx="1000102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25 000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921672" y="7619638"/>
              <a:ext cx="250694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1323253" y="181065"/>
              <a:ext cx="6592763" cy="7638688"/>
              <a:chOff x="0" y="0"/>
              <a:chExt cx="8878455" cy="1028700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432391"/>
                <a:ext cx="1368762" cy="9854609"/>
              </a:xfrm>
              <a:custGeom>
                <a:avLst/>
                <a:gdLst/>
                <a:ahLst/>
                <a:cxnLst/>
                <a:rect r="r" b="b" t="t" l="l"/>
                <a:pathLst>
                  <a:path h="9854609" w="1368762">
                    <a:moveTo>
                      <a:pt x="0" y="9854609"/>
                    </a:moveTo>
                    <a:lnTo>
                      <a:pt x="0" y="109500"/>
                    </a:lnTo>
                    <a:cubicBezTo>
                      <a:pt x="0" y="49025"/>
                      <a:pt x="49025" y="0"/>
                      <a:pt x="109501" y="0"/>
                    </a:cubicBezTo>
                    <a:lnTo>
                      <a:pt x="1259261" y="0"/>
                    </a:lnTo>
                    <a:cubicBezTo>
                      <a:pt x="1288302" y="0"/>
                      <a:pt x="1316154" y="11536"/>
                      <a:pt x="1336690" y="32072"/>
                    </a:cubicBezTo>
                    <a:cubicBezTo>
                      <a:pt x="1357225" y="52607"/>
                      <a:pt x="1368762" y="80459"/>
                      <a:pt x="1368762" y="109500"/>
                    </a:cubicBezTo>
                    <a:lnTo>
                      <a:pt x="1368762" y="9854609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1501939" y="632267"/>
                <a:ext cx="1368762" cy="9654733"/>
              </a:xfrm>
              <a:custGeom>
                <a:avLst/>
                <a:gdLst/>
                <a:ahLst/>
                <a:cxnLst/>
                <a:rect r="r" b="b" t="t" l="l"/>
                <a:pathLst>
                  <a:path h="9654733" w="1368762">
                    <a:moveTo>
                      <a:pt x="0" y="9654733"/>
                    </a:moveTo>
                    <a:lnTo>
                      <a:pt x="0" y="109501"/>
                    </a:lnTo>
                    <a:cubicBezTo>
                      <a:pt x="0" y="80459"/>
                      <a:pt x="11536" y="52607"/>
                      <a:pt x="32072" y="32072"/>
                    </a:cubicBezTo>
                    <a:cubicBezTo>
                      <a:pt x="52607" y="11537"/>
                      <a:pt x="80459" y="0"/>
                      <a:pt x="109501" y="0"/>
                    </a:cubicBezTo>
                    <a:lnTo>
                      <a:pt x="1259260" y="0"/>
                    </a:lnTo>
                    <a:cubicBezTo>
                      <a:pt x="1288302" y="0"/>
                      <a:pt x="1316154" y="11537"/>
                      <a:pt x="1336689" y="32072"/>
                    </a:cubicBezTo>
                    <a:cubicBezTo>
                      <a:pt x="1357225" y="52607"/>
                      <a:pt x="1368761" y="80459"/>
                      <a:pt x="1368761" y="109501"/>
                    </a:cubicBezTo>
                    <a:lnTo>
                      <a:pt x="1368761" y="9654733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3003877" y="1283948"/>
                <a:ext cx="1368762" cy="9003052"/>
              </a:xfrm>
              <a:custGeom>
                <a:avLst/>
                <a:gdLst/>
                <a:ahLst/>
                <a:cxnLst/>
                <a:rect r="r" b="b" t="t" l="l"/>
                <a:pathLst>
                  <a:path h="9003052" w="1368762">
                    <a:moveTo>
                      <a:pt x="0" y="9003052"/>
                    </a:moveTo>
                    <a:lnTo>
                      <a:pt x="0" y="109501"/>
                    </a:lnTo>
                    <a:cubicBezTo>
                      <a:pt x="0" y="49026"/>
                      <a:pt x="49025" y="0"/>
                      <a:pt x="109501" y="0"/>
                    </a:cubicBezTo>
                    <a:lnTo>
                      <a:pt x="1259261" y="0"/>
                    </a:lnTo>
                    <a:cubicBezTo>
                      <a:pt x="1288302" y="0"/>
                      <a:pt x="1316154" y="11537"/>
                      <a:pt x="1336690" y="32072"/>
                    </a:cubicBezTo>
                    <a:cubicBezTo>
                      <a:pt x="1357225" y="52608"/>
                      <a:pt x="1368762" y="80460"/>
                      <a:pt x="1368762" y="109501"/>
                    </a:cubicBezTo>
                    <a:lnTo>
                      <a:pt x="1368762" y="9003052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4505816" y="1683701"/>
                <a:ext cx="1368762" cy="8603299"/>
              </a:xfrm>
              <a:custGeom>
                <a:avLst/>
                <a:gdLst/>
                <a:ahLst/>
                <a:cxnLst/>
                <a:rect r="r" b="b" t="t" l="l"/>
                <a:pathLst>
                  <a:path h="8603299" w="1368762">
                    <a:moveTo>
                      <a:pt x="0" y="8603299"/>
                    </a:moveTo>
                    <a:lnTo>
                      <a:pt x="0" y="109501"/>
                    </a:lnTo>
                    <a:cubicBezTo>
                      <a:pt x="0" y="80460"/>
                      <a:pt x="11537" y="52608"/>
                      <a:pt x="32072" y="32072"/>
                    </a:cubicBezTo>
                    <a:cubicBezTo>
                      <a:pt x="52607" y="11537"/>
                      <a:pt x="80459" y="0"/>
                      <a:pt x="109501" y="0"/>
                    </a:cubicBezTo>
                    <a:lnTo>
                      <a:pt x="1259260" y="0"/>
                    </a:lnTo>
                    <a:cubicBezTo>
                      <a:pt x="1288302" y="0"/>
                      <a:pt x="1316154" y="11537"/>
                      <a:pt x="1336689" y="32072"/>
                    </a:cubicBezTo>
                    <a:cubicBezTo>
                      <a:pt x="1357225" y="52608"/>
                      <a:pt x="1368761" y="80460"/>
                      <a:pt x="1368761" y="109501"/>
                    </a:cubicBezTo>
                    <a:lnTo>
                      <a:pt x="1368761" y="8603299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6007754" y="2677528"/>
                <a:ext cx="1368761" cy="7609472"/>
              </a:xfrm>
              <a:custGeom>
                <a:avLst/>
                <a:gdLst/>
                <a:ahLst/>
                <a:cxnLst/>
                <a:rect r="r" b="b" t="t" l="l"/>
                <a:pathLst>
                  <a:path h="7609472" w="1368761">
                    <a:moveTo>
                      <a:pt x="0" y="7609472"/>
                    </a:moveTo>
                    <a:lnTo>
                      <a:pt x="0" y="109501"/>
                    </a:lnTo>
                    <a:cubicBezTo>
                      <a:pt x="0" y="80460"/>
                      <a:pt x="11537" y="52608"/>
                      <a:pt x="32072" y="32072"/>
                    </a:cubicBezTo>
                    <a:cubicBezTo>
                      <a:pt x="52608" y="11537"/>
                      <a:pt x="80460" y="0"/>
                      <a:pt x="109501" y="0"/>
                    </a:cubicBezTo>
                    <a:lnTo>
                      <a:pt x="1259261" y="0"/>
                    </a:lnTo>
                    <a:cubicBezTo>
                      <a:pt x="1319737" y="1"/>
                      <a:pt x="1368762" y="49026"/>
                      <a:pt x="1368762" y="109501"/>
                    </a:cubicBezTo>
                    <a:lnTo>
                      <a:pt x="1368762" y="7609472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7509693" y="2596055"/>
                <a:ext cx="1368761" cy="7690945"/>
              </a:xfrm>
              <a:custGeom>
                <a:avLst/>
                <a:gdLst/>
                <a:ahLst/>
                <a:cxnLst/>
                <a:rect r="r" b="b" t="t" l="l"/>
                <a:pathLst>
                  <a:path h="7690945" w="1368761">
                    <a:moveTo>
                      <a:pt x="0" y="7690945"/>
                    </a:moveTo>
                    <a:lnTo>
                      <a:pt x="0" y="109501"/>
                    </a:lnTo>
                    <a:cubicBezTo>
                      <a:pt x="0" y="80460"/>
                      <a:pt x="11536" y="52608"/>
                      <a:pt x="32072" y="32072"/>
                    </a:cubicBezTo>
                    <a:cubicBezTo>
                      <a:pt x="52607" y="11537"/>
                      <a:pt x="80459" y="0"/>
                      <a:pt x="109501" y="0"/>
                    </a:cubicBezTo>
                    <a:lnTo>
                      <a:pt x="1259261" y="0"/>
                    </a:lnTo>
                    <a:cubicBezTo>
                      <a:pt x="1319736" y="1"/>
                      <a:pt x="1368761" y="49026"/>
                      <a:pt x="1368761" y="109501"/>
                    </a:cubicBezTo>
                    <a:lnTo>
                      <a:pt x="1368761" y="7690945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</p:grpSp>
      </p:grpSp>
      <p:grpSp>
        <p:nvGrpSpPr>
          <p:cNvPr name="Group 28" id="28"/>
          <p:cNvGrpSpPr/>
          <p:nvPr/>
        </p:nvGrpSpPr>
        <p:grpSpPr>
          <a:xfrm rot="0">
            <a:off x="9835417" y="2456362"/>
            <a:ext cx="5613712" cy="6359328"/>
            <a:chOff x="0" y="0"/>
            <a:chExt cx="7484949" cy="8479104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759211" y="8082039"/>
              <a:ext cx="1036885" cy="397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38"/>
                </a:lnSpc>
              </a:pPr>
              <a:r>
                <a:rPr lang="en-US" sz="1813">
                  <a:solidFill>
                    <a:srgbClr val="FFFFFF"/>
                  </a:solidFill>
                  <a:latin typeface="Open Sans Light"/>
                </a:rPr>
                <a:t>12/100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896981" y="8082039"/>
              <a:ext cx="1036885" cy="397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38"/>
                </a:lnSpc>
              </a:pPr>
              <a:r>
                <a:rPr lang="en-US" sz="1813">
                  <a:solidFill>
                    <a:srgbClr val="FFFFFF"/>
                  </a:solidFill>
                  <a:latin typeface="Open Sans Light"/>
                </a:rPr>
                <a:t>12/100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3034752" y="8082039"/>
              <a:ext cx="1036885" cy="397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38"/>
                </a:lnSpc>
              </a:pPr>
              <a:r>
                <a:rPr lang="en-US" sz="1813">
                  <a:solidFill>
                    <a:srgbClr val="FFFFFF"/>
                  </a:solidFill>
                  <a:latin typeface="Open Sans Light"/>
                </a:rPr>
                <a:t>6/50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172523" y="8082039"/>
              <a:ext cx="1036885" cy="397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38"/>
                </a:lnSpc>
              </a:pPr>
              <a:r>
                <a:rPr lang="en-US" sz="1813">
                  <a:solidFill>
                    <a:srgbClr val="FFFFFF"/>
                  </a:solidFill>
                  <a:latin typeface="Open Sans Light"/>
                </a:rPr>
                <a:t>6/50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5310294" y="8082039"/>
              <a:ext cx="1036885" cy="397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38"/>
                </a:lnSpc>
              </a:pPr>
              <a:r>
                <a:rPr lang="en-US" sz="1813">
                  <a:solidFill>
                    <a:srgbClr val="FFFFFF"/>
                  </a:solidFill>
                  <a:latin typeface="Open Sans Light"/>
                </a:rPr>
                <a:t>3/15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6448064" y="8082039"/>
              <a:ext cx="1036885" cy="397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38"/>
                </a:lnSpc>
              </a:pPr>
              <a:r>
                <a:rPr lang="en-US" sz="1813">
                  <a:solidFill>
                    <a:srgbClr val="FFFFFF"/>
                  </a:solidFill>
                  <a:latin typeface="Open Sans Light"/>
                </a:rPr>
                <a:t>3/60</a:t>
              </a:r>
            </a:p>
          </p:txBody>
        </p:sp>
        <p:grpSp>
          <p:nvGrpSpPr>
            <p:cNvPr name="Group 35" id="35"/>
            <p:cNvGrpSpPr>
              <a:grpSpLocks noChangeAspect="true"/>
            </p:cNvGrpSpPr>
            <p:nvPr/>
          </p:nvGrpSpPr>
          <p:grpSpPr>
            <a:xfrm rot="0">
              <a:off x="759211" y="184245"/>
              <a:ext cx="6725739" cy="7772832"/>
              <a:chOff x="0" y="0"/>
              <a:chExt cx="8901218" cy="1028700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-6350"/>
                <a:ext cx="890121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901219">
                    <a:moveTo>
                      <a:pt x="0" y="0"/>
                    </a:moveTo>
                    <a:lnTo>
                      <a:pt x="8901219" y="0"/>
                    </a:lnTo>
                    <a:lnTo>
                      <a:pt x="890121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0" y="3422650"/>
                <a:ext cx="890121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901219">
                    <a:moveTo>
                      <a:pt x="0" y="0"/>
                    </a:moveTo>
                    <a:lnTo>
                      <a:pt x="8901219" y="0"/>
                    </a:lnTo>
                    <a:lnTo>
                      <a:pt x="890121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0" y="6851650"/>
                <a:ext cx="890121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901219">
                    <a:moveTo>
                      <a:pt x="0" y="0"/>
                    </a:moveTo>
                    <a:lnTo>
                      <a:pt x="8901219" y="0"/>
                    </a:lnTo>
                    <a:lnTo>
                      <a:pt x="890121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10280650"/>
                <a:ext cx="890121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901219">
                    <a:moveTo>
                      <a:pt x="0" y="0"/>
                    </a:moveTo>
                    <a:lnTo>
                      <a:pt x="8901219" y="0"/>
                    </a:lnTo>
                    <a:lnTo>
                      <a:pt x="890121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0" y="-28575"/>
              <a:ext cx="605673" cy="397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38"/>
                </a:lnSpc>
              </a:pPr>
              <a:r>
                <a:rPr lang="en-US" sz="1813">
                  <a:solidFill>
                    <a:srgbClr val="FFFFFF"/>
                  </a:solidFill>
                  <a:latin typeface="Open Sans Light"/>
                </a:rPr>
                <a:t>600 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0" y="2562369"/>
              <a:ext cx="605673" cy="397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38"/>
                </a:lnSpc>
              </a:pPr>
              <a:r>
                <a:rPr lang="en-US" sz="1813">
                  <a:solidFill>
                    <a:srgbClr val="FFFFFF"/>
                  </a:solidFill>
                  <a:latin typeface="Open Sans Light"/>
                </a:rPr>
                <a:t>400 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5153313"/>
              <a:ext cx="605673" cy="397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38"/>
                </a:lnSpc>
              </a:pPr>
              <a:r>
                <a:rPr lang="en-US" sz="1813">
                  <a:solidFill>
                    <a:srgbClr val="FFFFFF"/>
                  </a:solidFill>
                  <a:latin typeface="Open Sans Light"/>
                </a:rPr>
                <a:t>200 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50577" y="7744257"/>
              <a:ext cx="255096" cy="397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38"/>
                </a:lnSpc>
              </a:pPr>
              <a:r>
                <a:rPr lang="en-US" sz="1813">
                  <a:solidFill>
                    <a:srgbClr val="FFFFFF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name="Group 44" id="44"/>
            <p:cNvGrpSpPr>
              <a:grpSpLocks noChangeAspect="true"/>
            </p:cNvGrpSpPr>
            <p:nvPr/>
          </p:nvGrpSpPr>
          <p:grpSpPr>
            <a:xfrm rot="0">
              <a:off x="759211" y="184245"/>
              <a:ext cx="6725739" cy="7772832"/>
              <a:chOff x="0" y="0"/>
              <a:chExt cx="8901218" cy="10287000"/>
            </a:xfrm>
          </p:grpSpPr>
          <p:sp>
            <p:nvSpPr>
              <p:cNvPr name="Freeform 45" id="45"/>
              <p:cNvSpPr/>
              <p:nvPr/>
            </p:nvSpPr>
            <p:spPr>
              <a:xfrm>
                <a:off x="0" y="9234805"/>
                <a:ext cx="1372271" cy="1052195"/>
              </a:xfrm>
              <a:custGeom>
                <a:avLst/>
                <a:gdLst/>
                <a:ahLst/>
                <a:cxnLst/>
                <a:rect r="r" b="b" t="t" l="l"/>
                <a:pathLst>
                  <a:path h="1052195" w="1372271">
                    <a:moveTo>
                      <a:pt x="0" y="1052195"/>
                    </a:moveTo>
                    <a:lnTo>
                      <a:pt x="0" y="109782"/>
                    </a:lnTo>
                    <a:cubicBezTo>
                      <a:pt x="0" y="49152"/>
                      <a:pt x="49151" y="0"/>
                      <a:pt x="109782" y="0"/>
                    </a:cubicBezTo>
                    <a:lnTo>
                      <a:pt x="1262490" y="0"/>
                    </a:lnTo>
                    <a:cubicBezTo>
                      <a:pt x="1323120" y="0"/>
                      <a:pt x="1372271" y="49152"/>
                      <a:pt x="1372271" y="109782"/>
                    </a:cubicBezTo>
                    <a:lnTo>
                      <a:pt x="1372271" y="1052195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1505789" y="9783445"/>
                <a:ext cx="1372271" cy="503555"/>
              </a:xfrm>
              <a:custGeom>
                <a:avLst/>
                <a:gdLst/>
                <a:ahLst/>
                <a:cxnLst/>
                <a:rect r="r" b="b" t="t" l="l"/>
                <a:pathLst>
                  <a:path h="503555" w="1372271">
                    <a:moveTo>
                      <a:pt x="0" y="503555"/>
                    </a:moveTo>
                    <a:lnTo>
                      <a:pt x="0" y="109781"/>
                    </a:lnTo>
                    <a:cubicBezTo>
                      <a:pt x="0" y="80665"/>
                      <a:pt x="11567" y="52742"/>
                      <a:pt x="32155" y="32154"/>
                    </a:cubicBezTo>
                    <a:cubicBezTo>
                      <a:pt x="52743" y="11566"/>
                      <a:pt x="80666" y="0"/>
                      <a:pt x="109782" y="0"/>
                    </a:cubicBezTo>
                    <a:lnTo>
                      <a:pt x="1262490" y="0"/>
                    </a:lnTo>
                    <a:cubicBezTo>
                      <a:pt x="1323121" y="0"/>
                      <a:pt x="1372272" y="49151"/>
                      <a:pt x="1372272" y="109781"/>
                    </a:cubicBezTo>
                    <a:lnTo>
                      <a:pt x="1372272" y="503555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3011579" y="10126345"/>
                <a:ext cx="1372271" cy="160655"/>
              </a:xfrm>
              <a:custGeom>
                <a:avLst/>
                <a:gdLst/>
                <a:ahLst/>
                <a:cxnLst/>
                <a:rect r="r" b="b" t="t" l="l"/>
                <a:pathLst>
                  <a:path h="160655" w="1372271">
                    <a:moveTo>
                      <a:pt x="0" y="160655"/>
                    </a:moveTo>
                    <a:lnTo>
                      <a:pt x="0" y="109781"/>
                    </a:lnTo>
                    <a:cubicBezTo>
                      <a:pt x="0" y="80665"/>
                      <a:pt x="11566" y="52742"/>
                      <a:pt x="32154" y="32154"/>
                    </a:cubicBezTo>
                    <a:cubicBezTo>
                      <a:pt x="52742" y="11566"/>
                      <a:pt x="80666" y="0"/>
                      <a:pt x="109782" y="0"/>
                    </a:cubicBezTo>
                    <a:lnTo>
                      <a:pt x="1262489" y="0"/>
                    </a:lnTo>
                    <a:cubicBezTo>
                      <a:pt x="1323120" y="0"/>
                      <a:pt x="1372271" y="49151"/>
                      <a:pt x="1372271" y="109781"/>
                    </a:cubicBezTo>
                    <a:lnTo>
                      <a:pt x="1372271" y="160655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>
                <a:off x="4517368" y="10212070"/>
                <a:ext cx="1372271" cy="74930"/>
              </a:xfrm>
              <a:custGeom>
                <a:avLst/>
                <a:gdLst/>
                <a:ahLst/>
                <a:cxnLst/>
                <a:rect r="r" b="b" t="t" l="l"/>
                <a:pathLst>
                  <a:path h="74930" w="1372271">
                    <a:moveTo>
                      <a:pt x="0" y="74930"/>
                    </a:moveTo>
                    <a:lnTo>
                      <a:pt x="0" y="74930"/>
                    </a:lnTo>
                    <a:cubicBezTo>
                      <a:pt x="0" y="55058"/>
                      <a:pt x="7895" y="35998"/>
                      <a:pt x="21947" y="21946"/>
                    </a:cubicBezTo>
                    <a:cubicBezTo>
                      <a:pt x="35999" y="7894"/>
                      <a:pt x="55058" y="0"/>
                      <a:pt x="74930" y="0"/>
                    </a:cubicBezTo>
                    <a:lnTo>
                      <a:pt x="1297341" y="0"/>
                    </a:lnTo>
                    <a:cubicBezTo>
                      <a:pt x="1317214" y="0"/>
                      <a:pt x="1336273" y="7894"/>
                      <a:pt x="1350325" y="21946"/>
                    </a:cubicBezTo>
                    <a:cubicBezTo>
                      <a:pt x="1364377" y="35998"/>
                      <a:pt x="1372271" y="55058"/>
                      <a:pt x="1372271" y="74930"/>
                    </a:cubicBezTo>
                    <a:lnTo>
                      <a:pt x="1372271" y="7493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49" id="49"/>
              <p:cNvSpPr/>
              <p:nvPr/>
            </p:nvSpPr>
            <p:spPr>
              <a:xfrm>
                <a:off x="6023158" y="-6350"/>
                <a:ext cx="1372272" cy="10293350"/>
              </a:xfrm>
              <a:custGeom>
                <a:avLst/>
                <a:gdLst/>
                <a:ahLst/>
                <a:cxnLst/>
                <a:rect r="r" b="b" t="t" l="l"/>
                <a:pathLst>
                  <a:path h="10293350" w="1372272">
                    <a:moveTo>
                      <a:pt x="0" y="10293350"/>
                    </a:moveTo>
                    <a:lnTo>
                      <a:pt x="0" y="109782"/>
                    </a:lnTo>
                    <a:cubicBezTo>
                      <a:pt x="0" y="80666"/>
                      <a:pt x="11566" y="52742"/>
                      <a:pt x="32154" y="32154"/>
                    </a:cubicBezTo>
                    <a:cubicBezTo>
                      <a:pt x="52742" y="11566"/>
                      <a:pt x="80666" y="0"/>
                      <a:pt x="109782" y="0"/>
                    </a:cubicBezTo>
                    <a:lnTo>
                      <a:pt x="1262490" y="0"/>
                    </a:lnTo>
                    <a:cubicBezTo>
                      <a:pt x="1323120" y="0"/>
                      <a:pt x="1372271" y="49151"/>
                      <a:pt x="1372271" y="109782"/>
                    </a:cubicBezTo>
                    <a:lnTo>
                      <a:pt x="1372271" y="1029335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00C2CB"/>
              </a:solidFill>
            </p:spPr>
          </p:sp>
        </p:grpSp>
      </p:grpSp>
      <p:sp>
        <p:nvSpPr>
          <p:cNvPr name="TextBox 51" id="51"/>
          <p:cNvSpPr txBox="true"/>
          <p:nvPr/>
        </p:nvSpPr>
        <p:spPr>
          <a:xfrm rot="0">
            <a:off x="3685511" y="9229725"/>
            <a:ext cx="3989705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 Light"/>
              </a:rPr>
              <a:t>Nombre de loups / Nombre d'individus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647420" y="9229725"/>
            <a:ext cx="3989705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 Light"/>
              </a:rPr>
              <a:t>Nombre de loups / Nombre d'individus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746323" y="2082982"/>
            <a:ext cx="1483836" cy="37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 Light"/>
              </a:rPr>
              <a:t>Temps (sec)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54099" y="1972336"/>
            <a:ext cx="2167255" cy="37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 Light"/>
              </a:rPr>
              <a:t>Valeur monétaire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39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3155" y="2566111"/>
            <a:ext cx="5937012" cy="6249579"/>
            <a:chOff x="0" y="0"/>
            <a:chExt cx="7916016" cy="833277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323253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982530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20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641806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30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301082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45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960358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50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619635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70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278911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80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938187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90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597464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100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256740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250</a:t>
              </a:r>
            </a:p>
          </p:txBody>
        </p: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1323253" y="181065"/>
              <a:ext cx="6592763" cy="7638688"/>
              <a:chOff x="0" y="0"/>
              <a:chExt cx="8878455" cy="10287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-63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256540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51371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0" y="770890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102806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-19050"/>
              <a:ext cx="117236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100 000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72263" y="1890622"/>
              <a:ext cx="1000102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75 000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72263" y="3800294"/>
              <a:ext cx="1000102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50 000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72263" y="5709966"/>
              <a:ext cx="1000102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25 000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921672" y="7619638"/>
              <a:ext cx="250694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0">
              <a:off x="1323253" y="181065"/>
              <a:ext cx="6592763" cy="7638688"/>
              <a:chOff x="0" y="0"/>
              <a:chExt cx="8878455" cy="1028700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380423" y="594123"/>
                <a:ext cx="967184" cy="686732"/>
              </a:xfrm>
              <a:custGeom>
                <a:avLst/>
                <a:gdLst/>
                <a:ahLst/>
                <a:cxnLst/>
                <a:rect r="r" b="b" t="t" l="l"/>
                <a:pathLst>
                  <a:path h="686732" w="967184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79339" y="39433"/>
                    </a:moveTo>
                    <a:lnTo>
                      <a:pt x="47661" y="87000"/>
                    </a:lnTo>
                    <a:lnTo>
                      <a:pt x="935506" y="686732"/>
                    </a:lnTo>
                    <a:lnTo>
                      <a:pt x="967184" y="639165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1268268" y="928361"/>
                <a:ext cx="960420" cy="391927"/>
              </a:xfrm>
              <a:custGeom>
                <a:avLst/>
                <a:gdLst/>
                <a:ahLst/>
                <a:cxnLst/>
                <a:rect r="r" b="b" t="t" l="l"/>
                <a:pathLst>
                  <a:path h="391927" w="960420">
                    <a:moveTo>
                      <a:pt x="127000" y="328710"/>
                    </a:moveTo>
                    <a:cubicBezTo>
                      <a:pt x="126844" y="293751"/>
                      <a:pt x="98460" y="265494"/>
                      <a:pt x="63500" y="265494"/>
                    </a:cubicBezTo>
                    <a:cubicBezTo>
                      <a:pt x="28541" y="265494"/>
                      <a:pt x="157" y="293751"/>
                      <a:pt x="0" y="328710"/>
                    </a:cubicBezTo>
                    <a:cubicBezTo>
                      <a:pt x="157" y="363670"/>
                      <a:pt x="28541" y="391927"/>
                      <a:pt x="63500" y="391927"/>
                    </a:cubicBezTo>
                    <a:cubicBezTo>
                      <a:pt x="98460" y="391927"/>
                      <a:pt x="126844" y="363670"/>
                      <a:pt x="127000" y="328710"/>
                    </a:cubicBezTo>
                    <a:close/>
                    <a:moveTo>
                      <a:pt x="54425" y="301615"/>
                    </a:moveTo>
                    <a:lnTo>
                      <a:pt x="72575" y="355806"/>
                    </a:lnTo>
                    <a:lnTo>
                      <a:pt x="960421" y="54191"/>
                    </a:lnTo>
                    <a:lnTo>
                      <a:pt x="942271" y="0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2156114" y="873747"/>
                <a:ext cx="953030" cy="144926"/>
              </a:xfrm>
              <a:custGeom>
                <a:avLst/>
                <a:gdLst/>
                <a:ahLst/>
                <a:cxnLst/>
                <a:rect r="r" b="b" t="t" l="l"/>
                <a:pathLst>
                  <a:path h="144926" w="953030">
                    <a:moveTo>
                      <a:pt x="127000" y="81710"/>
                    </a:moveTo>
                    <a:cubicBezTo>
                      <a:pt x="126843" y="46750"/>
                      <a:pt x="98459" y="18493"/>
                      <a:pt x="63500" y="18493"/>
                    </a:cubicBezTo>
                    <a:cubicBezTo>
                      <a:pt x="28540" y="18493"/>
                      <a:pt x="156" y="46750"/>
                      <a:pt x="0" y="81710"/>
                    </a:cubicBezTo>
                    <a:cubicBezTo>
                      <a:pt x="156" y="116669"/>
                      <a:pt x="28540" y="144926"/>
                      <a:pt x="63500" y="144926"/>
                    </a:cubicBezTo>
                    <a:cubicBezTo>
                      <a:pt x="98459" y="144926"/>
                      <a:pt x="126843" y="116669"/>
                      <a:pt x="127000" y="81710"/>
                    </a:cubicBezTo>
                    <a:close/>
                    <a:moveTo>
                      <a:pt x="61815" y="53184"/>
                    </a:moveTo>
                    <a:lnTo>
                      <a:pt x="65184" y="110235"/>
                    </a:lnTo>
                    <a:lnTo>
                      <a:pt x="953030" y="57051"/>
                    </a:lnTo>
                    <a:lnTo>
                      <a:pt x="949660" y="0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3043959" y="364533"/>
                <a:ext cx="965488" cy="600957"/>
              </a:xfrm>
              <a:custGeom>
                <a:avLst/>
                <a:gdLst/>
                <a:ahLst/>
                <a:cxnLst/>
                <a:rect r="r" b="b" t="t" l="l"/>
                <a:pathLst>
                  <a:path h="600957" w="965488">
                    <a:moveTo>
                      <a:pt x="127000" y="537740"/>
                    </a:moveTo>
                    <a:cubicBezTo>
                      <a:pt x="126844" y="502781"/>
                      <a:pt x="98460" y="474523"/>
                      <a:pt x="63500" y="474523"/>
                    </a:cubicBezTo>
                    <a:cubicBezTo>
                      <a:pt x="28541" y="474523"/>
                      <a:pt x="157" y="502781"/>
                      <a:pt x="0" y="537740"/>
                    </a:cubicBezTo>
                    <a:cubicBezTo>
                      <a:pt x="157" y="572699"/>
                      <a:pt x="28541" y="600956"/>
                      <a:pt x="63500" y="600956"/>
                    </a:cubicBezTo>
                    <a:cubicBezTo>
                      <a:pt x="98460" y="600956"/>
                      <a:pt x="126844" y="572699"/>
                      <a:pt x="127000" y="537740"/>
                    </a:cubicBezTo>
                    <a:close/>
                    <a:moveTo>
                      <a:pt x="49358" y="512910"/>
                    </a:moveTo>
                    <a:lnTo>
                      <a:pt x="77642" y="562570"/>
                    </a:lnTo>
                    <a:lnTo>
                      <a:pt x="965488" y="49660"/>
                    </a:lnTo>
                    <a:lnTo>
                      <a:pt x="937203" y="0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3931805" y="326146"/>
                <a:ext cx="961577" cy="435232"/>
              </a:xfrm>
              <a:custGeom>
                <a:avLst/>
                <a:gdLst/>
                <a:ahLst/>
                <a:cxnLst/>
                <a:rect r="r" b="b" t="t" l="l"/>
                <a:pathLst>
                  <a:path h="435232" w="96157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73731" y="36536"/>
                    </a:moveTo>
                    <a:lnTo>
                      <a:pt x="53268" y="89898"/>
                    </a:lnTo>
                    <a:lnTo>
                      <a:pt x="941114" y="435232"/>
                    </a:lnTo>
                    <a:lnTo>
                      <a:pt x="961576" y="381871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4819650" y="641183"/>
                <a:ext cx="953403" cy="156731"/>
              </a:xfrm>
              <a:custGeom>
                <a:avLst/>
                <a:gdLst/>
                <a:ahLst/>
                <a:cxnLst/>
                <a:rect r="r" b="b" t="t" l="l"/>
                <a:pathLst>
                  <a:path h="156731" w="953403">
                    <a:moveTo>
                      <a:pt x="127000" y="93515"/>
                    </a:moveTo>
                    <a:cubicBezTo>
                      <a:pt x="126844" y="58555"/>
                      <a:pt x="98459" y="30298"/>
                      <a:pt x="63500" y="30298"/>
                    </a:cubicBezTo>
                    <a:cubicBezTo>
                      <a:pt x="28541" y="30298"/>
                      <a:pt x="156" y="58555"/>
                      <a:pt x="0" y="93515"/>
                    </a:cubicBezTo>
                    <a:cubicBezTo>
                      <a:pt x="156" y="128474"/>
                      <a:pt x="28541" y="156731"/>
                      <a:pt x="63500" y="156731"/>
                    </a:cubicBezTo>
                    <a:cubicBezTo>
                      <a:pt x="98459" y="156731"/>
                      <a:pt x="126844" y="128474"/>
                      <a:pt x="127000" y="93515"/>
                    </a:cubicBezTo>
                    <a:close/>
                    <a:moveTo>
                      <a:pt x="61442" y="65014"/>
                    </a:moveTo>
                    <a:lnTo>
                      <a:pt x="65558" y="122015"/>
                    </a:lnTo>
                    <a:lnTo>
                      <a:pt x="953403" y="57002"/>
                    </a:lnTo>
                    <a:lnTo>
                      <a:pt x="949288" y="0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5707495" y="606467"/>
                <a:ext cx="957731" cy="297529"/>
              </a:xfrm>
              <a:custGeom>
                <a:avLst/>
                <a:gdLst/>
                <a:ahLst/>
                <a:cxnLst/>
                <a:rect r="r" b="b" t="t" l="l"/>
                <a:pathLst>
                  <a:path h="297529" w="957731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69886" y="35364"/>
                    </a:moveTo>
                    <a:lnTo>
                      <a:pt x="57115" y="91069"/>
                    </a:lnTo>
                    <a:lnTo>
                      <a:pt x="944960" y="297529"/>
                    </a:lnTo>
                    <a:lnTo>
                      <a:pt x="957731" y="241824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6595341" y="405510"/>
                <a:ext cx="964005" cy="533850"/>
              </a:xfrm>
              <a:custGeom>
                <a:avLst/>
                <a:gdLst/>
                <a:ahLst/>
                <a:cxnLst/>
                <a:rect r="r" b="b" t="t" l="l"/>
                <a:pathLst>
                  <a:path h="533850" w="964005">
                    <a:moveTo>
                      <a:pt x="127000" y="470634"/>
                    </a:moveTo>
                    <a:cubicBezTo>
                      <a:pt x="126843" y="435675"/>
                      <a:pt x="98460" y="407417"/>
                      <a:pt x="63500" y="407417"/>
                    </a:cubicBezTo>
                    <a:cubicBezTo>
                      <a:pt x="28540" y="407417"/>
                      <a:pt x="156" y="435675"/>
                      <a:pt x="0" y="470634"/>
                    </a:cubicBezTo>
                    <a:cubicBezTo>
                      <a:pt x="156" y="505593"/>
                      <a:pt x="28540" y="533850"/>
                      <a:pt x="63500" y="533850"/>
                    </a:cubicBezTo>
                    <a:cubicBezTo>
                      <a:pt x="98460" y="533850"/>
                      <a:pt x="126843" y="505593"/>
                      <a:pt x="127000" y="470634"/>
                    </a:cubicBezTo>
                    <a:close/>
                    <a:moveTo>
                      <a:pt x="50841" y="445016"/>
                    </a:moveTo>
                    <a:lnTo>
                      <a:pt x="76160" y="496252"/>
                    </a:lnTo>
                    <a:lnTo>
                      <a:pt x="964005" y="51236"/>
                    </a:lnTo>
                    <a:lnTo>
                      <a:pt x="938686" y="0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7483187" y="367912"/>
                <a:ext cx="1014845" cy="299152"/>
              </a:xfrm>
              <a:custGeom>
                <a:avLst/>
                <a:gdLst/>
                <a:ahLst/>
                <a:cxnLst/>
                <a:rect r="r" b="b" t="t" l="l"/>
                <a:pathLst>
                  <a:path h="299152" w="101484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68881" y="35153"/>
                    </a:moveTo>
                    <a:lnTo>
                      <a:pt x="58117" y="91280"/>
                    </a:lnTo>
                    <a:lnTo>
                      <a:pt x="945962" y="263998"/>
                    </a:lnTo>
                    <a:lnTo>
                      <a:pt x="956727" y="207871"/>
                    </a:lnTo>
                    <a:close/>
                    <a:moveTo>
                      <a:pt x="1014845" y="235935"/>
                    </a:moveTo>
                    <a:cubicBezTo>
                      <a:pt x="1014688" y="200976"/>
                      <a:pt x="986305" y="172718"/>
                      <a:pt x="951345" y="172718"/>
                    </a:cubicBezTo>
                    <a:cubicBezTo>
                      <a:pt x="916385" y="172718"/>
                      <a:pt x="888001" y="200976"/>
                      <a:pt x="887845" y="235935"/>
                    </a:cubicBezTo>
                    <a:cubicBezTo>
                      <a:pt x="888001" y="270894"/>
                      <a:pt x="916385" y="299152"/>
                      <a:pt x="951345" y="299152"/>
                    </a:cubicBezTo>
                    <a:cubicBezTo>
                      <a:pt x="986305" y="299152"/>
                      <a:pt x="1014688" y="270894"/>
                      <a:pt x="1014845" y="235935"/>
                    </a:cubicBezTo>
                    <a:close/>
                  </a:path>
                </a:pathLst>
              </a:custGeom>
              <a:solidFill>
                <a:srgbClr val="FFBD59"/>
              </a:solidFill>
            </p:spPr>
          </p:sp>
        </p:grpSp>
      </p:grpSp>
      <p:sp>
        <p:nvSpPr>
          <p:cNvPr name="TextBox 34" id="34"/>
          <p:cNvSpPr txBox="true"/>
          <p:nvPr/>
        </p:nvSpPr>
        <p:spPr>
          <a:xfrm rot="0">
            <a:off x="11876838" y="9229725"/>
            <a:ext cx="2050415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 Light"/>
              </a:rPr>
              <a:t>Nombre d'iindividus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585883" y="9229725"/>
            <a:ext cx="2050415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 Light"/>
              </a:rPr>
              <a:t>Nombre d'iindividus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402082" y="1972336"/>
            <a:ext cx="1483836" cy="37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 Light"/>
              </a:rPr>
              <a:t>Temps (sec)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066360" y="1972336"/>
            <a:ext cx="799306" cy="37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 Light"/>
              </a:rPr>
              <a:t>Valeur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9410604" y="2566111"/>
            <a:ext cx="5504153" cy="6249579"/>
            <a:chOff x="0" y="0"/>
            <a:chExt cx="7338871" cy="8332772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746108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405384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20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2064661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30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723937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45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383213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50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4042489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70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4701766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80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5361042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90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6020318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100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6679594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250</a:t>
              </a:r>
            </a:p>
          </p:txBody>
        </p:sp>
        <p:grpSp>
          <p:nvGrpSpPr>
            <p:cNvPr name="Group 49" id="49"/>
            <p:cNvGrpSpPr>
              <a:grpSpLocks noChangeAspect="true"/>
            </p:cNvGrpSpPr>
            <p:nvPr/>
          </p:nvGrpSpPr>
          <p:grpSpPr>
            <a:xfrm rot="0">
              <a:off x="746108" y="181065"/>
              <a:ext cx="6592763" cy="7638688"/>
              <a:chOff x="0" y="0"/>
              <a:chExt cx="8878455" cy="1028700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0" y="-63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1" id="51"/>
              <p:cNvSpPr/>
              <p:nvPr/>
            </p:nvSpPr>
            <p:spPr>
              <a:xfrm>
                <a:off x="0" y="34226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2" id="52"/>
              <p:cNvSpPr/>
              <p:nvPr/>
            </p:nvSpPr>
            <p:spPr>
              <a:xfrm>
                <a:off x="0" y="68516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>
                <a:off x="0" y="102806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54" id="54"/>
            <p:cNvSpPr txBox="true"/>
            <p:nvPr/>
          </p:nvSpPr>
          <p:spPr>
            <a:xfrm rot="0">
              <a:off x="0" y="-19050"/>
              <a:ext cx="595220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150 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0">
              <a:off x="0" y="2527179"/>
              <a:ext cx="595220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100 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172263" y="5073409"/>
              <a:ext cx="422957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50 </a:t>
              </a:r>
            </a:p>
          </p:txBody>
        </p:sp>
        <p:sp>
          <p:nvSpPr>
            <p:cNvPr name="TextBox 57" id="57"/>
            <p:cNvSpPr txBox="true"/>
            <p:nvPr/>
          </p:nvSpPr>
          <p:spPr>
            <a:xfrm rot="0">
              <a:off x="344527" y="7619638"/>
              <a:ext cx="250694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name="Group 58" id="58"/>
            <p:cNvGrpSpPr>
              <a:grpSpLocks noChangeAspect="true"/>
            </p:cNvGrpSpPr>
            <p:nvPr/>
          </p:nvGrpSpPr>
          <p:grpSpPr>
            <a:xfrm rot="0">
              <a:off x="746108" y="181065"/>
              <a:ext cx="6592763" cy="7638688"/>
              <a:chOff x="0" y="0"/>
              <a:chExt cx="8878455" cy="10287000"/>
            </a:xfrm>
          </p:grpSpPr>
          <p:sp>
            <p:nvSpPr>
              <p:cNvPr name="Freeform 59" id="59"/>
              <p:cNvSpPr/>
              <p:nvPr/>
            </p:nvSpPr>
            <p:spPr>
              <a:xfrm>
                <a:off x="380423" y="9572951"/>
                <a:ext cx="955648" cy="228626"/>
              </a:xfrm>
              <a:custGeom>
                <a:avLst/>
                <a:gdLst/>
                <a:ahLst/>
                <a:cxnLst/>
                <a:rect r="r" b="b" t="t" l="l"/>
                <a:pathLst>
                  <a:path h="228626" w="955648">
                    <a:moveTo>
                      <a:pt x="127000" y="165409"/>
                    </a:moveTo>
                    <a:cubicBezTo>
                      <a:pt x="126843" y="130450"/>
                      <a:pt x="98459" y="102193"/>
                      <a:pt x="63500" y="102193"/>
                    </a:cubicBezTo>
                    <a:cubicBezTo>
                      <a:pt x="28540" y="102193"/>
                      <a:pt x="156" y="130450"/>
                      <a:pt x="0" y="165409"/>
                    </a:cubicBezTo>
                    <a:cubicBezTo>
                      <a:pt x="156" y="200368"/>
                      <a:pt x="28540" y="228625"/>
                      <a:pt x="63500" y="228625"/>
                    </a:cubicBezTo>
                    <a:cubicBezTo>
                      <a:pt x="98459" y="228625"/>
                      <a:pt x="126843" y="200368"/>
                      <a:pt x="127000" y="165409"/>
                    </a:cubicBezTo>
                    <a:close/>
                    <a:moveTo>
                      <a:pt x="59197" y="137159"/>
                    </a:moveTo>
                    <a:lnTo>
                      <a:pt x="67802" y="193658"/>
                    </a:lnTo>
                    <a:lnTo>
                      <a:pt x="955648" y="56498"/>
                    </a:lnTo>
                    <a:lnTo>
                      <a:pt x="947043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60" id="60"/>
              <p:cNvSpPr/>
              <p:nvPr/>
            </p:nvSpPr>
            <p:spPr>
              <a:xfrm>
                <a:off x="1268268" y="9095924"/>
                <a:ext cx="964788" cy="568492"/>
              </a:xfrm>
              <a:custGeom>
                <a:avLst/>
                <a:gdLst/>
                <a:ahLst/>
                <a:cxnLst/>
                <a:rect r="r" b="b" t="t" l="l"/>
                <a:pathLst>
                  <a:path h="568492" w="964788">
                    <a:moveTo>
                      <a:pt x="127000" y="505276"/>
                    </a:moveTo>
                    <a:cubicBezTo>
                      <a:pt x="126844" y="470317"/>
                      <a:pt x="98460" y="442060"/>
                      <a:pt x="63500" y="442060"/>
                    </a:cubicBezTo>
                    <a:cubicBezTo>
                      <a:pt x="28541" y="442060"/>
                      <a:pt x="157" y="470317"/>
                      <a:pt x="0" y="505276"/>
                    </a:cubicBezTo>
                    <a:cubicBezTo>
                      <a:pt x="157" y="540235"/>
                      <a:pt x="28541" y="568492"/>
                      <a:pt x="63500" y="568492"/>
                    </a:cubicBezTo>
                    <a:cubicBezTo>
                      <a:pt x="98460" y="568492"/>
                      <a:pt x="126844" y="540235"/>
                      <a:pt x="127000" y="505276"/>
                    </a:cubicBezTo>
                    <a:close/>
                    <a:moveTo>
                      <a:pt x="50058" y="480060"/>
                    </a:moveTo>
                    <a:lnTo>
                      <a:pt x="76942" y="530492"/>
                    </a:lnTo>
                    <a:lnTo>
                      <a:pt x="964788" y="50432"/>
                    </a:lnTo>
                    <a:lnTo>
                      <a:pt x="937904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61" id="61"/>
              <p:cNvSpPr/>
              <p:nvPr/>
            </p:nvSpPr>
            <p:spPr>
              <a:xfrm>
                <a:off x="2156114" y="8548097"/>
                <a:ext cx="966212" cy="636260"/>
              </a:xfrm>
              <a:custGeom>
                <a:avLst/>
                <a:gdLst/>
                <a:ahLst/>
                <a:cxnLst/>
                <a:rect r="r" b="b" t="t" l="l"/>
                <a:pathLst>
                  <a:path h="636260" w="966212">
                    <a:moveTo>
                      <a:pt x="127000" y="573043"/>
                    </a:moveTo>
                    <a:cubicBezTo>
                      <a:pt x="126843" y="538084"/>
                      <a:pt x="98459" y="509827"/>
                      <a:pt x="63500" y="509827"/>
                    </a:cubicBezTo>
                    <a:cubicBezTo>
                      <a:pt x="28540" y="509827"/>
                      <a:pt x="156" y="538084"/>
                      <a:pt x="0" y="573043"/>
                    </a:cubicBezTo>
                    <a:cubicBezTo>
                      <a:pt x="156" y="608002"/>
                      <a:pt x="28540" y="636259"/>
                      <a:pt x="63500" y="636259"/>
                    </a:cubicBezTo>
                    <a:cubicBezTo>
                      <a:pt x="98459" y="636259"/>
                      <a:pt x="126843" y="608002"/>
                      <a:pt x="127000" y="573043"/>
                    </a:cubicBezTo>
                    <a:close/>
                    <a:moveTo>
                      <a:pt x="48633" y="548640"/>
                    </a:moveTo>
                    <a:lnTo>
                      <a:pt x="78367" y="597446"/>
                    </a:lnTo>
                    <a:lnTo>
                      <a:pt x="966212" y="48806"/>
                    </a:lnTo>
                    <a:lnTo>
                      <a:pt x="936478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62" id="62"/>
              <p:cNvSpPr/>
              <p:nvPr/>
            </p:nvSpPr>
            <p:spPr>
              <a:xfrm>
                <a:off x="3043959" y="8270845"/>
                <a:ext cx="959672" cy="364872"/>
              </a:xfrm>
              <a:custGeom>
                <a:avLst/>
                <a:gdLst/>
                <a:ahLst/>
                <a:cxnLst/>
                <a:rect r="r" b="b" t="t" l="l"/>
                <a:pathLst>
                  <a:path h="364872" w="959672">
                    <a:moveTo>
                      <a:pt x="127000" y="301655"/>
                    </a:moveTo>
                    <a:cubicBezTo>
                      <a:pt x="126844" y="266696"/>
                      <a:pt x="98460" y="238439"/>
                      <a:pt x="63500" y="238439"/>
                    </a:cubicBezTo>
                    <a:cubicBezTo>
                      <a:pt x="28541" y="238439"/>
                      <a:pt x="157" y="266696"/>
                      <a:pt x="0" y="301655"/>
                    </a:cubicBezTo>
                    <a:cubicBezTo>
                      <a:pt x="157" y="336614"/>
                      <a:pt x="28541" y="364871"/>
                      <a:pt x="63500" y="364871"/>
                    </a:cubicBezTo>
                    <a:cubicBezTo>
                      <a:pt x="98460" y="364871"/>
                      <a:pt x="126844" y="336614"/>
                      <a:pt x="127000" y="301655"/>
                    </a:cubicBezTo>
                    <a:close/>
                    <a:moveTo>
                      <a:pt x="55174" y="274320"/>
                    </a:moveTo>
                    <a:lnTo>
                      <a:pt x="71827" y="328990"/>
                    </a:lnTo>
                    <a:lnTo>
                      <a:pt x="959672" y="54670"/>
                    </a:lnTo>
                    <a:lnTo>
                      <a:pt x="943019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>
                <a:off x="3931805" y="7386333"/>
                <a:ext cx="971449" cy="975064"/>
              </a:xfrm>
              <a:custGeom>
                <a:avLst/>
                <a:gdLst/>
                <a:ahLst/>
                <a:cxnLst/>
                <a:rect r="r" b="b" t="t" l="l"/>
                <a:pathLst>
                  <a:path h="975064" w="971449">
                    <a:moveTo>
                      <a:pt x="127000" y="911847"/>
                    </a:moveTo>
                    <a:cubicBezTo>
                      <a:pt x="126843" y="876888"/>
                      <a:pt x="98459" y="848631"/>
                      <a:pt x="63500" y="848631"/>
                    </a:cubicBezTo>
                    <a:cubicBezTo>
                      <a:pt x="28540" y="848631"/>
                      <a:pt x="156" y="876888"/>
                      <a:pt x="0" y="911847"/>
                    </a:cubicBezTo>
                    <a:cubicBezTo>
                      <a:pt x="156" y="946806"/>
                      <a:pt x="28540" y="975064"/>
                      <a:pt x="63500" y="975064"/>
                    </a:cubicBezTo>
                    <a:cubicBezTo>
                      <a:pt x="98459" y="975064"/>
                      <a:pt x="126843" y="946806"/>
                      <a:pt x="127000" y="911847"/>
                    </a:cubicBezTo>
                    <a:close/>
                    <a:moveTo>
                      <a:pt x="43396" y="891540"/>
                    </a:moveTo>
                    <a:lnTo>
                      <a:pt x="83603" y="932154"/>
                    </a:lnTo>
                    <a:lnTo>
                      <a:pt x="971449" y="40614"/>
                    </a:lnTo>
                    <a:lnTo>
                      <a:pt x="931241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64" id="64"/>
              <p:cNvSpPr/>
              <p:nvPr/>
            </p:nvSpPr>
            <p:spPr>
              <a:xfrm>
                <a:off x="4819650" y="7104985"/>
                <a:ext cx="959672" cy="364872"/>
              </a:xfrm>
              <a:custGeom>
                <a:avLst/>
                <a:gdLst/>
                <a:ahLst/>
                <a:cxnLst/>
                <a:rect r="r" b="b" t="t" l="l"/>
                <a:pathLst>
                  <a:path h="364872" w="959672">
                    <a:moveTo>
                      <a:pt x="127000" y="301655"/>
                    </a:moveTo>
                    <a:cubicBezTo>
                      <a:pt x="126844" y="266696"/>
                      <a:pt x="98459" y="238439"/>
                      <a:pt x="63500" y="238439"/>
                    </a:cubicBezTo>
                    <a:cubicBezTo>
                      <a:pt x="28541" y="238439"/>
                      <a:pt x="156" y="266696"/>
                      <a:pt x="0" y="301655"/>
                    </a:cubicBezTo>
                    <a:cubicBezTo>
                      <a:pt x="156" y="336614"/>
                      <a:pt x="28541" y="364871"/>
                      <a:pt x="63500" y="364871"/>
                    </a:cubicBezTo>
                    <a:cubicBezTo>
                      <a:pt x="98459" y="364871"/>
                      <a:pt x="126844" y="336614"/>
                      <a:pt x="127000" y="301655"/>
                    </a:cubicBezTo>
                    <a:close/>
                    <a:moveTo>
                      <a:pt x="55173" y="274320"/>
                    </a:moveTo>
                    <a:lnTo>
                      <a:pt x="71827" y="328990"/>
                    </a:lnTo>
                    <a:lnTo>
                      <a:pt x="959672" y="54670"/>
                    </a:lnTo>
                    <a:lnTo>
                      <a:pt x="943019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65" id="65"/>
              <p:cNvSpPr/>
              <p:nvPr/>
            </p:nvSpPr>
            <p:spPr>
              <a:xfrm>
                <a:off x="5707495" y="7069103"/>
                <a:ext cx="955648" cy="228626"/>
              </a:xfrm>
              <a:custGeom>
                <a:avLst/>
                <a:gdLst/>
                <a:ahLst/>
                <a:cxnLst/>
                <a:rect r="r" b="b" t="t" l="l"/>
                <a:pathLst>
                  <a:path h="228626" w="95564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67803" y="34968"/>
                    </a:moveTo>
                    <a:lnTo>
                      <a:pt x="59198" y="91466"/>
                    </a:lnTo>
                    <a:lnTo>
                      <a:pt x="947043" y="228626"/>
                    </a:lnTo>
                    <a:lnTo>
                      <a:pt x="955649" y="172128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>
                <a:off x="6595341" y="6357633"/>
                <a:ext cx="971449" cy="975063"/>
              </a:xfrm>
              <a:custGeom>
                <a:avLst/>
                <a:gdLst/>
                <a:ahLst/>
                <a:cxnLst/>
                <a:rect r="r" b="b" t="t" l="l"/>
                <a:pathLst>
                  <a:path h="975063" w="971449">
                    <a:moveTo>
                      <a:pt x="127000" y="911847"/>
                    </a:moveTo>
                    <a:cubicBezTo>
                      <a:pt x="126843" y="876888"/>
                      <a:pt x="98460" y="848631"/>
                      <a:pt x="63500" y="848631"/>
                    </a:cubicBezTo>
                    <a:cubicBezTo>
                      <a:pt x="28540" y="848631"/>
                      <a:pt x="156" y="876888"/>
                      <a:pt x="0" y="911847"/>
                    </a:cubicBezTo>
                    <a:cubicBezTo>
                      <a:pt x="156" y="946806"/>
                      <a:pt x="28540" y="975064"/>
                      <a:pt x="63500" y="975064"/>
                    </a:cubicBezTo>
                    <a:cubicBezTo>
                      <a:pt x="98460" y="975064"/>
                      <a:pt x="126843" y="946806"/>
                      <a:pt x="127000" y="911847"/>
                    </a:cubicBezTo>
                    <a:close/>
                    <a:moveTo>
                      <a:pt x="43396" y="891540"/>
                    </a:moveTo>
                    <a:lnTo>
                      <a:pt x="83604" y="932154"/>
                    </a:lnTo>
                    <a:lnTo>
                      <a:pt x="971449" y="40614"/>
                    </a:lnTo>
                    <a:lnTo>
                      <a:pt x="931241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67" id="67"/>
              <p:cNvSpPr/>
              <p:nvPr/>
            </p:nvSpPr>
            <p:spPr>
              <a:xfrm>
                <a:off x="7483187" y="211103"/>
                <a:ext cx="1014845" cy="6230053"/>
              </a:xfrm>
              <a:custGeom>
                <a:avLst/>
                <a:gdLst/>
                <a:ahLst/>
                <a:cxnLst/>
                <a:rect r="r" b="b" t="t" l="l"/>
                <a:pathLst>
                  <a:path h="6230053" w="1014845">
                    <a:moveTo>
                      <a:pt x="127000" y="6166837"/>
                    </a:moveTo>
                    <a:cubicBezTo>
                      <a:pt x="126843" y="6131878"/>
                      <a:pt x="98460" y="6103620"/>
                      <a:pt x="63500" y="6103620"/>
                    </a:cubicBezTo>
                    <a:cubicBezTo>
                      <a:pt x="28540" y="6103620"/>
                      <a:pt x="156" y="6131878"/>
                      <a:pt x="0" y="6166837"/>
                    </a:cubicBezTo>
                    <a:cubicBezTo>
                      <a:pt x="156" y="6201796"/>
                      <a:pt x="28540" y="6230054"/>
                      <a:pt x="63500" y="6230054"/>
                    </a:cubicBezTo>
                    <a:cubicBezTo>
                      <a:pt x="98460" y="6230054"/>
                      <a:pt x="126843" y="6201796"/>
                      <a:pt x="127000" y="6166837"/>
                    </a:cubicBezTo>
                    <a:close/>
                    <a:moveTo>
                      <a:pt x="35230" y="6162666"/>
                    </a:moveTo>
                    <a:lnTo>
                      <a:pt x="91768" y="6171008"/>
                    </a:lnTo>
                    <a:lnTo>
                      <a:pt x="979613" y="67388"/>
                    </a:lnTo>
                    <a:lnTo>
                      <a:pt x="923076" y="59046"/>
                    </a:lnTo>
                    <a:close/>
                    <a:moveTo>
                      <a:pt x="1014845" y="63217"/>
                    </a:moveTo>
                    <a:cubicBezTo>
                      <a:pt x="1014688" y="28258"/>
                      <a:pt x="986305" y="0"/>
                      <a:pt x="951345" y="0"/>
                    </a:cubicBezTo>
                    <a:cubicBezTo>
                      <a:pt x="916385" y="0"/>
                      <a:pt x="888001" y="28258"/>
                      <a:pt x="887845" y="63217"/>
                    </a:cubicBezTo>
                    <a:cubicBezTo>
                      <a:pt x="888001" y="98176"/>
                      <a:pt x="916385" y="126434"/>
                      <a:pt x="951345" y="126434"/>
                    </a:cubicBezTo>
                    <a:cubicBezTo>
                      <a:pt x="986305" y="126434"/>
                      <a:pt x="1014688" y="98176"/>
                      <a:pt x="1014845" y="63217"/>
                    </a:cubicBezTo>
                    <a:close/>
                  </a:path>
                </a:pathLst>
              </a:custGeom>
              <a:solidFill>
                <a:srgbClr val="00C2CB"/>
              </a:solidFill>
            </p:spPr>
          </p:sp>
        </p:grpSp>
      </p:grpSp>
      <p:sp>
        <p:nvSpPr>
          <p:cNvPr name="TextBox 68" id="68"/>
          <p:cNvSpPr txBox="true"/>
          <p:nvPr/>
        </p:nvSpPr>
        <p:spPr>
          <a:xfrm rot="0">
            <a:off x="1028700" y="628445"/>
            <a:ext cx="15435245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Crimson Pro"/>
              </a:rPr>
              <a:t>Représentation du gain des enchères et du temps d'exécution lors des variations du nombre d'individus dans la meute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39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10604" y="2566111"/>
            <a:ext cx="5504153" cy="6249579"/>
            <a:chOff x="0" y="0"/>
            <a:chExt cx="7338871" cy="833277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746108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405384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20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064661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30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723937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45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383213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50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042489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70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701766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80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361042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90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020318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100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679594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250</a:t>
              </a:r>
            </a:p>
          </p:txBody>
        </p: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746108" y="181065"/>
              <a:ext cx="6592763" cy="7638688"/>
              <a:chOff x="0" y="0"/>
              <a:chExt cx="8878455" cy="10287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-63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20510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41084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0" y="61658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82232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0" y="102806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-19050"/>
              <a:ext cx="595220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125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508688"/>
              <a:ext cx="595220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100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72263" y="3036425"/>
              <a:ext cx="422957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75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72263" y="4564163"/>
              <a:ext cx="422957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50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72263" y="6091901"/>
              <a:ext cx="422957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25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344527" y="7619638"/>
              <a:ext cx="250694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746108" y="181065"/>
              <a:ext cx="6592763" cy="7638688"/>
              <a:chOff x="0" y="0"/>
              <a:chExt cx="8878455" cy="1028700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380423" y="9600523"/>
                <a:ext cx="956483" cy="255918"/>
              </a:xfrm>
              <a:custGeom>
                <a:avLst/>
                <a:gdLst/>
                <a:ahLst/>
                <a:cxnLst/>
                <a:rect r="r" b="b" t="t" l="l"/>
                <a:pathLst>
                  <a:path h="255918" w="956483">
                    <a:moveTo>
                      <a:pt x="127000" y="192701"/>
                    </a:moveTo>
                    <a:cubicBezTo>
                      <a:pt x="126843" y="157742"/>
                      <a:pt x="98459" y="129485"/>
                      <a:pt x="63500" y="129485"/>
                    </a:cubicBezTo>
                    <a:cubicBezTo>
                      <a:pt x="28540" y="129485"/>
                      <a:pt x="156" y="157742"/>
                      <a:pt x="0" y="192701"/>
                    </a:cubicBezTo>
                    <a:cubicBezTo>
                      <a:pt x="156" y="227660"/>
                      <a:pt x="28540" y="255917"/>
                      <a:pt x="63500" y="255917"/>
                    </a:cubicBezTo>
                    <a:cubicBezTo>
                      <a:pt x="98459" y="255917"/>
                      <a:pt x="126843" y="227660"/>
                      <a:pt x="127000" y="192701"/>
                    </a:cubicBezTo>
                    <a:close/>
                    <a:moveTo>
                      <a:pt x="58362" y="164592"/>
                    </a:moveTo>
                    <a:lnTo>
                      <a:pt x="68637" y="220810"/>
                    </a:lnTo>
                    <a:lnTo>
                      <a:pt x="956483" y="56219"/>
                    </a:lnTo>
                    <a:lnTo>
                      <a:pt x="946208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1268268" y="9272610"/>
                <a:ext cx="961156" cy="419238"/>
              </a:xfrm>
              <a:custGeom>
                <a:avLst/>
                <a:gdLst/>
                <a:ahLst/>
                <a:cxnLst/>
                <a:rect r="r" b="b" t="t" l="l"/>
                <a:pathLst>
                  <a:path h="419238" w="961156">
                    <a:moveTo>
                      <a:pt x="127000" y="356022"/>
                    </a:moveTo>
                    <a:cubicBezTo>
                      <a:pt x="126844" y="321063"/>
                      <a:pt x="98460" y="292805"/>
                      <a:pt x="63500" y="292805"/>
                    </a:cubicBezTo>
                    <a:cubicBezTo>
                      <a:pt x="28541" y="292805"/>
                      <a:pt x="157" y="321063"/>
                      <a:pt x="0" y="356022"/>
                    </a:cubicBezTo>
                    <a:cubicBezTo>
                      <a:pt x="157" y="390981"/>
                      <a:pt x="28541" y="419238"/>
                      <a:pt x="63500" y="419238"/>
                    </a:cubicBezTo>
                    <a:cubicBezTo>
                      <a:pt x="98460" y="419238"/>
                      <a:pt x="126844" y="390981"/>
                      <a:pt x="127000" y="356022"/>
                    </a:cubicBezTo>
                    <a:close/>
                    <a:moveTo>
                      <a:pt x="53690" y="329184"/>
                    </a:moveTo>
                    <a:lnTo>
                      <a:pt x="73311" y="382860"/>
                    </a:lnTo>
                    <a:lnTo>
                      <a:pt x="961156" y="53677"/>
                    </a:lnTo>
                    <a:lnTo>
                      <a:pt x="941535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2156114" y="8861978"/>
                <a:ext cx="963221" cy="500686"/>
              </a:xfrm>
              <a:custGeom>
                <a:avLst/>
                <a:gdLst/>
                <a:ahLst/>
                <a:cxnLst/>
                <a:rect r="r" b="b" t="t" l="l"/>
                <a:pathLst>
                  <a:path h="500686" w="963221">
                    <a:moveTo>
                      <a:pt x="127000" y="437470"/>
                    </a:moveTo>
                    <a:cubicBezTo>
                      <a:pt x="126843" y="402511"/>
                      <a:pt x="98459" y="374254"/>
                      <a:pt x="63500" y="374254"/>
                    </a:cubicBezTo>
                    <a:cubicBezTo>
                      <a:pt x="28540" y="374254"/>
                      <a:pt x="156" y="402511"/>
                      <a:pt x="0" y="437470"/>
                    </a:cubicBezTo>
                    <a:cubicBezTo>
                      <a:pt x="156" y="472429"/>
                      <a:pt x="28540" y="500686"/>
                      <a:pt x="63500" y="500686"/>
                    </a:cubicBezTo>
                    <a:cubicBezTo>
                      <a:pt x="98459" y="500686"/>
                      <a:pt x="126843" y="472429"/>
                      <a:pt x="127000" y="437470"/>
                    </a:cubicBezTo>
                    <a:close/>
                    <a:moveTo>
                      <a:pt x="51624" y="411480"/>
                    </a:moveTo>
                    <a:lnTo>
                      <a:pt x="75375" y="463461"/>
                    </a:lnTo>
                    <a:lnTo>
                      <a:pt x="963221" y="51980"/>
                    </a:lnTo>
                    <a:lnTo>
                      <a:pt x="939470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3043959" y="8613522"/>
                <a:ext cx="958900" cy="337663"/>
              </a:xfrm>
              <a:custGeom>
                <a:avLst/>
                <a:gdLst/>
                <a:ahLst/>
                <a:cxnLst/>
                <a:rect r="r" b="b" t="t" l="l"/>
                <a:pathLst>
                  <a:path h="337663" w="958900">
                    <a:moveTo>
                      <a:pt x="127000" y="274446"/>
                    </a:moveTo>
                    <a:cubicBezTo>
                      <a:pt x="126844" y="239487"/>
                      <a:pt x="98460" y="211230"/>
                      <a:pt x="63500" y="211230"/>
                    </a:cubicBezTo>
                    <a:cubicBezTo>
                      <a:pt x="28541" y="211230"/>
                      <a:pt x="157" y="239487"/>
                      <a:pt x="0" y="274446"/>
                    </a:cubicBezTo>
                    <a:cubicBezTo>
                      <a:pt x="157" y="309405"/>
                      <a:pt x="28541" y="337663"/>
                      <a:pt x="63500" y="337663"/>
                    </a:cubicBezTo>
                    <a:cubicBezTo>
                      <a:pt x="98460" y="337663"/>
                      <a:pt x="126844" y="309405"/>
                      <a:pt x="127000" y="274446"/>
                    </a:cubicBezTo>
                    <a:close/>
                    <a:moveTo>
                      <a:pt x="55945" y="246888"/>
                    </a:moveTo>
                    <a:lnTo>
                      <a:pt x="71055" y="302004"/>
                    </a:lnTo>
                    <a:lnTo>
                      <a:pt x="958901" y="55116"/>
                    </a:lnTo>
                    <a:lnTo>
                      <a:pt x="943790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3931805" y="7959644"/>
                <a:ext cx="968210" cy="744652"/>
              </a:xfrm>
              <a:custGeom>
                <a:avLst/>
                <a:gdLst/>
                <a:ahLst/>
                <a:cxnLst/>
                <a:rect r="r" b="b" t="t" l="l"/>
                <a:pathLst>
                  <a:path h="744652" w="968210">
                    <a:moveTo>
                      <a:pt x="127000" y="681436"/>
                    </a:moveTo>
                    <a:cubicBezTo>
                      <a:pt x="126843" y="646477"/>
                      <a:pt x="98459" y="618220"/>
                      <a:pt x="63500" y="618220"/>
                    </a:cubicBezTo>
                    <a:cubicBezTo>
                      <a:pt x="28540" y="618220"/>
                      <a:pt x="156" y="646477"/>
                      <a:pt x="0" y="681436"/>
                    </a:cubicBezTo>
                    <a:cubicBezTo>
                      <a:pt x="156" y="716395"/>
                      <a:pt x="28540" y="744653"/>
                      <a:pt x="63500" y="744653"/>
                    </a:cubicBezTo>
                    <a:cubicBezTo>
                      <a:pt x="98459" y="744653"/>
                      <a:pt x="126843" y="716395"/>
                      <a:pt x="127000" y="681436"/>
                    </a:cubicBezTo>
                    <a:close/>
                    <a:moveTo>
                      <a:pt x="46635" y="658368"/>
                    </a:moveTo>
                    <a:lnTo>
                      <a:pt x="80364" y="704504"/>
                    </a:lnTo>
                    <a:lnTo>
                      <a:pt x="968209" y="46136"/>
                    </a:lnTo>
                    <a:lnTo>
                      <a:pt x="934481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4819650" y="7708266"/>
                <a:ext cx="958901" cy="337662"/>
              </a:xfrm>
              <a:custGeom>
                <a:avLst/>
                <a:gdLst/>
                <a:ahLst/>
                <a:cxnLst/>
                <a:rect r="r" b="b" t="t" l="l"/>
                <a:pathLst>
                  <a:path h="337662" w="958901">
                    <a:moveTo>
                      <a:pt x="127000" y="274446"/>
                    </a:moveTo>
                    <a:cubicBezTo>
                      <a:pt x="126844" y="239487"/>
                      <a:pt x="98459" y="211230"/>
                      <a:pt x="63500" y="211230"/>
                    </a:cubicBezTo>
                    <a:cubicBezTo>
                      <a:pt x="28541" y="211230"/>
                      <a:pt x="156" y="239487"/>
                      <a:pt x="0" y="274446"/>
                    </a:cubicBezTo>
                    <a:cubicBezTo>
                      <a:pt x="156" y="309405"/>
                      <a:pt x="28541" y="337662"/>
                      <a:pt x="63500" y="337662"/>
                    </a:cubicBezTo>
                    <a:cubicBezTo>
                      <a:pt x="98459" y="337662"/>
                      <a:pt x="126844" y="309405"/>
                      <a:pt x="127000" y="274446"/>
                    </a:cubicBezTo>
                    <a:close/>
                    <a:moveTo>
                      <a:pt x="55945" y="246888"/>
                    </a:moveTo>
                    <a:lnTo>
                      <a:pt x="71055" y="302004"/>
                    </a:lnTo>
                    <a:lnTo>
                      <a:pt x="958901" y="55116"/>
                    </a:lnTo>
                    <a:lnTo>
                      <a:pt x="943790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5707495" y="7298354"/>
                <a:ext cx="963221" cy="500686"/>
              </a:xfrm>
              <a:custGeom>
                <a:avLst/>
                <a:gdLst/>
                <a:ahLst/>
                <a:cxnLst/>
                <a:rect r="r" b="b" t="t" l="l"/>
                <a:pathLst>
                  <a:path h="500686" w="963221">
                    <a:moveTo>
                      <a:pt x="127000" y="437470"/>
                    </a:moveTo>
                    <a:cubicBezTo>
                      <a:pt x="126844" y="402511"/>
                      <a:pt x="98460" y="374254"/>
                      <a:pt x="63500" y="374254"/>
                    </a:cubicBezTo>
                    <a:cubicBezTo>
                      <a:pt x="28541" y="374254"/>
                      <a:pt x="157" y="402511"/>
                      <a:pt x="0" y="437470"/>
                    </a:cubicBezTo>
                    <a:cubicBezTo>
                      <a:pt x="157" y="472429"/>
                      <a:pt x="28541" y="500686"/>
                      <a:pt x="63500" y="500686"/>
                    </a:cubicBezTo>
                    <a:cubicBezTo>
                      <a:pt x="98460" y="500686"/>
                      <a:pt x="126844" y="472429"/>
                      <a:pt x="127000" y="437470"/>
                    </a:cubicBezTo>
                    <a:close/>
                    <a:moveTo>
                      <a:pt x="51625" y="411479"/>
                    </a:moveTo>
                    <a:lnTo>
                      <a:pt x="75376" y="463461"/>
                    </a:lnTo>
                    <a:lnTo>
                      <a:pt x="963222" y="51980"/>
                    </a:lnTo>
                    <a:lnTo>
                      <a:pt x="939471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6595341" y="6968322"/>
                <a:ext cx="961156" cy="419238"/>
              </a:xfrm>
              <a:custGeom>
                <a:avLst/>
                <a:gdLst/>
                <a:ahLst/>
                <a:cxnLst/>
                <a:rect r="r" b="b" t="t" l="l"/>
                <a:pathLst>
                  <a:path h="419238" w="961156">
                    <a:moveTo>
                      <a:pt x="127000" y="356022"/>
                    </a:moveTo>
                    <a:cubicBezTo>
                      <a:pt x="126843" y="321063"/>
                      <a:pt x="98460" y="292805"/>
                      <a:pt x="63500" y="292805"/>
                    </a:cubicBezTo>
                    <a:cubicBezTo>
                      <a:pt x="28540" y="292805"/>
                      <a:pt x="156" y="321063"/>
                      <a:pt x="0" y="356022"/>
                    </a:cubicBezTo>
                    <a:cubicBezTo>
                      <a:pt x="156" y="390981"/>
                      <a:pt x="28540" y="419238"/>
                      <a:pt x="63500" y="419238"/>
                    </a:cubicBezTo>
                    <a:cubicBezTo>
                      <a:pt x="98460" y="419238"/>
                      <a:pt x="126843" y="390981"/>
                      <a:pt x="127000" y="356022"/>
                    </a:cubicBezTo>
                    <a:close/>
                    <a:moveTo>
                      <a:pt x="53690" y="329184"/>
                    </a:moveTo>
                    <a:lnTo>
                      <a:pt x="73310" y="382860"/>
                    </a:lnTo>
                    <a:lnTo>
                      <a:pt x="961156" y="53677"/>
                    </a:lnTo>
                    <a:lnTo>
                      <a:pt x="941535" y="0"/>
                    </a:lnTo>
                    <a:close/>
                  </a:path>
                </a:pathLst>
              </a:custGeom>
              <a:solidFill>
                <a:srgbClr val="00C2CB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7483187" y="1582703"/>
                <a:ext cx="1014845" cy="5475673"/>
              </a:xfrm>
              <a:custGeom>
                <a:avLst/>
                <a:gdLst/>
                <a:ahLst/>
                <a:cxnLst/>
                <a:rect r="r" b="b" t="t" l="l"/>
                <a:pathLst>
                  <a:path h="5475673" w="1014845">
                    <a:moveTo>
                      <a:pt x="127000" y="5412457"/>
                    </a:moveTo>
                    <a:cubicBezTo>
                      <a:pt x="126843" y="5377498"/>
                      <a:pt x="98460" y="5349241"/>
                      <a:pt x="63500" y="5349241"/>
                    </a:cubicBezTo>
                    <a:cubicBezTo>
                      <a:pt x="28540" y="5349241"/>
                      <a:pt x="156" y="5377498"/>
                      <a:pt x="0" y="5412457"/>
                    </a:cubicBezTo>
                    <a:cubicBezTo>
                      <a:pt x="156" y="5447416"/>
                      <a:pt x="28540" y="5475673"/>
                      <a:pt x="63500" y="5475673"/>
                    </a:cubicBezTo>
                    <a:cubicBezTo>
                      <a:pt x="98460" y="5475673"/>
                      <a:pt x="126843" y="5447416"/>
                      <a:pt x="127000" y="5412457"/>
                    </a:cubicBezTo>
                    <a:close/>
                    <a:moveTo>
                      <a:pt x="35321" y="5407713"/>
                    </a:moveTo>
                    <a:lnTo>
                      <a:pt x="91678" y="5417201"/>
                    </a:lnTo>
                    <a:lnTo>
                      <a:pt x="979524" y="67961"/>
                    </a:lnTo>
                    <a:lnTo>
                      <a:pt x="923167" y="58473"/>
                    </a:lnTo>
                    <a:close/>
                    <a:moveTo>
                      <a:pt x="1014845" y="63217"/>
                    </a:moveTo>
                    <a:cubicBezTo>
                      <a:pt x="1014688" y="28258"/>
                      <a:pt x="986305" y="0"/>
                      <a:pt x="951345" y="0"/>
                    </a:cubicBezTo>
                    <a:cubicBezTo>
                      <a:pt x="916385" y="0"/>
                      <a:pt x="888001" y="28258"/>
                      <a:pt x="887845" y="63217"/>
                    </a:cubicBezTo>
                    <a:cubicBezTo>
                      <a:pt x="888001" y="98176"/>
                      <a:pt x="916385" y="126434"/>
                      <a:pt x="951345" y="126434"/>
                    </a:cubicBezTo>
                    <a:cubicBezTo>
                      <a:pt x="986305" y="126434"/>
                      <a:pt x="1014688" y="98176"/>
                      <a:pt x="1014845" y="63217"/>
                    </a:cubicBezTo>
                    <a:close/>
                  </a:path>
                </a:pathLst>
              </a:custGeom>
              <a:solidFill>
                <a:srgbClr val="00C2CB"/>
              </a:solidFill>
            </p:spPr>
          </p:sp>
        </p:grpSp>
      </p:grpSp>
      <p:sp>
        <p:nvSpPr>
          <p:cNvPr name="TextBox 36" id="36"/>
          <p:cNvSpPr txBox="true"/>
          <p:nvPr/>
        </p:nvSpPr>
        <p:spPr>
          <a:xfrm rot="0">
            <a:off x="11873266" y="9229725"/>
            <a:ext cx="2057559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 Light"/>
              </a:rPr>
              <a:t>Nombre d'itérations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582311" y="9229725"/>
            <a:ext cx="2057559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 Light"/>
              </a:rPr>
              <a:t>Nombre d'itérations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13209" y="2025091"/>
            <a:ext cx="2167255" cy="37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 Light"/>
              </a:rPr>
              <a:t>Valeur monétaire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973582" y="2025091"/>
            <a:ext cx="1483836" cy="37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 Light"/>
              </a:rPr>
              <a:t>Temps (sec)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867391" y="2566111"/>
            <a:ext cx="5937012" cy="6249579"/>
            <a:chOff x="0" y="0"/>
            <a:chExt cx="7916016" cy="8332772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1323253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1982530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20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2641806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30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3301082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45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3960358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50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4619635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70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5278911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80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5938187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90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6597464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100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7256740" y="7951591"/>
              <a:ext cx="65927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250</a:t>
              </a:r>
            </a:p>
          </p:txBody>
        </p:sp>
        <p:grpSp>
          <p:nvGrpSpPr>
            <p:cNvPr name="Group 51" id="51"/>
            <p:cNvGrpSpPr>
              <a:grpSpLocks noChangeAspect="true"/>
            </p:cNvGrpSpPr>
            <p:nvPr/>
          </p:nvGrpSpPr>
          <p:grpSpPr>
            <a:xfrm rot="0">
              <a:off x="1323253" y="181065"/>
              <a:ext cx="6592763" cy="7638688"/>
              <a:chOff x="0" y="0"/>
              <a:chExt cx="8878455" cy="10287000"/>
            </a:xfrm>
          </p:grpSpPr>
          <p:sp>
            <p:nvSpPr>
              <p:cNvPr name="Freeform 52" id="52"/>
              <p:cNvSpPr/>
              <p:nvPr/>
            </p:nvSpPr>
            <p:spPr>
              <a:xfrm>
                <a:off x="0" y="-63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>
                <a:off x="0" y="256540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>
                <a:off x="0" y="51371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5" id="55"/>
              <p:cNvSpPr/>
              <p:nvPr/>
            </p:nvSpPr>
            <p:spPr>
              <a:xfrm>
                <a:off x="0" y="770890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>
                <a:off x="0" y="10280650"/>
                <a:ext cx="8878454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8878454">
                    <a:moveTo>
                      <a:pt x="0" y="0"/>
                    </a:moveTo>
                    <a:lnTo>
                      <a:pt x="8878454" y="0"/>
                    </a:lnTo>
                    <a:lnTo>
                      <a:pt x="887845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57" id="57"/>
            <p:cNvSpPr txBox="true"/>
            <p:nvPr/>
          </p:nvSpPr>
          <p:spPr>
            <a:xfrm rot="0">
              <a:off x="0" y="-19050"/>
              <a:ext cx="1172366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100 000 </a:t>
              </a:r>
            </a:p>
          </p:txBody>
        </p:sp>
        <p:sp>
          <p:nvSpPr>
            <p:cNvPr name="TextBox 58" id="58"/>
            <p:cNvSpPr txBox="true"/>
            <p:nvPr/>
          </p:nvSpPr>
          <p:spPr>
            <a:xfrm rot="0">
              <a:off x="172263" y="1890622"/>
              <a:ext cx="1000102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75 000 </a:t>
              </a:r>
            </a:p>
          </p:txBody>
        </p:sp>
        <p:sp>
          <p:nvSpPr>
            <p:cNvPr name="TextBox 59" id="59"/>
            <p:cNvSpPr txBox="true"/>
            <p:nvPr/>
          </p:nvSpPr>
          <p:spPr>
            <a:xfrm rot="0">
              <a:off x="172263" y="3800294"/>
              <a:ext cx="1000102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50 000 </a:t>
              </a: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172263" y="5709966"/>
              <a:ext cx="1000102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25 000 </a:t>
              </a:r>
            </a:p>
          </p:txBody>
        </p:sp>
        <p:sp>
          <p:nvSpPr>
            <p:cNvPr name="TextBox 61" id="61"/>
            <p:cNvSpPr txBox="true"/>
            <p:nvPr/>
          </p:nvSpPr>
          <p:spPr>
            <a:xfrm rot="0">
              <a:off x="921672" y="7619638"/>
              <a:ext cx="250694" cy="381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4"/>
                </a:lnSpc>
              </a:pPr>
              <a:r>
                <a:rPr lang="en-US" sz="1782">
                  <a:solidFill>
                    <a:srgbClr val="FFFFFF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name="Group 62" id="62"/>
            <p:cNvGrpSpPr>
              <a:grpSpLocks noChangeAspect="true"/>
            </p:cNvGrpSpPr>
            <p:nvPr/>
          </p:nvGrpSpPr>
          <p:grpSpPr>
            <a:xfrm rot="0">
              <a:off x="1323253" y="181065"/>
              <a:ext cx="6592763" cy="7638688"/>
              <a:chOff x="0" y="0"/>
              <a:chExt cx="8878455" cy="10287000"/>
            </a:xfrm>
          </p:grpSpPr>
          <p:sp>
            <p:nvSpPr>
              <p:cNvPr name="Freeform 63" id="63"/>
              <p:cNvSpPr/>
              <p:nvPr/>
            </p:nvSpPr>
            <p:spPr>
              <a:xfrm>
                <a:off x="380423" y="1034098"/>
                <a:ext cx="960854" cy="407929"/>
              </a:xfrm>
              <a:custGeom>
                <a:avLst/>
                <a:gdLst/>
                <a:ahLst/>
                <a:cxnLst/>
                <a:rect r="r" b="b" t="t" l="l"/>
                <a:pathLst>
                  <a:path h="407929" w="960854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73008" y="36270"/>
                    </a:moveTo>
                    <a:lnTo>
                      <a:pt x="53991" y="90163"/>
                    </a:lnTo>
                    <a:lnTo>
                      <a:pt x="941837" y="407928"/>
                    </a:lnTo>
                    <a:lnTo>
                      <a:pt x="960854" y="354035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64" id="64"/>
              <p:cNvSpPr/>
              <p:nvPr/>
            </p:nvSpPr>
            <p:spPr>
              <a:xfrm>
                <a:off x="1268268" y="797966"/>
                <a:ext cx="967065" cy="680330"/>
              </a:xfrm>
              <a:custGeom>
                <a:avLst/>
                <a:gdLst/>
                <a:ahLst/>
                <a:cxnLst/>
                <a:rect r="r" b="b" t="t" l="l"/>
                <a:pathLst>
                  <a:path h="680330" w="967065">
                    <a:moveTo>
                      <a:pt x="127000" y="617114"/>
                    </a:moveTo>
                    <a:cubicBezTo>
                      <a:pt x="126844" y="582155"/>
                      <a:pt x="98460" y="553897"/>
                      <a:pt x="63500" y="553897"/>
                    </a:cubicBezTo>
                    <a:cubicBezTo>
                      <a:pt x="28541" y="553897"/>
                      <a:pt x="157" y="582155"/>
                      <a:pt x="0" y="617114"/>
                    </a:cubicBezTo>
                    <a:cubicBezTo>
                      <a:pt x="157" y="652073"/>
                      <a:pt x="28541" y="680330"/>
                      <a:pt x="63500" y="680330"/>
                    </a:cubicBezTo>
                    <a:cubicBezTo>
                      <a:pt x="98460" y="680330"/>
                      <a:pt x="126844" y="652073"/>
                      <a:pt x="127000" y="617114"/>
                    </a:cubicBezTo>
                    <a:close/>
                    <a:moveTo>
                      <a:pt x="47780" y="593251"/>
                    </a:moveTo>
                    <a:lnTo>
                      <a:pt x="79220" y="640976"/>
                    </a:lnTo>
                    <a:lnTo>
                      <a:pt x="967066" y="47725"/>
                    </a:lnTo>
                    <a:lnTo>
                      <a:pt x="935626" y="0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65" id="65"/>
              <p:cNvSpPr/>
              <p:nvPr/>
            </p:nvSpPr>
            <p:spPr>
              <a:xfrm>
                <a:off x="2156114" y="758612"/>
                <a:ext cx="955826" cy="234427"/>
              </a:xfrm>
              <a:custGeom>
                <a:avLst/>
                <a:gdLst/>
                <a:ahLst/>
                <a:cxnLst/>
                <a:rect r="r" b="b" t="t" l="l"/>
                <a:pathLst>
                  <a:path h="234427" w="95582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67981" y="34995"/>
                    </a:moveTo>
                    <a:lnTo>
                      <a:pt x="59019" y="91438"/>
                    </a:lnTo>
                    <a:lnTo>
                      <a:pt x="946864" y="234427"/>
                    </a:lnTo>
                    <a:lnTo>
                      <a:pt x="955826" y="177984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>
                <a:off x="3043959" y="406749"/>
                <a:ext cx="965910" cy="621285"/>
              </a:xfrm>
              <a:custGeom>
                <a:avLst/>
                <a:gdLst/>
                <a:ahLst/>
                <a:cxnLst/>
                <a:rect r="r" b="b" t="t" l="l"/>
                <a:pathLst>
                  <a:path h="621285" w="965910">
                    <a:moveTo>
                      <a:pt x="127000" y="558069"/>
                    </a:moveTo>
                    <a:cubicBezTo>
                      <a:pt x="126844" y="523110"/>
                      <a:pt x="98460" y="494852"/>
                      <a:pt x="63500" y="494852"/>
                    </a:cubicBezTo>
                    <a:cubicBezTo>
                      <a:pt x="28541" y="494852"/>
                      <a:pt x="157" y="523110"/>
                      <a:pt x="0" y="558069"/>
                    </a:cubicBezTo>
                    <a:cubicBezTo>
                      <a:pt x="157" y="593028"/>
                      <a:pt x="28541" y="621285"/>
                      <a:pt x="63500" y="621285"/>
                    </a:cubicBezTo>
                    <a:cubicBezTo>
                      <a:pt x="98460" y="621285"/>
                      <a:pt x="126844" y="593028"/>
                      <a:pt x="127000" y="558069"/>
                    </a:cubicBezTo>
                    <a:close/>
                    <a:moveTo>
                      <a:pt x="48936" y="533484"/>
                    </a:moveTo>
                    <a:lnTo>
                      <a:pt x="78064" y="582654"/>
                    </a:lnTo>
                    <a:lnTo>
                      <a:pt x="965910" y="49170"/>
                    </a:lnTo>
                    <a:lnTo>
                      <a:pt x="936781" y="0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67" id="67"/>
              <p:cNvSpPr/>
              <p:nvPr/>
            </p:nvSpPr>
            <p:spPr>
              <a:xfrm>
                <a:off x="3931805" y="368117"/>
                <a:ext cx="966067" cy="629010"/>
              </a:xfrm>
              <a:custGeom>
                <a:avLst/>
                <a:gdLst/>
                <a:ahLst/>
                <a:cxnLst/>
                <a:rect r="r" b="b" t="t" l="l"/>
                <a:pathLst>
                  <a:path h="629010" w="96606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78221" y="38726"/>
                    </a:moveTo>
                    <a:lnTo>
                      <a:pt x="48778" y="87708"/>
                    </a:lnTo>
                    <a:lnTo>
                      <a:pt x="936624" y="629010"/>
                    </a:lnTo>
                    <a:lnTo>
                      <a:pt x="966066" y="580028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68" id="68"/>
              <p:cNvSpPr/>
              <p:nvPr/>
            </p:nvSpPr>
            <p:spPr>
              <a:xfrm>
                <a:off x="4819650" y="909419"/>
                <a:ext cx="956904" cy="269828"/>
              </a:xfrm>
              <a:custGeom>
                <a:avLst/>
                <a:gdLst/>
                <a:ahLst/>
                <a:cxnLst/>
                <a:rect r="r" b="b" t="t" l="l"/>
                <a:pathLst>
                  <a:path h="269828" w="956904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69058" y="35188"/>
                    </a:moveTo>
                    <a:lnTo>
                      <a:pt x="57942" y="91246"/>
                    </a:lnTo>
                    <a:lnTo>
                      <a:pt x="945787" y="269828"/>
                    </a:lnTo>
                    <a:lnTo>
                      <a:pt x="956904" y="213770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69" id="69"/>
              <p:cNvSpPr/>
              <p:nvPr/>
            </p:nvSpPr>
            <p:spPr>
              <a:xfrm>
                <a:off x="5707495" y="217468"/>
                <a:ext cx="971697" cy="996967"/>
              </a:xfrm>
              <a:custGeom>
                <a:avLst/>
                <a:gdLst/>
                <a:ahLst/>
                <a:cxnLst/>
                <a:rect r="r" b="b" t="t" l="l"/>
                <a:pathLst>
                  <a:path h="996967" w="971697">
                    <a:moveTo>
                      <a:pt x="127000" y="933750"/>
                    </a:moveTo>
                    <a:cubicBezTo>
                      <a:pt x="126844" y="898791"/>
                      <a:pt x="98460" y="870534"/>
                      <a:pt x="63500" y="870534"/>
                    </a:cubicBezTo>
                    <a:cubicBezTo>
                      <a:pt x="28541" y="870534"/>
                      <a:pt x="157" y="898791"/>
                      <a:pt x="0" y="933750"/>
                    </a:cubicBezTo>
                    <a:cubicBezTo>
                      <a:pt x="157" y="968709"/>
                      <a:pt x="28541" y="996967"/>
                      <a:pt x="63500" y="996967"/>
                    </a:cubicBezTo>
                    <a:cubicBezTo>
                      <a:pt x="98460" y="996967"/>
                      <a:pt x="126844" y="968709"/>
                      <a:pt x="127000" y="933750"/>
                    </a:cubicBezTo>
                    <a:close/>
                    <a:moveTo>
                      <a:pt x="43149" y="913692"/>
                    </a:moveTo>
                    <a:lnTo>
                      <a:pt x="83852" y="953809"/>
                    </a:lnTo>
                    <a:lnTo>
                      <a:pt x="971697" y="40117"/>
                    </a:lnTo>
                    <a:lnTo>
                      <a:pt x="930994" y="0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70" id="70"/>
              <p:cNvSpPr/>
              <p:nvPr/>
            </p:nvSpPr>
            <p:spPr>
              <a:xfrm>
                <a:off x="6595341" y="174310"/>
                <a:ext cx="958235" cy="314691"/>
              </a:xfrm>
              <a:custGeom>
                <a:avLst/>
                <a:gdLst/>
                <a:ahLst/>
                <a:cxnLst/>
                <a:rect r="r" b="b" t="t" l="l"/>
                <a:pathLst>
                  <a:path h="314691" w="958235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70390" y="35485"/>
                    </a:moveTo>
                    <a:lnTo>
                      <a:pt x="56610" y="90949"/>
                    </a:lnTo>
                    <a:lnTo>
                      <a:pt x="944455" y="314691"/>
                    </a:lnTo>
                    <a:lnTo>
                      <a:pt x="958235" y="259227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Freeform 71" id="71"/>
              <p:cNvSpPr/>
              <p:nvPr/>
            </p:nvSpPr>
            <p:spPr>
              <a:xfrm>
                <a:off x="7483187" y="398052"/>
                <a:ext cx="1014845" cy="227760"/>
              </a:xfrm>
              <a:custGeom>
                <a:avLst/>
                <a:gdLst/>
                <a:ahLst/>
                <a:cxnLst/>
                <a:rect r="r" b="b" t="t" l="l"/>
                <a:pathLst>
                  <a:path h="227760" w="1014845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66694" y="34821"/>
                    </a:moveTo>
                    <a:lnTo>
                      <a:pt x="60304" y="91613"/>
                    </a:lnTo>
                    <a:lnTo>
                      <a:pt x="948150" y="192940"/>
                    </a:lnTo>
                    <a:lnTo>
                      <a:pt x="954540" y="136148"/>
                    </a:lnTo>
                    <a:close/>
                    <a:moveTo>
                      <a:pt x="1014845" y="164544"/>
                    </a:moveTo>
                    <a:cubicBezTo>
                      <a:pt x="1014688" y="129585"/>
                      <a:pt x="986305" y="101327"/>
                      <a:pt x="951345" y="101327"/>
                    </a:cubicBezTo>
                    <a:cubicBezTo>
                      <a:pt x="916385" y="101327"/>
                      <a:pt x="888001" y="129585"/>
                      <a:pt x="887845" y="164544"/>
                    </a:cubicBezTo>
                    <a:cubicBezTo>
                      <a:pt x="888001" y="199503"/>
                      <a:pt x="916385" y="227761"/>
                      <a:pt x="951345" y="227761"/>
                    </a:cubicBezTo>
                    <a:cubicBezTo>
                      <a:pt x="986305" y="227761"/>
                      <a:pt x="1014688" y="199503"/>
                      <a:pt x="1014845" y="164544"/>
                    </a:cubicBezTo>
                    <a:close/>
                  </a:path>
                </a:pathLst>
              </a:custGeom>
              <a:solidFill>
                <a:srgbClr val="FFBD59"/>
              </a:solidFill>
            </p:spPr>
          </p:sp>
        </p:grpSp>
      </p:grpSp>
      <p:sp>
        <p:nvSpPr>
          <p:cNvPr name="TextBox 72" id="72"/>
          <p:cNvSpPr txBox="true"/>
          <p:nvPr/>
        </p:nvSpPr>
        <p:spPr>
          <a:xfrm rot="0">
            <a:off x="1028700" y="628445"/>
            <a:ext cx="15435245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Crimson Pro"/>
              </a:rPr>
              <a:t>Représentation du gain des enchères et du temps d'exécution lors des variations du nombre d'itérations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39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6911" y="1644360"/>
            <a:ext cx="11714179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75"/>
              </a:lnSpc>
            </a:pPr>
            <a:r>
              <a:rPr lang="en-US" sz="7250">
                <a:solidFill>
                  <a:srgbClr val="FFFFFF"/>
                </a:solidFill>
                <a:latin typeface="Crimson Pro"/>
              </a:rPr>
              <a:t>Gray Wolf Optimizer pour le problème de détermination du gagnant dans les enchères combinatoires.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DFD4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3940" y="3989462"/>
            <a:ext cx="12500120" cy="113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64">
                <a:solidFill>
                  <a:srgbClr val="393939"/>
                </a:solidFill>
                <a:latin typeface="Crimson Pro"/>
              </a:rPr>
              <a:t>Ce qu'on peut améliorer?</a:t>
            </a:r>
          </a:p>
          <a:p>
            <a:pPr algn="ctr" marL="0" indent="0" lvl="0">
              <a:lnSpc>
                <a:spcPts val="44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893940" y="2252807"/>
            <a:ext cx="12500120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52"/>
              </a:lnSpc>
            </a:pPr>
            <a:r>
              <a:rPr lang="en-US" sz="7775">
                <a:solidFill>
                  <a:srgbClr val="393939"/>
                </a:solidFill>
                <a:latin typeface="Crimson Pro"/>
              </a:rPr>
              <a:t>Conclusion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0403" y="2429694"/>
            <a:ext cx="15828897" cy="34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64">
                <a:solidFill>
                  <a:srgbClr val="393939"/>
                </a:solidFill>
                <a:latin typeface="Crimson Pro"/>
              </a:rPr>
              <a:t>S. Mirjalili, S. M. Mirjalili, A. Lewis, Grey Wolf Optimizer, Advances in Engineering Software , vol. 69, pp.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64">
                <a:solidFill>
                  <a:srgbClr val="393939"/>
                </a:solidFill>
                <a:latin typeface="Crimson Pro"/>
              </a:rPr>
              <a:t>Dalila Boughaci - Metaheuristic Approaches for the Winner Determination Problem in Combinatorial Auction</a:t>
            </a:r>
          </a:p>
          <a:p>
            <a:pPr algn="just" marL="690880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64">
                <a:solidFill>
                  <a:srgbClr val="393939"/>
                </a:solidFill>
                <a:latin typeface="Crimson Pro"/>
              </a:rPr>
              <a:t>Jie-sheng Wang &amp; Shu-Xia Li - An Improved Grey Wolf optimizer Based on Differential Evolution and elimination Mechanism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0403" y="1197438"/>
            <a:ext cx="5338779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800"/>
              </a:lnSpc>
            </a:pPr>
            <a:r>
              <a:rPr lang="en-US" sz="8000">
                <a:solidFill>
                  <a:srgbClr val="393939"/>
                </a:solidFill>
                <a:latin typeface="Crimson Pro"/>
              </a:rPr>
              <a:t>Références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E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62177"/>
            <a:ext cx="11425013" cy="222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30"/>
              </a:lnSpc>
            </a:pPr>
            <a:r>
              <a:rPr lang="en-US" sz="7275">
                <a:solidFill>
                  <a:srgbClr val="393939"/>
                </a:solidFill>
                <a:latin typeface="Crimson Pro Bold"/>
              </a:rPr>
              <a:t>Problème des enchères combinatoires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550231"/>
            <a:ext cx="15030164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999">
                <a:solidFill>
                  <a:srgbClr val="393939"/>
                </a:solidFill>
                <a:latin typeface="Crimson Pro"/>
              </a:rPr>
              <a:t>Le problème est défini par la soumission d'un ensemble d'objets aux enchères et que plusieurs individus cherchent à acheter un sous-ensemble d'objets à un certain prix.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393939"/>
                </a:solidFill>
                <a:latin typeface="Crimson Pro"/>
              </a:rPr>
              <a:t>Le problème parvient lors que plusieurs sous ensembles contiennent le même objet.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393939"/>
                </a:solidFill>
                <a:latin typeface="Crimson Pro"/>
              </a:rPr>
              <a:t>Le but est de maximiser le gain, soit la somme des valeurs des offres acceptées.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9660"/>
            <a:ext cx="15030164" cy="455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393939"/>
                </a:solidFill>
                <a:latin typeface="Crimson Pro Bold"/>
              </a:rPr>
              <a:t>Exemple :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93939"/>
                </a:solidFill>
                <a:latin typeface="Crimson Pro"/>
              </a:rPr>
              <a:t>Nous disposons de N Items et M Offres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93939"/>
                </a:solidFill>
                <a:latin typeface="Crimson Pro"/>
              </a:rPr>
              <a:t>I= {1, 2 ... N} 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93939"/>
                </a:solidFill>
                <a:latin typeface="Crimson Pro"/>
              </a:rPr>
              <a:t>B =  {B1, B2 ... Bm} 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93939"/>
                </a:solidFill>
                <a:latin typeface="Crimson Pro"/>
              </a:rPr>
              <a:t>Chaque offre Bi = (V O1 O2 ... Ox) où V est la valeur de l'ensemble d'objets O1 à Ox.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93939"/>
                </a:solidFill>
                <a:latin typeface="Crimson Pro"/>
              </a:rPr>
              <a:t>Le but est de maximiser la somme des V sous la contrainte que chaque item Li ce trouve dans une seule offre au plus.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93939"/>
                </a:solidFill>
                <a:latin typeface="Crimson Pro"/>
              </a:rPr>
              <a:t>La fonction de fitnesse est alors définie comme suit :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38271" y="5893071"/>
            <a:ext cx="6055243" cy="14364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0000"/>
          </a:blip>
          <a:srcRect l="0" t="0" r="0" b="0"/>
          <a:stretch>
            <a:fillRect/>
          </a:stretch>
        </p:blipFill>
        <p:spPr>
          <a:xfrm flipH="false" flipV="false" rot="0">
            <a:off x="9223699" y="-368935"/>
            <a:ext cx="7741863" cy="5143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40000"/>
          </a:blip>
          <a:srcRect l="0" t="0" r="0" b="0"/>
          <a:stretch>
            <a:fillRect/>
          </a:stretch>
        </p:blipFill>
        <p:spPr>
          <a:xfrm flipH="false" flipV="false" rot="0">
            <a:off x="9223699" y="5366439"/>
            <a:ext cx="7821562" cy="521600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3319154"/>
            <a:ext cx="7116880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985"/>
              </a:lnSpc>
            </a:pPr>
            <a:r>
              <a:rPr lang="en-US" sz="6350">
                <a:solidFill>
                  <a:srgbClr val="FFFFFF"/>
                </a:solidFill>
                <a:latin typeface="Crimson Pro"/>
              </a:rPr>
              <a:t>Gray Wolf Optimizer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3603" y="4698365"/>
            <a:ext cx="4587801" cy="170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480"/>
              </a:lnSpc>
            </a:pPr>
            <a:r>
              <a:rPr lang="en-US" sz="3200" spc="64">
                <a:solidFill>
                  <a:srgbClr val="FFFFFF"/>
                </a:solidFill>
                <a:latin typeface="Crimson Pro"/>
              </a:rPr>
              <a:t>Une méta-heuristique développée par Seyedali Mirjalili.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503" t="0" r="16503" b="0"/>
          <a:stretch>
            <a:fillRect/>
          </a:stretch>
        </p:blipFill>
        <p:spPr>
          <a:xfrm flipH="false" flipV="false" rot="0">
            <a:off x="1943100" y="1873659"/>
            <a:ext cx="6448853" cy="65396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850421" y="2256980"/>
            <a:ext cx="6227779" cy="1907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97"/>
              </a:lnSpc>
            </a:pPr>
            <a:r>
              <a:rPr lang="en-US" sz="6725">
                <a:solidFill>
                  <a:srgbClr val="393939"/>
                </a:solidFill>
                <a:latin typeface="Crimson Pro"/>
              </a:rPr>
              <a:t>Hiérarchie</a:t>
            </a:r>
            <a:r>
              <a:rPr lang="en-US" sz="6725" u="none">
                <a:solidFill>
                  <a:srgbClr val="393939"/>
                </a:solidFill>
                <a:latin typeface="Crimson Pro"/>
              </a:rPr>
              <a:t> d'une meute de loups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50421" y="5364076"/>
            <a:ext cx="6519719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99"/>
              </a:lnSpc>
            </a:pPr>
            <a:r>
              <a:rPr lang="en-US" sz="2999" spc="59">
                <a:solidFill>
                  <a:srgbClr val="393939"/>
                </a:solidFill>
                <a:latin typeface="Crimson Pro"/>
              </a:rPr>
              <a:t>Les loups vivent en meutes, et s'ordonnent dans une hiérarchie stricte. à la tête s'y trouve l'alpha, suivi par les loups beta, delta puis les oméga respectivement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11867" y="381000"/>
            <a:ext cx="17424282" cy="9525000"/>
          </a:xfrm>
          <a:prstGeom prst="rect">
            <a:avLst/>
          </a:prstGeom>
          <a:solidFill>
            <a:srgbClr val="DFD4C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192760" y="4814500"/>
            <a:ext cx="1555436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00"/>
              </a:lnSpc>
            </a:pPr>
            <a:r>
              <a:rPr lang="en-US" sz="2999" spc="59">
                <a:solidFill>
                  <a:srgbClr val="393939"/>
                </a:solidFill>
                <a:latin typeface="Crimson Pro"/>
              </a:rPr>
              <a:t>Lorsque une meute de loups décide de chasser une </a:t>
            </a:r>
            <a:r>
              <a:rPr lang="en-US" sz="2999" spc="59" u="none">
                <a:solidFill>
                  <a:srgbClr val="393939"/>
                </a:solidFill>
                <a:latin typeface="Crimson Pro"/>
              </a:rPr>
              <a:t>proie chaque individu la garde en vue, et ajuste sa propre position par rapport à la position de l'alpha et des loups bêta et delta.</a:t>
            </a:r>
          </a:p>
          <a:p>
            <a:pPr algn="just" marL="0" indent="0" lvl="0">
              <a:lnSpc>
                <a:spcPts val="4199"/>
              </a:lnSpc>
            </a:pPr>
            <a:r>
              <a:rPr lang="en-US" sz="2999" spc="59" u="none">
                <a:solidFill>
                  <a:srgbClr val="393939"/>
                </a:solidFill>
                <a:latin typeface="Crimson Pro"/>
              </a:rPr>
              <a:t>Lorsque tous les loups encerclent la proie, c'est la fin de la traque et le début de l'attaque.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23886"/>
            <a:ext cx="8115300" cy="202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92"/>
              </a:lnSpc>
            </a:pPr>
            <a:r>
              <a:rPr lang="en-US" sz="7175">
                <a:solidFill>
                  <a:srgbClr val="393939"/>
                </a:solidFill>
                <a:latin typeface="Crimson Pro"/>
              </a:rPr>
              <a:t>Stratégie de chasse d'une meute de loups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39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53561" y="614680"/>
            <a:ext cx="11980879" cy="210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40"/>
              </a:lnSpc>
            </a:pPr>
            <a:r>
              <a:rPr lang="en-US" sz="7400">
                <a:solidFill>
                  <a:srgbClr val="FFFFFF"/>
                </a:solidFill>
                <a:latin typeface="Crimson Pro"/>
              </a:rPr>
              <a:t>Modéliation mathématique des problèmes.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05529" y="3658039"/>
            <a:ext cx="14676941" cy="526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202">
                <a:solidFill>
                  <a:srgbClr val="D5DBE1"/>
                </a:solidFill>
                <a:latin typeface="Crimson Pro Bold"/>
              </a:rPr>
              <a:t>L'</a:t>
            </a:r>
            <a:r>
              <a:rPr lang="en-US" sz="2700" spc="202" u="sng">
                <a:solidFill>
                  <a:srgbClr val="D5DBE1"/>
                </a:solidFill>
                <a:latin typeface="Crimson Pro Bold"/>
              </a:rPr>
              <a:t>espace de recherche</a:t>
            </a:r>
            <a:r>
              <a:rPr lang="en-US" sz="2700" spc="202">
                <a:solidFill>
                  <a:srgbClr val="D5DBE1"/>
                </a:solidFill>
                <a:latin typeface="Crimson Pro"/>
              </a:rPr>
              <a:t> c'est l'ensemble de toutes les enchères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699" spc="202">
                <a:solidFill>
                  <a:srgbClr val="D5DBE1"/>
                </a:solidFill>
                <a:latin typeface="Crimson Pro"/>
              </a:rPr>
              <a:t>Une </a:t>
            </a:r>
            <a:r>
              <a:rPr lang="en-US" sz="2699" spc="202" u="sng">
                <a:solidFill>
                  <a:srgbClr val="D5DBE1"/>
                </a:solidFill>
                <a:latin typeface="Crimson Pro Bold"/>
              </a:rPr>
              <a:t>solution</a:t>
            </a:r>
            <a:r>
              <a:rPr lang="en-US" sz="2699" spc="202" u="sng">
                <a:solidFill>
                  <a:srgbClr val="D5DBE1"/>
                </a:solidFill>
                <a:latin typeface="Crimson Pro"/>
              </a:rPr>
              <a:t> </a:t>
            </a:r>
            <a:r>
              <a:rPr lang="en-US" sz="2699" spc="202">
                <a:solidFill>
                  <a:srgbClr val="D5DBE1"/>
                </a:solidFill>
                <a:latin typeface="Crimson Pro"/>
              </a:rPr>
              <a:t>est un ensemble d'enchères et aussi la proie recherchée par les loups.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699" spc="202">
                <a:solidFill>
                  <a:srgbClr val="D5DBE1"/>
                </a:solidFill>
                <a:latin typeface="Crimson Pro"/>
              </a:rPr>
              <a:t>La meute de loups représente un </a:t>
            </a:r>
            <a:r>
              <a:rPr lang="en-US" sz="2699" spc="202">
                <a:solidFill>
                  <a:srgbClr val="D5DBE1"/>
                </a:solidFill>
                <a:latin typeface="Crimson Pro Bold"/>
              </a:rPr>
              <a:t>ensemble de solutions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202">
                <a:solidFill>
                  <a:srgbClr val="D5DBE1"/>
                </a:solidFill>
                <a:latin typeface="Crimson Pro Bold"/>
              </a:rPr>
              <a:t>L</a:t>
            </a:r>
            <a:r>
              <a:rPr lang="en-US" sz="2699" spc="202">
                <a:solidFill>
                  <a:srgbClr val="D5DBE1"/>
                </a:solidFill>
                <a:latin typeface="Crimson Pro"/>
              </a:rPr>
              <a:t>es trois meilleures solutions sont respectivement l'alpha, le bêta et delta, le reste des loups seront des oméga.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699" spc="202">
                <a:solidFill>
                  <a:srgbClr val="D5DBE1"/>
                </a:solidFill>
                <a:latin typeface="Crimson Pro"/>
              </a:rPr>
              <a:t>La </a:t>
            </a:r>
            <a:r>
              <a:rPr lang="en-US" sz="2699" spc="202" u="sng">
                <a:solidFill>
                  <a:srgbClr val="D5DBE1"/>
                </a:solidFill>
                <a:latin typeface="Crimson Pro Bold"/>
              </a:rPr>
              <a:t>fonction de fitness</a:t>
            </a:r>
            <a:r>
              <a:rPr lang="en-US" sz="2699" spc="202">
                <a:solidFill>
                  <a:srgbClr val="D5DBE1"/>
                </a:solidFill>
                <a:latin typeface="Crimson Pro Bold"/>
              </a:rPr>
              <a:t> </a:t>
            </a:r>
            <a:r>
              <a:rPr lang="en-US" sz="2699" spc="202">
                <a:solidFill>
                  <a:srgbClr val="D5DBE1"/>
                </a:solidFill>
                <a:latin typeface="Crimson Pro"/>
              </a:rPr>
              <a:t>est la maximisation de la somme des gains des enchères du problème.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699" spc="202">
                <a:solidFill>
                  <a:srgbClr val="D5DBE1"/>
                </a:solidFill>
                <a:latin typeface="Crimson Pro"/>
              </a:rPr>
              <a:t>Dans le monde réel les loups se repèrent à leurs sens cependant il n'est pas possible de voir la </a:t>
            </a:r>
            <a:r>
              <a:rPr lang="en-US" sz="2699" spc="202">
                <a:solidFill>
                  <a:srgbClr val="D5DBE1"/>
                </a:solidFill>
                <a:latin typeface="Crimson Pro Bold"/>
              </a:rPr>
              <a:t>solution (proie) </a:t>
            </a:r>
            <a:r>
              <a:rPr lang="en-US" sz="2699" spc="202">
                <a:solidFill>
                  <a:srgbClr val="D5DBE1"/>
                </a:solidFill>
                <a:latin typeface="Crimson Pro"/>
              </a:rPr>
              <a:t>dans un monde mathématique, nous assumons alors que l'alpha, le bêta et le delta ont la meilleure connaissance de la position de la proie.</a:t>
            </a:r>
          </a:p>
          <a:p>
            <a:pPr algn="just" marL="0" indent="0" lvl="0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FD4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2261" y="2015956"/>
            <a:ext cx="12478563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393939"/>
                </a:solidFill>
                <a:latin typeface="Crimson Pro"/>
              </a:rPr>
              <a:t>The Random Key Encoding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32261" y="3860965"/>
            <a:ext cx="14676941" cy="346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0"/>
              </a:lnSpc>
              <a:spcBef>
                <a:spcPct val="0"/>
              </a:spcBef>
            </a:pPr>
            <a:r>
              <a:rPr lang="en-US" sz="3250">
                <a:solidFill>
                  <a:srgbClr val="393939"/>
                </a:solidFill>
                <a:latin typeface="Crimson Pro"/>
              </a:rPr>
              <a:t>Le Random Key Encoding consiste en un ensemble  de  réels qui représentent l'ordre dans lequel les offres vont êtres considérées.</a:t>
            </a:r>
          </a:p>
          <a:p>
            <a:pPr algn="just">
              <a:lnSpc>
                <a:spcPts val="4549"/>
              </a:lnSpc>
              <a:spcBef>
                <a:spcPct val="0"/>
              </a:spcBef>
            </a:pPr>
            <a:r>
              <a:rPr lang="en-US" sz="3250">
                <a:solidFill>
                  <a:srgbClr val="393939"/>
                </a:solidFill>
                <a:latin typeface="Crimson Pro"/>
              </a:rPr>
              <a:t>Par exemple pour une ensemble d'offres B1, B2, B3 et un r = {0.6, 0.85, 0.23}.</a:t>
            </a:r>
          </a:p>
          <a:p>
            <a:pPr algn="just">
              <a:lnSpc>
                <a:spcPts val="4549"/>
              </a:lnSpc>
              <a:spcBef>
                <a:spcPct val="0"/>
              </a:spcBef>
            </a:pPr>
            <a:r>
              <a:rPr lang="en-US" sz="3249">
                <a:solidFill>
                  <a:srgbClr val="393939"/>
                </a:solidFill>
                <a:latin typeface="Crimson Pro"/>
              </a:rPr>
              <a:t>O</a:t>
            </a:r>
            <a:r>
              <a:rPr lang="en-US" sz="3250">
                <a:solidFill>
                  <a:srgbClr val="393939"/>
                </a:solidFill>
                <a:latin typeface="Crimson Pro"/>
              </a:rPr>
              <a:t>n va considérer les Bids selon l'ordre suivant B2, B1, B3.</a:t>
            </a:r>
          </a:p>
          <a:p>
            <a:pPr algn="just">
              <a:lnSpc>
                <a:spcPts val="4549"/>
              </a:lnSpc>
              <a:spcBef>
                <a:spcPct val="0"/>
              </a:spcBef>
            </a:pPr>
          </a:p>
          <a:p>
            <a:pPr algn="just">
              <a:lnSpc>
                <a:spcPts val="4550"/>
              </a:lnSpc>
              <a:spcBef>
                <a:spcPct val="0"/>
              </a:spcBef>
            </a:pPr>
            <a:r>
              <a:rPr lang="en-US" sz="3249">
                <a:solidFill>
                  <a:srgbClr val="393939"/>
                </a:solidFill>
                <a:latin typeface="Crimson Pro"/>
              </a:rPr>
              <a:t>Le RKE nous aide à définir nos solutions. (Individus de la meute)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DAEjlBe23r8</dc:identifier>
  <dcterms:modified xsi:type="dcterms:W3CDTF">2011-08-01T06:04:30Z</dcterms:modified>
  <cp:revision>1</cp:revision>
  <dc:title>Mini-Projet E-Commerce</dc:title>
</cp:coreProperties>
</file>