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09470" y="264795"/>
            <a:ext cx="8245475" cy="1476375"/>
          </a:xfrm>
        </p:spPr>
        <p:txBody>
          <a:bodyPr/>
          <a:p>
            <a:r>
              <a:rPr lang="en-US" altLang="zh-CN" sz="5400" b="1"/>
              <a:t>GoogleNet</a:t>
            </a:r>
            <a:r>
              <a:rPr lang="zh-CN" altLang="en-US" sz="5400" b="1"/>
              <a:t>随笔</a:t>
            </a:r>
            <a:endParaRPr lang="zh-CN" altLang="en-US" sz="5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5895" y="1741170"/>
            <a:ext cx="8726805" cy="2535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493395"/>
            <a:ext cx="1623060" cy="6035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86380" y="4435475"/>
            <a:ext cx="85858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左图中用红线框起来的部分是辅助分类器，用黑线框起来的部分是主分类器</a:t>
            </a:r>
            <a:endParaRPr lang="zh-CN" altLang="en-US" sz="2000" b="1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6380" y="499300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辅助分类器可以防止反向传播过程中的梯度消失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2310" y="461010"/>
            <a:ext cx="10515600" cy="3705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3780" y="6028055"/>
            <a:ext cx="10379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注意：每个分支所得的特征矩阵高和宽必须相同，否则无法沿深度方向进行</a:t>
            </a:r>
            <a:r>
              <a:rPr lang="zh-CN" altLang="en-US" sz="2400" b="1"/>
              <a:t>拼接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033780" y="4394835"/>
            <a:ext cx="10320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之前的网络，比如说</a:t>
            </a:r>
            <a:r>
              <a:rPr lang="en-US" altLang="zh-CN" b="1"/>
              <a:t>AlexNet</a:t>
            </a:r>
            <a:r>
              <a:rPr lang="zh-CN" altLang="en-US" b="1"/>
              <a:t>，</a:t>
            </a:r>
            <a:r>
              <a:rPr lang="en-US" altLang="zh-CN" b="1"/>
              <a:t>VGG</a:t>
            </a:r>
            <a:r>
              <a:rPr lang="zh-CN" altLang="en-US" b="1"/>
              <a:t>的网络都是串行结构，将一系列的卷积层和最大池化层进行串联得到网络结构，但是</a:t>
            </a:r>
            <a:r>
              <a:rPr lang="en-US" altLang="zh-CN" b="1"/>
              <a:t>inception</a:t>
            </a:r>
            <a:r>
              <a:rPr lang="zh-CN" altLang="en-US" b="1"/>
              <a:t>结构这里是一个并行结构，将上一层所得到的输出同时输进</a:t>
            </a:r>
            <a:r>
              <a:rPr lang="en-US" altLang="zh-CN" b="1"/>
              <a:t>4</a:t>
            </a:r>
            <a:r>
              <a:rPr lang="zh-CN" altLang="en-US" b="1"/>
              <a:t>个分支进行处理，最后将结果沿着深度方向拼接，得到一个输出</a:t>
            </a:r>
            <a:r>
              <a:rPr lang="zh-CN" altLang="en-US" b="1"/>
              <a:t>特征矩阵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033780" y="5316855"/>
            <a:ext cx="9915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在图</a:t>
            </a:r>
            <a:r>
              <a:rPr lang="en-US" altLang="zh-CN" b="1"/>
              <a:t>b</a:t>
            </a:r>
            <a:r>
              <a:rPr lang="zh-CN" altLang="en-US" b="1"/>
              <a:t>中，相对于图</a:t>
            </a:r>
            <a:r>
              <a:rPr lang="en-US" altLang="zh-CN" b="1"/>
              <a:t>a</a:t>
            </a:r>
            <a:r>
              <a:rPr lang="zh-CN" altLang="en-US" b="1"/>
              <a:t>多添加了三个</a:t>
            </a:r>
            <a:r>
              <a:rPr lang="en-US" altLang="zh-CN" b="1"/>
              <a:t>1</a:t>
            </a:r>
            <a:r>
              <a:rPr lang="zh-CN" altLang="en-US" b="1"/>
              <a:t>×</a:t>
            </a:r>
            <a:r>
              <a:rPr lang="en-US" altLang="zh-CN" b="1"/>
              <a:t>1</a:t>
            </a:r>
            <a:r>
              <a:rPr lang="zh-CN" altLang="en-US" b="1"/>
              <a:t>的卷积操作，这三个</a:t>
            </a:r>
            <a:r>
              <a:rPr lang="en-US" altLang="zh-CN" b="1"/>
              <a:t>1</a:t>
            </a:r>
            <a:r>
              <a:rPr lang="zh-CN" altLang="en-US" b="1"/>
              <a:t>×</a:t>
            </a:r>
            <a:r>
              <a:rPr lang="en-US" altLang="zh-CN" b="1"/>
              <a:t>1</a:t>
            </a:r>
            <a:r>
              <a:rPr lang="zh-CN" altLang="en-US" b="1"/>
              <a:t>的卷积操作都是起到了降维的</a:t>
            </a:r>
            <a:r>
              <a:rPr lang="zh-CN" altLang="en-US" b="1"/>
              <a:t>作用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1090" y="976630"/>
            <a:ext cx="930656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5200" y="455295"/>
            <a:ext cx="59677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</a:t>
            </a:r>
            <a:r>
              <a:rPr lang="zh-CN" altLang="en-US" sz="2000" b="1"/>
              <a:t>×</a:t>
            </a:r>
            <a:r>
              <a:rPr lang="en-US" altLang="zh-CN" sz="2000" b="1"/>
              <a:t>1</a:t>
            </a:r>
            <a:r>
              <a:rPr lang="zh-CN" altLang="en-US" sz="2000" b="1"/>
              <a:t>的卷积核是如何达到降维减少参数的效果的呢？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754380"/>
            <a:ext cx="11696700" cy="6103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4195" y="0"/>
            <a:ext cx="32048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 b="1"/>
              <a:t>GoogleNet</a:t>
            </a:r>
            <a:r>
              <a:rPr lang="zh-CN" altLang="en-US" sz="3200" b="1"/>
              <a:t>参数表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123315"/>
            <a:ext cx="11643360" cy="5455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7225" y="380365"/>
            <a:ext cx="4017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GoogleNet</a:t>
            </a:r>
            <a:r>
              <a:rPr lang="zh-CN" altLang="en-US" sz="3200" b="1"/>
              <a:t>辅助分类器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7200" y="318135"/>
            <a:ext cx="117348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辅助分类器中的参数计算：</a:t>
            </a:r>
            <a:endParaRPr lang="zh-CN" altLang="en-US" sz="2800" b="1"/>
          </a:p>
          <a:p>
            <a:r>
              <a:rPr lang="zh-CN" altLang="en-US" sz="2000"/>
              <a:t>由网络结构图可知，在原网络中分别在</a:t>
            </a:r>
            <a:r>
              <a:rPr lang="en-US" altLang="zh-CN" sz="2000"/>
              <a:t>4(a),4(d)</a:t>
            </a:r>
            <a:r>
              <a:rPr lang="zh-CN" altLang="en-US" sz="2000"/>
              <a:t>位置有辅助分类器，两个辅助分类器的构造是完全相同的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51180" y="1456055"/>
            <a:ext cx="114319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辅助分类器：</a:t>
            </a:r>
            <a:r>
              <a:rPr lang="en-US" altLang="zh-CN" b="1"/>
              <a:t>(1)</a:t>
            </a:r>
            <a:r>
              <a:rPr lang="zh-CN" altLang="en-US"/>
              <a:t>由参数表可知，</a:t>
            </a:r>
            <a:r>
              <a:rPr lang="en-US" altLang="zh-CN"/>
              <a:t>Inception4a</a:t>
            </a:r>
            <a:r>
              <a:rPr lang="zh-CN" altLang="en-US"/>
              <a:t>的输出是</a:t>
            </a:r>
            <a:r>
              <a:rPr lang="en-US" altLang="zh-CN"/>
              <a:t>14</a:t>
            </a:r>
            <a:r>
              <a:rPr lang="zh-CN" altLang="en-US"/>
              <a:t>×</a:t>
            </a:r>
            <a:r>
              <a:rPr lang="en-US" altLang="zh-CN"/>
              <a:t>14</a:t>
            </a:r>
            <a:r>
              <a:rPr lang="zh-CN" altLang="en-US"/>
              <a:t>×</a:t>
            </a:r>
            <a:r>
              <a:rPr lang="en-US" altLang="zh-CN"/>
              <a:t>512</a:t>
            </a:r>
            <a:r>
              <a:rPr lang="zh-CN" altLang="en-US"/>
              <a:t>的，辅助分类器的第一层是一个平均池化下采样层，卷积核尺寸</a:t>
            </a:r>
            <a:r>
              <a:rPr lang="en-US" altLang="zh-CN"/>
              <a:t>5</a:t>
            </a:r>
            <a:r>
              <a:rPr lang="zh-CN" altLang="en-US"/>
              <a:t>×</a:t>
            </a:r>
            <a:r>
              <a:rPr lang="en-US" altLang="zh-CN"/>
              <a:t>5</a:t>
            </a:r>
            <a:r>
              <a:rPr lang="zh-CN" altLang="en-US"/>
              <a:t>，步长为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padding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利用公式计算</a:t>
            </a:r>
            <a:r>
              <a:rPr lang="en-US" altLang="zh-CN"/>
              <a:t>(14-5+2</a:t>
            </a:r>
            <a:r>
              <a:rPr lang="zh-CN" altLang="en-US"/>
              <a:t>×</a:t>
            </a:r>
            <a:r>
              <a:rPr lang="en-US" altLang="zh-CN"/>
              <a:t>0)/3+1 = 4</a:t>
            </a:r>
            <a:r>
              <a:rPr lang="zh-CN" altLang="en-US"/>
              <a:t>，因为池化层不会改变特征矩阵的深度，因此输出为</a:t>
            </a:r>
            <a:r>
              <a:rPr lang="en-US" altLang="zh-CN"/>
              <a:t>4</a:t>
            </a:r>
            <a:r>
              <a:rPr lang="zh-CN" altLang="en-US"/>
              <a:t>×</a:t>
            </a:r>
            <a:r>
              <a:rPr lang="en-US" altLang="zh-CN"/>
              <a:t>4</a:t>
            </a:r>
            <a:r>
              <a:rPr lang="zh-CN" altLang="en-US"/>
              <a:t>×</a:t>
            </a:r>
            <a:r>
              <a:rPr lang="en-US" altLang="zh-CN"/>
              <a:t>512</a:t>
            </a:r>
            <a:r>
              <a:rPr lang="zh-CN" altLang="en-US"/>
              <a:t>的特征矩阵，而</a:t>
            </a:r>
            <a:r>
              <a:rPr lang="en-US" altLang="zh-CN"/>
              <a:t>4d</a:t>
            </a:r>
            <a:r>
              <a:rPr lang="zh-CN" altLang="en-US"/>
              <a:t>中则输出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528</a:t>
            </a:r>
            <a:r>
              <a:rPr lang="zh-CN" altLang="en-US">
                <a:sym typeface="+mn-ea"/>
              </a:rPr>
              <a:t>的特征矩阵</a:t>
            </a:r>
            <a:endParaRPr lang="zh-CN" altLang="en-US"/>
          </a:p>
          <a:p>
            <a:r>
              <a:rPr lang="en-US" altLang="zh-CN"/>
              <a:t>(2).</a:t>
            </a:r>
            <a:r>
              <a:rPr lang="zh-CN" altLang="en-US"/>
              <a:t>第二层为</a:t>
            </a:r>
            <a:r>
              <a:rPr lang="en-US" altLang="zh-CN"/>
              <a:t>128</a:t>
            </a:r>
            <a:r>
              <a:rPr lang="zh-CN" altLang="en-US"/>
              <a:t>个</a:t>
            </a:r>
            <a:r>
              <a:rPr lang="en-US" altLang="zh-CN"/>
              <a:t>1</a:t>
            </a:r>
            <a:r>
              <a:rPr lang="zh-CN" altLang="en-US"/>
              <a:t>×</a:t>
            </a:r>
            <a:r>
              <a:rPr lang="en-US" altLang="zh-CN"/>
              <a:t>1</a:t>
            </a:r>
            <a:r>
              <a:rPr lang="zh-CN" altLang="en-US"/>
              <a:t>的卷积核，用来做降维处理，采用</a:t>
            </a:r>
            <a:r>
              <a:rPr lang="en-US" altLang="zh-CN"/>
              <a:t>Relu</a:t>
            </a:r>
            <a:r>
              <a:rPr lang="zh-CN" altLang="en-US"/>
              <a:t>激活函数</a:t>
            </a:r>
            <a:endParaRPr lang="zh-CN" altLang="en-US"/>
          </a:p>
          <a:p>
            <a:r>
              <a:rPr lang="en-US" altLang="zh-CN"/>
              <a:t>(3).</a:t>
            </a:r>
            <a:r>
              <a:rPr lang="zh-CN" altLang="en-US"/>
              <a:t>第三层为一个包含</a:t>
            </a:r>
            <a:r>
              <a:rPr lang="en-US" altLang="zh-CN"/>
              <a:t>1024</a:t>
            </a:r>
            <a:r>
              <a:rPr lang="zh-CN" altLang="en-US"/>
              <a:t>个神经元的全连接层，仍然采用</a:t>
            </a:r>
            <a:r>
              <a:rPr lang="en-US" altLang="zh-CN"/>
              <a:t>Relu</a:t>
            </a:r>
            <a:r>
              <a:rPr lang="zh-CN" altLang="en-US"/>
              <a:t>激活函数</a:t>
            </a:r>
            <a:endParaRPr lang="zh-CN" altLang="en-US"/>
          </a:p>
          <a:p>
            <a:r>
              <a:rPr lang="en-US" altLang="zh-CN"/>
              <a:t>(4).</a:t>
            </a:r>
            <a:r>
              <a:rPr lang="zh-CN" altLang="en-US"/>
              <a:t>在全连接层与全连接层中使用</a:t>
            </a:r>
            <a:r>
              <a:rPr lang="en-US" altLang="zh-CN"/>
              <a:t>dropout</a:t>
            </a:r>
            <a:r>
              <a:rPr lang="zh-CN" altLang="en-US"/>
              <a:t>函数，他以</a:t>
            </a:r>
            <a:r>
              <a:rPr lang="en-US" altLang="zh-CN"/>
              <a:t>70%</a:t>
            </a:r>
            <a:r>
              <a:rPr lang="zh-CN" altLang="en-US"/>
              <a:t>的概率</a:t>
            </a:r>
            <a:r>
              <a:rPr lang="zh-CN" altLang="en-US"/>
              <a:t>随机失活</a:t>
            </a:r>
            <a:endParaRPr lang="zh-CN" altLang="en-US"/>
          </a:p>
          <a:p>
            <a:r>
              <a:rPr lang="en-US" altLang="zh-CN"/>
              <a:t>(5).</a:t>
            </a:r>
            <a:r>
              <a:rPr lang="zh-CN" altLang="en-US"/>
              <a:t>输出层，这里的节点个数就对应类别个数，对于</a:t>
            </a:r>
            <a:r>
              <a:rPr lang="en-US" altLang="zh-CN"/>
              <a:t>imageNet</a:t>
            </a:r>
            <a:r>
              <a:rPr lang="zh-CN" altLang="en-US"/>
              <a:t>数据集有</a:t>
            </a:r>
            <a:r>
              <a:rPr lang="en-US" altLang="zh-CN"/>
              <a:t>1000</a:t>
            </a:r>
            <a:r>
              <a:rPr lang="zh-CN" altLang="en-US"/>
              <a:t>个类别，所以这里的神经元个数有</a:t>
            </a:r>
            <a:r>
              <a:rPr lang="en-US" altLang="zh-CN"/>
              <a:t>1000</a:t>
            </a:r>
            <a:r>
              <a:rPr lang="zh-CN" altLang="en-US"/>
              <a:t>个，最后再经过</a:t>
            </a:r>
            <a:r>
              <a:rPr lang="en-US" altLang="zh-CN"/>
              <a:t>softmax</a:t>
            </a:r>
            <a:r>
              <a:rPr lang="zh-CN" altLang="en-US"/>
              <a:t>激活函数得到</a:t>
            </a:r>
            <a:r>
              <a:rPr lang="zh-CN" altLang="en-US"/>
              <a:t>一个概率分布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3763010"/>
            <a:ext cx="4858385" cy="2810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48605" y="4189730"/>
            <a:ext cx="629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对应于参数表中数字，参数表中的数字代表卷积核的</a:t>
            </a:r>
            <a:r>
              <a:rPr lang="zh-CN" altLang="en-US"/>
              <a:t>个数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47970" y="4737100"/>
            <a:ext cx="6635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pool project</a:t>
            </a:r>
            <a:r>
              <a:rPr lang="zh-CN" altLang="en-US"/>
              <a:t>其实也是起到一个降维的作用，因为他接在</a:t>
            </a:r>
            <a:r>
              <a:rPr lang="en-US" altLang="zh-CN"/>
              <a:t>max pooling</a:t>
            </a:r>
            <a:r>
              <a:rPr lang="zh-CN" altLang="en-US"/>
              <a:t>之后，因此称为</a:t>
            </a:r>
            <a:r>
              <a:rPr lang="en-US" altLang="zh-CN"/>
              <a:t>pool </a:t>
            </a:r>
            <a:r>
              <a:rPr lang="en-US" altLang="zh-CN"/>
              <a:t>project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3838575"/>
            <a:ext cx="2879725" cy="3120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985" y="534035"/>
            <a:ext cx="3373120" cy="3304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940" y="4430395"/>
            <a:ext cx="2721610" cy="2316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980" y="1154430"/>
            <a:ext cx="2977515" cy="3275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335280"/>
            <a:ext cx="7949565" cy="3565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2190" y="4272280"/>
            <a:ext cx="10793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单看规模的话，</a:t>
            </a:r>
            <a:r>
              <a:rPr lang="en-US" altLang="zh-CN"/>
              <a:t>GoogleNet</a:t>
            </a:r>
            <a:r>
              <a:rPr lang="zh-CN" altLang="en-US"/>
              <a:t>要比</a:t>
            </a:r>
            <a:r>
              <a:rPr lang="en-US" altLang="zh-CN"/>
              <a:t>VGG</a:t>
            </a:r>
            <a:r>
              <a:rPr lang="zh-CN" altLang="en-US"/>
              <a:t>规模小很多，而且精度也很高，为什么大家普遍用</a:t>
            </a:r>
            <a:r>
              <a:rPr lang="en-US" altLang="zh-CN"/>
              <a:t>VGG</a:t>
            </a:r>
            <a:r>
              <a:rPr lang="zh-CN" altLang="en-US"/>
              <a:t>呢？原因之一是</a:t>
            </a:r>
            <a:r>
              <a:rPr lang="en-US" altLang="zh-CN"/>
              <a:t>VGG</a:t>
            </a:r>
            <a:r>
              <a:rPr lang="zh-CN" altLang="en-US"/>
              <a:t>搭建更方便，而且</a:t>
            </a:r>
            <a:r>
              <a:rPr lang="en-US" altLang="zh-CN"/>
              <a:t>GoogleNet</a:t>
            </a:r>
            <a:r>
              <a:rPr lang="zh-CN" altLang="en-US"/>
              <a:t>有两个辅助分类器，因此修改以及更新的时候比较麻烦，所以大家都用</a:t>
            </a:r>
            <a:r>
              <a:rPr lang="en-US" altLang="zh-CN"/>
              <a:t>VGG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35,&quot;width&quot;:165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WPS 演示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方正姚体</vt:lpstr>
      <vt:lpstr>仿宋</vt:lpstr>
      <vt:lpstr>华文彩云</vt:lpstr>
      <vt:lpstr>黑体</vt:lpstr>
      <vt:lpstr>华文楷体</vt:lpstr>
      <vt:lpstr>华文琥珀</vt:lpstr>
      <vt:lpstr>华文行楷</vt:lpstr>
      <vt:lpstr>华文仿宋</vt:lpstr>
      <vt:lpstr>华文宋体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prominent</dc:creator>
  <cp:lastModifiedBy>漫步人生路</cp:lastModifiedBy>
  <cp:revision>3</cp:revision>
  <dcterms:created xsi:type="dcterms:W3CDTF">2021-11-20T09:42:00Z</dcterms:created>
  <dcterms:modified xsi:type="dcterms:W3CDTF">2021-11-20T14:44:45Z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159B6965F50347D9816408B56F0B667C</vt:lpwstr>
  </property>
  <property fmtid="{D5CDD505-2E9C-101B-9397-08002B2CF9AE}" pid="3" name="KSOProductBuildVer">
    <vt:lpwstr>2052-11.1.0.11045</vt:lpwstr>
  </property>
</Properties>
</file>