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4" r:id="rId3"/>
    <p:sldId id="265" r:id="rId4"/>
    <p:sldId id="261" r:id="rId5"/>
    <p:sldId id="262" r:id="rId6"/>
    <p:sldId id="266" r:id="rId7"/>
    <p:sldId id="267" r:id="rId8"/>
    <p:sldId id="268" r:id="rId9"/>
    <p:sldId id="263"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9074"/>
    <a:srgbClr val="C0CD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46B32-6400-EFD4-020A-653C63C4EACE}" v="565" dt="2023-12-05T19:04:40.038"/>
    <p1510:client id="{6D892639-88CC-4BCF-A11C-A8D6ED9B0ACC}" v="3874" dt="2023-12-04T21:12:38.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19.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computer keyboard with green arrows&#10;&#10;Description automatically generated">
            <a:extLst>
              <a:ext uri="{FF2B5EF4-FFF2-40B4-BE49-F238E27FC236}">
                <a16:creationId xmlns:a16="http://schemas.microsoft.com/office/drawing/2014/main" id="{A8DE3F59-E008-E132-1AB5-14927CC2EB9C}"/>
              </a:ext>
            </a:extLst>
          </p:cNvPr>
          <p:cNvPicPr>
            <a:picLocks noChangeAspect="1"/>
          </p:cNvPicPr>
          <p:nvPr/>
        </p:nvPicPr>
        <p:blipFill>
          <a:blip r:embed="rId2"/>
          <a:stretch>
            <a:fillRect/>
          </a:stretch>
        </p:blipFill>
        <p:spPr>
          <a:xfrm>
            <a:off x="10418007" y="7332536"/>
            <a:ext cx="1551713" cy="1528623"/>
          </a:xfrm>
          <a:prstGeom prst="rect">
            <a:avLst/>
          </a:prstGeom>
        </p:spPr>
      </p:pic>
      <p:sp>
        <p:nvSpPr>
          <p:cNvPr id="35" name="TextBox 34">
            <a:extLst>
              <a:ext uri="{FF2B5EF4-FFF2-40B4-BE49-F238E27FC236}">
                <a16:creationId xmlns:a16="http://schemas.microsoft.com/office/drawing/2014/main" id="{0B57A896-0C56-7C3B-89A5-6DCF01FC3CAF}"/>
              </a:ext>
            </a:extLst>
          </p:cNvPr>
          <p:cNvSpPr txBox="1"/>
          <p:nvPr/>
        </p:nvSpPr>
        <p:spPr>
          <a:xfrm>
            <a:off x="5290160" y="7711685"/>
            <a:ext cx="49217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cs typeface="Calibri"/>
              </a:rPr>
              <a:t>Table of Content</a:t>
            </a:r>
            <a:endParaRPr lang="en-US" sz="4400" b="1" dirty="0">
              <a:cs typeface="Calibri" panose="020F0502020204030204"/>
            </a:endParaRPr>
          </a:p>
        </p:txBody>
      </p:sp>
      <p:sp>
        <p:nvSpPr>
          <p:cNvPr id="37" name="Flowchart: Document 36">
            <a:extLst>
              <a:ext uri="{FF2B5EF4-FFF2-40B4-BE49-F238E27FC236}">
                <a16:creationId xmlns:a16="http://schemas.microsoft.com/office/drawing/2014/main" id="{B447AA74-7F4E-0468-F176-DDE31F156E5D}"/>
              </a:ext>
            </a:extLst>
          </p:cNvPr>
          <p:cNvSpPr/>
          <p:nvPr/>
        </p:nvSpPr>
        <p:spPr>
          <a:xfrm>
            <a:off x="4690555" y="11883944"/>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4.Stages of Development</a:t>
            </a:r>
            <a:endParaRPr lang="en-US" sz="2400" dirty="0"/>
          </a:p>
        </p:txBody>
      </p:sp>
      <p:sp>
        <p:nvSpPr>
          <p:cNvPr id="39" name="Flowchart: Document 38">
            <a:extLst>
              <a:ext uri="{FF2B5EF4-FFF2-40B4-BE49-F238E27FC236}">
                <a16:creationId xmlns:a16="http://schemas.microsoft.com/office/drawing/2014/main" id="{6A5A566C-920B-530F-C3FB-39C008AB14D4}"/>
              </a:ext>
            </a:extLst>
          </p:cNvPr>
          <p:cNvSpPr/>
          <p:nvPr/>
        </p:nvSpPr>
        <p:spPr>
          <a:xfrm>
            <a:off x="1729997" y="9248173"/>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1.Team</a:t>
            </a:r>
          </a:p>
        </p:txBody>
      </p:sp>
      <p:sp>
        <p:nvSpPr>
          <p:cNvPr id="41" name="Flowchart: Document 40">
            <a:extLst>
              <a:ext uri="{FF2B5EF4-FFF2-40B4-BE49-F238E27FC236}">
                <a16:creationId xmlns:a16="http://schemas.microsoft.com/office/drawing/2014/main" id="{DCB65C35-F54A-561E-1438-49C5FB80C905}"/>
              </a:ext>
            </a:extLst>
          </p:cNvPr>
          <p:cNvSpPr/>
          <p:nvPr/>
        </p:nvSpPr>
        <p:spPr>
          <a:xfrm>
            <a:off x="1192848" y="11883943"/>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2.The Main Idea</a:t>
            </a:r>
          </a:p>
        </p:txBody>
      </p:sp>
      <p:sp>
        <p:nvSpPr>
          <p:cNvPr id="43" name="Flowchart: Document 42">
            <a:extLst>
              <a:ext uri="{FF2B5EF4-FFF2-40B4-BE49-F238E27FC236}">
                <a16:creationId xmlns:a16="http://schemas.microsoft.com/office/drawing/2014/main" id="{79BC4713-66E2-8A8A-5DC3-1A0A2A76E60C}"/>
              </a:ext>
            </a:extLst>
          </p:cNvPr>
          <p:cNvSpPr/>
          <p:nvPr/>
        </p:nvSpPr>
        <p:spPr>
          <a:xfrm>
            <a:off x="5227702" y="9248172"/>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3.The Main Goal</a:t>
            </a:r>
          </a:p>
        </p:txBody>
      </p:sp>
      <p:sp>
        <p:nvSpPr>
          <p:cNvPr id="45" name="Flowchart: Document 44">
            <a:extLst>
              <a:ext uri="{FF2B5EF4-FFF2-40B4-BE49-F238E27FC236}">
                <a16:creationId xmlns:a16="http://schemas.microsoft.com/office/drawing/2014/main" id="{B345D3D2-5F06-6466-D5F4-777234DCDFD7}"/>
              </a:ext>
            </a:extLst>
          </p:cNvPr>
          <p:cNvSpPr/>
          <p:nvPr/>
        </p:nvSpPr>
        <p:spPr>
          <a:xfrm>
            <a:off x="8700423" y="9248173"/>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5.Used Programs</a:t>
            </a:r>
          </a:p>
        </p:txBody>
      </p:sp>
      <p:sp>
        <p:nvSpPr>
          <p:cNvPr id="3" name="Oval 2">
            <a:extLst>
              <a:ext uri="{FF2B5EF4-FFF2-40B4-BE49-F238E27FC236}">
                <a16:creationId xmlns:a16="http://schemas.microsoft.com/office/drawing/2014/main" id="{A5779011-21A7-8F22-CE61-C19D7D1D705D}"/>
              </a:ext>
            </a:extLst>
          </p:cNvPr>
          <p:cNvSpPr/>
          <p:nvPr/>
        </p:nvSpPr>
        <p:spPr>
          <a:xfrm>
            <a:off x="-260959" y="-33402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BD587989-4225-89D8-682E-FC9D837E54AC}"/>
              </a:ext>
            </a:extLst>
          </p:cNvPr>
          <p:cNvSpPr/>
          <p:nvPr/>
        </p:nvSpPr>
        <p:spPr>
          <a:xfrm>
            <a:off x="-803754" y="117953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98DE29CC-16F3-4454-4905-495F9E9D8F72}"/>
              </a:ext>
            </a:extLst>
          </p:cNvPr>
          <p:cNvSpPr/>
          <p:nvPr/>
        </p:nvSpPr>
        <p:spPr>
          <a:xfrm>
            <a:off x="-490603" y="69936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9A10A4A-B706-9C27-9BD3-E38BC384CEF1}"/>
              </a:ext>
            </a:extLst>
          </p:cNvPr>
          <p:cNvSpPr/>
          <p:nvPr/>
        </p:nvSpPr>
        <p:spPr>
          <a:xfrm>
            <a:off x="-292274" y="274528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BD87AB2-C760-5EF6-CC51-21FB8E12DE4F}"/>
              </a:ext>
            </a:extLst>
          </p:cNvPr>
          <p:cNvSpPr/>
          <p:nvPr/>
        </p:nvSpPr>
        <p:spPr>
          <a:xfrm>
            <a:off x="1314599" y="-614757"/>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E2077A8-88FE-E3D5-56AC-88729AF34DAB}"/>
              </a:ext>
            </a:extLst>
          </p:cNvPr>
          <p:cNvSpPr/>
          <p:nvPr/>
        </p:nvSpPr>
        <p:spPr>
          <a:xfrm>
            <a:off x="2870547" y="-50104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944F01B-18DC-80AA-F0AB-492F18112D3E}"/>
              </a:ext>
            </a:extLst>
          </p:cNvPr>
          <p:cNvSpPr/>
          <p:nvPr/>
        </p:nvSpPr>
        <p:spPr>
          <a:xfrm>
            <a:off x="1210847" y="365342"/>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7AC32C5-EF29-CD17-6A5A-9BA089E873C8}"/>
              </a:ext>
            </a:extLst>
          </p:cNvPr>
          <p:cNvSpPr/>
          <p:nvPr/>
        </p:nvSpPr>
        <p:spPr>
          <a:xfrm>
            <a:off x="3642987" y="-7306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9FCBC3F-C99E-7EEB-A6CD-C1736ED8EB4C}"/>
              </a:ext>
            </a:extLst>
          </p:cNvPr>
          <p:cNvSpPr/>
          <p:nvPr/>
        </p:nvSpPr>
        <p:spPr>
          <a:xfrm>
            <a:off x="4248412" y="-43841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2D9EF0C9-D21E-34D3-6640-F8D97F4B8F5A}"/>
              </a:ext>
            </a:extLst>
          </p:cNvPr>
          <p:cNvSpPr/>
          <p:nvPr/>
        </p:nvSpPr>
        <p:spPr>
          <a:xfrm>
            <a:off x="11000761" y="4662940"/>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B88FB86-8742-D02C-3D11-993D8B8A8D8F}"/>
              </a:ext>
            </a:extLst>
          </p:cNvPr>
          <p:cNvSpPr/>
          <p:nvPr/>
        </p:nvSpPr>
        <p:spPr>
          <a:xfrm>
            <a:off x="9603761" y="5944485"/>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0AD15D6-B10D-1CD9-5AF3-14ACD87C8E43}"/>
              </a:ext>
            </a:extLst>
          </p:cNvPr>
          <p:cNvSpPr/>
          <p:nvPr/>
        </p:nvSpPr>
        <p:spPr>
          <a:xfrm>
            <a:off x="10591769" y="533479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790D769-56E9-20E2-2994-541C8CD4B162}"/>
              </a:ext>
            </a:extLst>
          </p:cNvPr>
          <p:cNvSpPr/>
          <p:nvPr/>
        </p:nvSpPr>
        <p:spPr>
          <a:xfrm>
            <a:off x="10167909" y="5643196"/>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A00355C-0A51-0ABF-04F0-DC450A303DF7}"/>
              </a:ext>
            </a:extLst>
          </p:cNvPr>
          <p:cNvSpPr/>
          <p:nvPr/>
        </p:nvSpPr>
        <p:spPr>
          <a:xfrm>
            <a:off x="7624428" y="590162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FF1A4471-DC54-F8FA-FCA7-F28D24251B80}"/>
              </a:ext>
            </a:extLst>
          </p:cNvPr>
          <p:cNvSpPr/>
          <p:nvPr/>
        </p:nvSpPr>
        <p:spPr>
          <a:xfrm>
            <a:off x="11564908" y="3368741"/>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D04C3627-001B-6BE1-3A3C-D3E2DCF2774D}"/>
              </a:ext>
            </a:extLst>
          </p:cNvPr>
          <p:cNvSpPr/>
          <p:nvPr/>
        </p:nvSpPr>
        <p:spPr>
          <a:xfrm>
            <a:off x="11347756" y="379434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1245761-181E-C32F-C4FB-9434899B79CC}"/>
              </a:ext>
            </a:extLst>
          </p:cNvPr>
          <p:cNvSpPr/>
          <p:nvPr/>
        </p:nvSpPr>
        <p:spPr>
          <a:xfrm>
            <a:off x="7050636" y="631283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6579D0C-5D3D-DB67-15FB-E18B475D4DF8}"/>
              </a:ext>
            </a:extLst>
          </p:cNvPr>
          <p:cNvSpPr/>
          <p:nvPr/>
        </p:nvSpPr>
        <p:spPr>
          <a:xfrm>
            <a:off x="10141496" y="406479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EF57EBBE-4A44-EFCF-1D56-9B72E4A1F479}"/>
              </a:ext>
            </a:extLst>
          </p:cNvPr>
          <p:cNvSpPr/>
          <p:nvPr/>
        </p:nvSpPr>
        <p:spPr>
          <a:xfrm>
            <a:off x="9015574" y="5260614"/>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0B5EF8E7-2D38-DC4F-EFB1-A1EEF537F8E2}"/>
              </a:ext>
            </a:extLst>
          </p:cNvPr>
          <p:cNvSpPr/>
          <p:nvPr/>
        </p:nvSpPr>
        <p:spPr>
          <a:xfrm>
            <a:off x="9936999" y="515828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AC7BB49-6E8B-F9A5-DB79-41C003C0F99E}"/>
              </a:ext>
            </a:extLst>
          </p:cNvPr>
          <p:cNvSpPr/>
          <p:nvPr/>
        </p:nvSpPr>
        <p:spPr>
          <a:xfrm>
            <a:off x="11934362" y="2745286"/>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6B7CBC4-A935-9DA2-2C8D-DE96FAFF9ED9}"/>
              </a:ext>
            </a:extLst>
          </p:cNvPr>
          <p:cNvSpPr/>
          <p:nvPr/>
        </p:nvSpPr>
        <p:spPr>
          <a:xfrm>
            <a:off x="6277089" y="6543740"/>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003000FF-EEA3-781D-2A08-FB3F96B25465}"/>
              </a:ext>
            </a:extLst>
          </p:cNvPr>
          <p:cNvSpPr txBox="1"/>
          <p:nvPr/>
        </p:nvSpPr>
        <p:spPr>
          <a:xfrm>
            <a:off x="3255817" y="3648363"/>
            <a:ext cx="56803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5400" b="1" err="1">
                <a:cs typeface="Calibri"/>
              </a:rPr>
              <a:t>EcoKey</a:t>
            </a:r>
            <a:endParaRPr lang="en-GB" sz="5400" b="1">
              <a:cs typeface="Calibri"/>
            </a:endParaRPr>
          </a:p>
        </p:txBody>
      </p:sp>
      <p:pic>
        <p:nvPicPr>
          <p:cNvPr id="31" name="Picture 30" descr="A computer keyboard with green arrows&#10;&#10;Description automatically generated">
            <a:extLst>
              <a:ext uri="{FF2B5EF4-FFF2-40B4-BE49-F238E27FC236}">
                <a16:creationId xmlns:a16="http://schemas.microsoft.com/office/drawing/2014/main" id="{017314C8-1FC2-9EE0-4A23-14CEB7EDC46A}"/>
              </a:ext>
            </a:extLst>
          </p:cNvPr>
          <p:cNvPicPr>
            <a:picLocks noChangeAspect="1"/>
          </p:cNvPicPr>
          <p:nvPr/>
        </p:nvPicPr>
        <p:blipFill>
          <a:blip r:embed="rId2"/>
          <a:stretch>
            <a:fillRect/>
          </a:stretch>
        </p:blipFill>
        <p:spPr>
          <a:xfrm>
            <a:off x="4615872" y="1186872"/>
            <a:ext cx="3017982" cy="2879436"/>
          </a:xfrm>
          <a:prstGeom prst="rect">
            <a:avLst/>
          </a:prstGeom>
        </p:spPr>
      </p:pic>
    </p:spTree>
    <p:extLst>
      <p:ext uri="{BB962C8B-B14F-4D97-AF65-F5344CB8AC3E}">
        <p14:creationId xmlns:p14="http://schemas.microsoft.com/office/powerpoint/2010/main" val="2686107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0093A7BF-9C1B-198D-3B53-643B692BBDF5}"/>
              </a:ext>
            </a:extLst>
          </p:cNvPr>
          <p:cNvSpPr txBox="1"/>
          <p:nvPr/>
        </p:nvSpPr>
        <p:spPr>
          <a:xfrm>
            <a:off x="-5524913" y="231688"/>
            <a:ext cx="47219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The Team</a:t>
            </a:r>
            <a:endParaRPr lang="en-GB" sz="4000" b="1">
              <a:cs typeface="Calibri"/>
            </a:endParaRPr>
          </a:p>
        </p:txBody>
      </p:sp>
      <p:sp>
        <p:nvSpPr>
          <p:cNvPr id="57" name="TextBox 56">
            <a:extLst>
              <a:ext uri="{FF2B5EF4-FFF2-40B4-BE49-F238E27FC236}">
                <a16:creationId xmlns:a16="http://schemas.microsoft.com/office/drawing/2014/main" id="{BDB54233-CEAC-54A5-039D-E7229931E1D0}"/>
              </a:ext>
            </a:extLst>
          </p:cNvPr>
          <p:cNvSpPr txBox="1"/>
          <p:nvPr/>
        </p:nvSpPr>
        <p:spPr>
          <a:xfrm>
            <a:off x="13426803" y="1003585"/>
            <a:ext cx="4734392" cy="461665"/>
          </a:xfrm>
          <a:prstGeom prst="rect">
            <a:avLst/>
          </a:prstGeom>
          <a:noFill/>
          <a:ln w="57150">
            <a:solidFill>
              <a:srgbClr val="749074"/>
            </a:solidFill>
            <a:prstDash val="solid"/>
            <a:extLst>
              <a:ext uri="{C807C97D-BFC1-408E-A445-0C87EB9F89A2}">
                <ask:lineSketchStyleProps xmlns:ask="http://schemas.microsoft.com/office/drawing/2018/sketchyshapes">
                  <ask:type>
                    <ask:lineSketchNon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Scrum Trainer: Arina Popova-9a</a:t>
            </a:r>
          </a:p>
        </p:txBody>
      </p:sp>
      <p:sp>
        <p:nvSpPr>
          <p:cNvPr id="59" name="Flowchart: Off-page Connector 58">
            <a:extLst>
              <a:ext uri="{FF2B5EF4-FFF2-40B4-BE49-F238E27FC236}">
                <a16:creationId xmlns:a16="http://schemas.microsoft.com/office/drawing/2014/main" id="{C10F8DC2-109B-0FAC-2861-BA3CF098B8FD}"/>
              </a:ext>
            </a:extLst>
          </p:cNvPr>
          <p:cNvSpPr/>
          <p:nvPr/>
        </p:nvSpPr>
        <p:spPr>
          <a:xfrm>
            <a:off x="12777416" y="1001315"/>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1.</a:t>
            </a:r>
            <a:endParaRPr lang="en-GB" b="1" dirty="0"/>
          </a:p>
        </p:txBody>
      </p:sp>
      <p:sp>
        <p:nvSpPr>
          <p:cNvPr id="61" name="TextBox 60">
            <a:extLst>
              <a:ext uri="{FF2B5EF4-FFF2-40B4-BE49-F238E27FC236}">
                <a16:creationId xmlns:a16="http://schemas.microsoft.com/office/drawing/2014/main" id="{E9112AEA-3620-4B0F-0DEF-D1445157D4BD}"/>
              </a:ext>
            </a:extLst>
          </p:cNvPr>
          <p:cNvSpPr txBox="1"/>
          <p:nvPr/>
        </p:nvSpPr>
        <p:spPr>
          <a:xfrm>
            <a:off x="-5348614" y="2054310"/>
            <a:ext cx="4134786"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err="1">
                <a:cs typeface="Calibri"/>
              </a:rPr>
              <a:t>Desinger</a:t>
            </a:r>
            <a:r>
              <a:rPr lang="en-GB" sz="2400" b="1" dirty="0">
                <a:cs typeface="Calibri"/>
              </a:rPr>
              <a:t>: </a:t>
            </a:r>
            <a:r>
              <a:rPr lang="en-GB" sz="2400" b="1" err="1">
                <a:cs typeface="Calibri"/>
              </a:rPr>
              <a:t>Mariq</a:t>
            </a:r>
            <a:r>
              <a:rPr lang="en-GB" sz="2400" b="1" dirty="0">
                <a:cs typeface="Calibri"/>
              </a:rPr>
              <a:t> Bakumceva-9a</a:t>
            </a:r>
          </a:p>
        </p:txBody>
      </p:sp>
      <p:sp>
        <p:nvSpPr>
          <p:cNvPr id="63" name="Flowchart: Off-page Connector 62">
            <a:extLst>
              <a:ext uri="{FF2B5EF4-FFF2-40B4-BE49-F238E27FC236}">
                <a16:creationId xmlns:a16="http://schemas.microsoft.com/office/drawing/2014/main" id="{7858156C-2C4F-B005-AA69-9B781C2AC46C}"/>
              </a:ext>
            </a:extLst>
          </p:cNvPr>
          <p:cNvSpPr/>
          <p:nvPr/>
        </p:nvSpPr>
        <p:spPr>
          <a:xfrm>
            <a:off x="-6010493" y="2052040"/>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b="1" dirty="0">
                <a:cs typeface="Calibri"/>
              </a:rPr>
              <a:t>2.</a:t>
            </a:r>
            <a:endParaRPr lang="en-GB" b="1" dirty="0"/>
          </a:p>
        </p:txBody>
      </p:sp>
      <p:sp>
        <p:nvSpPr>
          <p:cNvPr id="65" name="TextBox 64">
            <a:extLst>
              <a:ext uri="{FF2B5EF4-FFF2-40B4-BE49-F238E27FC236}">
                <a16:creationId xmlns:a16="http://schemas.microsoft.com/office/drawing/2014/main" id="{5BF24918-53E6-4EBF-A297-DF16C5FD02F9}"/>
              </a:ext>
            </a:extLst>
          </p:cNvPr>
          <p:cNvSpPr txBox="1"/>
          <p:nvPr/>
        </p:nvSpPr>
        <p:spPr>
          <a:xfrm>
            <a:off x="5679527" y="8048256"/>
            <a:ext cx="5883637"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Front-end Developer 1: Nikolaj Kalashnik-9a</a:t>
            </a:r>
          </a:p>
        </p:txBody>
      </p:sp>
      <p:sp>
        <p:nvSpPr>
          <p:cNvPr id="67" name="Flowchart: Off-page Connector 66">
            <a:extLst>
              <a:ext uri="{FF2B5EF4-FFF2-40B4-BE49-F238E27FC236}">
                <a16:creationId xmlns:a16="http://schemas.microsoft.com/office/drawing/2014/main" id="{3C9BC3FB-7474-3447-C75F-81008CE0A19E}"/>
              </a:ext>
            </a:extLst>
          </p:cNvPr>
          <p:cNvSpPr/>
          <p:nvPr/>
        </p:nvSpPr>
        <p:spPr>
          <a:xfrm>
            <a:off x="11750730" y="8045985"/>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3.</a:t>
            </a:r>
            <a:endParaRPr lang="en-GB" b="1" dirty="0"/>
          </a:p>
        </p:txBody>
      </p:sp>
      <p:sp>
        <p:nvSpPr>
          <p:cNvPr id="69" name="TextBox 68">
            <a:extLst>
              <a:ext uri="{FF2B5EF4-FFF2-40B4-BE49-F238E27FC236}">
                <a16:creationId xmlns:a16="http://schemas.microsoft.com/office/drawing/2014/main" id="{83D89731-624C-383D-49B9-F59E6DF41794}"/>
              </a:ext>
            </a:extLst>
          </p:cNvPr>
          <p:cNvSpPr txBox="1"/>
          <p:nvPr/>
        </p:nvSpPr>
        <p:spPr>
          <a:xfrm>
            <a:off x="1153488" y="8931402"/>
            <a:ext cx="5471408"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Front-end Developer 2: Polina Dineva-9a</a:t>
            </a:r>
          </a:p>
        </p:txBody>
      </p:sp>
      <p:sp>
        <p:nvSpPr>
          <p:cNvPr id="71" name="Flowchart: Off-page Connector 70">
            <a:extLst>
              <a:ext uri="{FF2B5EF4-FFF2-40B4-BE49-F238E27FC236}">
                <a16:creationId xmlns:a16="http://schemas.microsoft.com/office/drawing/2014/main" id="{F6AF1567-7BAB-B15C-00BF-9CDD963AA462}"/>
              </a:ext>
            </a:extLst>
          </p:cNvPr>
          <p:cNvSpPr/>
          <p:nvPr/>
        </p:nvSpPr>
        <p:spPr>
          <a:xfrm>
            <a:off x="6812461" y="8929132"/>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4.</a:t>
            </a:r>
            <a:endParaRPr lang="en-GB" b="1" dirty="0"/>
          </a:p>
        </p:txBody>
      </p:sp>
      <p:pic>
        <p:nvPicPr>
          <p:cNvPr id="6" name="Picture 5" descr="A computer keyboard with green arrows&#10;&#10;Description automatically generated">
            <a:extLst>
              <a:ext uri="{FF2B5EF4-FFF2-40B4-BE49-F238E27FC236}">
                <a16:creationId xmlns:a16="http://schemas.microsoft.com/office/drawing/2014/main" id="{EE91C0B7-9391-BB27-9B8D-D71A1F93A771}"/>
              </a:ext>
            </a:extLst>
          </p:cNvPr>
          <p:cNvPicPr>
            <a:picLocks noChangeAspect="1"/>
          </p:cNvPicPr>
          <p:nvPr/>
        </p:nvPicPr>
        <p:blipFill>
          <a:blip r:embed="rId2"/>
          <a:stretch>
            <a:fillRect/>
          </a:stretch>
        </p:blipFill>
        <p:spPr>
          <a:xfrm>
            <a:off x="10561781" y="-129313"/>
            <a:ext cx="1551713" cy="1528623"/>
          </a:xfrm>
          <a:prstGeom prst="rect">
            <a:avLst/>
          </a:prstGeom>
        </p:spPr>
      </p:pic>
      <p:sp>
        <p:nvSpPr>
          <p:cNvPr id="8" name="TextBox 7">
            <a:extLst>
              <a:ext uri="{FF2B5EF4-FFF2-40B4-BE49-F238E27FC236}">
                <a16:creationId xmlns:a16="http://schemas.microsoft.com/office/drawing/2014/main" id="{8C110890-A276-5286-FB33-CD5206C4B4D2}"/>
              </a:ext>
            </a:extLst>
          </p:cNvPr>
          <p:cNvSpPr txBox="1"/>
          <p:nvPr/>
        </p:nvSpPr>
        <p:spPr>
          <a:xfrm>
            <a:off x="5433934" y="249836"/>
            <a:ext cx="49217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cs typeface="Calibri"/>
              </a:rPr>
              <a:t>Table of Content</a:t>
            </a:r>
            <a:endParaRPr lang="en-US" sz="4400" b="1" dirty="0">
              <a:cs typeface="Calibri" panose="020F0502020204030204"/>
            </a:endParaRPr>
          </a:p>
        </p:txBody>
      </p:sp>
      <p:sp>
        <p:nvSpPr>
          <p:cNvPr id="42" name="Flowchart: Document 41">
            <a:extLst>
              <a:ext uri="{FF2B5EF4-FFF2-40B4-BE49-F238E27FC236}">
                <a16:creationId xmlns:a16="http://schemas.microsoft.com/office/drawing/2014/main" id="{0008556E-947D-3C36-A894-53FAF36DCB5E}"/>
              </a:ext>
            </a:extLst>
          </p:cNvPr>
          <p:cNvSpPr/>
          <p:nvPr/>
        </p:nvSpPr>
        <p:spPr>
          <a:xfrm>
            <a:off x="4834329" y="4422095"/>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4.Stages of Development</a:t>
            </a:r>
            <a:endParaRPr lang="en-US" sz="2400" dirty="0"/>
          </a:p>
        </p:txBody>
      </p:sp>
      <p:sp>
        <p:nvSpPr>
          <p:cNvPr id="44" name="Flowchart: Document 43">
            <a:extLst>
              <a:ext uri="{FF2B5EF4-FFF2-40B4-BE49-F238E27FC236}">
                <a16:creationId xmlns:a16="http://schemas.microsoft.com/office/drawing/2014/main" id="{48281E68-2820-B276-8340-FC644A5EAAE4}"/>
              </a:ext>
            </a:extLst>
          </p:cNvPr>
          <p:cNvSpPr/>
          <p:nvPr/>
        </p:nvSpPr>
        <p:spPr>
          <a:xfrm>
            <a:off x="1873771" y="1786324"/>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1.Team</a:t>
            </a:r>
          </a:p>
        </p:txBody>
      </p:sp>
      <p:sp>
        <p:nvSpPr>
          <p:cNvPr id="47" name="Flowchart: Document 46">
            <a:extLst>
              <a:ext uri="{FF2B5EF4-FFF2-40B4-BE49-F238E27FC236}">
                <a16:creationId xmlns:a16="http://schemas.microsoft.com/office/drawing/2014/main" id="{3BD6F1CE-6B86-0A34-97C4-E96F659140E3}"/>
              </a:ext>
            </a:extLst>
          </p:cNvPr>
          <p:cNvSpPr/>
          <p:nvPr/>
        </p:nvSpPr>
        <p:spPr>
          <a:xfrm>
            <a:off x="1336622" y="4422094"/>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2.The Main Idea</a:t>
            </a:r>
          </a:p>
        </p:txBody>
      </p:sp>
      <p:sp>
        <p:nvSpPr>
          <p:cNvPr id="48" name="Flowchart: Document 47">
            <a:extLst>
              <a:ext uri="{FF2B5EF4-FFF2-40B4-BE49-F238E27FC236}">
                <a16:creationId xmlns:a16="http://schemas.microsoft.com/office/drawing/2014/main" id="{CFCA5F94-A36A-AA8B-13D4-639A69BCCC52}"/>
              </a:ext>
            </a:extLst>
          </p:cNvPr>
          <p:cNvSpPr/>
          <p:nvPr/>
        </p:nvSpPr>
        <p:spPr>
          <a:xfrm>
            <a:off x="5371476" y="1786323"/>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3.The Main Goal</a:t>
            </a:r>
          </a:p>
        </p:txBody>
      </p:sp>
      <p:sp>
        <p:nvSpPr>
          <p:cNvPr id="49" name="Flowchart: Document 48">
            <a:extLst>
              <a:ext uri="{FF2B5EF4-FFF2-40B4-BE49-F238E27FC236}">
                <a16:creationId xmlns:a16="http://schemas.microsoft.com/office/drawing/2014/main" id="{7B4B671D-7E83-9447-133B-761F4F8588E4}"/>
              </a:ext>
            </a:extLst>
          </p:cNvPr>
          <p:cNvSpPr/>
          <p:nvPr/>
        </p:nvSpPr>
        <p:spPr>
          <a:xfrm>
            <a:off x="8829820" y="1786324"/>
            <a:ext cx="2723210" cy="2061147"/>
          </a:xfrm>
          <a:prstGeom prst="flowChartDocument">
            <a:avLst/>
          </a:prstGeom>
          <a:solidFill>
            <a:srgbClr val="749074"/>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cs typeface="Calibri"/>
              </a:rPr>
              <a:t>5.Used Programs</a:t>
            </a:r>
          </a:p>
        </p:txBody>
      </p:sp>
      <p:sp>
        <p:nvSpPr>
          <p:cNvPr id="3" name="Oval 2">
            <a:extLst>
              <a:ext uri="{FF2B5EF4-FFF2-40B4-BE49-F238E27FC236}">
                <a16:creationId xmlns:a16="http://schemas.microsoft.com/office/drawing/2014/main" id="{A5779011-21A7-8F22-CE61-C19D7D1D705D}"/>
              </a:ext>
            </a:extLst>
          </p:cNvPr>
          <p:cNvSpPr/>
          <p:nvPr/>
        </p:nvSpPr>
        <p:spPr>
          <a:xfrm>
            <a:off x="-260959" y="-33402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BD587989-4225-89D8-682E-FC9D837E54AC}"/>
              </a:ext>
            </a:extLst>
          </p:cNvPr>
          <p:cNvSpPr/>
          <p:nvPr/>
        </p:nvSpPr>
        <p:spPr>
          <a:xfrm>
            <a:off x="-803754" y="117953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98DE29CC-16F3-4454-4905-495F9E9D8F72}"/>
              </a:ext>
            </a:extLst>
          </p:cNvPr>
          <p:cNvSpPr/>
          <p:nvPr/>
        </p:nvSpPr>
        <p:spPr>
          <a:xfrm>
            <a:off x="-490603" y="69936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9A10A4A-B706-9C27-9BD3-E38BC384CEF1}"/>
              </a:ext>
            </a:extLst>
          </p:cNvPr>
          <p:cNvSpPr/>
          <p:nvPr/>
        </p:nvSpPr>
        <p:spPr>
          <a:xfrm>
            <a:off x="-292274" y="274528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BD87AB2-C760-5EF6-CC51-21FB8E12DE4F}"/>
              </a:ext>
            </a:extLst>
          </p:cNvPr>
          <p:cNvSpPr/>
          <p:nvPr/>
        </p:nvSpPr>
        <p:spPr>
          <a:xfrm>
            <a:off x="1314599" y="-614757"/>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E2077A8-88FE-E3D5-56AC-88729AF34DAB}"/>
              </a:ext>
            </a:extLst>
          </p:cNvPr>
          <p:cNvSpPr/>
          <p:nvPr/>
        </p:nvSpPr>
        <p:spPr>
          <a:xfrm>
            <a:off x="2870547" y="-50104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944F01B-18DC-80AA-F0AB-492F18112D3E}"/>
              </a:ext>
            </a:extLst>
          </p:cNvPr>
          <p:cNvSpPr/>
          <p:nvPr/>
        </p:nvSpPr>
        <p:spPr>
          <a:xfrm>
            <a:off x="1210847" y="365342"/>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7AC32C5-EF29-CD17-6A5A-9BA089E873C8}"/>
              </a:ext>
            </a:extLst>
          </p:cNvPr>
          <p:cNvSpPr/>
          <p:nvPr/>
        </p:nvSpPr>
        <p:spPr>
          <a:xfrm>
            <a:off x="3642987" y="-7306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9FCBC3F-C99E-7EEB-A6CD-C1736ED8EB4C}"/>
              </a:ext>
            </a:extLst>
          </p:cNvPr>
          <p:cNvSpPr/>
          <p:nvPr/>
        </p:nvSpPr>
        <p:spPr>
          <a:xfrm>
            <a:off x="4248412" y="-43841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2D9EF0C9-D21E-34D3-6640-F8D97F4B8F5A}"/>
              </a:ext>
            </a:extLst>
          </p:cNvPr>
          <p:cNvSpPr/>
          <p:nvPr/>
        </p:nvSpPr>
        <p:spPr>
          <a:xfrm>
            <a:off x="11000761" y="4662940"/>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B88FB86-8742-D02C-3D11-993D8B8A8D8F}"/>
              </a:ext>
            </a:extLst>
          </p:cNvPr>
          <p:cNvSpPr/>
          <p:nvPr/>
        </p:nvSpPr>
        <p:spPr>
          <a:xfrm>
            <a:off x="9603761" y="5944485"/>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0AD15D6-B10D-1CD9-5AF3-14ACD87C8E43}"/>
              </a:ext>
            </a:extLst>
          </p:cNvPr>
          <p:cNvSpPr/>
          <p:nvPr/>
        </p:nvSpPr>
        <p:spPr>
          <a:xfrm>
            <a:off x="10591769" y="533479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790D769-56E9-20E2-2994-541C8CD4B162}"/>
              </a:ext>
            </a:extLst>
          </p:cNvPr>
          <p:cNvSpPr/>
          <p:nvPr/>
        </p:nvSpPr>
        <p:spPr>
          <a:xfrm>
            <a:off x="10167909" y="5643196"/>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A00355C-0A51-0ABF-04F0-DC450A303DF7}"/>
              </a:ext>
            </a:extLst>
          </p:cNvPr>
          <p:cNvSpPr/>
          <p:nvPr/>
        </p:nvSpPr>
        <p:spPr>
          <a:xfrm>
            <a:off x="7624428" y="590162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FF1A4471-DC54-F8FA-FCA7-F28D24251B80}"/>
              </a:ext>
            </a:extLst>
          </p:cNvPr>
          <p:cNvSpPr/>
          <p:nvPr/>
        </p:nvSpPr>
        <p:spPr>
          <a:xfrm>
            <a:off x="11564908" y="3368741"/>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D04C3627-001B-6BE1-3A3C-D3E2DCF2774D}"/>
              </a:ext>
            </a:extLst>
          </p:cNvPr>
          <p:cNvSpPr/>
          <p:nvPr/>
        </p:nvSpPr>
        <p:spPr>
          <a:xfrm>
            <a:off x="11347756" y="379434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1245761-181E-C32F-C4FB-9434899B79CC}"/>
              </a:ext>
            </a:extLst>
          </p:cNvPr>
          <p:cNvSpPr/>
          <p:nvPr/>
        </p:nvSpPr>
        <p:spPr>
          <a:xfrm>
            <a:off x="7050636" y="631283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6579D0C-5D3D-DB67-15FB-E18B475D4DF8}"/>
              </a:ext>
            </a:extLst>
          </p:cNvPr>
          <p:cNvSpPr/>
          <p:nvPr/>
        </p:nvSpPr>
        <p:spPr>
          <a:xfrm>
            <a:off x="10141496" y="406479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EF57EBBE-4A44-EFCF-1D56-9B72E4A1F479}"/>
              </a:ext>
            </a:extLst>
          </p:cNvPr>
          <p:cNvSpPr/>
          <p:nvPr/>
        </p:nvSpPr>
        <p:spPr>
          <a:xfrm>
            <a:off x="9015574" y="5260614"/>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0B5EF8E7-2D38-DC4F-EFB1-A1EEF537F8E2}"/>
              </a:ext>
            </a:extLst>
          </p:cNvPr>
          <p:cNvSpPr/>
          <p:nvPr/>
        </p:nvSpPr>
        <p:spPr>
          <a:xfrm>
            <a:off x="9936999" y="515828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AC7BB49-6E8B-F9A5-DB79-41C003C0F99E}"/>
              </a:ext>
            </a:extLst>
          </p:cNvPr>
          <p:cNvSpPr/>
          <p:nvPr/>
        </p:nvSpPr>
        <p:spPr>
          <a:xfrm>
            <a:off x="11934362" y="2745286"/>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6B7CBC4-A935-9DA2-2C8D-DE96FAFF9ED9}"/>
              </a:ext>
            </a:extLst>
          </p:cNvPr>
          <p:cNvSpPr/>
          <p:nvPr/>
        </p:nvSpPr>
        <p:spPr>
          <a:xfrm>
            <a:off x="6277089" y="6543740"/>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1F4B5B22-7F2A-3F2D-0177-FFDA4CC89CCE}"/>
              </a:ext>
            </a:extLst>
          </p:cNvPr>
          <p:cNvSpPr txBox="1"/>
          <p:nvPr/>
        </p:nvSpPr>
        <p:spPr>
          <a:xfrm>
            <a:off x="3299360" y="-1446151"/>
            <a:ext cx="56803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5400" b="1" err="1">
                <a:cs typeface="Calibri"/>
              </a:rPr>
              <a:t>EcoKey</a:t>
            </a:r>
            <a:endParaRPr lang="en-GB" sz="5400" b="1">
              <a:cs typeface="Calibri"/>
            </a:endParaRPr>
          </a:p>
        </p:txBody>
      </p:sp>
      <p:pic>
        <p:nvPicPr>
          <p:cNvPr id="53" name="Picture 52" descr="A computer keyboard with green arrows&#10;&#10;Description automatically generated">
            <a:extLst>
              <a:ext uri="{FF2B5EF4-FFF2-40B4-BE49-F238E27FC236}">
                <a16:creationId xmlns:a16="http://schemas.microsoft.com/office/drawing/2014/main" id="{076BA850-4E35-39B8-193D-F3EEDFBE5638}"/>
              </a:ext>
            </a:extLst>
          </p:cNvPr>
          <p:cNvPicPr>
            <a:picLocks noChangeAspect="1"/>
          </p:cNvPicPr>
          <p:nvPr/>
        </p:nvPicPr>
        <p:blipFill>
          <a:blip r:embed="rId2"/>
          <a:stretch>
            <a:fillRect/>
          </a:stretch>
        </p:blipFill>
        <p:spPr>
          <a:xfrm>
            <a:off x="4659415" y="-3907642"/>
            <a:ext cx="3017982" cy="2879436"/>
          </a:xfrm>
          <a:prstGeom prst="rect">
            <a:avLst/>
          </a:prstGeom>
        </p:spPr>
      </p:pic>
    </p:spTree>
    <p:extLst>
      <p:ext uri="{BB962C8B-B14F-4D97-AF65-F5344CB8AC3E}">
        <p14:creationId xmlns:p14="http://schemas.microsoft.com/office/powerpoint/2010/main" val="146490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owchart: Off-page Connector 61">
            <a:extLst>
              <a:ext uri="{FF2B5EF4-FFF2-40B4-BE49-F238E27FC236}">
                <a16:creationId xmlns:a16="http://schemas.microsoft.com/office/drawing/2014/main" id="{3BED0C71-458F-DC36-CEB3-FCAA4D7A65ED}"/>
              </a:ext>
            </a:extLst>
          </p:cNvPr>
          <p:cNvSpPr/>
          <p:nvPr/>
        </p:nvSpPr>
        <p:spPr>
          <a:xfrm>
            <a:off x="10212827" y="-1167308"/>
            <a:ext cx="357909"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C18C7105-4138-7AAA-10E0-547A2E6758E2}"/>
              </a:ext>
            </a:extLst>
          </p:cNvPr>
          <p:cNvSpPr txBox="1"/>
          <p:nvPr/>
        </p:nvSpPr>
        <p:spPr>
          <a:xfrm>
            <a:off x="-8673331" y="1707356"/>
            <a:ext cx="8012544" cy="830997"/>
          </a:xfrm>
          <a:prstGeom prst="rect">
            <a:avLst/>
          </a:prstGeom>
          <a:noFill/>
          <a:ln w="28575">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solidFill>
                  <a:srgbClr val="749074"/>
                </a:solidFill>
                <a:latin typeface="Calibri"/>
                <a:cs typeface="Calibri"/>
              </a:rPr>
              <a:t>Eco Key is creating the future of technology devices by introducing keyboards made from carefully recycled plastic.</a:t>
            </a:r>
            <a:endParaRPr lang="en-US" sz="2400" b="1" dirty="0">
              <a:solidFill>
                <a:srgbClr val="749074"/>
              </a:solidFill>
            </a:endParaRPr>
          </a:p>
        </p:txBody>
      </p:sp>
      <p:sp>
        <p:nvSpPr>
          <p:cNvPr id="54" name="TextBox 53">
            <a:extLst>
              <a:ext uri="{FF2B5EF4-FFF2-40B4-BE49-F238E27FC236}">
                <a16:creationId xmlns:a16="http://schemas.microsoft.com/office/drawing/2014/main" id="{32FAA9B1-5728-12BA-68BF-5EAA756BC299}"/>
              </a:ext>
            </a:extLst>
          </p:cNvPr>
          <p:cNvSpPr txBox="1"/>
          <p:nvPr/>
        </p:nvSpPr>
        <p:spPr>
          <a:xfrm>
            <a:off x="4845605" y="9145306"/>
            <a:ext cx="63846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ea typeface="+mn-lt"/>
                <a:cs typeface="+mn-lt"/>
              </a:rPr>
              <a:t>The Main Idea</a:t>
            </a:r>
            <a:endParaRPr lang="en-US" sz="4000" b="1" dirty="0">
              <a:cs typeface="Calibri" panose="020F0502020204030204"/>
            </a:endParaRPr>
          </a:p>
        </p:txBody>
      </p:sp>
      <p:sp>
        <p:nvSpPr>
          <p:cNvPr id="31" name="TextBox 30">
            <a:extLst>
              <a:ext uri="{FF2B5EF4-FFF2-40B4-BE49-F238E27FC236}">
                <a16:creationId xmlns:a16="http://schemas.microsoft.com/office/drawing/2014/main" id="{EF564A5B-FD8C-8E07-5A30-67676FA66C55}"/>
              </a:ext>
            </a:extLst>
          </p:cNvPr>
          <p:cNvSpPr txBox="1"/>
          <p:nvPr/>
        </p:nvSpPr>
        <p:spPr>
          <a:xfrm>
            <a:off x="1311639" y="3884949"/>
            <a:ext cx="5471408"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Front-end Developer 2: Polina Dineva-9a</a:t>
            </a:r>
          </a:p>
        </p:txBody>
      </p:sp>
      <p:sp>
        <p:nvSpPr>
          <p:cNvPr id="52" name="Flowchart: Off-page Connector 51">
            <a:extLst>
              <a:ext uri="{FF2B5EF4-FFF2-40B4-BE49-F238E27FC236}">
                <a16:creationId xmlns:a16="http://schemas.microsoft.com/office/drawing/2014/main" id="{F80BCE63-D980-75CE-8EFA-2A55E4EE5387}"/>
              </a:ext>
            </a:extLst>
          </p:cNvPr>
          <p:cNvSpPr/>
          <p:nvPr/>
        </p:nvSpPr>
        <p:spPr>
          <a:xfrm>
            <a:off x="6970612" y="3882679"/>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4.</a:t>
            </a:r>
            <a:endParaRPr lang="en-GB" b="1" dirty="0"/>
          </a:p>
        </p:txBody>
      </p:sp>
      <p:sp>
        <p:nvSpPr>
          <p:cNvPr id="30" name="TextBox 29">
            <a:extLst>
              <a:ext uri="{FF2B5EF4-FFF2-40B4-BE49-F238E27FC236}">
                <a16:creationId xmlns:a16="http://schemas.microsoft.com/office/drawing/2014/main" id="{CECF6423-0172-24EA-A1AF-444C622F8595}"/>
              </a:ext>
            </a:extLst>
          </p:cNvPr>
          <p:cNvSpPr txBox="1"/>
          <p:nvPr/>
        </p:nvSpPr>
        <p:spPr>
          <a:xfrm>
            <a:off x="5521376" y="2973048"/>
            <a:ext cx="5883637"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Front-end Developer 1: Nikolaj Kalashnik-9a</a:t>
            </a:r>
          </a:p>
        </p:txBody>
      </p:sp>
      <p:sp>
        <p:nvSpPr>
          <p:cNvPr id="50" name="Flowchart: Off-page Connector 49">
            <a:extLst>
              <a:ext uri="{FF2B5EF4-FFF2-40B4-BE49-F238E27FC236}">
                <a16:creationId xmlns:a16="http://schemas.microsoft.com/office/drawing/2014/main" id="{B62C3676-5353-BFC7-390C-2D403B5E652F}"/>
              </a:ext>
            </a:extLst>
          </p:cNvPr>
          <p:cNvSpPr/>
          <p:nvPr/>
        </p:nvSpPr>
        <p:spPr>
          <a:xfrm>
            <a:off x="11592579" y="2970777"/>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3.</a:t>
            </a:r>
            <a:endParaRPr lang="en-GB" b="1" dirty="0"/>
          </a:p>
        </p:txBody>
      </p:sp>
      <p:sp>
        <p:nvSpPr>
          <p:cNvPr id="29" name="TextBox 28">
            <a:extLst>
              <a:ext uri="{FF2B5EF4-FFF2-40B4-BE49-F238E27FC236}">
                <a16:creationId xmlns:a16="http://schemas.microsoft.com/office/drawing/2014/main" id="{3D90BB55-7B29-C03D-6747-021B15320188}"/>
              </a:ext>
            </a:extLst>
          </p:cNvPr>
          <p:cNvSpPr txBox="1"/>
          <p:nvPr/>
        </p:nvSpPr>
        <p:spPr>
          <a:xfrm>
            <a:off x="1811311" y="2011178"/>
            <a:ext cx="4134786" cy="461665"/>
          </a:xfrm>
          <a:prstGeom prst="rect">
            <a:avLst/>
          </a:prstGeom>
          <a:noFill/>
          <a:ln w="57150">
            <a:solidFill>
              <a:srgbClr val="74907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err="1">
                <a:cs typeface="Calibri"/>
              </a:rPr>
              <a:t>Desinger</a:t>
            </a:r>
            <a:r>
              <a:rPr lang="en-GB" sz="2400" b="1" dirty="0">
                <a:cs typeface="Calibri"/>
              </a:rPr>
              <a:t>: </a:t>
            </a:r>
            <a:r>
              <a:rPr lang="en-GB" sz="2400" b="1" err="1">
                <a:cs typeface="Calibri"/>
              </a:rPr>
              <a:t>Mariq</a:t>
            </a:r>
            <a:r>
              <a:rPr lang="en-GB" sz="2400" b="1" dirty="0">
                <a:cs typeface="Calibri"/>
              </a:rPr>
              <a:t> Bakumceva-9a</a:t>
            </a:r>
          </a:p>
        </p:txBody>
      </p:sp>
      <p:sp>
        <p:nvSpPr>
          <p:cNvPr id="48" name="Flowchart: Off-page Connector 47">
            <a:extLst>
              <a:ext uri="{FF2B5EF4-FFF2-40B4-BE49-F238E27FC236}">
                <a16:creationId xmlns:a16="http://schemas.microsoft.com/office/drawing/2014/main" id="{3C3B230B-E7B7-348A-B168-362CD58679E5}"/>
              </a:ext>
            </a:extLst>
          </p:cNvPr>
          <p:cNvSpPr/>
          <p:nvPr/>
        </p:nvSpPr>
        <p:spPr>
          <a:xfrm>
            <a:off x="1149432" y="2008908"/>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b="1" dirty="0">
                <a:cs typeface="Calibri"/>
              </a:rPr>
              <a:t>2.</a:t>
            </a:r>
            <a:endParaRPr lang="en-GB" b="1" dirty="0"/>
          </a:p>
        </p:txBody>
      </p:sp>
      <p:sp>
        <p:nvSpPr>
          <p:cNvPr id="28" name="TextBox 27">
            <a:extLst>
              <a:ext uri="{FF2B5EF4-FFF2-40B4-BE49-F238E27FC236}">
                <a16:creationId xmlns:a16="http://schemas.microsoft.com/office/drawing/2014/main" id="{2F87F3D8-0CB8-F5E2-DA70-5B39C8D71606}"/>
              </a:ext>
            </a:extLst>
          </p:cNvPr>
          <p:cNvSpPr txBox="1"/>
          <p:nvPr/>
        </p:nvSpPr>
        <p:spPr>
          <a:xfrm>
            <a:off x="5821180" y="1161736"/>
            <a:ext cx="4734392" cy="461665"/>
          </a:xfrm>
          <a:prstGeom prst="rect">
            <a:avLst/>
          </a:prstGeom>
          <a:noFill/>
          <a:ln w="57150">
            <a:solidFill>
              <a:srgbClr val="749074"/>
            </a:solidFill>
            <a:prstDash val="solid"/>
            <a:extLst>
              <a:ext uri="{C807C97D-BFC1-408E-A445-0C87EB9F89A2}">
                <ask:lineSketchStyleProps xmlns:ask="http://schemas.microsoft.com/office/drawing/2018/sketchyshapes">
                  <ask:type>
                    <ask:lineSketchNon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cs typeface="Calibri"/>
              </a:rPr>
              <a:t>Scrum Trainer: Arina Popova-9a</a:t>
            </a:r>
          </a:p>
        </p:txBody>
      </p:sp>
      <p:sp>
        <p:nvSpPr>
          <p:cNvPr id="35" name="Flowchart: Off-page Connector 34">
            <a:extLst>
              <a:ext uri="{FF2B5EF4-FFF2-40B4-BE49-F238E27FC236}">
                <a16:creationId xmlns:a16="http://schemas.microsoft.com/office/drawing/2014/main" id="{1FA5506F-7865-0590-EDEF-28A05D52FD7A}"/>
              </a:ext>
            </a:extLst>
          </p:cNvPr>
          <p:cNvSpPr/>
          <p:nvPr/>
        </p:nvSpPr>
        <p:spPr>
          <a:xfrm>
            <a:off x="5171793" y="1159466"/>
            <a:ext cx="470335" cy="509893"/>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1.</a:t>
            </a:r>
            <a:endParaRPr lang="en-GB" b="1" dirty="0"/>
          </a:p>
        </p:txBody>
      </p:sp>
      <p:sp>
        <p:nvSpPr>
          <p:cNvPr id="32" name="TextBox 31">
            <a:extLst>
              <a:ext uri="{FF2B5EF4-FFF2-40B4-BE49-F238E27FC236}">
                <a16:creationId xmlns:a16="http://schemas.microsoft.com/office/drawing/2014/main" id="{E3495292-2AD7-9C45-293C-F9F9155D5B26}"/>
              </a:ext>
            </a:extLst>
          </p:cNvPr>
          <p:cNvSpPr txBox="1"/>
          <p:nvPr/>
        </p:nvSpPr>
        <p:spPr>
          <a:xfrm>
            <a:off x="312294" y="274820"/>
            <a:ext cx="47219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The Team</a:t>
            </a:r>
            <a:endParaRPr lang="en-GB" sz="4000" b="1">
              <a:cs typeface="Calibri"/>
            </a:endParaRPr>
          </a:p>
        </p:txBody>
      </p:sp>
      <p:sp>
        <p:nvSpPr>
          <p:cNvPr id="3" name="Oval 2">
            <a:extLst>
              <a:ext uri="{FF2B5EF4-FFF2-40B4-BE49-F238E27FC236}">
                <a16:creationId xmlns:a16="http://schemas.microsoft.com/office/drawing/2014/main" id="{A5779011-21A7-8F22-CE61-C19D7D1D705D}"/>
              </a:ext>
            </a:extLst>
          </p:cNvPr>
          <p:cNvSpPr/>
          <p:nvPr/>
        </p:nvSpPr>
        <p:spPr>
          <a:xfrm>
            <a:off x="-448337" y="5512136"/>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BD587989-4225-89D8-682E-FC9D837E54AC}"/>
              </a:ext>
            </a:extLst>
          </p:cNvPr>
          <p:cNvSpPr/>
          <p:nvPr/>
        </p:nvSpPr>
        <p:spPr>
          <a:xfrm>
            <a:off x="6304082" y="523937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98DE29CC-16F3-4454-4905-495F9E9D8F72}"/>
              </a:ext>
            </a:extLst>
          </p:cNvPr>
          <p:cNvSpPr/>
          <p:nvPr/>
        </p:nvSpPr>
        <p:spPr>
          <a:xfrm>
            <a:off x="308872" y="504651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9A10A4A-B706-9C27-9BD3-E38BC384CEF1}"/>
              </a:ext>
            </a:extLst>
          </p:cNvPr>
          <p:cNvSpPr/>
          <p:nvPr/>
        </p:nvSpPr>
        <p:spPr>
          <a:xfrm>
            <a:off x="11824775" y="3744631"/>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BD87AB2-C760-5EF6-CC51-21FB8E12DE4F}"/>
              </a:ext>
            </a:extLst>
          </p:cNvPr>
          <p:cNvSpPr/>
          <p:nvPr/>
        </p:nvSpPr>
        <p:spPr>
          <a:xfrm>
            <a:off x="2538796" y="5781047"/>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E2077A8-88FE-E3D5-56AC-88729AF34DAB}"/>
              </a:ext>
            </a:extLst>
          </p:cNvPr>
          <p:cNvSpPr/>
          <p:nvPr/>
        </p:nvSpPr>
        <p:spPr>
          <a:xfrm>
            <a:off x="-664634" y="4658074"/>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944F01B-18DC-80AA-F0AB-492F18112D3E}"/>
              </a:ext>
            </a:extLst>
          </p:cNvPr>
          <p:cNvSpPr/>
          <p:nvPr/>
        </p:nvSpPr>
        <p:spPr>
          <a:xfrm>
            <a:off x="2135240" y="5511965"/>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2D9EF0C9-D21E-34D3-6640-F8D97F4B8F5A}"/>
              </a:ext>
            </a:extLst>
          </p:cNvPr>
          <p:cNvSpPr/>
          <p:nvPr/>
        </p:nvSpPr>
        <p:spPr>
          <a:xfrm>
            <a:off x="10051384" y="5749727"/>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B88FB86-8742-D02C-3D11-993D8B8A8D8F}"/>
              </a:ext>
            </a:extLst>
          </p:cNvPr>
          <p:cNvSpPr/>
          <p:nvPr/>
        </p:nvSpPr>
        <p:spPr>
          <a:xfrm>
            <a:off x="7804941" y="5145010"/>
            <a:ext cx="139873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0AD15D6-B10D-1CD9-5AF3-14ACD87C8E43}"/>
              </a:ext>
            </a:extLst>
          </p:cNvPr>
          <p:cNvSpPr/>
          <p:nvPr/>
        </p:nvSpPr>
        <p:spPr>
          <a:xfrm>
            <a:off x="8293277" y="594688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790D769-56E9-20E2-2994-541C8CD4B162}"/>
              </a:ext>
            </a:extLst>
          </p:cNvPr>
          <p:cNvSpPr/>
          <p:nvPr/>
        </p:nvSpPr>
        <p:spPr>
          <a:xfrm>
            <a:off x="8893745" y="5505786"/>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A00355C-0A51-0ABF-04F0-DC450A303DF7}"/>
              </a:ext>
            </a:extLst>
          </p:cNvPr>
          <p:cNvSpPr/>
          <p:nvPr/>
        </p:nvSpPr>
        <p:spPr>
          <a:xfrm>
            <a:off x="10747378" y="5414443"/>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FF1A4471-DC54-F8FA-FCA7-F28D24251B80}"/>
              </a:ext>
            </a:extLst>
          </p:cNvPr>
          <p:cNvSpPr/>
          <p:nvPr/>
        </p:nvSpPr>
        <p:spPr>
          <a:xfrm>
            <a:off x="10390678" y="577965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D04C3627-001B-6BE1-3A3C-D3E2DCF2774D}"/>
              </a:ext>
            </a:extLst>
          </p:cNvPr>
          <p:cNvSpPr/>
          <p:nvPr/>
        </p:nvSpPr>
        <p:spPr>
          <a:xfrm>
            <a:off x="7675166" y="5743062"/>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1245761-181E-C32F-C4FB-9434899B79CC}"/>
              </a:ext>
            </a:extLst>
          </p:cNvPr>
          <p:cNvSpPr/>
          <p:nvPr/>
        </p:nvSpPr>
        <p:spPr>
          <a:xfrm>
            <a:off x="6201193" y="6287848"/>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6579D0C-5D3D-DB67-15FB-E18B475D4DF8}"/>
              </a:ext>
            </a:extLst>
          </p:cNvPr>
          <p:cNvSpPr/>
          <p:nvPr/>
        </p:nvSpPr>
        <p:spPr>
          <a:xfrm>
            <a:off x="4107955" y="5788659"/>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EF57EBBE-4A44-EFCF-1D56-9B72E4A1F479}"/>
              </a:ext>
            </a:extLst>
          </p:cNvPr>
          <p:cNvSpPr/>
          <p:nvPr/>
        </p:nvSpPr>
        <p:spPr>
          <a:xfrm>
            <a:off x="5330492" y="5785269"/>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0B5EF8E7-2D38-DC4F-EFB1-A1EEF537F8E2}"/>
              </a:ext>
            </a:extLst>
          </p:cNvPr>
          <p:cNvSpPr/>
          <p:nvPr/>
        </p:nvSpPr>
        <p:spPr>
          <a:xfrm>
            <a:off x="4053360" y="550805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6B7CBC4-A935-9DA2-2C8D-DE96FAFF9ED9}"/>
              </a:ext>
            </a:extLst>
          </p:cNvPr>
          <p:cNvSpPr/>
          <p:nvPr/>
        </p:nvSpPr>
        <p:spPr>
          <a:xfrm>
            <a:off x="2317188" y="6331380"/>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computer keyboard with green arrows&#10;&#10;Description automatically generated">
            <a:extLst>
              <a:ext uri="{FF2B5EF4-FFF2-40B4-BE49-F238E27FC236}">
                <a16:creationId xmlns:a16="http://schemas.microsoft.com/office/drawing/2014/main" id="{EE91C0B7-9391-BB27-9B8D-D71A1F93A771}"/>
              </a:ext>
            </a:extLst>
          </p:cNvPr>
          <p:cNvPicPr>
            <a:picLocks noChangeAspect="1"/>
          </p:cNvPicPr>
          <p:nvPr/>
        </p:nvPicPr>
        <p:blipFill>
          <a:blip r:embed="rId2"/>
          <a:stretch>
            <a:fillRect/>
          </a:stretch>
        </p:blipFill>
        <p:spPr>
          <a:xfrm>
            <a:off x="10561781" y="-129313"/>
            <a:ext cx="1551713" cy="1528623"/>
          </a:xfrm>
          <a:prstGeom prst="rect">
            <a:avLst/>
          </a:prstGeom>
        </p:spPr>
      </p:pic>
      <p:sp>
        <p:nvSpPr>
          <p:cNvPr id="2" name="Oval 1">
            <a:extLst>
              <a:ext uri="{FF2B5EF4-FFF2-40B4-BE49-F238E27FC236}">
                <a16:creationId xmlns:a16="http://schemas.microsoft.com/office/drawing/2014/main" id="{AEE040AC-04F8-2FFE-61F5-4ABEAE7D2945}"/>
              </a:ext>
            </a:extLst>
          </p:cNvPr>
          <p:cNvSpPr/>
          <p:nvPr/>
        </p:nvSpPr>
        <p:spPr>
          <a:xfrm>
            <a:off x="1146678" y="588227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47E485E-5541-39A1-BDC4-5FC449D47F1B}"/>
              </a:ext>
            </a:extLst>
          </p:cNvPr>
          <p:cNvSpPr/>
          <p:nvPr/>
        </p:nvSpPr>
        <p:spPr>
          <a:xfrm>
            <a:off x="11451474" y="4323727"/>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Off-page Connector 55">
            <a:extLst>
              <a:ext uri="{FF2B5EF4-FFF2-40B4-BE49-F238E27FC236}">
                <a16:creationId xmlns:a16="http://schemas.microsoft.com/office/drawing/2014/main" id="{C1570CE2-68C1-6EDE-FC00-AB787D5F25C3}"/>
              </a:ext>
            </a:extLst>
          </p:cNvPr>
          <p:cNvSpPr/>
          <p:nvPr/>
        </p:nvSpPr>
        <p:spPr>
          <a:xfrm>
            <a:off x="3149300" y="-1023771"/>
            <a:ext cx="357909"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23938643-FCA7-658C-32F6-D37957EB4DA3}"/>
              </a:ext>
            </a:extLst>
          </p:cNvPr>
          <p:cNvSpPr txBox="1"/>
          <p:nvPr/>
        </p:nvSpPr>
        <p:spPr>
          <a:xfrm>
            <a:off x="-8555024" y="3121472"/>
            <a:ext cx="8012544" cy="830997"/>
          </a:xfrm>
          <a:prstGeom prst="rect">
            <a:avLst/>
          </a:prstGeom>
          <a:noFill/>
          <a:ln w="28575">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solidFill>
                  <a:srgbClr val="749074"/>
                </a:solidFill>
                <a:latin typeface="Calibri"/>
                <a:cs typeface="Calibri"/>
              </a:rPr>
              <a:t>Eco Key is creating the future of technology devices by introducing keyboards made from carefully recycled plastic.</a:t>
            </a:r>
            <a:endParaRPr lang="en-US" sz="2400" b="1" dirty="0">
              <a:solidFill>
                <a:srgbClr val="749074"/>
              </a:solidFill>
            </a:endParaRPr>
          </a:p>
        </p:txBody>
      </p:sp>
    </p:spTree>
    <p:extLst>
      <p:ext uri="{BB962C8B-B14F-4D97-AF65-F5344CB8AC3E}">
        <p14:creationId xmlns:p14="http://schemas.microsoft.com/office/powerpoint/2010/main" val="115469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descr="A computer keyboard with a green keypad&#10;&#10;Description automatically generated">
            <a:extLst>
              <a:ext uri="{FF2B5EF4-FFF2-40B4-BE49-F238E27FC236}">
                <a16:creationId xmlns:a16="http://schemas.microsoft.com/office/drawing/2014/main" id="{E9F635D1-7540-C77B-C367-3AB554B47220}"/>
              </a:ext>
            </a:extLst>
          </p:cNvPr>
          <p:cNvPicPr>
            <a:picLocks noChangeAspect="1"/>
          </p:cNvPicPr>
          <p:nvPr/>
        </p:nvPicPr>
        <p:blipFill>
          <a:blip r:embed="rId2"/>
          <a:stretch>
            <a:fillRect/>
          </a:stretch>
        </p:blipFill>
        <p:spPr>
          <a:xfrm>
            <a:off x="13197850" y="3286748"/>
            <a:ext cx="4279691" cy="1770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9" name="Picture 58" descr="A recycle symbol made of leaves&#10;&#10;Description automatically generated">
            <a:extLst>
              <a:ext uri="{FF2B5EF4-FFF2-40B4-BE49-F238E27FC236}">
                <a16:creationId xmlns:a16="http://schemas.microsoft.com/office/drawing/2014/main" id="{73119734-AB6C-E073-AC1C-37BB2D45C2EC}"/>
              </a:ext>
            </a:extLst>
          </p:cNvPr>
          <p:cNvPicPr>
            <a:picLocks noChangeAspect="1"/>
          </p:cNvPicPr>
          <p:nvPr/>
        </p:nvPicPr>
        <p:blipFill>
          <a:blip r:embed="rId3"/>
          <a:stretch>
            <a:fillRect/>
          </a:stretch>
        </p:blipFill>
        <p:spPr>
          <a:xfrm>
            <a:off x="465403" y="7823498"/>
            <a:ext cx="4879299" cy="32505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5" name="TextBox 54">
            <a:extLst>
              <a:ext uri="{FF2B5EF4-FFF2-40B4-BE49-F238E27FC236}">
                <a16:creationId xmlns:a16="http://schemas.microsoft.com/office/drawing/2014/main" id="{189D5E80-93A0-9AAA-C664-BF42270047DA}"/>
              </a:ext>
            </a:extLst>
          </p:cNvPr>
          <p:cNvSpPr txBox="1"/>
          <p:nvPr/>
        </p:nvSpPr>
        <p:spPr>
          <a:xfrm>
            <a:off x="15337107" y="1777134"/>
            <a:ext cx="8619342" cy="1200329"/>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latin typeface="Calibri"/>
                <a:cs typeface="Calibri"/>
              </a:rPr>
              <a:t>Our mission is to combine writing precision with a commitment to sustainability, creating products that not only enrich the user experience, but also contribute to environmental protection.</a:t>
            </a:r>
            <a:endParaRPr lang="en-US" dirty="0"/>
          </a:p>
        </p:txBody>
      </p:sp>
      <p:sp>
        <p:nvSpPr>
          <p:cNvPr id="57" name="Flowchart: Off-page Connector 56">
            <a:extLst>
              <a:ext uri="{FF2B5EF4-FFF2-40B4-BE49-F238E27FC236}">
                <a16:creationId xmlns:a16="http://schemas.microsoft.com/office/drawing/2014/main" id="{72392090-4A4F-4EFB-79F2-6F39FC5982D8}"/>
              </a:ext>
            </a:extLst>
          </p:cNvPr>
          <p:cNvSpPr/>
          <p:nvPr/>
        </p:nvSpPr>
        <p:spPr>
          <a:xfrm>
            <a:off x="14837808" y="1774294"/>
            <a:ext cx="332926"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DA3E42B3-1B8F-9503-0B42-2E1D6B2EA5D4}"/>
              </a:ext>
            </a:extLst>
          </p:cNvPr>
          <p:cNvSpPr txBox="1"/>
          <p:nvPr/>
        </p:nvSpPr>
        <p:spPr>
          <a:xfrm>
            <a:off x="2616406" y="-1444443"/>
            <a:ext cx="63846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ea typeface="+mn-lt"/>
                <a:cs typeface="+mn-lt"/>
              </a:rPr>
              <a:t>The Main Goal</a:t>
            </a:r>
            <a:endParaRPr lang="en-US" sz="4000" b="1" dirty="0">
              <a:cs typeface="Calibri" panose="020F0502020204030204"/>
            </a:endParaRPr>
          </a:p>
        </p:txBody>
      </p:sp>
      <p:sp>
        <p:nvSpPr>
          <p:cNvPr id="41" name="Flowchart: Off-page Connector 40">
            <a:extLst>
              <a:ext uri="{FF2B5EF4-FFF2-40B4-BE49-F238E27FC236}">
                <a16:creationId xmlns:a16="http://schemas.microsoft.com/office/drawing/2014/main" id="{2E028860-AD99-A4AB-F68D-8F244EE40AAB}"/>
              </a:ext>
            </a:extLst>
          </p:cNvPr>
          <p:cNvSpPr/>
          <p:nvPr/>
        </p:nvSpPr>
        <p:spPr>
          <a:xfrm>
            <a:off x="10313109" y="2858352"/>
            <a:ext cx="357909"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1">
            <a:extLst>
              <a:ext uri="{FF2B5EF4-FFF2-40B4-BE49-F238E27FC236}">
                <a16:creationId xmlns:a16="http://schemas.microsoft.com/office/drawing/2014/main" id="{7AECED60-8536-F4BB-A5F1-75F2DF613532}"/>
              </a:ext>
            </a:extLst>
          </p:cNvPr>
          <p:cNvSpPr txBox="1"/>
          <p:nvPr/>
        </p:nvSpPr>
        <p:spPr>
          <a:xfrm>
            <a:off x="2098599" y="2862680"/>
            <a:ext cx="8012544" cy="830997"/>
          </a:xfrm>
          <a:prstGeom prst="rect">
            <a:avLst/>
          </a:prstGeom>
          <a:noFill/>
          <a:ln w="28575">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solidFill>
                  <a:srgbClr val="749074"/>
                </a:solidFill>
                <a:latin typeface="Calibri"/>
                <a:cs typeface="Calibri"/>
              </a:rPr>
              <a:t>Eco Key is creating the future of technology devices by introducing keyboards made from carefully recycled plastic.</a:t>
            </a:r>
            <a:endParaRPr lang="en-US" sz="2400" b="1" dirty="0">
              <a:solidFill>
                <a:srgbClr val="749074"/>
              </a:solidFill>
            </a:endParaRPr>
          </a:p>
        </p:txBody>
      </p:sp>
      <p:sp>
        <p:nvSpPr>
          <p:cNvPr id="39" name="TextBox 1">
            <a:extLst>
              <a:ext uri="{FF2B5EF4-FFF2-40B4-BE49-F238E27FC236}">
                <a16:creationId xmlns:a16="http://schemas.microsoft.com/office/drawing/2014/main" id="{7AECED60-8536-F4BB-A5F1-75F2DF613532}"/>
              </a:ext>
            </a:extLst>
          </p:cNvPr>
          <p:cNvSpPr txBox="1"/>
          <p:nvPr/>
        </p:nvSpPr>
        <p:spPr>
          <a:xfrm>
            <a:off x="3806216" y="1621092"/>
            <a:ext cx="8012544" cy="830997"/>
          </a:xfrm>
          <a:prstGeom prst="rect">
            <a:avLst/>
          </a:prstGeom>
          <a:noFill/>
          <a:ln w="28575">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solidFill>
                  <a:srgbClr val="749074"/>
                </a:solidFill>
                <a:latin typeface="Calibri"/>
                <a:cs typeface="Calibri"/>
              </a:rPr>
              <a:t>Eco Key is creating the future of technology devices by introducing keyboards made from carefully recycled plastic.</a:t>
            </a:r>
            <a:endParaRPr lang="en-US" sz="2400" b="1" dirty="0">
              <a:solidFill>
                <a:srgbClr val="749074"/>
              </a:solidFill>
            </a:endParaRPr>
          </a:p>
        </p:txBody>
      </p:sp>
      <p:sp>
        <p:nvSpPr>
          <p:cNvPr id="51" name="Flowchart: Off-page Connector 50">
            <a:extLst>
              <a:ext uri="{FF2B5EF4-FFF2-40B4-BE49-F238E27FC236}">
                <a16:creationId xmlns:a16="http://schemas.microsoft.com/office/drawing/2014/main" id="{298FCA2B-E95E-6176-AE5F-C55498A8A5C6}"/>
              </a:ext>
            </a:extLst>
          </p:cNvPr>
          <p:cNvSpPr/>
          <p:nvPr/>
        </p:nvSpPr>
        <p:spPr>
          <a:xfrm>
            <a:off x="3283189" y="1612138"/>
            <a:ext cx="357909"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032DE420-68F7-0D05-8C4E-C27236858F98}"/>
              </a:ext>
            </a:extLst>
          </p:cNvPr>
          <p:cNvSpPr txBox="1"/>
          <p:nvPr/>
        </p:nvSpPr>
        <p:spPr>
          <a:xfrm>
            <a:off x="4687454" y="346363"/>
            <a:ext cx="63846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ea typeface="+mn-lt"/>
                <a:cs typeface="+mn-lt"/>
              </a:rPr>
              <a:t>The Main Idea</a:t>
            </a:r>
            <a:endParaRPr lang="en-US" sz="4000" b="1" dirty="0">
              <a:cs typeface="Calibri" panose="020F0502020204030204"/>
            </a:endParaRPr>
          </a:p>
        </p:txBody>
      </p:sp>
      <p:sp>
        <p:nvSpPr>
          <p:cNvPr id="3" name="Oval 2">
            <a:extLst>
              <a:ext uri="{FF2B5EF4-FFF2-40B4-BE49-F238E27FC236}">
                <a16:creationId xmlns:a16="http://schemas.microsoft.com/office/drawing/2014/main" id="{6C16B458-A960-BB21-8934-8030AAAA040F}"/>
              </a:ext>
            </a:extLst>
          </p:cNvPr>
          <p:cNvSpPr/>
          <p:nvPr/>
        </p:nvSpPr>
        <p:spPr>
          <a:xfrm>
            <a:off x="-295754" y="-217466"/>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02688C0-5FB4-DAFC-BD5C-B65A9BAAE9B1}"/>
              </a:ext>
            </a:extLst>
          </p:cNvPr>
          <p:cNvSpPr/>
          <p:nvPr/>
        </p:nvSpPr>
        <p:spPr>
          <a:xfrm>
            <a:off x="-455967" y="102264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209244" y="1450615"/>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1130029" y="-47747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2209610" y="-644647"/>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9A898A5-0DD5-AAD2-B42D-60B780FC2908}"/>
              </a:ext>
            </a:extLst>
          </p:cNvPr>
          <p:cNvSpPr/>
          <p:nvPr/>
        </p:nvSpPr>
        <p:spPr>
          <a:xfrm>
            <a:off x="1576033" y="491551"/>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610484" y="919524"/>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0352D04-F7F9-318C-346E-C4C72425FB72}"/>
              </a:ext>
            </a:extLst>
          </p:cNvPr>
          <p:cNvSpPr/>
          <p:nvPr/>
        </p:nvSpPr>
        <p:spPr>
          <a:xfrm>
            <a:off x="4000579" y="-466723"/>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647972" y="363270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572845" y="2276352"/>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317578" y="3793550"/>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455968" y="491345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7827FBE-F943-224F-86DD-3B7BE5D69511}"/>
              </a:ext>
            </a:extLst>
          </p:cNvPr>
          <p:cNvSpPr/>
          <p:nvPr/>
        </p:nvSpPr>
        <p:spPr>
          <a:xfrm>
            <a:off x="-567153" y="4002159"/>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290062" y="-74302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4"/>
          <a:stretch>
            <a:fillRect/>
          </a:stretch>
        </p:blipFill>
        <p:spPr>
          <a:xfrm>
            <a:off x="10561781" y="-129313"/>
            <a:ext cx="1551713" cy="1528623"/>
          </a:xfrm>
          <a:prstGeom prst="rect">
            <a:avLst/>
          </a:prstGeom>
        </p:spPr>
      </p:pic>
      <p:pic>
        <p:nvPicPr>
          <p:cNvPr id="46" name="Picture 45" descr="A green recycle symbol&#10;&#10;Description automatically generated">
            <a:extLst>
              <a:ext uri="{FF2B5EF4-FFF2-40B4-BE49-F238E27FC236}">
                <a16:creationId xmlns:a16="http://schemas.microsoft.com/office/drawing/2014/main" id="{6F225DC6-3DED-3BE2-8D24-46F88D1D6A37}"/>
              </a:ext>
            </a:extLst>
          </p:cNvPr>
          <p:cNvPicPr>
            <a:picLocks noChangeAspect="1"/>
          </p:cNvPicPr>
          <p:nvPr/>
        </p:nvPicPr>
        <p:blipFill>
          <a:blip r:embed="rId5"/>
          <a:stretch>
            <a:fillRect/>
          </a:stretch>
        </p:blipFill>
        <p:spPr>
          <a:xfrm>
            <a:off x="2527091" y="3938665"/>
            <a:ext cx="2653260" cy="26907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8" name="Picture 47" descr="People holding up plastic bottles and a recycle bin&#10;&#10;Description automatically generated">
            <a:extLst>
              <a:ext uri="{FF2B5EF4-FFF2-40B4-BE49-F238E27FC236}">
                <a16:creationId xmlns:a16="http://schemas.microsoft.com/office/drawing/2014/main" id="{D21C977A-904A-7CC3-6F30-E362B0A02B54}"/>
              </a:ext>
            </a:extLst>
          </p:cNvPr>
          <p:cNvPicPr>
            <a:picLocks noChangeAspect="1"/>
          </p:cNvPicPr>
          <p:nvPr/>
        </p:nvPicPr>
        <p:blipFill>
          <a:blip r:embed="rId6"/>
          <a:stretch>
            <a:fillRect/>
          </a:stretch>
        </p:blipFill>
        <p:spPr>
          <a:xfrm>
            <a:off x="7710176" y="3937650"/>
            <a:ext cx="2905125" cy="26178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129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844524FC-3819-B19D-0BBB-C8BE5A1D5B35}"/>
              </a:ext>
            </a:extLst>
          </p:cNvPr>
          <p:cNvSpPr txBox="1"/>
          <p:nvPr/>
        </p:nvSpPr>
        <p:spPr>
          <a:xfrm>
            <a:off x="1365851" y="-3344268"/>
            <a:ext cx="9306391" cy="2534424"/>
          </a:xfrm>
          <a:prstGeom prst="snip2DiagRect">
            <a:avLst/>
          </a:prstGeom>
          <a:solidFill>
            <a:srgbClr val="749074"/>
          </a:solidFill>
          <a:ln w="571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2400" b="1" dirty="0">
              <a:solidFill>
                <a:srgbClr val="FFFFFF"/>
              </a:solidFill>
              <a:latin typeface="Calibri"/>
              <a:cs typeface="Calibri"/>
            </a:endParaRPr>
          </a:p>
          <a:p>
            <a:pPr algn="ctr"/>
            <a:r>
              <a:rPr lang="en-GB" sz="2800" b="1" dirty="0">
                <a:solidFill>
                  <a:srgbClr val="FFFFFF"/>
                </a:solidFill>
                <a:latin typeface="Calibri"/>
                <a:cs typeface="Calibri"/>
              </a:rPr>
              <a:t>"Eco Key's main goal is to lead the way in technological device innovation by providing high performance keyboards made from recycled plastic."</a:t>
            </a:r>
          </a:p>
          <a:p>
            <a:pPr algn="ctr"/>
            <a:endParaRPr lang="en-GB" sz="2400" b="1" dirty="0">
              <a:solidFill>
                <a:srgbClr val="FFFFFF"/>
              </a:solidFill>
              <a:cs typeface="Calibri" panose="020F0502020204030204"/>
            </a:endParaRPr>
          </a:p>
        </p:txBody>
      </p:sp>
      <p:pic>
        <p:nvPicPr>
          <p:cNvPr id="59" name="Picture 58" descr="A computer keyboard with a green keypad&#10;&#10;Description automatically generated">
            <a:extLst>
              <a:ext uri="{FF2B5EF4-FFF2-40B4-BE49-F238E27FC236}">
                <a16:creationId xmlns:a16="http://schemas.microsoft.com/office/drawing/2014/main" id="{7F5E9FE1-301D-52C4-F7F6-56DA12C96E4E}"/>
              </a:ext>
            </a:extLst>
          </p:cNvPr>
          <p:cNvPicPr>
            <a:picLocks noChangeAspect="1"/>
          </p:cNvPicPr>
          <p:nvPr/>
        </p:nvPicPr>
        <p:blipFill>
          <a:blip r:embed="rId2"/>
          <a:stretch>
            <a:fillRect/>
          </a:stretch>
        </p:blipFill>
        <p:spPr>
          <a:xfrm>
            <a:off x="6023548" y="3099842"/>
            <a:ext cx="4279691" cy="1770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6" name="Picture 55" descr="A recycle symbol made of leaves&#10;&#10;Description automatically generated">
            <a:extLst>
              <a:ext uri="{FF2B5EF4-FFF2-40B4-BE49-F238E27FC236}">
                <a16:creationId xmlns:a16="http://schemas.microsoft.com/office/drawing/2014/main" id="{ED622076-93D1-1D09-B51B-30465A28FBBE}"/>
              </a:ext>
            </a:extLst>
          </p:cNvPr>
          <p:cNvPicPr>
            <a:picLocks noChangeAspect="1"/>
          </p:cNvPicPr>
          <p:nvPr/>
        </p:nvPicPr>
        <p:blipFill>
          <a:blip r:embed="rId3"/>
          <a:stretch>
            <a:fillRect/>
          </a:stretch>
        </p:blipFill>
        <p:spPr>
          <a:xfrm>
            <a:off x="364761" y="3309007"/>
            <a:ext cx="4879299" cy="32505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0" name="TextBox 49">
            <a:extLst>
              <a:ext uri="{FF2B5EF4-FFF2-40B4-BE49-F238E27FC236}">
                <a16:creationId xmlns:a16="http://schemas.microsoft.com/office/drawing/2014/main" id="{16C0962B-5B3E-A8BC-6CA8-DFD987C3A75A}"/>
              </a:ext>
            </a:extLst>
          </p:cNvPr>
          <p:cNvSpPr txBox="1"/>
          <p:nvPr/>
        </p:nvSpPr>
        <p:spPr>
          <a:xfrm>
            <a:off x="1261673" y="1561474"/>
            <a:ext cx="8619342" cy="1200329"/>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latin typeface="Calibri"/>
                <a:cs typeface="Calibri"/>
              </a:rPr>
              <a:t>Our mission is to combine writing precision with a commitment to sustainability, creating products that not only enrich the user experience, but also contribute to environmental protection.</a:t>
            </a:r>
            <a:endParaRPr lang="en-US" dirty="0"/>
          </a:p>
        </p:txBody>
      </p:sp>
      <p:sp>
        <p:nvSpPr>
          <p:cNvPr id="51" name="Flowchart: Off-page Connector 50">
            <a:extLst>
              <a:ext uri="{FF2B5EF4-FFF2-40B4-BE49-F238E27FC236}">
                <a16:creationId xmlns:a16="http://schemas.microsoft.com/office/drawing/2014/main" id="{E1FCE24F-AA47-A6C6-BA26-0ECC2D121ACE}"/>
              </a:ext>
            </a:extLst>
          </p:cNvPr>
          <p:cNvSpPr/>
          <p:nvPr/>
        </p:nvSpPr>
        <p:spPr>
          <a:xfrm>
            <a:off x="762374" y="1558634"/>
            <a:ext cx="332926" cy="484909"/>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207C78C-4CE3-C033-769C-D4F0473A7314}"/>
              </a:ext>
            </a:extLst>
          </p:cNvPr>
          <p:cNvSpPr txBox="1"/>
          <p:nvPr/>
        </p:nvSpPr>
        <p:spPr>
          <a:xfrm>
            <a:off x="2501387" y="208953"/>
            <a:ext cx="63846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ea typeface="+mn-lt"/>
                <a:cs typeface="+mn-lt"/>
              </a:rPr>
              <a:t>The Main Goal</a:t>
            </a:r>
            <a:endParaRPr lang="en-US" sz="4000" b="1" dirty="0">
              <a:cs typeface="Calibri" panose="020F0502020204030204"/>
            </a:endParaRPr>
          </a:p>
        </p:txBody>
      </p:sp>
      <p:sp>
        <p:nvSpPr>
          <p:cNvPr id="3" name="Oval 2">
            <a:extLst>
              <a:ext uri="{FF2B5EF4-FFF2-40B4-BE49-F238E27FC236}">
                <a16:creationId xmlns:a16="http://schemas.microsoft.com/office/drawing/2014/main" id="{6C16B458-A960-BB21-8934-8030AAAA040F}"/>
              </a:ext>
            </a:extLst>
          </p:cNvPr>
          <p:cNvSpPr/>
          <p:nvPr/>
        </p:nvSpPr>
        <p:spPr>
          <a:xfrm>
            <a:off x="8598410" y="535387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10171445" y="4798418"/>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11348324" y="2845344"/>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11053807" y="361505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9A898A5-0DD5-AAD2-B42D-60B780FC2908}"/>
              </a:ext>
            </a:extLst>
          </p:cNvPr>
          <p:cNvSpPr/>
          <p:nvPr/>
        </p:nvSpPr>
        <p:spPr>
          <a:xfrm>
            <a:off x="6460328" y="648761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7218648" y="6016180"/>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0352D04-F7F9-318C-346E-C4C72425FB72}"/>
              </a:ext>
            </a:extLst>
          </p:cNvPr>
          <p:cNvSpPr/>
          <p:nvPr/>
        </p:nvSpPr>
        <p:spPr>
          <a:xfrm>
            <a:off x="11982841" y="1756818"/>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10309043" y="608848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10559244" y="5165933"/>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8065336" y="5639308"/>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11778240" y="2291505"/>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7827FBE-F943-224F-86DD-3B7BE5D69511}"/>
              </a:ext>
            </a:extLst>
          </p:cNvPr>
          <p:cNvSpPr/>
          <p:nvPr/>
        </p:nvSpPr>
        <p:spPr>
          <a:xfrm>
            <a:off x="11728377" y="4878857"/>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8004495" y="591511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4"/>
          <a:stretch>
            <a:fillRect/>
          </a:stretch>
        </p:blipFill>
        <p:spPr>
          <a:xfrm>
            <a:off x="10561781" y="-129313"/>
            <a:ext cx="1551713" cy="1528623"/>
          </a:xfrm>
          <a:prstGeom prst="rect">
            <a:avLst/>
          </a:prstGeom>
        </p:spPr>
      </p:pic>
    </p:spTree>
    <p:extLst>
      <p:ext uri="{BB962C8B-B14F-4D97-AF65-F5344CB8AC3E}">
        <p14:creationId xmlns:p14="http://schemas.microsoft.com/office/powerpoint/2010/main" val="3946110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keyboard with green keys&#10;&#10;Description automatically generated">
            <a:extLst>
              <a:ext uri="{FF2B5EF4-FFF2-40B4-BE49-F238E27FC236}">
                <a16:creationId xmlns:a16="http://schemas.microsoft.com/office/drawing/2014/main" id="{F36D4343-BEEF-F19E-6527-2CA352BD2CEF}"/>
              </a:ext>
            </a:extLst>
          </p:cNvPr>
          <p:cNvPicPr>
            <a:picLocks noChangeAspect="1"/>
          </p:cNvPicPr>
          <p:nvPr/>
        </p:nvPicPr>
        <p:blipFill>
          <a:blip r:embed="rId2"/>
          <a:stretch>
            <a:fillRect/>
          </a:stretch>
        </p:blipFill>
        <p:spPr>
          <a:xfrm>
            <a:off x="991525" y="7244232"/>
            <a:ext cx="3018065" cy="29854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TextBox 3">
            <a:extLst>
              <a:ext uri="{FF2B5EF4-FFF2-40B4-BE49-F238E27FC236}">
                <a16:creationId xmlns:a16="http://schemas.microsoft.com/office/drawing/2014/main" id="{F3AEA2FB-9E5C-81D3-1473-75FA5057D4BE}"/>
              </a:ext>
            </a:extLst>
          </p:cNvPr>
          <p:cNvSpPr txBox="1"/>
          <p:nvPr/>
        </p:nvSpPr>
        <p:spPr>
          <a:xfrm>
            <a:off x="5195440" y="7515971"/>
            <a:ext cx="6647260" cy="2677656"/>
          </a:xfrm>
          <a:prstGeom prst="rect">
            <a:avLst/>
          </a:prstGeom>
          <a:noFill/>
          <a:ln w="28575">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solidFill>
                  <a:srgbClr val="749074"/>
                </a:solidFill>
                <a:ea typeface="+mn-lt"/>
                <a:cs typeface="+mn-lt"/>
              </a:rPr>
              <a:t>Design</a:t>
            </a:r>
            <a:r>
              <a:rPr lang="en-GB" sz="2400" b="1" dirty="0">
                <a:cs typeface="Calibri"/>
              </a:rPr>
              <a:t>: </a:t>
            </a:r>
            <a:endParaRPr lang="en-US" b="1">
              <a:cs typeface="Calibri"/>
            </a:endParaRPr>
          </a:p>
          <a:p>
            <a:r>
              <a:rPr lang="en-GB" sz="2400" dirty="0">
                <a:ea typeface="+mn-lt"/>
                <a:cs typeface="+mn-lt"/>
              </a:rPr>
              <a:t>The </a:t>
            </a:r>
            <a:r>
              <a:rPr lang="en-GB" sz="2400" dirty="0" err="1">
                <a:ea typeface="+mn-lt"/>
                <a:cs typeface="+mn-lt"/>
              </a:rPr>
              <a:t>desinger</a:t>
            </a:r>
            <a:r>
              <a:rPr lang="en-GB" sz="2400" dirty="0">
                <a:ea typeface="+mn-lt"/>
                <a:cs typeface="+mn-lt"/>
              </a:rPr>
              <a:t> took care of defining the </a:t>
            </a:r>
            <a:r>
              <a:rPr lang="en-GB" sz="2400" dirty="0" err="1">
                <a:ea typeface="+mn-lt"/>
                <a:cs typeface="+mn-lt"/>
              </a:rPr>
              <a:t>color</a:t>
            </a:r>
            <a:r>
              <a:rPr lang="en-GB" sz="2400" dirty="0">
                <a:ea typeface="+mn-lt"/>
                <a:cs typeface="+mn-lt"/>
              </a:rPr>
              <a:t> scheme, working closely with the team and commenting on the author's elements with the team. Determine the font and </a:t>
            </a:r>
            <a:r>
              <a:rPr lang="en-GB" sz="2400" dirty="0" err="1">
                <a:ea typeface="+mn-lt"/>
                <a:cs typeface="+mn-lt"/>
              </a:rPr>
              <a:t>color</a:t>
            </a:r>
            <a:r>
              <a:rPr lang="en-GB" sz="2400" dirty="0">
                <a:ea typeface="+mn-lt"/>
                <a:cs typeface="+mn-lt"/>
              </a:rPr>
              <a:t> norms of the site. Select the content of the site, dealing directly with the topic.</a:t>
            </a:r>
            <a:endParaRPr lang="en-GB" dirty="0"/>
          </a:p>
        </p:txBody>
      </p:sp>
      <p:sp>
        <p:nvSpPr>
          <p:cNvPr id="30" name="Flowchart: Off-page Connector 29">
            <a:extLst>
              <a:ext uri="{FF2B5EF4-FFF2-40B4-BE49-F238E27FC236}">
                <a16:creationId xmlns:a16="http://schemas.microsoft.com/office/drawing/2014/main" id="{536DC92E-6CFA-833B-1E55-2101DB2180DC}"/>
              </a:ext>
            </a:extLst>
          </p:cNvPr>
          <p:cNvSpPr/>
          <p:nvPr/>
        </p:nvSpPr>
        <p:spPr>
          <a:xfrm>
            <a:off x="4580408" y="7551667"/>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b="1" dirty="0">
                <a:cs typeface="Calibri"/>
              </a:rPr>
              <a:t>2.</a:t>
            </a:r>
            <a:endParaRPr lang="en-GB" b="1" dirty="0"/>
          </a:p>
        </p:txBody>
      </p:sp>
      <p:sp>
        <p:nvSpPr>
          <p:cNvPr id="5" name="TextBox 4">
            <a:extLst>
              <a:ext uri="{FF2B5EF4-FFF2-40B4-BE49-F238E27FC236}">
                <a16:creationId xmlns:a16="http://schemas.microsoft.com/office/drawing/2014/main" id="{F1D41245-A002-23D2-7885-F4E06ED6349B}"/>
              </a:ext>
            </a:extLst>
          </p:cNvPr>
          <p:cNvSpPr txBox="1"/>
          <p:nvPr/>
        </p:nvSpPr>
        <p:spPr>
          <a:xfrm>
            <a:off x="13143731" y="1226848"/>
            <a:ext cx="9281602"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cs typeface="Calibri"/>
              </a:rPr>
              <a:t>Planning and Research</a:t>
            </a:r>
            <a:r>
              <a:rPr lang="en-GB" sz="2400" b="1" dirty="0">
                <a:cs typeface="Calibri"/>
              </a:rPr>
              <a:t>: </a:t>
            </a:r>
          </a:p>
          <a:p>
            <a:r>
              <a:rPr lang="en-GB" sz="2400" dirty="0">
                <a:ea typeface="+mn-lt"/>
                <a:cs typeface="+mn-lt"/>
              </a:rPr>
              <a:t>The team leader organized team meetings in the Discord app and together with the team determined the topic, following the strictly defined requirements described in the project documentation. They made the logo together and commented on the stage of work.</a:t>
            </a:r>
            <a:endParaRPr lang="en-GB" dirty="0">
              <a:ea typeface="+mn-lt"/>
              <a:cs typeface="+mn-lt"/>
            </a:endParaRPr>
          </a:p>
        </p:txBody>
      </p:sp>
      <p:sp>
        <p:nvSpPr>
          <p:cNvPr id="11" name="Flowchart: Off-page Connector 10">
            <a:extLst>
              <a:ext uri="{FF2B5EF4-FFF2-40B4-BE49-F238E27FC236}">
                <a16:creationId xmlns:a16="http://schemas.microsoft.com/office/drawing/2014/main" id="{EBC88CB3-A2BA-FE90-90C0-63C83C0E11AA}"/>
              </a:ext>
            </a:extLst>
          </p:cNvPr>
          <p:cNvSpPr/>
          <p:nvPr/>
        </p:nvSpPr>
        <p:spPr>
          <a:xfrm>
            <a:off x="12541536" y="1239798"/>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1.</a:t>
            </a:r>
            <a:endParaRPr lang="en-GB" b="1" dirty="0"/>
          </a:p>
        </p:txBody>
      </p:sp>
      <p:sp>
        <p:nvSpPr>
          <p:cNvPr id="4" name="TextBox 3">
            <a:extLst>
              <a:ext uri="{FF2B5EF4-FFF2-40B4-BE49-F238E27FC236}">
                <a16:creationId xmlns:a16="http://schemas.microsoft.com/office/drawing/2014/main" id="{00127839-6D1F-FB8E-1DF9-4079CC1EDEF2}"/>
              </a:ext>
            </a:extLst>
          </p:cNvPr>
          <p:cNvSpPr txBox="1"/>
          <p:nvPr/>
        </p:nvSpPr>
        <p:spPr>
          <a:xfrm>
            <a:off x="2962013" y="-2762390"/>
            <a:ext cx="71657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Stages of Development</a:t>
            </a:r>
          </a:p>
        </p:txBody>
      </p:sp>
      <p:sp>
        <p:nvSpPr>
          <p:cNvPr id="50" name="TextBox 49">
            <a:extLst>
              <a:ext uri="{FF2B5EF4-FFF2-40B4-BE49-F238E27FC236}">
                <a16:creationId xmlns:a16="http://schemas.microsoft.com/office/drawing/2014/main" id="{16C0962B-5B3E-A8BC-6CA8-DFD987C3A75A}"/>
              </a:ext>
            </a:extLst>
          </p:cNvPr>
          <p:cNvSpPr txBox="1"/>
          <p:nvPr/>
        </p:nvSpPr>
        <p:spPr>
          <a:xfrm>
            <a:off x="1524002" y="2248524"/>
            <a:ext cx="9306391" cy="2534424"/>
          </a:xfrm>
          <a:prstGeom prst="snip2DiagRect">
            <a:avLst/>
          </a:prstGeom>
          <a:solidFill>
            <a:srgbClr val="749074"/>
          </a:solidFill>
          <a:ln w="571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2400" b="1" dirty="0">
              <a:solidFill>
                <a:srgbClr val="FFFFFF"/>
              </a:solidFill>
              <a:latin typeface="Calibri"/>
              <a:cs typeface="Calibri"/>
            </a:endParaRPr>
          </a:p>
          <a:p>
            <a:pPr algn="ctr"/>
            <a:r>
              <a:rPr lang="en-GB" sz="2800" b="1" dirty="0">
                <a:solidFill>
                  <a:srgbClr val="FFFFFF"/>
                </a:solidFill>
                <a:latin typeface="Calibri"/>
                <a:cs typeface="Calibri"/>
              </a:rPr>
              <a:t>"Eco Key's main goal is to lead the way in technological device innovation by providing high performance keyboards made from recycled plastic."</a:t>
            </a:r>
          </a:p>
          <a:p>
            <a:pPr algn="ctr"/>
            <a:endParaRPr lang="en-GB" sz="2400" b="1" dirty="0">
              <a:solidFill>
                <a:srgbClr val="FFFFFF"/>
              </a:solidFill>
              <a:cs typeface="Calibri" panose="020F0502020204030204"/>
            </a:endParaRPr>
          </a:p>
        </p:txBody>
      </p:sp>
      <p:sp>
        <p:nvSpPr>
          <p:cNvPr id="3" name="Oval 2">
            <a:extLst>
              <a:ext uri="{FF2B5EF4-FFF2-40B4-BE49-F238E27FC236}">
                <a16:creationId xmlns:a16="http://schemas.microsoft.com/office/drawing/2014/main" id="{6C16B458-A960-BB21-8934-8030AAAA040F}"/>
              </a:ext>
            </a:extLst>
          </p:cNvPr>
          <p:cNvSpPr/>
          <p:nvPr/>
        </p:nvSpPr>
        <p:spPr>
          <a:xfrm>
            <a:off x="10309787" y="5116533"/>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11732920" y="4798418"/>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580389" y="-340065"/>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800914" y="-357335"/>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9229828" y="6103623"/>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10309043" y="6088481"/>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10958982" y="5403277"/>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11775402" y="417776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1247650" y="-506659"/>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552390" y="1055799"/>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3"/>
          <a:stretch>
            <a:fillRect/>
          </a:stretch>
        </p:blipFill>
        <p:spPr>
          <a:xfrm>
            <a:off x="10561781" y="-129313"/>
            <a:ext cx="1551713" cy="1528623"/>
          </a:xfrm>
          <a:prstGeom prst="rect">
            <a:avLst/>
          </a:prstGeom>
        </p:spPr>
      </p:pic>
    </p:spTree>
    <p:extLst>
      <p:ext uri="{BB962C8B-B14F-4D97-AF65-F5344CB8AC3E}">
        <p14:creationId xmlns:p14="http://schemas.microsoft.com/office/powerpoint/2010/main" val="2967544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2C4565-60B5-F54A-AD85-36350B20D226}"/>
              </a:ext>
            </a:extLst>
          </p:cNvPr>
          <p:cNvSpPr txBox="1"/>
          <p:nvPr/>
        </p:nvSpPr>
        <p:spPr>
          <a:xfrm>
            <a:off x="1974013" y="7577681"/>
            <a:ext cx="9956516" cy="156966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ea typeface="+mn-lt"/>
                <a:cs typeface="+mn-lt"/>
              </a:rPr>
              <a:t>Code Development (Front-End</a:t>
            </a:r>
            <a:r>
              <a:rPr lang="en-GB" sz="2400" b="1" dirty="0">
                <a:solidFill>
                  <a:srgbClr val="749074"/>
                </a:solidFill>
                <a:cs typeface="Calibri"/>
              </a:rPr>
              <a:t>)</a:t>
            </a:r>
            <a:r>
              <a:rPr lang="en-GB" sz="2400" b="1" dirty="0">
                <a:cs typeface="Calibri"/>
              </a:rPr>
              <a:t>: </a:t>
            </a:r>
            <a:endParaRPr lang="en-US" dirty="0"/>
          </a:p>
          <a:p>
            <a:r>
              <a:rPr lang="en-GB" sz="2400" dirty="0">
                <a:ea typeface="+mn-lt"/>
                <a:cs typeface="+mn-lt"/>
              </a:rPr>
              <a:t>The two developers made a brief plan and divided up their duties, communicating through Discord throughout the process. They created a responsive site by brainstorming the design with their team.</a:t>
            </a:r>
            <a:endParaRPr lang="en-GB" dirty="0">
              <a:ea typeface="+mn-lt"/>
              <a:cs typeface="+mn-lt"/>
            </a:endParaRPr>
          </a:p>
        </p:txBody>
      </p:sp>
      <p:pic>
        <p:nvPicPr>
          <p:cNvPr id="8" name="Picture 7" descr="A keyboard with green keys&#10;&#10;Description automatically generated">
            <a:extLst>
              <a:ext uri="{FF2B5EF4-FFF2-40B4-BE49-F238E27FC236}">
                <a16:creationId xmlns:a16="http://schemas.microsoft.com/office/drawing/2014/main" id="{463059A1-4196-E3D7-24C9-B1012BD93C93}"/>
              </a:ext>
            </a:extLst>
          </p:cNvPr>
          <p:cNvPicPr>
            <a:picLocks noChangeAspect="1"/>
          </p:cNvPicPr>
          <p:nvPr/>
        </p:nvPicPr>
        <p:blipFill>
          <a:blip r:embed="rId2"/>
          <a:stretch>
            <a:fillRect/>
          </a:stretch>
        </p:blipFill>
        <p:spPr>
          <a:xfrm>
            <a:off x="1106544" y="3563628"/>
            <a:ext cx="3018065" cy="29854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8" name="TextBox 17">
            <a:extLst>
              <a:ext uri="{FF2B5EF4-FFF2-40B4-BE49-F238E27FC236}">
                <a16:creationId xmlns:a16="http://schemas.microsoft.com/office/drawing/2014/main" id="{F3BDFA0B-A124-3523-5B32-EB5CDC68DFD6}"/>
              </a:ext>
            </a:extLst>
          </p:cNvPr>
          <p:cNvSpPr txBox="1"/>
          <p:nvPr/>
        </p:nvSpPr>
        <p:spPr>
          <a:xfrm>
            <a:off x="5123553" y="4079782"/>
            <a:ext cx="6647260" cy="2677656"/>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ea typeface="+mn-lt"/>
                <a:cs typeface="+mn-lt"/>
              </a:rPr>
              <a:t>Design</a:t>
            </a:r>
            <a:r>
              <a:rPr lang="en-GB" sz="2400" b="1" dirty="0">
                <a:cs typeface="Calibri"/>
              </a:rPr>
              <a:t>: </a:t>
            </a:r>
            <a:endParaRPr lang="en-US" b="1">
              <a:cs typeface="Calibri"/>
            </a:endParaRPr>
          </a:p>
          <a:p>
            <a:r>
              <a:rPr lang="en-GB" sz="2400" dirty="0">
                <a:ea typeface="+mn-lt"/>
                <a:cs typeface="+mn-lt"/>
              </a:rPr>
              <a:t>The </a:t>
            </a:r>
            <a:r>
              <a:rPr lang="en-GB" sz="2400" dirty="0" err="1">
                <a:ea typeface="+mn-lt"/>
                <a:cs typeface="+mn-lt"/>
              </a:rPr>
              <a:t>desinger</a:t>
            </a:r>
            <a:r>
              <a:rPr lang="en-GB" sz="2400" dirty="0">
                <a:ea typeface="+mn-lt"/>
                <a:cs typeface="+mn-lt"/>
              </a:rPr>
              <a:t> took care of defining the </a:t>
            </a:r>
            <a:r>
              <a:rPr lang="en-GB" sz="2400" dirty="0" err="1">
                <a:ea typeface="+mn-lt"/>
                <a:cs typeface="+mn-lt"/>
              </a:rPr>
              <a:t>color</a:t>
            </a:r>
            <a:r>
              <a:rPr lang="en-GB" sz="2400" dirty="0">
                <a:ea typeface="+mn-lt"/>
                <a:cs typeface="+mn-lt"/>
              </a:rPr>
              <a:t> scheme, working closely with the team and commenting on the author's elements with the team. Determine the font and </a:t>
            </a:r>
            <a:r>
              <a:rPr lang="en-GB" sz="2400" dirty="0" err="1">
                <a:ea typeface="+mn-lt"/>
                <a:cs typeface="+mn-lt"/>
              </a:rPr>
              <a:t>color</a:t>
            </a:r>
            <a:r>
              <a:rPr lang="en-GB" sz="2400" dirty="0">
                <a:ea typeface="+mn-lt"/>
                <a:cs typeface="+mn-lt"/>
              </a:rPr>
              <a:t> norms of the site. Select the content of the site, dealing directly with the topic.</a:t>
            </a:r>
            <a:endParaRPr lang="en-GB" dirty="0"/>
          </a:p>
        </p:txBody>
      </p:sp>
      <p:sp>
        <p:nvSpPr>
          <p:cNvPr id="19" name="Flowchart: Off-page Connector 18">
            <a:extLst>
              <a:ext uri="{FF2B5EF4-FFF2-40B4-BE49-F238E27FC236}">
                <a16:creationId xmlns:a16="http://schemas.microsoft.com/office/drawing/2014/main" id="{8D973790-7551-09EC-DF99-F4095C599910}"/>
              </a:ext>
            </a:extLst>
          </p:cNvPr>
          <p:cNvSpPr/>
          <p:nvPr/>
        </p:nvSpPr>
        <p:spPr>
          <a:xfrm>
            <a:off x="4508521" y="4115478"/>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2.</a:t>
            </a:r>
            <a:endParaRPr lang="en-GB" b="1" dirty="0"/>
          </a:p>
        </p:txBody>
      </p:sp>
      <p:sp>
        <p:nvSpPr>
          <p:cNvPr id="4" name="TextBox 3">
            <a:extLst>
              <a:ext uri="{FF2B5EF4-FFF2-40B4-BE49-F238E27FC236}">
                <a16:creationId xmlns:a16="http://schemas.microsoft.com/office/drawing/2014/main" id="{0A87667E-AD11-0DFA-3A44-75A085DD089B}"/>
              </a:ext>
            </a:extLst>
          </p:cNvPr>
          <p:cNvSpPr txBox="1"/>
          <p:nvPr/>
        </p:nvSpPr>
        <p:spPr>
          <a:xfrm>
            <a:off x="2533240" y="1384999"/>
            <a:ext cx="9281602"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cs typeface="Calibri"/>
              </a:rPr>
              <a:t>Planning and Research</a:t>
            </a:r>
            <a:r>
              <a:rPr lang="en-GB" sz="2400" b="1" dirty="0">
                <a:cs typeface="Calibri"/>
              </a:rPr>
              <a:t>: </a:t>
            </a:r>
          </a:p>
          <a:p>
            <a:r>
              <a:rPr lang="en-GB" sz="2400" dirty="0">
                <a:ea typeface="+mn-lt"/>
                <a:cs typeface="+mn-lt"/>
              </a:rPr>
              <a:t>The Scrum Trainer organized team meetings in the Discord app and together with the team determined the topic, following the strictly defined requirements described in the project documentation. They made the logo together and commented on the stage of work.</a:t>
            </a:r>
            <a:endParaRPr lang="en-GB" dirty="0">
              <a:ea typeface="+mn-lt"/>
              <a:cs typeface="+mn-lt"/>
            </a:endParaRPr>
          </a:p>
        </p:txBody>
      </p:sp>
      <p:sp>
        <p:nvSpPr>
          <p:cNvPr id="13" name="Flowchart: Off-page Connector 12">
            <a:extLst>
              <a:ext uri="{FF2B5EF4-FFF2-40B4-BE49-F238E27FC236}">
                <a16:creationId xmlns:a16="http://schemas.microsoft.com/office/drawing/2014/main" id="{5CFC87A1-21F0-CA23-A80D-5D8912147D34}"/>
              </a:ext>
            </a:extLst>
          </p:cNvPr>
          <p:cNvSpPr/>
          <p:nvPr/>
        </p:nvSpPr>
        <p:spPr>
          <a:xfrm>
            <a:off x="1931045" y="1397949"/>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1.</a:t>
            </a:r>
            <a:endParaRPr lang="en-GB" b="1" dirty="0"/>
          </a:p>
        </p:txBody>
      </p:sp>
      <p:sp>
        <p:nvSpPr>
          <p:cNvPr id="22" name="Flowchart: Off-page Connector 21">
            <a:extLst>
              <a:ext uri="{FF2B5EF4-FFF2-40B4-BE49-F238E27FC236}">
                <a16:creationId xmlns:a16="http://schemas.microsoft.com/office/drawing/2014/main" id="{422B0E66-C437-FE73-D1E2-FCD824951441}"/>
              </a:ext>
            </a:extLst>
          </p:cNvPr>
          <p:cNvSpPr/>
          <p:nvPr/>
        </p:nvSpPr>
        <p:spPr>
          <a:xfrm>
            <a:off x="-1931326" y="1583898"/>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3.</a:t>
            </a:r>
            <a:endParaRPr lang="en-GB" b="1" dirty="0"/>
          </a:p>
        </p:txBody>
      </p:sp>
      <p:pic>
        <p:nvPicPr>
          <p:cNvPr id="26" name="Picture 25" descr="A green rectangle with white text&#10;&#10;Description automatically generated">
            <a:extLst>
              <a:ext uri="{FF2B5EF4-FFF2-40B4-BE49-F238E27FC236}">
                <a16:creationId xmlns:a16="http://schemas.microsoft.com/office/drawing/2014/main" id="{4C5674C0-2802-CA4A-DABF-0C8A2CD0A4AF}"/>
              </a:ext>
            </a:extLst>
          </p:cNvPr>
          <p:cNvPicPr>
            <a:picLocks noChangeAspect="1"/>
          </p:cNvPicPr>
          <p:nvPr/>
        </p:nvPicPr>
        <p:blipFill>
          <a:blip r:embed="rId3"/>
          <a:stretch>
            <a:fillRect/>
          </a:stretch>
        </p:blipFill>
        <p:spPr>
          <a:xfrm>
            <a:off x="13058340" y="3190778"/>
            <a:ext cx="3603171" cy="17934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6BD7C660-365F-3EF9-8307-C496B52618EA}"/>
              </a:ext>
            </a:extLst>
          </p:cNvPr>
          <p:cNvSpPr txBox="1"/>
          <p:nvPr/>
        </p:nvSpPr>
        <p:spPr>
          <a:xfrm>
            <a:off x="2976390" y="228101"/>
            <a:ext cx="71657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Stages of Development</a:t>
            </a:r>
          </a:p>
        </p:txBody>
      </p:sp>
      <p:sp>
        <p:nvSpPr>
          <p:cNvPr id="3" name="Oval 2">
            <a:extLst>
              <a:ext uri="{FF2B5EF4-FFF2-40B4-BE49-F238E27FC236}">
                <a16:creationId xmlns:a16="http://schemas.microsoft.com/office/drawing/2014/main" id="{6C16B458-A960-BB21-8934-8030AAAA040F}"/>
              </a:ext>
            </a:extLst>
          </p:cNvPr>
          <p:cNvSpPr/>
          <p:nvPr/>
        </p:nvSpPr>
        <p:spPr>
          <a:xfrm>
            <a:off x="-1465270" y="388008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444703" y="1721663"/>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738540" y="-354442"/>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800914" y="-357335"/>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978097" y="1718529"/>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761523" y="350055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1117999" y="251342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259138" y="813465"/>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1563952" y="-43477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451749" y="107017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4"/>
          <a:stretch>
            <a:fillRect/>
          </a:stretch>
        </p:blipFill>
        <p:spPr>
          <a:xfrm>
            <a:off x="10561781" y="-129313"/>
            <a:ext cx="1551713" cy="1528623"/>
          </a:xfrm>
          <a:prstGeom prst="rect">
            <a:avLst/>
          </a:prstGeom>
        </p:spPr>
      </p:pic>
    </p:spTree>
    <p:extLst>
      <p:ext uri="{BB962C8B-B14F-4D97-AF65-F5344CB8AC3E}">
        <p14:creationId xmlns:p14="http://schemas.microsoft.com/office/powerpoint/2010/main" val="237752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white logo with two dots&#10;&#10;Description automatically generated">
            <a:extLst>
              <a:ext uri="{FF2B5EF4-FFF2-40B4-BE49-F238E27FC236}">
                <a16:creationId xmlns:a16="http://schemas.microsoft.com/office/drawing/2014/main" id="{84050F7A-9387-1F46-2E84-FE5F547EF49A}"/>
              </a:ext>
            </a:extLst>
          </p:cNvPr>
          <p:cNvPicPr>
            <a:picLocks noChangeAspect="1"/>
          </p:cNvPicPr>
          <p:nvPr/>
        </p:nvPicPr>
        <p:blipFill>
          <a:blip r:embed="rId2"/>
          <a:stretch>
            <a:fillRect/>
          </a:stretch>
        </p:blipFill>
        <p:spPr>
          <a:xfrm>
            <a:off x="-12038115" y="1922063"/>
            <a:ext cx="1762336" cy="1762337"/>
          </a:xfrm>
          <a:prstGeom prst="rect">
            <a:avLst/>
          </a:prstGeom>
          <a:ln>
            <a:noFill/>
          </a:ln>
          <a:effectLst>
            <a:outerShdw blurRad="190500" algn="tl" rotWithShape="0">
              <a:srgbClr val="000000">
                <a:alpha val="70000"/>
              </a:srgbClr>
            </a:outerShdw>
          </a:effectLst>
        </p:spPr>
      </p:pic>
      <p:pic>
        <p:nvPicPr>
          <p:cNvPr id="23" name="Picture 22" descr="A blue ribbon with a cross&#10;&#10;Description automatically generated">
            <a:extLst>
              <a:ext uri="{FF2B5EF4-FFF2-40B4-BE49-F238E27FC236}">
                <a16:creationId xmlns:a16="http://schemas.microsoft.com/office/drawing/2014/main" id="{A1E3908E-A139-CDAF-5E14-5BA40A2D110C}"/>
              </a:ext>
            </a:extLst>
          </p:cNvPr>
          <p:cNvPicPr>
            <a:picLocks noChangeAspect="1"/>
          </p:cNvPicPr>
          <p:nvPr/>
        </p:nvPicPr>
        <p:blipFill>
          <a:blip r:embed="rId3"/>
          <a:stretch>
            <a:fillRect/>
          </a:stretch>
        </p:blipFill>
        <p:spPr>
          <a:xfrm>
            <a:off x="-9916098" y="2608168"/>
            <a:ext cx="2462935" cy="1843179"/>
          </a:xfrm>
          <a:prstGeom prst="rect">
            <a:avLst/>
          </a:prstGeom>
          <a:ln>
            <a:noFill/>
          </a:ln>
          <a:effectLst>
            <a:outerShdw blurRad="190500" algn="tl" rotWithShape="0">
              <a:srgbClr val="000000">
                <a:alpha val="70000"/>
              </a:srgbClr>
            </a:outerShdw>
          </a:effectLst>
        </p:spPr>
      </p:pic>
      <p:pic>
        <p:nvPicPr>
          <p:cNvPr id="27" name="Picture 26" descr="A colorful circle shapes on a black background&#10;&#10;Description automatically generated">
            <a:extLst>
              <a:ext uri="{FF2B5EF4-FFF2-40B4-BE49-F238E27FC236}">
                <a16:creationId xmlns:a16="http://schemas.microsoft.com/office/drawing/2014/main" id="{81C33130-AF79-8E9C-A0D3-9945B9AE90AE}"/>
              </a:ext>
            </a:extLst>
          </p:cNvPr>
          <p:cNvPicPr>
            <a:picLocks noChangeAspect="1"/>
          </p:cNvPicPr>
          <p:nvPr/>
        </p:nvPicPr>
        <p:blipFill>
          <a:blip r:embed="rId4"/>
          <a:stretch>
            <a:fillRect/>
          </a:stretch>
        </p:blipFill>
        <p:spPr>
          <a:xfrm>
            <a:off x="-4655805" y="2680528"/>
            <a:ext cx="1104024" cy="1691155"/>
          </a:xfrm>
          <a:prstGeom prst="rect">
            <a:avLst/>
          </a:prstGeom>
          <a:ln>
            <a:noFill/>
          </a:ln>
          <a:effectLst>
            <a:outerShdw blurRad="190500" algn="tl" rotWithShape="0">
              <a:srgbClr val="000000">
                <a:alpha val="70000"/>
              </a:srgbClr>
            </a:outerShdw>
          </a:effectLst>
        </p:spPr>
      </p:pic>
      <p:pic>
        <p:nvPicPr>
          <p:cNvPr id="32" name="Picture 31" descr="A blue square with white letters&#10;&#10;Description automatically generated">
            <a:extLst>
              <a:ext uri="{FF2B5EF4-FFF2-40B4-BE49-F238E27FC236}">
                <a16:creationId xmlns:a16="http://schemas.microsoft.com/office/drawing/2014/main" id="{198ECD59-B43F-57B1-707D-6954E30849C8}"/>
              </a:ext>
            </a:extLst>
          </p:cNvPr>
          <p:cNvPicPr>
            <a:picLocks noChangeAspect="1"/>
          </p:cNvPicPr>
          <p:nvPr/>
        </p:nvPicPr>
        <p:blipFill>
          <a:blip r:embed="rId5"/>
          <a:stretch>
            <a:fillRect/>
          </a:stretch>
        </p:blipFill>
        <p:spPr>
          <a:xfrm>
            <a:off x="-10636417" y="4877459"/>
            <a:ext cx="2774833" cy="1603076"/>
          </a:xfrm>
          <a:prstGeom prst="rect">
            <a:avLst/>
          </a:prstGeom>
          <a:ln>
            <a:noFill/>
          </a:ln>
          <a:effectLst>
            <a:outerShdw blurRad="190500" algn="tl" rotWithShape="0">
              <a:srgbClr val="000000">
                <a:alpha val="70000"/>
              </a:srgbClr>
            </a:outerShdw>
          </a:effectLst>
        </p:spPr>
      </p:pic>
      <p:pic>
        <p:nvPicPr>
          <p:cNvPr id="36" name="Picture 35" descr="A logo with a black background&#10;&#10;Description automatically generated">
            <a:extLst>
              <a:ext uri="{FF2B5EF4-FFF2-40B4-BE49-F238E27FC236}">
                <a16:creationId xmlns:a16="http://schemas.microsoft.com/office/drawing/2014/main" id="{390A6EDD-EBDE-D5B7-9564-CE91BB1B98CC}"/>
              </a:ext>
            </a:extLst>
          </p:cNvPr>
          <p:cNvPicPr>
            <a:picLocks noChangeAspect="1"/>
          </p:cNvPicPr>
          <p:nvPr/>
        </p:nvPicPr>
        <p:blipFill>
          <a:blip r:embed="rId6"/>
          <a:stretch>
            <a:fillRect/>
          </a:stretch>
        </p:blipFill>
        <p:spPr>
          <a:xfrm>
            <a:off x="-7153503" y="1962449"/>
            <a:ext cx="1694307" cy="1555632"/>
          </a:xfrm>
          <a:prstGeom prst="rect">
            <a:avLst/>
          </a:prstGeom>
          <a:ln>
            <a:noFill/>
          </a:ln>
          <a:effectLst>
            <a:outerShdw blurRad="190500" algn="tl" rotWithShape="0">
              <a:srgbClr val="000000">
                <a:alpha val="70000"/>
              </a:srgbClr>
            </a:outerShdw>
          </a:effectLst>
        </p:spPr>
      </p:pic>
      <p:pic>
        <p:nvPicPr>
          <p:cNvPr id="39" name="Picture 38">
            <a:extLst>
              <a:ext uri="{FF2B5EF4-FFF2-40B4-BE49-F238E27FC236}">
                <a16:creationId xmlns:a16="http://schemas.microsoft.com/office/drawing/2014/main" id="{5AA1D83D-9B17-63FF-9802-9E086796A8D7}"/>
              </a:ext>
            </a:extLst>
          </p:cNvPr>
          <p:cNvPicPr>
            <a:picLocks noChangeAspect="1"/>
          </p:cNvPicPr>
          <p:nvPr/>
        </p:nvPicPr>
        <p:blipFill>
          <a:blip r:embed="rId7"/>
          <a:stretch>
            <a:fillRect/>
          </a:stretch>
        </p:blipFill>
        <p:spPr>
          <a:xfrm>
            <a:off x="-12784568" y="4442270"/>
            <a:ext cx="2044463" cy="1958200"/>
          </a:xfrm>
          <a:prstGeom prst="rect">
            <a:avLst/>
          </a:prstGeom>
          <a:ln>
            <a:noFill/>
          </a:ln>
          <a:effectLst>
            <a:outerShdw blurRad="190500" algn="tl" rotWithShape="0">
              <a:srgbClr val="000000">
                <a:alpha val="70000"/>
              </a:srgbClr>
            </a:outerShdw>
          </a:effectLst>
        </p:spPr>
      </p:pic>
      <p:pic>
        <p:nvPicPr>
          <p:cNvPr id="41" name="Picture 40" descr="A logo of a software developer&#10;&#10;Description automatically generated">
            <a:extLst>
              <a:ext uri="{FF2B5EF4-FFF2-40B4-BE49-F238E27FC236}">
                <a16:creationId xmlns:a16="http://schemas.microsoft.com/office/drawing/2014/main" id="{24FDEBE7-2AA4-90AB-D1BD-365F4F504345}"/>
              </a:ext>
            </a:extLst>
          </p:cNvPr>
          <p:cNvPicPr>
            <a:picLocks noChangeAspect="1"/>
          </p:cNvPicPr>
          <p:nvPr/>
        </p:nvPicPr>
        <p:blipFill>
          <a:blip r:embed="rId8"/>
          <a:stretch>
            <a:fillRect/>
          </a:stretch>
        </p:blipFill>
        <p:spPr>
          <a:xfrm>
            <a:off x="-7447539" y="4804365"/>
            <a:ext cx="1843178" cy="1857555"/>
          </a:xfrm>
          <a:prstGeom prst="rect">
            <a:avLst/>
          </a:prstGeom>
          <a:ln>
            <a:noFill/>
          </a:ln>
          <a:effectLst>
            <a:outerShdw blurRad="190500" algn="tl" rotWithShape="0">
              <a:srgbClr val="000000">
                <a:alpha val="70000"/>
              </a:srgbClr>
            </a:outerShdw>
          </a:effectLst>
        </p:spPr>
      </p:pic>
      <p:pic>
        <p:nvPicPr>
          <p:cNvPr id="43" name="Picture 42" descr="A yellow and black logo&#10;&#10;Description automatically generated">
            <a:extLst>
              <a:ext uri="{FF2B5EF4-FFF2-40B4-BE49-F238E27FC236}">
                <a16:creationId xmlns:a16="http://schemas.microsoft.com/office/drawing/2014/main" id="{B1C5ECAD-FF82-8517-C446-CE886153AD03}"/>
              </a:ext>
            </a:extLst>
          </p:cNvPr>
          <p:cNvPicPr>
            <a:picLocks noChangeAspect="1"/>
          </p:cNvPicPr>
          <p:nvPr/>
        </p:nvPicPr>
        <p:blipFill>
          <a:blip r:embed="rId9"/>
          <a:stretch>
            <a:fillRect/>
          </a:stretch>
        </p:blipFill>
        <p:spPr>
          <a:xfrm>
            <a:off x="-5240854" y="4795962"/>
            <a:ext cx="1695091" cy="1865462"/>
          </a:xfrm>
          <a:prstGeom prst="rect">
            <a:avLst/>
          </a:prstGeom>
          <a:ln>
            <a:noFill/>
          </a:ln>
          <a:effectLst>
            <a:outerShdw blurRad="190500" algn="tl" rotWithShape="0">
              <a:srgbClr val="000000">
                <a:alpha val="70000"/>
              </a:srgbClr>
            </a:outerShdw>
          </a:effectLst>
        </p:spPr>
      </p:pic>
      <p:pic>
        <p:nvPicPr>
          <p:cNvPr id="45" name="Picture 44" descr="A blue and white logo&#10;&#10;Description automatically generated">
            <a:extLst>
              <a:ext uri="{FF2B5EF4-FFF2-40B4-BE49-F238E27FC236}">
                <a16:creationId xmlns:a16="http://schemas.microsoft.com/office/drawing/2014/main" id="{6BA49565-A4A2-A179-FC37-DA6DD5E1741C}"/>
              </a:ext>
            </a:extLst>
          </p:cNvPr>
          <p:cNvPicPr>
            <a:picLocks noChangeAspect="1"/>
          </p:cNvPicPr>
          <p:nvPr/>
        </p:nvPicPr>
        <p:blipFill>
          <a:blip r:embed="rId10"/>
          <a:stretch>
            <a:fillRect/>
          </a:stretch>
        </p:blipFill>
        <p:spPr>
          <a:xfrm>
            <a:off x="-3263044" y="4800942"/>
            <a:ext cx="1828800" cy="1857555"/>
          </a:xfrm>
          <a:prstGeom prst="rect">
            <a:avLst/>
          </a:prstGeom>
          <a:ln>
            <a:noFill/>
          </a:ln>
          <a:effectLst>
            <a:outerShdw blurRad="190500" algn="tl" rotWithShape="0">
              <a:srgbClr val="000000">
                <a:alpha val="70000"/>
              </a:srgbClr>
            </a:outerShdw>
          </a:effectLst>
        </p:spPr>
      </p:pic>
      <p:pic>
        <p:nvPicPr>
          <p:cNvPr id="47" name="Picture 46" descr="A purple and white sign with a black background&#10;&#10;Description automatically generated">
            <a:extLst>
              <a:ext uri="{FF2B5EF4-FFF2-40B4-BE49-F238E27FC236}">
                <a16:creationId xmlns:a16="http://schemas.microsoft.com/office/drawing/2014/main" id="{4DC80B11-FDDF-EB00-1815-6674B919A717}"/>
              </a:ext>
            </a:extLst>
          </p:cNvPr>
          <p:cNvPicPr>
            <a:picLocks noChangeAspect="1"/>
          </p:cNvPicPr>
          <p:nvPr/>
        </p:nvPicPr>
        <p:blipFill>
          <a:blip r:embed="rId11"/>
          <a:stretch>
            <a:fillRect/>
          </a:stretch>
        </p:blipFill>
        <p:spPr>
          <a:xfrm>
            <a:off x="-3199373" y="1720765"/>
            <a:ext cx="1929444" cy="1929443"/>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F3BDFA0B-A124-3523-5B32-EB5CDC68DFD6}"/>
              </a:ext>
            </a:extLst>
          </p:cNvPr>
          <p:cNvSpPr txBox="1"/>
          <p:nvPr/>
        </p:nvSpPr>
        <p:spPr>
          <a:xfrm>
            <a:off x="1737608" y="5018716"/>
            <a:ext cx="6647260" cy="156966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ea typeface="+mn-lt"/>
                <a:cs typeface="+mn-lt"/>
              </a:rPr>
              <a:t>Testing and Analysis</a:t>
            </a:r>
            <a:r>
              <a:rPr lang="en-GB" sz="2400" b="1" dirty="0">
                <a:cs typeface="Calibri"/>
              </a:rPr>
              <a:t>: </a:t>
            </a:r>
            <a:endParaRPr lang="en-US" b="1" dirty="0">
              <a:cs typeface="Calibri"/>
            </a:endParaRPr>
          </a:p>
          <a:p>
            <a:r>
              <a:rPr lang="en-GB" sz="2400" dirty="0">
                <a:ea typeface="+mn-lt"/>
                <a:cs typeface="+mn-lt"/>
              </a:rPr>
              <a:t>The team made sure of the perfect functionality of the site by checking every detail of it. They tested the site in different browsers.</a:t>
            </a:r>
            <a:endParaRPr lang="en-GB" dirty="0"/>
          </a:p>
        </p:txBody>
      </p:sp>
      <p:sp>
        <p:nvSpPr>
          <p:cNvPr id="4" name="TextBox 3">
            <a:extLst>
              <a:ext uri="{FF2B5EF4-FFF2-40B4-BE49-F238E27FC236}">
                <a16:creationId xmlns:a16="http://schemas.microsoft.com/office/drawing/2014/main" id="{0A87667E-AD11-0DFA-3A44-75A085DD089B}"/>
              </a:ext>
            </a:extLst>
          </p:cNvPr>
          <p:cNvSpPr txBox="1"/>
          <p:nvPr/>
        </p:nvSpPr>
        <p:spPr>
          <a:xfrm>
            <a:off x="2031522" y="1294775"/>
            <a:ext cx="9956516" cy="156966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749074"/>
                </a:solidFill>
                <a:ea typeface="+mn-lt"/>
                <a:cs typeface="+mn-lt"/>
              </a:rPr>
              <a:t>Code Development (Front-End</a:t>
            </a:r>
            <a:r>
              <a:rPr lang="en-GB" sz="2400" b="1" dirty="0">
                <a:solidFill>
                  <a:srgbClr val="749074"/>
                </a:solidFill>
                <a:cs typeface="Calibri"/>
              </a:rPr>
              <a:t>)</a:t>
            </a:r>
            <a:r>
              <a:rPr lang="en-GB" sz="2400" b="1" dirty="0">
                <a:cs typeface="Calibri"/>
              </a:rPr>
              <a:t>: </a:t>
            </a:r>
            <a:endParaRPr lang="en-US" dirty="0"/>
          </a:p>
          <a:p>
            <a:r>
              <a:rPr lang="en-GB" sz="2400" dirty="0">
                <a:ea typeface="+mn-lt"/>
                <a:cs typeface="+mn-lt"/>
              </a:rPr>
              <a:t>The two developers made a brief plan and divided up their duties, communicating through Discord throughout the process. They created a responsive site by brainstorming the design with their team.</a:t>
            </a:r>
            <a:endParaRPr lang="en-GB" dirty="0">
              <a:ea typeface="+mn-lt"/>
              <a:cs typeface="+mn-lt"/>
            </a:endParaRPr>
          </a:p>
        </p:txBody>
      </p:sp>
      <p:sp>
        <p:nvSpPr>
          <p:cNvPr id="24" name="TextBox 23">
            <a:extLst>
              <a:ext uri="{FF2B5EF4-FFF2-40B4-BE49-F238E27FC236}">
                <a16:creationId xmlns:a16="http://schemas.microsoft.com/office/drawing/2014/main" id="{46F85BF8-AAEC-C7A6-8884-B2C5E2315398}"/>
              </a:ext>
            </a:extLst>
          </p:cNvPr>
          <p:cNvSpPr txBox="1"/>
          <p:nvPr/>
        </p:nvSpPr>
        <p:spPr>
          <a:xfrm>
            <a:off x="13209492" y="1223725"/>
            <a:ext cx="61084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Used Programs</a:t>
            </a:r>
            <a:endParaRPr lang="en-US" b="1"/>
          </a:p>
        </p:txBody>
      </p:sp>
      <p:pic>
        <p:nvPicPr>
          <p:cNvPr id="22" name="Picture 21" descr="A green rectangle with white text&#10;&#10;Description automatically generated">
            <a:extLst>
              <a:ext uri="{FF2B5EF4-FFF2-40B4-BE49-F238E27FC236}">
                <a16:creationId xmlns:a16="http://schemas.microsoft.com/office/drawing/2014/main" id="{FE53953E-62DF-7293-F590-A0A6ED6ADCB6}"/>
              </a:ext>
            </a:extLst>
          </p:cNvPr>
          <p:cNvPicPr>
            <a:picLocks noChangeAspect="1"/>
          </p:cNvPicPr>
          <p:nvPr/>
        </p:nvPicPr>
        <p:blipFill>
          <a:blip r:embed="rId12"/>
          <a:stretch>
            <a:fillRect/>
          </a:stretch>
        </p:blipFill>
        <p:spPr>
          <a:xfrm>
            <a:off x="4949510" y="3047004"/>
            <a:ext cx="3603171" cy="17934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Flowchart: Off-page Connector 12">
            <a:extLst>
              <a:ext uri="{FF2B5EF4-FFF2-40B4-BE49-F238E27FC236}">
                <a16:creationId xmlns:a16="http://schemas.microsoft.com/office/drawing/2014/main" id="{5CFC87A1-21F0-CA23-A80D-5D8912147D34}"/>
              </a:ext>
            </a:extLst>
          </p:cNvPr>
          <p:cNvSpPr/>
          <p:nvPr/>
        </p:nvSpPr>
        <p:spPr>
          <a:xfrm>
            <a:off x="1404221" y="1296351"/>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3.</a:t>
            </a:r>
            <a:endParaRPr lang="en-GB" b="1" dirty="0"/>
          </a:p>
        </p:txBody>
      </p:sp>
      <p:sp>
        <p:nvSpPr>
          <p:cNvPr id="3" name="Oval 2">
            <a:extLst>
              <a:ext uri="{FF2B5EF4-FFF2-40B4-BE49-F238E27FC236}">
                <a16:creationId xmlns:a16="http://schemas.microsoft.com/office/drawing/2014/main" id="{6C16B458-A960-BB21-8934-8030AAAA040F}"/>
              </a:ext>
            </a:extLst>
          </p:cNvPr>
          <p:cNvSpPr/>
          <p:nvPr/>
        </p:nvSpPr>
        <p:spPr>
          <a:xfrm>
            <a:off x="-1465270" y="3880080"/>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444703" y="1721663"/>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738540" y="-354442"/>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800914" y="-357335"/>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978097" y="1718529"/>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761523" y="350055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1117999" y="2513428"/>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259138" y="813465"/>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1563952" y="-434772"/>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451749" y="107017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13"/>
          <a:stretch>
            <a:fillRect/>
          </a:stretch>
        </p:blipFill>
        <p:spPr>
          <a:xfrm>
            <a:off x="10561781" y="-129313"/>
            <a:ext cx="1551713" cy="1528623"/>
          </a:xfrm>
          <a:prstGeom prst="rect">
            <a:avLst/>
          </a:prstGeom>
        </p:spPr>
      </p:pic>
      <p:sp>
        <p:nvSpPr>
          <p:cNvPr id="2" name="TextBox 1">
            <a:extLst>
              <a:ext uri="{FF2B5EF4-FFF2-40B4-BE49-F238E27FC236}">
                <a16:creationId xmlns:a16="http://schemas.microsoft.com/office/drawing/2014/main" id="{6BD7C660-365F-3EF9-8307-C496B52618EA}"/>
              </a:ext>
            </a:extLst>
          </p:cNvPr>
          <p:cNvSpPr txBox="1"/>
          <p:nvPr/>
        </p:nvSpPr>
        <p:spPr>
          <a:xfrm>
            <a:off x="2976390" y="228101"/>
            <a:ext cx="71657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Stages of Development</a:t>
            </a:r>
          </a:p>
        </p:txBody>
      </p:sp>
      <p:sp>
        <p:nvSpPr>
          <p:cNvPr id="19" name="Flowchart: Off-page Connector 18">
            <a:extLst>
              <a:ext uri="{FF2B5EF4-FFF2-40B4-BE49-F238E27FC236}">
                <a16:creationId xmlns:a16="http://schemas.microsoft.com/office/drawing/2014/main" id="{8D973790-7551-09EC-DF99-F4095C599910}"/>
              </a:ext>
            </a:extLst>
          </p:cNvPr>
          <p:cNvSpPr/>
          <p:nvPr/>
        </p:nvSpPr>
        <p:spPr>
          <a:xfrm>
            <a:off x="1056288" y="5020292"/>
            <a:ext cx="463554" cy="495794"/>
          </a:xfrm>
          <a:prstGeom prst="flowChartOffpageConnector">
            <a:avLst/>
          </a:prstGeom>
          <a:solidFill>
            <a:srgbClr val="749074"/>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cs typeface="Calibri"/>
              </a:rPr>
              <a:t>4.</a:t>
            </a:r>
            <a:endParaRPr lang="en-GB" b="1" dirty="0"/>
          </a:p>
        </p:txBody>
      </p:sp>
      <p:pic>
        <p:nvPicPr>
          <p:cNvPr id="5" name="Picture 4" descr="A white and green keyboard&#10;&#10;Description automatically generated">
            <a:extLst>
              <a:ext uri="{FF2B5EF4-FFF2-40B4-BE49-F238E27FC236}">
                <a16:creationId xmlns:a16="http://schemas.microsoft.com/office/drawing/2014/main" id="{F9B3FF08-C52D-8B88-829F-D73A6B3FC9E2}"/>
              </a:ext>
            </a:extLst>
          </p:cNvPr>
          <p:cNvPicPr>
            <a:picLocks noChangeAspect="1"/>
          </p:cNvPicPr>
          <p:nvPr/>
        </p:nvPicPr>
        <p:blipFill>
          <a:blip r:embed="rId14"/>
          <a:stretch>
            <a:fillRect/>
          </a:stretch>
        </p:blipFill>
        <p:spPr>
          <a:xfrm>
            <a:off x="9237208" y="3805238"/>
            <a:ext cx="2447925" cy="24261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1" name="Picture 20" descr="A white and green keyboard&#10;&#10;Description automatically generated">
            <a:extLst>
              <a:ext uri="{FF2B5EF4-FFF2-40B4-BE49-F238E27FC236}">
                <a16:creationId xmlns:a16="http://schemas.microsoft.com/office/drawing/2014/main" id="{18B80947-6D96-7B37-2401-B926456280DA}"/>
              </a:ext>
            </a:extLst>
          </p:cNvPr>
          <p:cNvPicPr>
            <a:picLocks noChangeAspect="1"/>
          </p:cNvPicPr>
          <p:nvPr/>
        </p:nvPicPr>
        <p:blipFill>
          <a:blip r:embed="rId15"/>
          <a:stretch>
            <a:fillRect/>
          </a:stretch>
        </p:blipFill>
        <p:spPr>
          <a:xfrm>
            <a:off x="1469661" y="2994522"/>
            <a:ext cx="2466975" cy="1847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973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logo with two dots&#10;&#10;Description automatically generated">
            <a:extLst>
              <a:ext uri="{FF2B5EF4-FFF2-40B4-BE49-F238E27FC236}">
                <a16:creationId xmlns:a16="http://schemas.microsoft.com/office/drawing/2014/main" id="{35C42F54-3635-D8DB-CBB1-A54EA2E9D6A8}"/>
              </a:ext>
            </a:extLst>
          </p:cNvPr>
          <p:cNvPicPr>
            <a:picLocks noChangeAspect="1"/>
          </p:cNvPicPr>
          <p:nvPr/>
        </p:nvPicPr>
        <p:blipFill>
          <a:blip r:embed="rId2"/>
          <a:stretch>
            <a:fillRect/>
          </a:stretch>
        </p:blipFill>
        <p:spPr>
          <a:xfrm>
            <a:off x="1217810" y="1864554"/>
            <a:ext cx="1762336" cy="1762337"/>
          </a:xfrm>
          <a:prstGeom prst="rect">
            <a:avLst/>
          </a:prstGeom>
          <a:ln>
            <a:noFill/>
          </a:ln>
          <a:effectLst>
            <a:outerShdw blurRad="190500" algn="tl" rotWithShape="0">
              <a:srgbClr val="000000">
                <a:alpha val="70000"/>
              </a:srgbClr>
            </a:outerShdw>
          </a:effectLst>
        </p:spPr>
      </p:pic>
      <p:pic>
        <p:nvPicPr>
          <p:cNvPr id="18" name="Picture 17" descr="A blue ribbon with a cross&#10;&#10;Description automatically generated">
            <a:extLst>
              <a:ext uri="{FF2B5EF4-FFF2-40B4-BE49-F238E27FC236}">
                <a16:creationId xmlns:a16="http://schemas.microsoft.com/office/drawing/2014/main" id="{6C2DF5A3-82FD-7757-BFCE-3829C990FB92}"/>
              </a:ext>
            </a:extLst>
          </p:cNvPr>
          <p:cNvPicPr>
            <a:picLocks noChangeAspect="1"/>
          </p:cNvPicPr>
          <p:nvPr/>
        </p:nvPicPr>
        <p:blipFill>
          <a:blip r:embed="rId3"/>
          <a:stretch>
            <a:fillRect/>
          </a:stretch>
        </p:blipFill>
        <p:spPr>
          <a:xfrm>
            <a:off x="3339827" y="2550659"/>
            <a:ext cx="2462935" cy="1843179"/>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237BDABD-E6A5-30DE-09D1-E923AEEE1E99}"/>
              </a:ext>
            </a:extLst>
          </p:cNvPr>
          <p:cNvPicPr>
            <a:picLocks noChangeAspect="1"/>
          </p:cNvPicPr>
          <p:nvPr/>
        </p:nvPicPr>
        <p:blipFill>
          <a:blip r:embed="rId4"/>
          <a:stretch>
            <a:fillRect/>
          </a:stretch>
        </p:blipFill>
        <p:spPr>
          <a:xfrm>
            <a:off x="8600119" y="2623019"/>
            <a:ext cx="1104024" cy="1691155"/>
          </a:xfrm>
          <a:prstGeom prst="rect">
            <a:avLst/>
          </a:prstGeom>
          <a:ln>
            <a:noFill/>
          </a:ln>
          <a:effectLst>
            <a:outerShdw blurRad="190500" algn="tl" rotWithShape="0">
              <a:srgbClr val="000000">
                <a:alpha val="70000"/>
              </a:srgbClr>
            </a:outerShdw>
          </a:effectLst>
        </p:spPr>
      </p:pic>
      <p:pic>
        <p:nvPicPr>
          <p:cNvPr id="22" name="Picture 21" descr="A blue square with white letters&#10;&#10;Description automatically generated">
            <a:extLst>
              <a:ext uri="{FF2B5EF4-FFF2-40B4-BE49-F238E27FC236}">
                <a16:creationId xmlns:a16="http://schemas.microsoft.com/office/drawing/2014/main" id="{059EC0B6-577A-1B38-2EA8-77C2479834BD}"/>
              </a:ext>
            </a:extLst>
          </p:cNvPr>
          <p:cNvPicPr>
            <a:picLocks noChangeAspect="1"/>
          </p:cNvPicPr>
          <p:nvPr/>
        </p:nvPicPr>
        <p:blipFill>
          <a:blip r:embed="rId5"/>
          <a:stretch>
            <a:fillRect/>
          </a:stretch>
        </p:blipFill>
        <p:spPr>
          <a:xfrm>
            <a:off x="2619508" y="4819950"/>
            <a:ext cx="2774833" cy="1603076"/>
          </a:xfrm>
          <a:prstGeom prst="rect">
            <a:avLst/>
          </a:prstGeom>
          <a:ln>
            <a:noFill/>
          </a:ln>
          <a:effectLst>
            <a:outerShdw blurRad="190500" algn="tl" rotWithShape="0">
              <a:srgbClr val="000000">
                <a:alpha val="70000"/>
              </a:srgbClr>
            </a:outerShdw>
          </a:effectLst>
        </p:spPr>
      </p:pic>
      <p:pic>
        <p:nvPicPr>
          <p:cNvPr id="23" name="Picture 22" descr="A logo with a black background&#10;&#10;Description automatically generated">
            <a:extLst>
              <a:ext uri="{FF2B5EF4-FFF2-40B4-BE49-F238E27FC236}">
                <a16:creationId xmlns:a16="http://schemas.microsoft.com/office/drawing/2014/main" id="{AF8F86D0-6704-39A8-BA02-7908B2B84E61}"/>
              </a:ext>
            </a:extLst>
          </p:cNvPr>
          <p:cNvPicPr>
            <a:picLocks noChangeAspect="1"/>
          </p:cNvPicPr>
          <p:nvPr/>
        </p:nvPicPr>
        <p:blipFill>
          <a:blip r:embed="rId6"/>
          <a:stretch>
            <a:fillRect/>
          </a:stretch>
        </p:blipFill>
        <p:spPr>
          <a:xfrm>
            <a:off x="6102422" y="1904940"/>
            <a:ext cx="1694307" cy="1555632"/>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D1F30177-D804-0270-A9DC-28E5C67A8CE3}"/>
              </a:ext>
            </a:extLst>
          </p:cNvPr>
          <p:cNvPicPr>
            <a:picLocks noChangeAspect="1"/>
          </p:cNvPicPr>
          <p:nvPr/>
        </p:nvPicPr>
        <p:blipFill>
          <a:blip r:embed="rId7"/>
          <a:stretch>
            <a:fillRect/>
          </a:stretch>
        </p:blipFill>
        <p:spPr>
          <a:xfrm>
            <a:off x="471357" y="4384761"/>
            <a:ext cx="2044463" cy="1958200"/>
          </a:xfrm>
          <a:prstGeom prst="rect">
            <a:avLst/>
          </a:prstGeom>
          <a:ln>
            <a:noFill/>
          </a:ln>
          <a:effectLst>
            <a:outerShdw blurRad="190500" algn="tl" rotWithShape="0">
              <a:srgbClr val="000000">
                <a:alpha val="70000"/>
              </a:srgbClr>
            </a:outerShdw>
          </a:effectLst>
        </p:spPr>
      </p:pic>
      <p:pic>
        <p:nvPicPr>
          <p:cNvPr id="8" name="Picture 7" descr="A logo of a software developer&#10;&#10;Description automatically generated">
            <a:extLst>
              <a:ext uri="{FF2B5EF4-FFF2-40B4-BE49-F238E27FC236}">
                <a16:creationId xmlns:a16="http://schemas.microsoft.com/office/drawing/2014/main" id="{5DF65D32-5C17-9455-2824-9F40653ED435}"/>
              </a:ext>
            </a:extLst>
          </p:cNvPr>
          <p:cNvPicPr>
            <a:picLocks noChangeAspect="1"/>
          </p:cNvPicPr>
          <p:nvPr/>
        </p:nvPicPr>
        <p:blipFill>
          <a:blip r:embed="rId8"/>
          <a:stretch>
            <a:fillRect/>
          </a:stretch>
        </p:blipFill>
        <p:spPr>
          <a:xfrm>
            <a:off x="5808386" y="4746856"/>
            <a:ext cx="1843178" cy="1857555"/>
          </a:xfrm>
          <a:prstGeom prst="rect">
            <a:avLst/>
          </a:prstGeom>
          <a:ln>
            <a:noFill/>
          </a:ln>
          <a:effectLst>
            <a:outerShdw blurRad="190500" algn="tl" rotWithShape="0">
              <a:srgbClr val="000000">
                <a:alpha val="70000"/>
              </a:srgbClr>
            </a:outerShdw>
          </a:effectLst>
        </p:spPr>
      </p:pic>
      <p:pic>
        <p:nvPicPr>
          <p:cNvPr id="25" name="Picture 24" descr="A yellow and black logo&#10;&#10;Description automatically generated">
            <a:extLst>
              <a:ext uri="{FF2B5EF4-FFF2-40B4-BE49-F238E27FC236}">
                <a16:creationId xmlns:a16="http://schemas.microsoft.com/office/drawing/2014/main" id="{A97EB88D-32A5-AF1C-DEFA-EB7703DDABEE}"/>
              </a:ext>
            </a:extLst>
          </p:cNvPr>
          <p:cNvPicPr>
            <a:picLocks noChangeAspect="1"/>
          </p:cNvPicPr>
          <p:nvPr/>
        </p:nvPicPr>
        <p:blipFill>
          <a:blip r:embed="rId9"/>
          <a:stretch>
            <a:fillRect/>
          </a:stretch>
        </p:blipFill>
        <p:spPr>
          <a:xfrm>
            <a:off x="8015071" y="4738453"/>
            <a:ext cx="1695091" cy="1865462"/>
          </a:xfrm>
          <a:prstGeom prst="rect">
            <a:avLst/>
          </a:prstGeom>
          <a:ln>
            <a:noFill/>
          </a:ln>
          <a:effectLst>
            <a:outerShdw blurRad="190500" algn="tl" rotWithShape="0">
              <a:srgbClr val="000000">
                <a:alpha val="70000"/>
              </a:srgbClr>
            </a:outerShdw>
          </a:effectLst>
        </p:spPr>
      </p:pic>
      <p:pic>
        <p:nvPicPr>
          <p:cNvPr id="26" name="Picture 25" descr="A blue and white logo&#10;&#10;Description automatically generated">
            <a:extLst>
              <a:ext uri="{FF2B5EF4-FFF2-40B4-BE49-F238E27FC236}">
                <a16:creationId xmlns:a16="http://schemas.microsoft.com/office/drawing/2014/main" id="{5536FB5D-17F0-58E1-87CE-2DD2A0B678D6}"/>
              </a:ext>
            </a:extLst>
          </p:cNvPr>
          <p:cNvPicPr>
            <a:picLocks noChangeAspect="1"/>
          </p:cNvPicPr>
          <p:nvPr/>
        </p:nvPicPr>
        <p:blipFill>
          <a:blip r:embed="rId10"/>
          <a:stretch>
            <a:fillRect/>
          </a:stretch>
        </p:blipFill>
        <p:spPr>
          <a:xfrm>
            <a:off x="9992881" y="4743433"/>
            <a:ext cx="1828800" cy="1857555"/>
          </a:xfrm>
          <a:prstGeom prst="rect">
            <a:avLst/>
          </a:prstGeom>
          <a:ln>
            <a:noFill/>
          </a:ln>
          <a:effectLst>
            <a:outerShdw blurRad="190500" algn="tl" rotWithShape="0">
              <a:srgbClr val="000000">
                <a:alpha val="70000"/>
              </a:srgbClr>
            </a:outerShdw>
          </a:effectLst>
        </p:spPr>
      </p:pic>
      <p:pic>
        <p:nvPicPr>
          <p:cNvPr id="27" name="Picture 26" descr="A purple and white sign with a black background&#10;&#10;Description automatically generated">
            <a:extLst>
              <a:ext uri="{FF2B5EF4-FFF2-40B4-BE49-F238E27FC236}">
                <a16:creationId xmlns:a16="http://schemas.microsoft.com/office/drawing/2014/main" id="{DA4483E4-73B5-5699-98A7-0FF602392A72}"/>
              </a:ext>
            </a:extLst>
          </p:cNvPr>
          <p:cNvPicPr>
            <a:picLocks noChangeAspect="1"/>
          </p:cNvPicPr>
          <p:nvPr/>
        </p:nvPicPr>
        <p:blipFill>
          <a:blip r:embed="rId11"/>
          <a:stretch>
            <a:fillRect/>
          </a:stretch>
        </p:blipFill>
        <p:spPr>
          <a:xfrm>
            <a:off x="10056552" y="1663255"/>
            <a:ext cx="1929444" cy="192944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FFFD09C6-5506-BFDF-B9B5-EF0ED3083A0E}"/>
              </a:ext>
            </a:extLst>
          </p:cNvPr>
          <p:cNvSpPr txBox="1"/>
          <p:nvPr/>
        </p:nvSpPr>
        <p:spPr>
          <a:xfrm>
            <a:off x="4784360" y="1036819"/>
            <a:ext cx="61084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dirty="0">
                <a:cs typeface="Calibri"/>
              </a:rPr>
              <a:t>Used Programs</a:t>
            </a:r>
            <a:endParaRPr lang="en-US" b="1"/>
          </a:p>
        </p:txBody>
      </p:sp>
      <p:sp>
        <p:nvSpPr>
          <p:cNvPr id="3" name="Oval 2">
            <a:extLst>
              <a:ext uri="{FF2B5EF4-FFF2-40B4-BE49-F238E27FC236}">
                <a16:creationId xmlns:a16="http://schemas.microsoft.com/office/drawing/2014/main" id="{6C16B458-A960-BB21-8934-8030AAAA040F}"/>
              </a:ext>
            </a:extLst>
          </p:cNvPr>
          <p:cNvSpPr/>
          <p:nvPr/>
        </p:nvSpPr>
        <p:spPr>
          <a:xfrm>
            <a:off x="4188803" y="-742122"/>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0E3931A-DE7B-E230-B1CF-E3264D83B1D0}"/>
              </a:ext>
            </a:extLst>
          </p:cNvPr>
          <p:cNvSpPr/>
          <p:nvPr/>
        </p:nvSpPr>
        <p:spPr>
          <a:xfrm>
            <a:off x="1801937" y="-473123"/>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F1CA108-FD4C-4CCB-4707-6654A7641419}"/>
              </a:ext>
            </a:extLst>
          </p:cNvPr>
          <p:cNvSpPr/>
          <p:nvPr/>
        </p:nvSpPr>
        <p:spPr>
          <a:xfrm>
            <a:off x="667832" y="-277607"/>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07B2768-54E9-571E-6BED-C6B34B8FEE26}"/>
              </a:ext>
            </a:extLst>
          </p:cNvPr>
          <p:cNvSpPr/>
          <p:nvPr/>
        </p:nvSpPr>
        <p:spPr>
          <a:xfrm>
            <a:off x="7768463" y="-83202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9A898A5-0DD5-AAD2-B42D-60B780FC2908}"/>
              </a:ext>
            </a:extLst>
          </p:cNvPr>
          <p:cNvSpPr/>
          <p:nvPr/>
        </p:nvSpPr>
        <p:spPr>
          <a:xfrm>
            <a:off x="1538557" y="254207"/>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5B4F4FB-BE9A-F962-FF8C-4A673F4ED842}"/>
              </a:ext>
            </a:extLst>
          </p:cNvPr>
          <p:cNvSpPr/>
          <p:nvPr/>
        </p:nvSpPr>
        <p:spPr>
          <a:xfrm>
            <a:off x="-463811" y="-542017"/>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0352D04-F7F9-318C-346E-C4C72425FB72}"/>
              </a:ext>
            </a:extLst>
          </p:cNvPr>
          <p:cNvSpPr/>
          <p:nvPr/>
        </p:nvSpPr>
        <p:spPr>
          <a:xfrm>
            <a:off x="-209159" y="1656883"/>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04C61963-4D83-4C0D-9DEC-8C8A8EC2C39D}"/>
              </a:ext>
            </a:extLst>
          </p:cNvPr>
          <p:cNvSpPr/>
          <p:nvPr/>
        </p:nvSpPr>
        <p:spPr>
          <a:xfrm>
            <a:off x="6499043" y="-54466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0E83493-16DE-D77B-727A-2B88243BAD91}"/>
              </a:ext>
            </a:extLst>
          </p:cNvPr>
          <p:cNvSpPr/>
          <p:nvPr/>
        </p:nvSpPr>
        <p:spPr>
          <a:xfrm>
            <a:off x="2814326" y="-542821"/>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08C655C-88C3-B7F7-19CB-359C26CC2262}"/>
              </a:ext>
            </a:extLst>
          </p:cNvPr>
          <p:cNvSpPr/>
          <p:nvPr/>
        </p:nvSpPr>
        <p:spPr>
          <a:xfrm>
            <a:off x="5504516" y="342784"/>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2B7CC8B-FC7D-91AC-B550-7A0DDA489FAA}"/>
              </a:ext>
            </a:extLst>
          </p:cNvPr>
          <p:cNvSpPr/>
          <p:nvPr/>
        </p:nvSpPr>
        <p:spPr>
          <a:xfrm>
            <a:off x="-463728" y="2141604"/>
            <a:ext cx="835068" cy="741123"/>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7827FBE-F943-224F-86DD-3B7BE5D69511}"/>
              </a:ext>
            </a:extLst>
          </p:cNvPr>
          <p:cNvSpPr/>
          <p:nvPr/>
        </p:nvSpPr>
        <p:spPr>
          <a:xfrm>
            <a:off x="7168869" y="-26776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151A207-ABFE-4755-A138-61E654F0D130}"/>
              </a:ext>
            </a:extLst>
          </p:cNvPr>
          <p:cNvSpPr/>
          <p:nvPr/>
        </p:nvSpPr>
        <p:spPr>
          <a:xfrm>
            <a:off x="5618561" y="-643086"/>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A computer keyboard with green arrows&#10;&#10;Description automatically generated">
            <a:extLst>
              <a:ext uri="{FF2B5EF4-FFF2-40B4-BE49-F238E27FC236}">
                <a16:creationId xmlns:a16="http://schemas.microsoft.com/office/drawing/2014/main" id="{CF0CE4BB-3BDD-C9C9-8601-6CFD741081CB}"/>
              </a:ext>
            </a:extLst>
          </p:cNvPr>
          <p:cNvPicPr>
            <a:picLocks noChangeAspect="1"/>
          </p:cNvPicPr>
          <p:nvPr/>
        </p:nvPicPr>
        <p:blipFill>
          <a:blip r:embed="rId12"/>
          <a:stretch>
            <a:fillRect/>
          </a:stretch>
        </p:blipFill>
        <p:spPr>
          <a:xfrm>
            <a:off x="10561781" y="-129313"/>
            <a:ext cx="1551713" cy="1528623"/>
          </a:xfrm>
          <a:prstGeom prst="rect">
            <a:avLst/>
          </a:prstGeom>
        </p:spPr>
      </p:pic>
      <p:sp>
        <p:nvSpPr>
          <p:cNvPr id="2" name="Oval 1">
            <a:extLst>
              <a:ext uri="{FF2B5EF4-FFF2-40B4-BE49-F238E27FC236}">
                <a16:creationId xmlns:a16="http://schemas.microsoft.com/office/drawing/2014/main" id="{037608B5-21FA-812B-3DFE-5A22C3229757}"/>
              </a:ext>
            </a:extLst>
          </p:cNvPr>
          <p:cNvSpPr/>
          <p:nvPr/>
        </p:nvSpPr>
        <p:spPr>
          <a:xfrm>
            <a:off x="-920724" y="44294"/>
            <a:ext cx="2045917" cy="1837150"/>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772E262-0680-7B5E-BD80-7B371C20891E}"/>
              </a:ext>
            </a:extLst>
          </p:cNvPr>
          <p:cNvSpPr/>
          <p:nvPr/>
        </p:nvSpPr>
        <p:spPr>
          <a:xfrm>
            <a:off x="4044593" y="456193"/>
            <a:ext cx="1336109" cy="1283917"/>
          </a:xfrm>
          <a:prstGeom prst="ellipse">
            <a:avLst/>
          </a:prstGeom>
          <a:solidFill>
            <a:srgbClr val="74907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8922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1216</cp:revision>
  <dcterms:created xsi:type="dcterms:W3CDTF">2023-12-04T16:40:08Z</dcterms:created>
  <dcterms:modified xsi:type="dcterms:W3CDTF">2023-12-05T19:06:31Z</dcterms:modified>
</cp:coreProperties>
</file>