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4" r:id="rId3"/>
    <p:sldId id="265" r:id="rId4"/>
    <p:sldId id="261" r:id="rId5"/>
    <p:sldId id="262" r:id="rId6"/>
    <p:sldId id="266" r:id="rId7"/>
    <p:sldId id="267" r:id="rId8"/>
    <p:sldId id="268" r:id="rId9"/>
    <p:sldId id="263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9074"/>
    <a:srgbClr val="C0CD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892639-88CC-4BCF-A11C-A8D6ED9B0ACC}" v="3874" dt="2023-12-04T21:12:38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openxmlformats.org/officeDocument/2006/relationships/image" Target="../media/image11.png"/><Relationship Id="rId10" Type="http://schemas.openxmlformats.org/officeDocument/2006/relationships/image" Target="../media/image14.jpeg"/><Relationship Id="rId4" Type="http://schemas.openxmlformats.org/officeDocument/2006/relationships/image" Target="../media/image10.png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computer keyboard with green arrows&#10;&#10;Description automatically generated">
            <a:extLst>
              <a:ext uri="{FF2B5EF4-FFF2-40B4-BE49-F238E27FC236}">
                <a16:creationId xmlns:a16="http://schemas.microsoft.com/office/drawing/2014/main" id="{A8DE3F59-E008-E132-1AB5-14927CC2E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8007" y="7332536"/>
            <a:ext cx="1551713" cy="152862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B57A896-0C56-7C3B-89A5-6DCF01FC3CAF}"/>
              </a:ext>
            </a:extLst>
          </p:cNvPr>
          <p:cNvSpPr txBox="1"/>
          <p:nvPr/>
        </p:nvSpPr>
        <p:spPr>
          <a:xfrm>
            <a:off x="5290160" y="7711685"/>
            <a:ext cx="492177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400" b="1" dirty="0">
                <a:cs typeface="Calibri"/>
              </a:rPr>
              <a:t>Table of Content</a:t>
            </a:r>
            <a:endParaRPr lang="en-US" sz="4400" b="1" dirty="0">
              <a:cs typeface="Calibri" panose="020F0502020204030204"/>
            </a:endParaRPr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B447AA74-7F4E-0468-F176-DDE31F156E5D}"/>
              </a:ext>
            </a:extLst>
          </p:cNvPr>
          <p:cNvSpPr/>
          <p:nvPr/>
        </p:nvSpPr>
        <p:spPr>
          <a:xfrm>
            <a:off x="4690555" y="11883944"/>
            <a:ext cx="2723210" cy="2061147"/>
          </a:xfrm>
          <a:prstGeom prst="flowChartDocument">
            <a:avLst/>
          </a:prstGeom>
          <a:solidFill>
            <a:srgbClr val="74907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400" b="1" dirty="0">
                <a:cs typeface="Calibri"/>
              </a:rPr>
              <a:t>4.Stages of Development</a:t>
            </a:r>
            <a:endParaRPr lang="en-US" sz="2400" dirty="0"/>
          </a:p>
        </p:txBody>
      </p:sp>
      <p:sp>
        <p:nvSpPr>
          <p:cNvPr id="39" name="Flowchart: Document 38">
            <a:extLst>
              <a:ext uri="{FF2B5EF4-FFF2-40B4-BE49-F238E27FC236}">
                <a16:creationId xmlns:a16="http://schemas.microsoft.com/office/drawing/2014/main" id="{6A5A566C-920B-530F-C3FB-39C008AB14D4}"/>
              </a:ext>
            </a:extLst>
          </p:cNvPr>
          <p:cNvSpPr/>
          <p:nvPr/>
        </p:nvSpPr>
        <p:spPr>
          <a:xfrm>
            <a:off x="1729997" y="9248173"/>
            <a:ext cx="2723210" cy="2061147"/>
          </a:xfrm>
          <a:prstGeom prst="flowChartDocument">
            <a:avLst/>
          </a:prstGeom>
          <a:solidFill>
            <a:srgbClr val="74907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400" b="1" dirty="0">
                <a:cs typeface="Calibri"/>
              </a:rPr>
              <a:t>1.Team</a:t>
            </a:r>
          </a:p>
        </p:txBody>
      </p:sp>
      <p:sp>
        <p:nvSpPr>
          <p:cNvPr id="41" name="Flowchart: Document 40">
            <a:extLst>
              <a:ext uri="{FF2B5EF4-FFF2-40B4-BE49-F238E27FC236}">
                <a16:creationId xmlns:a16="http://schemas.microsoft.com/office/drawing/2014/main" id="{DCB65C35-F54A-561E-1438-49C5FB80C905}"/>
              </a:ext>
            </a:extLst>
          </p:cNvPr>
          <p:cNvSpPr/>
          <p:nvPr/>
        </p:nvSpPr>
        <p:spPr>
          <a:xfrm>
            <a:off x="1192848" y="11883943"/>
            <a:ext cx="2723210" cy="2061147"/>
          </a:xfrm>
          <a:prstGeom prst="flowChartDocument">
            <a:avLst/>
          </a:prstGeom>
          <a:solidFill>
            <a:srgbClr val="74907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400" b="1" dirty="0">
                <a:cs typeface="Calibri"/>
              </a:rPr>
              <a:t>2.The Main Idea</a:t>
            </a:r>
          </a:p>
        </p:txBody>
      </p:sp>
      <p:sp>
        <p:nvSpPr>
          <p:cNvPr id="43" name="Flowchart: Document 42">
            <a:extLst>
              <a:ext uri="{FF2B5EF4-FFF2-40B4-BE49-F238E27FC236}">
                <a16:creationId xmlns:a16="http://schemas.microsoft.com/office/drawing/2014/main" id="{79BC4713-66E2-8A8A-5DC3-1A0A2A76E60C}"/>
              </a:ext>
            </a:extLst>
          </p:cNvPr>
          <p:cNvSpPr/>
          <p:nvPr/>
        </p:nvSpPr>
        <p:spPr>
          <a:xfrm>
            <a:off x="5227702" y="9248172"/>
            <a:ext cx="2723210" cy="2061147"/>
          </a:xfrm>
          <a:prstGeom prst="flowChartDocument">
            <a:avLst/>
          </a:prstGeom>
          <a:solidFill>
            <a:srgbClr val="74907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400" b="1" dirty="0">
                <a:cs typeface="Calibri"/>
              </a:rPr>
              <a:t>3.The Main Goal</a:t>
            </a:r>
          </a:p>
        </p:txBody>
      </p:sp>
      <p:sp>
        <p:nvSpPr>
          <p:cNvPr id="45" name="Flowchart: Document 44">
            <a:extLst>
              <a:ext uri="{FF2B5EF4-FFF2-40B4-BE49-F238E27FC236}">
                <a16:creationId xmlns:a16="http://schemas.microsoft.com/office/drawing/2014/main" id="{B345D3D2-5F06-6466-D5F4-777234DCDFD7}"/>
              </a:ext>
            </a:extLst>
          </p:cNvPr>
          <p:cNvSpPr/>
          <p:nvPr/>
        </p:nvSpPr>
        <p:spPr>
          <a:xfrm>
            <a:off x="8700423" y="9248173"/>
            <a:ext cx="2723210" cy="2061147"/>
          </a:xfrm>
          <a:prstGeom prst="flowChartDocument">
            <a:avLst/>
          </a:prstGeom>
          <a:solidFill>
            <a:srgbClr val="74907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400" b="1" dirty="0">
                <a:cs typeface="Calibri"/>
              </a:rPr>
              <a:t>5.Used Programs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5779011-21A7-8F22-CE61-C19D7D1D705D}"/>
              </a:ext>
            </a:extLst>
          </p:cNvPr>
          <p:cNvSpPr/>
          <p:nvPr/>
        </p:nvSpPr>
        <p:spPr>
          <a:xfrm>
            <a:off x="-260959" y="-334028"/>
            <a:ext cx="2045917" cy="1837150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D587989-4225-89D8-682E-FC9D837E54AC}"/>
              </a:ext>
            </a:extLst>
          </p:cNvPr>
          <p:cNvSpPr/>
          <p:nvPr/>
        </p:nvSpPr>
        <p:spPr>
          <a:xfrm>
            <a:off x="-803754" y="1179534"/>
            <a:ext cx="2045917" cy="1837150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DE29CC-16F3-4454-4905-495F9E9D8F72}"/>
              </a:ext>
            </a:extLst>
          </p:cNvPr>
          <p:cNvSpPr/>
          <p:nvPr/>
        </p:nvSpPr>
        <p:spPr>
          <a:xfrm>
            <a:off x="-490603" y="699369"/>
            <a:ext cx="835068" cy="741123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A10A4A-B706-9C27-9BD3-E38BC384CEF1}"/>
              </a:ext>
            </a:extLst>
          </p:cNvPr>
          <p:cNvSpPr/>
          <p:nvPr/>
        </p:nvSpPr>
        <p:spPr>
          <a:xfrm>
            <a:off x="-292274" y="2745287"/>
            <a:ext cx="835068" cy="741123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D87AB2-C760-5EF6-CC51-21FB8E12DE4F}"/>
              </a:ext>
            </a:extLst>
          </p:cNvPr>
          <p:cNvSpPr/>
          <p:nvPr/>
        </p:nvSpPr>
        <p:spPr>
          <a:xfrm>
            <a:off x="1314599" y="-614757"/>
            <a:ext cx="2045917" cy="1837150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2077A8-88FE-E3D5-56AC-88729AF34DAB}"/>
              </a:ext>
            </a:extLst>
          </p:cNvPr>
          <p:cNvSpPr/>
          <p:nvPr/>
        </p:nvSpPr>
        <p:spPr>
          <a:xfrm>
            <a:off x="2870547" y="-501041"/>
            <a:ext cx="133610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944F01B-18DC-80AA-F0AB-492F18112D3E}"/>
              </a:ext>
            </a:extLst>
          </p:cNvPr>
          <p:cNvSpPr/>
          <p:nvPr/>
        </p:nvSpPr>
        <p:spPr>
          <a:xfrm>
            <a:off x="1210847" y="365342"/>
            <a:ext cx="133610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AC32C5-EF29-CD17-6A5A-9BA089E873C8}"/>
              </a:ext>
            </a:extLst>
          </p:cNvPr>
          <p:cNvSpPr/>
          <p:nvPr/>
        </p:nvSpPr>
        <p:spPr>
          <a:xfrm>
            <a:off x="3642987" y="-73069"/>
            <a:ext cx="835068" cy="741123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FCBC3F-C99E-7EEB-A6CD-C1736ED8EB4C}"/>
              </a:ext>
            </a:extLst>
          </p:cNvPr>
          <p:cNvSpPr/>
          <p:nvPr/>
        </p:nvSpPr>
        <p:spPr>
          <a:xfrm>
            <a:off x="4248412" y="-438412"/>
            <a:ext cx="835068" cy="741123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9EF0C9-D21E-34D3-6640-F8D97F4B8F5A}"/>
              </a:ext>
            </a:extLst>
          </p:cNvPr>
          <p:cNvSpPr/>
          <p:nvPr/>
        </p:nvSpPr>
        <p:spPr>
          <a:xfrm>
            <a:off x="11000761" y="4662940"/>
            <a:ext cx="139873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88FB86-8742-D02C-3D11-993D8B8A8D8F}"/>
              </a:ext>
            </a:extLst>
          </p:cNvPr>
          <p:cNvSpPr/>
          <p:nvPr/>
        </p:nvSpPr>
        <p:spPr>
          <a:xfrm>
            <a:off x="9603761" y="5944485"/>
            <a:ext cx="139873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0AD15D6-B10D-1CD9-5AF3-14ACD87C8E43}"/>
              </a:ext>
            </a:extLst>
          </p:cNvPr>
          <p:cNvSpPr/>
          <p:nvPr/>
        </p:nvSpPr>
        <p:spPr>
          <a:xfrm>
            <a:off x="10591769" y="5334790"/>
            <a:ext cx="2045917" cy="1837150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90D769-56E9-20E2-2994-541C8CD4B162}"/>
              </a:ext>
            </a:extLst>
          </p:cNvPr>
          <p:cNvSpPr/>
          <p:nvPr/>
        </p:nvSpPr>
        <p:spPr>
          <a:xfrm>
            <a:off x="10167909" y="5643196"/>
            <a:ext cx="835068" cy="741123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00355C-0A51-0ABF-04F0-DC450A303DF7}"/>
              </a:ext>
            </a:extLst>
          </p:cNvPr>
          <p:cNvSpPr/>
          <p:nvPr/>
        </p:nvSpPr>
        <p:spPr>
          <a:xfrm>
            <a:off x="7624428" y="5901624"/>
            <a:ext cx="2045917" cy="1837150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F1A4471-DC54-F8FA-FCA7-F28D24251B80}"/>
              </a:ext>
            </a:extLst>
          </p:cNvPr>
          <p:cNvSpPr/>
          <p:nvPr/>
        </p:nvSpPr>
        <p:spPr>
          <a:xfrm>
            <a:off x="11564908" y="3368741"/>
            <a:ext cx="835068" cy="741123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04C3627-001B-6BE1-3A3C-D3E2DCF2774D}"/>
              </a:ext>
            </a:extLst>
          </p:cNvPr>
          <p:cNvSpPr/>
          <p:nvPr/>
        </p:nvSpPr>
        <p:spPr>
          <a:xfrm>
            <a:off x="11347756" y="3794341"/>
            <a:ext cx="133610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1245761-181E-C32F-C4FB-9434899B79CC}"/>
              </a:ext>
            </a:extLst>
          </p:cNvPr>
          <p:cNvSpPr/>
          <p:nvPr/>
        </p:nvSpPr>
        <p:spPr>
          <a:xfrm>
            <a:off x="7050636" y="6312832"/>
            <a:ext cx="835068" cy="741123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6579D0C-5D3D-DB67-15FB-E18B475D4DF8}"/>
              </a:ext>
            </a:extLst>
          </p:cNvPr>
          <p:cNvSpPr/>
          <p:nvPr/>
        </p:nvSpPr>
        <p:spPr>
          <a:xfrm>
            <a:off x="10141496" y="4064790"/>
            <a:ext cx="2045917" cy="1837150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F57EBBE-4A44-EFCF-1D56-9B72E4A1F479}"/>
              </a:ext>
            </a:extLst>
          </p:cNvPr>
          <p:cNvSpPr/>
          <p:nvPr/>
        </p:nvSpPr>
        <p:spPr>
          <a:xfrm>
            <a:off x="9015574" y="5260614"/>
            <a:ext cx="133610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B5EF8E7-2D38-DC4F-EFB1-A1EEF537F8E2}"/>
              </a:ext>
            </a:extLst>
          </p:cNvPr>
          <p:cNvSpPr/>
          <p:nvPr/>
        </p:nvSpPr>
        <p:spPr>
          <a:xfrm>
            <a:off x="9936999" y="5158287"/>
            <a:ext cx="835068" cy="741123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AC7BB49-6E8B-F9A5-DB79-41C003C0F99E}"/>
              </a:ext>
            </a:extLst>
          </p:cNvPr>
          <p:cNvSpPr/>
          <p:nvPr/>
        </p:nvSpPr>
        <p:spPr>
          <a:xfrm>
            <a:off x="11934362" y="2745286"/>
            <a:ext cx="835068" cy="741123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6B7CBC4-A935-9DA2-2C8D-DE96FAFF9ED9}"/>
              </a:ext>
            </a:extLst>
          </p:cNvPr>
          <p:cNvSpPr/>
          <p:nvPr/>
        </p:nvSpPr>
        <p:spPr>
          <a:xfrm>
            <a:off x="6277089" y="6543740"/>
            <a:ext cx="835068" cy="741123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3000FF-EEA3-781D-2A08-FB3F96B25465}"/>
              </a:ext>
            </a:extLst>
          </p:cNvPr>
          <p:cNvSpPr txBox="1"/>
          <p:nvPr/>
        </p:nvSpPr>
        <p:spPr>
          <a:xfrm>
            <a:off x="3255817" y="3648363"/>
            <a:ext cx="568036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5400" b="1" err="1">
                <a:cs typeface="Calibri"/>
              </a:rPr>
              <a:t>EcoKey</a:t>
            </a:r>
            <a:endParaRPr lang="en-GB" sz="5400" b="1">
              <a:cs typeface="Calibri"/>
            </a:endParaRPr>
          </a:p>
        </p:txBody>
      </p:sp>
      <p:pic>
        <p:nvPicPr>
          <p:cNvPr id="31" name="Picture 30" descr="A computer keyboard with green arrows&#10;&#10;Description automatically generated">
            <a:extLst>
              <a:ext uri="{FF2B5EF4-FFF2-40B4-BE49-F238E27FC236}">
                <a16:creationId xmlns:a16="http://schemas.microsoft.com/office/drawing/2014/main" id="{017314C8-1FC2-9EE0-4A23-14CEB7EDC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872" y="1186872"/>
            <a:ext cx="3017982" cy="287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077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0093A7BF-9C1B-198D-3B53-643B692BBDF5}"/>
              </a:ext>
            </a:extLst>
          </p:cNvPr>
          <p:cNvSpPr txBox="1"/>
          <p:nvPr/>
        </p:nvSpPr>
        <p:spPr>
          <a:xfrm>
            <a:off x="-5524913" y="231688"/>
            <a:ext cx="472190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000" b="1" dirty="0">
                <a:cs typeface="Calibri"/>
              </a:rPr>
              <a:t>The Team</a:t>
            </a:r>
            <a:endParaRPr lang="en-GB" sz="4000" b="1">
              <a:cs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DB54233-CEAC-54A5-039D-E7229931E1D0}"/>
              </a:ext>
            </a:extLst>
          </p:cNvPr>
          <p:cNvSpPr txBox="1"/>
          <p:nvPr/>
        </p:nvSpPr>
        <p:spPr>
          <a:xfrm>
            <a:off x="13426803" y="1003585"/>
            <a:ext cx="4734392" cy="461665"/>
          </a:xfrm>
          <a:prstGeom prst="rect">
            <a:avLst/>
          </a:prstGeom>
          <a:noFill/>
          <a:ln w="57150">
            <a:solidFill>
              <a:srgbClr val="749074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cs typeface="Calibri"/>
              </a:rPr>
              <a:t>Scrum Trainer: Arina Popova-9a</a:t>
            </a:r>
          </a:p>
        </p:txBody>
      </p:sp>
      <p:sp>
        <p:nvSpPr>
          <p:cNvPr id="59" name="Flowchart: Off-page Connector 58">
            <a:extLst>
              <a:ext uri="{FF2B5EF4-FFF2-40B4-BE49-F238E27FC236}">
                <a16:creationId xmlns:a16="http://schemas.microsoft.com/office/drawing/2014/main" id="{C10F8DC2-109B-0FAC-2861-BA3CF098B8FD}"/>
              </a:ext>
            </a:extLst>
          </p:cNvPr>
          <p:cNvSpPr/>
          <p:nvPr/>
        </p:nvSpPr>
        <p:spPr>
          <a:xfrm>
            <a:off x="12777416" y="1001315"/>
            <a:ext cx="470335" cy="509893"/>
          </a:xfrm>
          <a:prstGeom prst="flowChartOffpageConnector">
            <a:avLst/>
          </a:prstGeom>
          <a:solidFill>
            <a:srgbClr val="749074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>
                <a:cs typeface="Calibri"/>
              </a:rPr>
              <a:t>1.</a:t>
            </a:r>
            <a:endParaRPr lang="en-GB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9112AEA-3620-4B0F-0DEF-D1445157D4BD}"/>
              </a:ext>
            </a:extLst>
          </p:cNvPr>
          <p:cNvSpPr txBox="1"/>
          <p:nvPr/>
        </p:nvSpPr>
        <p:spPr>
          <a:xfrm>
            <a:off x="-5348614" y="2054310"/>
            <a:ext cx="4134786" cy="461665"/>
          </a:xfrm>
          <a:prstGeom prst="rect">
            <a:avLst/>
          </a:prstGeom>
          <a:noFill/>
          <a:ln w="57150">
            <a:solidFill>
              <a:srgbClr val="74907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err="1">
                <a:cs typeface="Calibri"/>
              </a:rPr>
              <a:t>Desinger</a:t>
            </a:r>
            <a:r>
              <a:rPr lang="en-GB" sz="2400" b="1" dirty="0">
                <a:cs typeface="Calibri"/>
              </a:rPr>
              <a:t>: </a:t>
            </a:r>
            <a:r>
              <a:rPr lang="en-GB" sz="2400" b="1" err="1">
                <a:cs typeface="Calibri"/>
              </a:rPr>
              <a:t>Mariq</a:t>
            </a:r>
            <a:r>
              <a:rPr lang="en-GB" sz="2400" b="1" dirty="0">
                <a:cs typeface="Calibri"/>
              </a:rPr>
              <a:t> Bakumceva-9a</a:t>
            </a:r>
          </a:p>
        </p:txBody>
      </p:sp>
      <p:sp>
        <p:nvSpPr>
          <p:cNvPr id="63" name="Flowchart: Off-page Connector 62">
            <a:extLst>
              <a:ext uri="{FF2B5EF4-FFF2-40B4-BE49-F238E27FC236}">
                <a16:creationId xmlns:a16="http://schemas.microsoft.com/office/drawing/2014/main" id="{7858156C-2C4F-B005-AA69-9B781C2AC46C}"/>
              </a:ext>
            </a:extLst>
          </p:cNvPr>
          <p:cNvSpPr/>
          <p:nvPr/>
        </p:nvSpPr>
        <p:spPr>
          <a:xfrm>
            <a:off x="-6010493" y="2052040"/>
            <a:ext cx="470335" cy="509893"/>
          </a:xfrm>
          <a:prstGeom prst="flowChartOffpageConnector">
            <a:avLst/>
          </a:prstGeom>
          <a:solidFill>
            <a:srgbClr val="749074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>
                <a:cs typeface="Calibri"/>
              </a:rPr>
              <a:t>2.</a:t>
            </a:r>
            <a:endParaRPr lang="en-GB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BF24918-53E6-4EBF-A297-DF16C5FD02F9}"/>
              </a:ext>
            </a:extLst>
          </p:cNvPr>
          <p:cNvSpPr txBox="1"/>
          <p:nvPr/>
        </p:nvSpPr>
        <p:spPr>
          <a:xfrm>
            <a:off x="5679527" y="8048256"/>
            <a:ext cx="5883637" cy="461665"/>
          </a:xfrm>
          <a:prstGeom prst="rect">
            <a:avLst/>
          </a:prstGeom>
          <a:noFill/>
          <a:ln w="57150">
            <a:solidFill>
              <a:srgbClr val="74907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cs typeface="Calibri"/>
              </a:rPr>
              <a:t>Front-end Developer 1: Nikolaj Kalashnik-9a</a:t>
            </a:r>
          </a:p>
        </p:txBody>
      </p:sp>
      <p:sp>
        <p:nvSpPr>
          <p:cNvPr id="67" name="Flowchart: Off-page Connector 66">
            <a:extLst>
              <a:ext uri="{FF2B5EF4-FFF2-40B4-BE49-F238E27FC236}">
                <a16:creationId xmlns:a16="http://schemas.microsoft.com/office/drawing/2014/main" id="{3C9BC3FB-7474-3447-C75F-81008CE0A19E}"/>
              </a:ext>
            </a:extLst>
          </p:cNvPr>
          <p:cNvSpPr/>
          <p:nvPr/>
        </p:nvSpPr>
        <p:spPr>
          <a:xfrm>
            <a:off x="11750730" y="8045985"/>
            <a:ext cx="470335" cy="509893"/>
          </a:xfrm>
          <a:prstGeom prst="flowChartOffpageConnector">
            <a:avLst/>
          </a:prstGeom>
          <a:solidFill>
            <a:srgbClr val="749074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>
                <a:cs typeface="Calibri"/>
              </a:rPr>
              <a:t>3.</a:t>
            </a:r>
            <a:endParaRPr lang="en-GB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D89731-624C-383D-49B9-F59E6DF41794}"/>
              </a:ext>
            </a:extLst>
          </p:cNvPr>
          <p:cNvSpPr txBox="1"/>
          <p:nvPr/>
        </p:nvSpPr>
        <p:spPr>
          <a:xfrm>
            <a:off x="1153488" y="8931402"/>
            <a:ext cx="5471408" cy="461665"/>
          </a:xfrm>
          <a:prstGeom prst="rect">
            <a:avLst/>
          </a:prstGeom>
          <a:noFill/>
          <a:ln w="57150">
            <a:solidFill>
              <a:srgbClr val="74907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cs typeface="Calibri"/>
              </a:rPr>
              <a:t>Front-end Developer 2: Polina Dineva-9a</a:t>
            </a:r>
          </a:p>
        </p:txBody>
      </p:sp>
      <p:sp>
        <p:nvSpPr>
          <p:cNvPr id="71" name="Flowchart: Off-page Connector 70">
            <a:extLst>
              <a:ext uri="{FF2B5EF4-FFF2-40B4-BE49-F238E27FC236}">
                <a16:creationId xmlns:a16="http://schemas.microsoft.com/office/drawing/2014/main" id="{F6AF1567-7BAB-B15C-00BF-9CDD963AA462}"/>
              </a:ext>
            </a:extLst>
          </p:cNvPr>
          <p:cNvSpPr/>
          <p:nvPr/>
        </p:nvSpPr>
        <p:spPr>
          <a:xfrm>
            <a:off x="6812461" y="8929132"/>
            <a:ext cx="470335" cy="509893"/>
          </a:xfrm>
          <a:prstGeom prst="flowChartOffpageConnector">
            <a:avLst/>
          </a:prstGeom>
          <a:solidFill>
            <a:srgbClr val="749074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>
                <a:cs typeface="Calibri"/>
              </a:rPr>
              <a:t>4.</a:t>
            </a:r>
            <a:endParaRPr lang="en-GB" b="1" dirty="0"/>
          </a:p>
        </p:txBody>
      </p:sp>
      <p:pic>
        <p:nvPicPr>
          <p:cNvPr id="6" name="Picture 5" descr="A computer keyboard with green arrows&#10;&#10;Description automatically generated">
            <a:extLst>
              <a:ext uri="{FF2B5EF4-FFF2-40B4-BE49-F238E27FC236}">
                <a16:creationId xmlns:a16="http://schemas.microsoft.com/office/drawing/2014/main" id="{EE91C0B7-9391-BB27-9B8D-D71A1F93A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781" y="-129313"/>
            <a:ext cx="1551713" cy="15286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110890-A276-5286-FB33-CD5206C4B4D2}"/>
              </a:ext>
            </a:extLst>
          </p:cNvPr>
          <p:cNvSpPr txBox="1"/>
          <p:nvPr/>
        </p:nvSpPr>
        <p:spPr>
          <a:xfrm>
            <a:off x="5433934" y="249836"/>
            <a:ext cx="492177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400" b="1" dirty="0">
                <a:cs typeface="Calibri"/>
              </a:rPr>
              <a:t>Table of Content</a:t>
            </a:r>
            <a:endParaRPr lang="en-US" sz="4400" b="1" dirty="0">
              <a:cs typeface="Calibri" panose="020F0502020204030204"/>
            </a:endParaRPr>
          </a:p>
        </p:txBody>
      </p:sp>
      <p:sp>
        <p:nvSpPr>
          <p:cNvPr id="42" name="Flowchart: Document 41">
            <a:extLst>
              <a:ext uri="{FF2B5EF4-FFF2-40B4-BE49-F238E27FC236}">
                <a16:creationId xmlns:a16="http://schemas.microsoft.com/office/drawing/2014/main" id="{0008556E-947D-3C36-A894-53FAF36DCB5E}"/>
              </a:ext>
            </a:extLst>
          </p:cNvPr>
          <p:cNvSpPr/>
          <p:nvPr/>
        </p:nvSpPr>
        <p:spPr>
          <a:xfrm>
            <a:off x="4834329" y="4422095"/>
            <a:ext cx="2723210" cy="2061147"/>
          </a:xfrm>
          <a:prstGeom prst="flowChartDocument">
            <a:avLst/>
          </a:prstGeom>
          <a:solidFill>
            <a:srgbClr val="74907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400" b="1" dirty="0">
                <a:cs typeface="Calibri"/>
              </a:rPr>
              <a:t>4.Stages of Development</a:t>
            </a:r>
            <a:endParaRPr lang="en-US" sz="2400" dirty="0"/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48281E68-2820-B276-8340-FC644A5EAAE4}"/>
              </a:ext>
            </a:extLst>
          </p:cNvPr>
          <p:cNvSpPr/>
          <p:nvPr/>
        </p:nvSpPr>
        <p:spPr>
          <a:xfrm>
            <a:off x="1873771" y="1786324"/>
            <a:ext cx="2723210" cy="2061147"/>
          </a:xfrm>
          <a:prstGeom prst="flowChartDocument">
            <a:avLst/>
          </a:prstGeom>
          <a:solidFill>
            <a:srgbClr val="74907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400" b="1" dirty="0">
                <a:cs typeface="Calibri"/>
              </a:rPr>
              <a:t>1.Team</a:t>
            </a:r>
          </a:p>
        </p:txBody>
      </p:sp>
      <p:sp>
        <p:nvSpPr>
          <p:cNvPr id="47" name="Flowchart: Document 46">
            <a:extLst>
              <a:ext uri="{FF2B5EF4-FFF2-40B4-BE49-F238E27FC236}">
                <a16:creationId xmlns:a16="http://schemas.microsoft.com/office/drawing/2014/main" id="{3BD6F1CE-6B86-0A34-97C4-E96F659140E3}"/>
              </a:ext>
            </a:extLst>
          </p:cNvPr>
          <p:cNvSpPr/>
          <p:nvPr/>
        </p:nvSpPr>
        <p:spPr>
          <a:xfrm>
            <a:off x="1336622" y="4422094"/>
            <a:ext cx="2723210" cy="2061147"/>
          </a:xfrm>
          <a:prstGeom prst="flowChartDocument">
            <a:avLst/>
          </a:prstGeom>
          <a:solidFill>
            <a:srgbClr val="74907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400" b="1" dirty="0">
                <a:cs typeface="Calibri"/>
              </a:rPr>
              <a:t>2.The Main Idea</a:t>
            </a:r>
          </a:p>
        </p:txBody>
      </p:sp>
      <p:sp>
        <p:nvSpPr>
          <p:cNvPr id="48" name="Flowchart: Document 47">
            <a:extLst>
              <a:ext uri="{FF2B5EF4-FFF2-40B4-BE49-F238E27FC236}">
                <a16:creationId xmlns:a16="http://schemas.microsoft.com/office/drawing/2014/main" id="{CFCA5F94-A36A-AA8B-13D4-639A69BCCC52}"/>
              </a:ext>
            </a:extLst>
          </p:cNvPr>
          <p:cNvSpPr/>
          <p:nvPr/>
        </p:nvSpPr>
        <p:spPr>
          <a:xfrm>
            <a:off x="5371476" y="1786323"/>
            <a:ext cx="2723210" cy="2061147"/>
          </a:xfrm>
          <a:prstGeom prst="flowChartDocument">
            <a:avLst/>
          </a:prstGeom>
          <a:solidFill>
            <a:srgbClr val="74907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400" b="1" dirty="0">
                <a:cs typeface="Calibri"/>
              </a:rPr>
              <a:t>3.The Main Goal</a:t>
            </a:r>
          </a:p>
        </p:txBody>
      </p:sp>
      <p:sp>
        <p:nvSpPr>
          <p:cNvPr id="49" name="Flowchart: Document 48">
            <a:extLst>
              <a:ext uri="{FF2B5EF4-FFF2-40B4-BE49-F238E27FC236}">
                <a16:creationId xmlns:a16="http://schemas.microsoft.com/office/drawing/2014/main" id="{7B4B671D-7E83-9447-133B-761F4F8588E4}"/>
              </a:ext>
            </a:extLst>
          </p:cNvPr>
          <p:cNvSpPr/>
          <p:nvPr/>
        </p:nvSpPr>
        <p:spPr>
          <a:xfrm>
            <a:off x="8829820" y="1786324"/>
            <a:ext cx="2723210" cy="2061147"/>
          </a:xfrm>
          <a:prstGeom prst="flowChartDocument">
            <a:avLst/>
          </a:prstGeom>
          <a:solidFill>
            <a:srgbClr val="74907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400" b="1" dirty="0">
                <a:cs typeface="Calibri"/>
              </a:rPr>
              <a:t>5.Used Programs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5779011-21A7-8F22-CE61-C19D7D1D705D}"/>
              </a:ext>
            </a:extLst>
          </p:cNvPr>
          <p:cNvSpPr/>
          <p:nvPr/>
        </p:nvSpPr>
        <p:spPr>
          <a:xfrm>
            <a:off x="-260959" y="-334028"/>
            <a:ext cx="2045917" cy="1837150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D587989-4225-89D8-682E-FC9D837E54AC}"/>
              </a:ext>
            </a:extLst>
          </p:cNvPr>
          <p:cNvSpPr/>
          <p:nvPr/>
        </p:nvSpPr>
        <p:spPr>
          <a:xfrm>
            <a:off x="-803754" y="1179534"/>
            <a:ext cx="2045917" cy="1837150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DE29CC-16F3-4454-4905-495F9E9D8F72}"/>
              </a:ext>
            </a:extLst>
          </p:cNvPr>
          <p:cNvSpPr/>
          <p:nvPr/>
        </p:nvSpPr>
        <p:spPr>
          <a:xfrm>
            <a:off x="-490603" y="699369"/>
            <a:ext cx="835068" cy="741123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A10A4A-B706-9C27-9BD3-E38BC384CEF1}"/>
              </a:ext>
            </a:extLst>
          </p:cNvPr>
          <p:cNvSpPr/>
          <p:nvPr/>
        </p:nvSpPr>
        <p:spPr>
          <a:xfrm>
            <a:off x="-292274" y="2745287"/>
            <a:ext cx="835068" cy="741123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D87AB2-C760-5EF6-CC51-21FB8E12DE4F}"/>
              </a:ext>
            </a:extLst>
          </p:cNvPr>
          <p:cNvSpPr/>
          <p:nvPr/>
        </p:nvSpPr>
        <p:spPr>
          <a:xfrm>
            <a:off x="1314599" y="-614757"/>
            <a:ext cx="2045917" cy="1837150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2077A8-88FE-E3D5-56AC-88729AF34DAB}"/>
              </a:ext>
            </a:extLst>
          </p:cNvPr>
          <p:cNvSpPr/>
          <p:nvPr/>
        </p:nvSpPr>
        <p:spPr>
          <a:xfrm>
            <a:off x="2870547" y="-501041"/>
            <a:ext cx="133610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944F01B-18DC-80AA-F0AB-492F18112D3E}"/>
              </a:ext>
            </a:extLst>
          </p:cNvPr>
          <p:cNvSpPr/>
          <p:nvPr/>
        </p:nvSpPr>
        <p:spPr>
          <a:xfrm>
            <a:off x="1210847" y="365342"/>
            <a:ext cx="133610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AC32C5-EF29-CD17-6A5A-9BA089E873C8}"/>
              </a:ext>
            </a:extLst>
          </p:cNvPr>
          <p:cNvSpPr/>
          <p:nvPr/>
        </p:nvSpPr>
        <p:spPr>
          <a:xfrm>
            <a:off x="3642987" y="-73069"/>
            <a:ext cx="835068" cy="741123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FCBC3F-C99E-7EEB-A6CD-C1736ED8EB4C}"/>
              </a:ext>
            </a:extLst>
          </p:cNvPr>
          <p:cNvSpPr/>
          <p:nvPr/>
        </p:nvSpPr>
        <p:spPr>
          <a:xfrm>
            <a:off x="4248412" y="-438412"/>
            <a:ext cx="835068" cy="741123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9EF0C9-D21E-34D3-6640-F8D97F4B8F5A}"/>
              </a:ext>
            </a:extLst>
          </p:cNvPr>
          <p:cNvSpPr/>
          <p:nvPr/>
        </p:nvSpPr>
        <p:spPr>
          <a:xfrm>
            <a:off x="11000761" y="4662940"/>
            <a:ext cx="139873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88FB86-8742-D02C-3D11-993D8B8A8D8F}"/>
              </a:ext>
            </a:extLst>
          </p:cNvPr>
          <p:cNvSpPr/>
          <p:nvPr/>
        </p:nvSpPr>
        <p:spPr>
          <a:xfrm>
            <a:off x="9603761" y="5944485"/>
            <a:ext cx="139873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0AD15D6-B10D-1CD9-5AF3-14ACD87C8E43}"/>
              </a:ext>
            </a:extLst>
          </p:cNvPr>
          <p:cNvSpPr/>
          <p:nvPr/>
        </p:nvSpPr>
        <p:spPr>
          <a:xfrm>
            <a:off x="10591769" y="5334790"/>
            <a:ext cx="2045917" cy="1837150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90D769-56E9-20E2-2994-541C8CD4B162}"/>
              </a:ext>
            </a:extLst>
          </p:cNvPr>
          <p:cNvSpPr/>
          <p:nvPr/>
        </p:nvSpPr>
        <p:spPr>
          <a:xfrm>
            <a:off x="10167909" y="5643196"/>
            <a:ext cx="835068" cy="741123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00355C-0A51-0ABF-04F0-DC450A303DF7}"/>
              </a:ext>
            </a:extLst>
          </p:cNvPr>
          <p:cNvSpPr/>
          <p:nvPr/>
        </p:nvSpPr>
        <p:spPr>
          <a:xfrm>
            <a:off x="7624428" y="5901624"/>
            <a:ext cx="2045917" cy="1837150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F1A4471-DC54-F8FA-FCA7-F28D24251B80}"/>
              </a:ext>
            </a:extLst>
          </p:cNvPr>
          <p:cNvSpPr/>
          <p:nvPr/>
        </p:nvSpPr>
        <p:spPr>
          <a:xfrm>
            <a:off x="11564908" y="3368741"/>
            <a:ext cx="835068" cy="741123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04C3627-001B-6BE1-3A3C-D3E2DCF2774D}"/>
              </a:ext>
            </a:extLst>
          </p:cNvPr>
          <p:cNvSpPr/>
          <p:nvPr/>
        </p:nvSpPr>
        <p:spPr>
          <a:xfrm>
            <a:off x="11347756" y="3794341"/>
            <a:ext cx="133610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1245761-181E-C32F-C4FB-9434899B79CC}"/>
              </a:ext>
            </a:extLst>
          </p:cNvPr>
          <p:cNvSpPr/>
          <p:nvPr/>
        </p:nvSpPr>
        <p:spPr>
          <a:xfrm>
            <a:off x="7050636" y="6312832"/>
            <a:ext cx="835068" cy="741123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6579D0C-5D3D-DB67-15FB-E18B475D4DF8}"/>
              </a:ext>
            </a:extLst>
          </p:cNvPr>
          <p:cNvSpPr/>
          <p:nvPr/>
        </p:nvSpPr>
        <p:spPr>
          <a:xfrm>
            <a:off x="10141496" y="4064790"/>
            <a:ext cx="2045917" cy="1837150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F57EBBE-4A44-EFCF-1D56-9B72E4A1F479}"/>
              </a:ext>
            </a:extLst>
          </p:cNvPr>
          <p:cNvSpPr/>
          <p:nvPr/>
        </p:nvSpPr>
        <p:spPr>
          <a:xfrm>
            <a:off x="9015574" y="5260614"/>
            <a:ext cx="133610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B5EF8E7-2D38-DC4F-EFB1-A1EEF537F8E2}"/>
              </a:ext>
            </a:extLst>
          </p:cNvPr>
          <p:cNvSpPr/>
          <p:nvPr/>
        </p:nvSpPr>
        <p:spPr>
          <a:xfrm>
            <a:off x="9936999" y="5158287"/>
            <a:ext cx="835068" cy="741123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AC7BB49-6E8B-F9A5-DB79-41C003C0F99E}"/>
              </a:ext>
            </a:extLst>
          </p:cNvPr>
          <p:cNvSpPr/>
          <p:nvPr/>
        </p:nvSpPr>
        <p:spPr>
          <a:xfrm>
            <a:off x="11934362" y="2745286"/>
            <a:ext cx="835068" cy="741123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6B7CBC4-A935-9DA2-2C8D-DE96FAFF9ED9}"/>
              </a:ext>
            </a:extLst>
          </p:cNvPr>
          <p:cNvSpPr/>
          <p:nvPr/>
        </p:nvSpPr>
        <p:spPr>
          <a:xfrm>
            <a:off x="6277089" y="6543740"/>
            <a:ext cx="835068" cy="741123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F4B5B22-7F2A-3F2D-0177-FFDA4CC89CCE}"/>
              </a:ext>
            </a:extLst>
          </p:cNvPr>
          <p:cNvSpPr txBox="1"/>
          <p:nvPr/>
        </p:nvSpPr>
        <p:spPr>
          <a:xfrm>
            <a:off x="3299360" y="-1446151"/>
            <a:ext cx="568036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5400" b="1" err="1">
                <a:cs typeface="Calibri"/>
              </a:rPr>
              <a:t>EcoKey</a:t>
            </a:r>
            <a:endParaRPr lang="en-GB" sz="5400" b="1">
              <a:cs typeface="Calibri"/>
            </a:endParaRPr>
          </a:p>
        </p:txBody>
      </p:sp>
      <p:pic>
        <p:nvPicPr>
          <p:cNvPr id="53" name="Picture 52" descr="A computer keyboard with green arrows&#10;&#10;Description automatically generated">
            <a:extLst>
              <a:ext uri="{FF2B5EF4-FFF2-40B4-BE49-F238E27FC236}">
                <a16:creationId xmlns:a16="http://schemas.microsoft.com/office/drawing/2014/main" id="{076BA850-4E35-39B8-193D-F3EEDFBE5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415" y="-3907642"/>
            <a:ext cx="3017982" cy="287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090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lowchart: Off-page Connector 61">
            <a:extLst>
              <a:ext uri="{FF2B5EF4-FFF2-40B4-BE49-F238E27FC236}">
                <a16:creationId xmlns:a16="http://schemas.microsoft.com/office/drawing/2014/main" id="{3BED0C71-458F-DC36-CEB3-FCAA4D7A65ED}"/>
              </a:ext>
            </a:extLst>
          </p:cNvPr>
          <p:cNvSpPr/>
          <p:nvPr/>
        </p:nvSpPr>
        <p:spPr>
          <a:xfrm>
            <a:off x="10212827" y="-1167308"/>
            <a:ext cx="357909" cy="484909"/>
          </a:xfrm>
          <a:prstGeom prst="flowChartOffpageConnector">
            <a:avLst/>
          </a:prstGeom>
          <a:solidFill>
            <a:srgbClr val="749074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18C7105-4138-7AAA-10E0-547A2E6758E2}"/>
              </a:ext>
            </a:extLst>
          </p:cNvPr>
          <p:cNvSpPr txBox="1"/>
          <p:nvPr/>
        </p:nvSpPr>
        <p:spPr>
          <a:xfrm>
            <a:off x="-8673331" y="1707356"/>
            <a:ext cx="8012544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>
                <a:solidFill>
                  <a:srgbClr val="749074"/>
                </a:solidFill>
                <a:latin typeface="Calibri"/>
                <a:cs typeface="Calibri"/>
              </a:rPr>
              <a:t>Eco Key is creating the future of technology devices by introducing keyboards made from carefully recycled plastic.</a:t>
            </a:r>
            <a:endParaRPr lang="en-US" sz="2400" b="1" dirty="0">
              <a:solidFill>
                <a:srgbClr val="749074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FAA9B1-5728-12BA-68BF-5EAA756BC299}"/>
              </a:ext>
            </a:extLst>
          </p:cNvPr>
          <p:cNvSpPr txBox="1"/>
          <p:nvPr/>
        </p:nvSpPr>
        <p:spPr>
          <a:xfrm>
            <a:off x="4845605" y="9145306"/>
            <a:ext cx="63846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000" b="1" dirty="0">
                <a:ea typeface="+mn-lt"/>
                <a:cs typeface="+mn-lt"/>
              </a:rPr>
              <a:t>The Main Idea</a:t>
            </a:r>
            <a:endParaRPr lang="en-US" sz="4000" b="1" dirty="0">
              <a:cs typeface="Calibri" panose="020F050202020403020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564A5B-FD8C-8E07-5A30-67676FA66C55}"/>
              </a:ext>
            </a:extLst>
          </p:cNvPr>
          <p:cNvSpPr txBox="1"/>
          <p:nvPr/>
        </p:nvSpPr>
        <p:spPr>
          <a:xfrm>
            <a:off x="1311639" y="3884949"/>
            <a:ext cx="5471408" cy="461665"/>
          </a:xfrm>
          <a:prstGeom prst="rect">
            <a:avLst/>
          </a:prstGeom>
          <a:noFill/>
          <a:ln w="57150">
            <a:solidFill>
              <a:srgbClr val="74907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cs typeface="Calibri"/>
              </a:rPr>
              <a:t>Front-end Developer 2: Polina Dineva-9a</a:t>
            </a:r>
          </a:p>
        </p:txBody>
      </p:sp>
      <p:sp>
        <p:nvSpPr>
          <p:cNvPr id="52" name="Flowchart: Off-page Connector 51">
            <a:extLst>
              <a:ext uri="{FF2B5EF4-FFF2-40B4-BE49-F238E27FC236}">
                <a16:creationId xmlns:a16="http://schemas.microsoft.com/office/drawing/2014/main" id="{F80BCE63-D980-75CE-8EFA-2A55E4EE5387}"/>
              </a:ext>
            </a:extLst>
          </p:cNvPr>
          <p:cNvSpPr/>
          <p:nvPr/>
        </p:nvSpPr>
        <p:spPr>
          <a:xfrm>
            <a:off x="6970612" y="3882679"/>
            <a:ext cx="470335" cy="509893"/>
          </a:xfrm>
          <a:prstGeom prst="flowChartOffpageConnector">
            <a:avLst/>
          </a:prstGeom>
          <a:solidFill>
            <a:srgbClr val="749074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>
                <a:cs typeface="Calibri"/>
              </a:rPr>
              <a:t>4.</a:t>
            </a:r>
            <a:endParaRPr lang="en-GB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CF6423-0172-24EA-A1AF-444C622F8595}"/>
              </a:ext>
            </a:extLst>
          </p:cNvPr>
          <p:cNvSpPr txBox="1"/>
          <p:nvPr/>
        </p:nvSpPr>
        <p:spPr>
          <a:xfrm>
            <a:off x="5521376" y="2973048"/>
            <a:ext cx="5883637" cy="461665"/>
          </a:xfrm>
          <a:prstGeom prst="rect">
            <a:avLst/>
          </a:prstGeom>
          <a:noFill/>
          <a:ln w="57150">
            <a:solidFill>
              <a:srgbClr val="74907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cs typeface="Calibri"/>
              </a:rPr>
              <a:t>Front-end Developer 1: Nikolaj Kalashnik-9a</a:t>
            </a:r>
          </a:p>
        </p:txBody>
      </p:sp>
      <p:sp>
        <p:nvSpPr>
          <p:cNvPr id="50" name="Flowchart: Off-page Connector 49">
            <a:extLst>
              <a:ext uri="{FF2B5EF4-FFF2-40B4-BE49-F238E27FC236}">
                <a16:creationId xmlns:a16="http://schemas.microsoft.com/office/drawing/2014/main" id="{B62C3676-5353-BFC7-390C-2D403B5E652F}"/>
              </a:ext>
            </a:extLst>
          </p:cNvPr>
          <p:cNvSpPr/>
          <p:nvPr/>
        </p:nvSpPr>
        <p:spPr>
          <a:xfrm>
            <a:off x="11592579" y="2970777"/>
            <a:ext cx="470335" cy="509893"/>
          </a:xfrm>
          <a:prstGeom prst="flowChartOffpageConnector">
            <a:avLst/>
          </a:prstGeom>
          <a:solidFill>
            <a:srgbClr val="749074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>
                <a:cs typeface="Calibri"/>
              </a:rPr>
              <a:t>3.</a:t>
            </a:r>
            <a:endParaRPr lang="en-GB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90BB55-7B29-C03D-6747-021B15320188}"/>
              </a:ext>
            </a:extLst>
          </p:cNvPr>
          <p:cNvSpPr txBox="1"/>
          <p:nvPr/>
        </p:nvSpPr>
        <p:spPr>
          <a:xfrm>
            <a:off x="1811311" y="2011178"/>
            <a:ext cx="4134786" cy="461665"/>
          </a:xfrm>
          <a:prstGeom prst="rect">
            <a:avLst/>
          </a:prstGeom>
          <a:noFill/>
          <a:ln w="57150">
            <a:solidFill>
              <a:srgbClr val="74907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err="1">
                <a:cs typeface="Calibri"/>
              </a:rPr>
              <a:t>Desinger</a:t>
            </a:r>
            <a:r>
              <a:rPr lang="en-GB" sz="2400" b="1" dirty="0">
                <a:cs typeface="Calibri"/>
              </a:rPr>
              <a:t>: </a:t>
            </a:r>
            <a:r>
              <a:rPr lang="en-GB" sz="2400" b="1" err="1">
                <a:cs typeface="Calibri"/>
              </a:rPr>
              <a:t>Mariq</a:t>
            </a:r>
            <a:r>
              <a:rPr lang="en-GB" sz="2400" b="1" dirty="0">
                <a:cs typeface="Calibri"/>
              </a:rPr>
              <a:t> Bakumceva-9a</a:t>
            </a:r>
          </a:p>
        </p:txBody>
      </p:sp>
      <p:sp>
        <p:nvSpPr>
          <p:cNvPr id="48" name="Flowchart: Off-page Connector 47">
            <a:extLst>
              <a:ext uri="{FF2B5EF4-FFF2-40B4-BE49-F238E27FC236}">
                <a16:creationId xmlns:a16="http://schemas.microsoft.com/office/drawing/2014/main" id="{3C3B230B-E7B7-348A-B168-362CD58679E5}"/>
              </a:ext>
            </a:extLst>
          </p:cNvPr>
          <p:cNvSpPr/>
          <p:nvPr/>
        </p:nvSpPr>
        <p:spPr>
          <a:xfrm>
            <a:off x="1149432" y="2008908"/>
            <a:ext cx="470335" cy="509893"/>
          </a:xfrm>
          <a:prstGeom prst="flowChartOffpageConnector">
            <a:avLst/>
          </a:prstGeom>
          <a:solidFill>
            <a:srgbClr val="749074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>
                <a:cs typeface="Calibri"/>
              </a:rPr>
              <a:t>2.</a:t>
            </a:r>
            <a:endParaRPr lang="en-GB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87F3D8-0CB8-F5E2-DA70-5B39C8D71606}"/>
              </a:ext>
            </a:extLst>
          </p:cNvPr>
          <p:cNvSpPr txBox="1"/>
          <p:nvPr/>
        </p:nvSpPr>
        <p:spPr>
          <a:xfrm>
            <a:off x="5821180" y="1161736"/>
            <a:ext cx="4734392" cy="461665"/>
          </a:xfrm>
          <a:prstGeom prst="rect">
            <a:avLst/>
          </a:prstGeom>
          <a:noFill/>
          <a:ln w="57150">
            <a:solidFill>
              <a:srgbClr val="749074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cs typeface="Calibri"/>
              </a:rPr>
              <a:t>Scrum Trainer: Arina Popova-9a</a:t>
            </a:r>
          </a:p>
        </p:txBody>
      </p:sp>
      <p:sp>
        <p:nvSpPr>
          <p:cNvPr id="35" name="Flowchart: Off-page Connector 34">
            <a:extLst>
              <a:ext uri="{FF2B5EF4-FFF2-40B4-BE49-F238E27FC236}">
                <a16:creationId xmlns:a16="http://schemas.microsoft.com/office/drawing/2014/main" id="{1FA5506F-7865-0590-EDEF-28A05D52FD7A}"/>
              </a:ext>
            </a:extLst>
          </p:cNvPr>
          <p:cNvSpPr/>
          <p:nvPr/>
        </p:nvSpPr>
        <p:spPr>
          <a:xfrm>
            <a:off x="5171793" y="1159466"/>
            <a:ext cx="470335" cy="509893"/>
          </a:xfrm>
          <a:prstGeom prst="flowChartOffpageConnector">
            <a:avLst/>
          </a:prstGeom>
          <a:solidFill>
            <a:srgbClr val="749074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>
                <a:cs typeface="Calibri"/>
              </a:rPr>
              <a:t>1.</a:t>
            </a:r>
            <a:endParaRPr lang="en-GB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495292-2AD7-9C45-293C-F9F9155D5B26}"/>
              </a:ext>
            </a:extLst>
          </p:cNvPr>
          <p:cNvSpPr txBox="1"/>
          <p:nvPr/>
        </p:nvSpPr>
        <p:spPr>
          <a:xfrm>
            <a:off x="312294" y="274820"/>
            <a:ext cx="472190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000" b="1" dirty="0">
                <a:cs typeface="Calibri"/>
              </a:rPr>
              <a:t>The Team</a:t>
            </a:r>
            <a:endParaRPr lang="en-GB" sz="4000" b="1">
              <a:cs typeface="Calibri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5779011-21A7-8F22-CE61-C19D7D1D705D}"/>
              </a:ext>
            </a:extLst>
          </p:cNvPr>
          <p:cNvSpPr/>
          <p:nvPr/>
        </p:nvSpPr>
        <p:spPr>
          <a:xfrm>
            <a:off x="-448337" y="5512136"/>
            <a:ext cx="2045917" cy="1837150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D587989-4225-89D8-682E-FC9D837E54AC}"/>
              </a:ext>
            </a:extLst>
          </p:cNvPr>
          <p:cNvSpPr/>
          <p:nvPr/>
        </p:nvSpPr>
        <p:spPr>
          <a:xfrm>
            <a:off x="6304082" y="5239370"/>
            <a:ext cx="2045917" cy="1837150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DE29CC-16F3-4454-4905-495F9E9D8F72}"/>
              </a:ext>
            </a:extLst>
          </p:cNvPr>
          <p:cNvSpPr/>
          <p:nvPr/>
        </p:nvSpPr>
        <p:spPr>
          <a:xfrm>
            <a:off x="308872" y="5046517"/>
            <a:ext cx="835068" cy="741123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A10A4A-B706-9C27-9BD3-E38BC384CEF1}"/>
              </a:ext>
            </a:extLst>
          </p:cNvPr>
          <p:cNvSpPr/>
          <p:nvPr/>
        </p:nvSpPr>
        <p:spPr>
          <a:xfrm>
            <a:off x="11824775" y="3744631"/>
            <a:ext cx="835068" cy="741123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D87AB2-C760-5EF6-CC51-21FB8E12DE4F}"/>
              </a:ext>
            </a:extLst>
          </p:cNvPr>
          <p:cNvSpPr/>
          <p:nvPr/>
        </p:nvSpPr>
        <p:spPr>
          <a:xfrm>
            <a:off x="2538796" y="5781047"/>
            <a:ext cx="2045917" cy="1837150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2077A8-88FE-E3D5-56AC-88729AF34DAB}"/>
              </a:ext>
            </a:extLst>
          </p:cNvPr>
          <p:cNvSpPr/>
          <p:nvPr/>
        </p:nvSpPr>
        <p:spPr>
          <a:xfrm>
            <a:off x="-664634" y="4658074"/>
            <a:ext cx="133610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944F01B-18DC-80AA-F0AB-492F18112D3E}"/>
              </a:ext>
            </a:extLst>
          </p:cNvPr>
          <p:cNvSpPr/>
          <p:nvPr/>
        </p:nvSpPr>
        <p:spPr>
          <a:xfrm>
            <a:off x="2135240" y="5511965"/>
            <a:ext cx="133610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9EF0C9-D21E-34D3-6640-F8D97F4B8F5A}"/>
              </a:ext>
            </a:extLst>
          </p:cNvPr>
          <p:cNvSpPr/>
          <p:nvPr/>
        </p:nvSpPr>
        <p:spPr>
          <a:xfrm>
            <a:off x="10051384" y="5749727"/>
            <a:ext cx="139873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88FB86-8742-D02C-3D11-993D8B8A8D8F}"/>
              </a:ext>
            </a:extLst>
          </p:cNvPr>
          <p:cNvSpPr/>
          <p:nvPr/>
        </p:nvSpPr>
        <p:spPr>
          <a:xfrm>
            <a:off x="7804941" y="5145010"/>
            <a:ext cx="139873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0AD15D6-B10D-1CD9-5AF3-14ACD87C8E43}"/>
              </a:ext>
            </a:extLst>
          </p:cNvPr>
          <p:cNvSpPr/>
          <p:nvPr/>
        </p:nvSpPr>
        <p:spPr>
          <a:xfrm>
            <a:off x="8293277" y="5946888"/>
            <a:ext cx="2045917" cy="1837150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90D769-56E9-20E2-2994-541C8CD4B162}"/>
              </a:ext>
            </a:extLst>
          </p:cNvPr>
          <p:cNvSpPr/>
          <p:nvPr/>
        </p:nvSpPr>
        <p:spPr>
          <a:xfrm>
            <a:off x="8893745" y="5505786"/>
            <a:ext cx="835068" cy="741123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00355C-0A51-0ABF-04F0-DC450A303DF7}"/>
              </a:ext>
            </a:extLst>
          </p:cNvPr>
          <p:cNvSpPr/>
          <p:nvPr/>
        </p:nvSpPr>
        <p:spPr>
          <a:xfrm>
            <a:off x="10747378" y="5414443"/>
            <a:ext cx="2045917" cy="1837150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F1A4471-DC54-F8FA-FCA7-F28D24251B80}"/>
              </a:ext>
            </a:extLst>
          </p:cNvPr>
          <p:cNvSpPr/>
          <p:nvPr/>
        </p:nvSpPr>
        <p:spPr>
          <a:xfrm>
            <a:off x="10390678" y="5779659"/>
            <a:ext cx="835068" cy="741123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04C3627-001B-6BE1-3A3C-D3E2DCF2774D}"/>
              </a:ext>
            </a:extLst>
          </p:cNvPr>
          <p:cNvSpPr/>
          <p:nvPr/>
        </p:nvSpPr>
        <p:spPr>
          <a:xfrm>
            <a:off x="7675166" y="5743062"/>
            <a:ext cx="133610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1245761-181E-C32F-C4FB-9434899B79CC}"/>
              </a:ext>
            </a:extLst>
          </p:cNvPr>
          <p:cNvSpPr/>
          <p:nvPr/>
        </p:nvSpPr>
        <p:spPr>
          <a:xfrm>
            <a:off x="6201193" y="6287848"/>
            <a:ext cx="835068" cy="741123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6579D0C-5D3D-DB67-15FB-E18B475D4DF8}"/>
              </a:ext>
            </a:extLst>
          </p:cNvPr>
          <p:cNvSpPr/>
          <p:nvPr/>
        </p:nvSpPr>
        <p:spPr>
          <a:xfrm>
            <a:off x="4107955" y="5788659"/>
            <a:ext cx="2045917" cy="1837150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F57EBBE-4A44-EFCF-1D56-9B72E4A1F479}"/>
              </a:ext>
            </a:extLst>
          </p:cNvPr>
          <p:cNvSpPr/>
          <p:nvPr/>
        </p:nvSpPr>
        <p:spPr>
          <a:xfrm>
            <a:off x="5330492" y="5785269"/>
            <a:ext cx="133610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B5EF8E7-2D38-DC4F-EFB1-A1EEF537F8E2}"/>
              </a:ext>
            </a:extLst>
          </p:cNvPr>
          <p:cNvSpPr/>
          <p:nvPr/>
        </p:nvSpPr>
        <p:spPr>
          <a:xfrm>
            <a:off x="4053360" y="5508057"/>
            <a:ext cx="835068" cy="741123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6B7CBC4-A935-9DA2-2C8D-DE96FAFF9ED9}"/>
              </a:ext>
            </a:extLst>
          </p:cNvPr>
          <p:cNvSpPr/>
          <p:nvPr/>
        </p:nvSpPr>
        <p:spPr>
          <a:xfrm>
            <a:off x="2317188" y="6331380"/>
            <a:ext cx="835068" cy="741123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A computer keyboard with green arrows&#10;&#10;Description automatically generated">
            <a:extLst>
              <a:ext uri="{FF2B5EF4-FFF2-40B4-BE49-F238E27FC236}">
                <a16:creationId xmlns:a16="http://schemas.microsoft.com/office/drawing/2014/main" id="{EE91C0B7-9391-BB27-9B8D-D71A1F93A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781" y="-129313"/>
            <a:ext cx="1551713" cy="1528623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EE040AC-04F8-2FFE-61F5-4ABEAE7D2945}"/>
              </a:ext>
            </a:extLst>
          </p:cNvPr>
          <p:cNvSpPr/>
          <p:nvPr/>
        </p:nvSpPr>
        <p:spPr>
          <a:xfrm>
            <a:off x="1146678" y="5882271"/>
            <a:ext cx="133610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7E485E-5541-39A1-BDC4-5FC449D47F1B}"/>
              </a:ext>
            </a:extLst>
          </p:cNvPr>
          <p:cNvSpPr/>
          <p:nvPr/>
        </p:nvSpPr>
        <p:spPr>
          <a:xfrm>
            <a:off x="11451474" y="4323727"/>
            <a:ext cx="133610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Flowchart: Off-page Connector 55">
            <a:extLst>
              <a:ext uri="{FF2B5EF4-FFF2-40B4-BE49-F238E27FC236}">
                <a16:creationId xmlns:a16="http://schemas.microsoft.com/office/drawing/2014/main" id="{C1570CE2-68C1-6EDE-FC00-AB787D5F25C3}"/>
              </a:ext>
            </a:extLst>
          </p:cNvPr>
          <p:cNvSpPr/>
          <p:nvPr/>
        </p:nvSpPr>
        <p:spPr>
          <a:xfrm>
            <a:off x="3149300" y="-1023771"/>
            <a:ext cx="357909" cy="484909"/>
          </a:xfrm>
          <a:prstGeom prst="flowChartOffpageConnector">
            <a:avLst/>
          </a:prstGeom>
          <a:solidFill>
            <a:srgbClr val="749074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3938643-FCA7-658C-32F6-D37957EB4DA3}"/>
              </a:ext>
            </a:extLst>
          </p:cNvPr>
          <p:cNvSpPr txBox="1"/>
          <p:nvPr/>
        </p:nvSpPr>
        <p:spPr>
          <a:xfrm>
            <a:off x="-8555024" y="3121472"/>
            <a:ext cx="8012544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>
                <a:solidFill>
                  <a:srgbClr val="749074"/>
                </a:solidFill>
                <a:latin typeface="Calibri"/>
                <a:cs typeface="Calibri"/>
              </a:rPr>
              <a:t>Eco Key is creating the future of technology devices by introducing keyboards made from carefully recycled plastic.</a:t>
            </a:r>
            <a:endParaRPr lang="en-US" sz="2400" b="1" dirty="0">
              <a:solidFill>
                <a:srgbClr val="749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6981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A computer keyboard with a green keypad&#10;&#10;Description automatically generated">
            <a:extLst>
              <a:ext uri="{FF2B5EF4-FFF2-40B4-BE49-F238E27FC236}">
                <a16:creationId xmlns:a16="http://schemas.microsoft.com/office/drawing/2014/main" id="{E9F635D1-7540-C77B-C367-3AB554B47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850" y="3286748"/>
            <a:ext cx="4279691" cy="177008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9" name="Picture 58" descr="A recycle symbol made of leaves&#10;&#10;Description automatically generated">
            <a:extLst>
              <a:ext uri="{FF2B5EF4-FFF2-40B4-BE49-F238E27FC236}">
                <a16:creationId xmlns:a16="http://schemas.microsoft.com/office/drawing/2014/main" id="{73119734-AB6C-E073-AC1C-37BB2D45C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03" y="7823498"/>
            <a:ext cx="4879299" cy="32505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89D5E80-93A0-9AAA-C664-BF42270047DA}"/>
              </a:ext>
            </a:extLst>
          </p:cNvPr>
          <p:cNvSpPr txBox="1"/>
          <p:nvPr/>
        </p:nvSpPr>
        <p:spPr>
          <a:xfrm>
            <a:off x="15337107" y="1777134"/>
            <a:ext cx="8619342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solidFill>
                  <a:srgbClr val="749074"/>
                </a:solidFill>
                <a:latin typeface="Calibri"/>
                <a:cs typeface="Calibri"/>
              </a:rPr>
              <a:t>Our mission is to combine writing precision with a commitment to sustainability, creating products that not only enrich the user experience, but also contribute to environmental protection.</a:t>
            </a:r>
            <a:endParaRPr lang="en-US" dirty="0"/>
          </a:p>
        </p:txBody>
      </p:sp>
      <p:sp>
        <p:nvSpPr>
          <p:cNvPr id="57" name="Flowchart: Off-page Connector 56">
            <a:extLst>
              <a:ext uri="{FF2B5EF4-FFF2-40B4-BE49-F238E27FC236}">
                <a16:creationId xmlns:a16="http://schemas.microsoft.com/office/drawing/2014/main" id="{72392090-4A4F-4EFB-79F2-6F39FC5982D8}"/>
              </a:ext>
            </a:extLst>
          </p:cNvPr>
          <p:cNvSpPr/>
          <p:nvPr/>
        </p:nvSpPr>
        <p:spPr>
          <a:xfrm>
            <a:off x="14837808" y="1774294"/>
            <a:ext cx="332926" cy="484909"/>
          </a:xfrm>
          <a:prstGeom prst="flowChartOffpageConnector">
            <a:avLst/>
          </a:prstGeom>
          <a:solidFill>
            <a:srgbClr val="749074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3E42B3-1B8F-9503-0B42-2E1D6B2EA5D4}"/>
              </a:ext>
            </a:extLst>
          </p:cNvPr>
          <p:cNvSpPr txBox="1"/>
          <p:nvPr/>
        </p:nvSpPr>
        <p:spPr>
          <a:xfrm>
            <a:off x="2616406" y="-1444443"/>
            <a:ext cx="63846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000" b="1" dirty="0">
                <a:ea typeface="+mn-lt"/>
                <a:cs typeface="+mn-lt"/>
              </a:rPr>
              <a:t>The Main Goal</a:t>
            </a:r>
            <a:endParaRPr lang="en-US" sz="4000" b="1" dirty="0">
              <a:cs typeface="Calibri" panose="020F0502020204030204"/>
            </a:endParaRPr>
          </a:p>
        </p:txBody>
      </p:sp>
      <p:sp>
        <p:nvSpPr>
          <p:cNvPr id="41" name="Flowchart: Off-page Connector 40">
            <a:extLst>
              <a:ext uri="{FF2B5EF4-FFF2-40B4-BE49-F238E27FC236}">
                <a16:creationId xmlns:a16="http://schemas.microsoft.com/office/drawing/2014/main" id="{2E028860-AD99-A4AB-F68D-8F244EE40AAB}"/>
              </a:ext>
            </a:extLst>
          </p:cNvPr>
          <p:cNvSpPr/>
          <p:nvPr/>
        </p:nvSpPr>
        <p:spPr>
          <a:xfrm>
            <a:off x="10255959" y="2858352"/>
            <a:ext cx="357909" cy="484909"/>
          </a:xfrm>
          <a:prstGeom prst="flowChartOffpageConnector">
            <a:avLst/>
          </a:prstGeom>
          <a:solidFill>
            <a:srgbClr val="749074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1">
            <a:extLst>
              <a:ext uri="{FF2B5EF4-FFF2-40B4-BE49-F238E27FC236}">
                <a16:creationId xmlns:a16="http://schemas.microsoft.com/office/drawing/2014/main" id="{7AECED60-8536-F4BB-A5F1-75F2DF613532}"/>
              </a:ext>
            </a:extLst>
          </p:cNvPr>
          <p:cNvSpPr txBox="1"/>
          <p:nvPr/>
        </p:nvSpPr>
        <p:spPr>
          <a:xfrm>
            <a:off x="2098599" y="2862680"/>
            <a:ext cx="8012544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>
                <a:solidFill>
                  <a:srgbClr val="749074"/>
                </a:solidFill>
                <a:latin typeface="Calibri"/>
                <a:cs typeface="Calibri"/>
              </a:rPr>
              <a:t>Eco Key is creating the future of technology devices by introducing keyboards made from carefully recycled plastic.</a:t>
            </a:r>
            <a:endParaRPr lang="en-US" sz="2400" b="1" dirty="0">
              <a:solidFill>
                <a:srgbClr val="749074"/>
              </a:solidFill>
            </a:endParaRPr>
          </a:p>
        </p:txBody>
      </p:sp>
      <p:sp>
        <p:nvSpPr>
          <p:cNvPr id="39" name="TextBox 1">
            <a:extLst>
              <a:ext uri="{FF2B5EF4-FFF2-40B4-BE49-F238E27FC236}">
                <a16:creationId xmlns:a16="http://schemas.microsoft.com/office/drawing/2014/main" id="{7AECED60-8536-F4BB-A5F1-75F2DF613532}"/>
              </a:ext>
            </a:extLst>
          </p:cNvPr>
          <p:cNvSpPr txBox="1"/>
          <p:nvPr/>
        </p:nvSpPr>
        <p:spPr>
          <a:xfrm>
            <a:off x="3806216" y="1621092"/>
            <a:ext cx="8012544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>
                <a:solidFill>
                  <a:srgbClr val="749074"/>
                </a:solidFill>
                <a:latin typeface="Calibri"/>
                <a:cs typeface="Calibri"/>
              </a:rPr>
              <a:t>Eco Key is creating the future of technology devices by introducing keyboards made from carefully recycled plastic.</a:t>
            </a:r>
            <a:endParaRPr lang="en-US" sz="2400" b="1" dirty="0">
              <a:solidFill>
                <a:srgbClr val="749074"/>
              </a:solidFill>
            </a:endParaRPr>
          </a:p>
        </p:txBody>
      </p:sp>
      <p:sp>
        <p:nvSpPr>
          <p:cNvPr id="51" name="Flowchart: Off-page Connector 50">
            <a:extLst>
              <a:ext uri="{FF2B5EF4-FFF2-40B4-BE49-F238E27FC236}">
                <a16:creationId xmlns:a16="http://schemas.microsoft.com/office/drawing/2014/main" id="{298FCA2B-E95E-6176-AE5F-C55498A8A5C6}"/>
              </a:ext>
            </a:extLst>
          </p:cNvPr>
          <p:cNvSpPr/>
          <p:nvPr/>
        </p:nvSpPr>
        <p:spPr>
          <a:xfrm>
            <a:off x="3235564" y="1621663"/>
            <a:ext cx="357909" cy="484909"/>
          </a:xfrm>
          <a:prstGeom prst="flowChartOffpageConnector">
            <a:avLst/>
          </a:prstGeom>
          <a:solidFill>
            <a:srgbClr val="749074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2DE420-68F7-0D05-8C4E-C27236858F98}"/>
              </a:ext>
            </a:extLst>
          </p:cNvPr>
          <p:cNvSpPr txBox="1"/>
          <p:nvPr/>
        </p:nvSpPr>
        <p:spPr>
          <a:xfrm>
            <a:off x="4687454" y="346363"/>
            <a:ext cx="63846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000" b="1" dirty="0">
                <a:ea typeface="+mn-lt"/>
                <a:cs typeface="+mn-lt"/>
              </a:rPr>
              <a:t>The Main Idea</a:t>
            </a:r>
            <a:endParaRPr lang="en-US" sz="4000" b="1" dirty="0">
              <a:cs typeface="Calibri" panose="020F0502020204030204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C16B458-A960-BB21-8934-8030AAAA040F}"/>
              </a:ext>
            </a:extLst>
          </p:cNvPr>
          <p:cNvSpPr/>
          <p:nvPr/>
        </p:nvSpPr>
        <p:spPr>
          <a:xfrm>
            <a:off x="-295754" y="-217466"/>
            <a:ext cx="2045917" cy="1837150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2688C0-5FB4-DAFC-BD5C-B65A9BAAE9B1}"/>
              </a:ext>
            </a:extLst>
          </p:cNvPr>
          <p:cNvSpPr/>
          <p:nvPr/>
        </p:nvSpPr>
        <p:spPr>
          <a:xfrm>
            <a:off x="-455967" y="1022642"/>
            <a:ext cx="835068" cy="741123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E3931A-DE7B-E230-B1CF-E3264D83B1D0}"/>
              </a:ext>
            </a:extLst>
          </p:cNvPr>
          <p:cNvSpPr/>
          <p:nvPr/>
        </p:nvSpPr>
        <p:spPr>
          <a:xfrm>
            <a:off x="-209244" y="1450615"/>
            <a:ext cx="133610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1CA108-FD4C-4CCB-4707-6654A7641419}"/>
              </a:ext>
            </a:extLst>
          </p:cNvPr>
          <p:cNvSpPr/>
          <p:nvPr/>
        </p:nvSpPr>
        <p:spPr>
          <a:xfrm>
            <a:off x="1130029" y="-477476"/>
            <a:ext cx="133610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7B2768-54E9-571E-6BED-C6B34B8FEE26}"/>
              </a:ext>
            </a:extLst>
          </p:cNvPr>
          <p:cNvSpPr/>
          <p:nvPr/>
        </p:nvSpPr>
        <p:spPr>
          <a:xfrm>
            <a:off x="2209610" y="-644647"/>
            <a:ext cx="2045917" cy="1837150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A898A5-0DD5-AAD2-B42D-60B780FC2908}"/>
              </a:ext>
            </a:extLst>
          </p:cNvPr>
          <p:cNvSpPr/>
          <p:nvPr/>
        </p:nvSpPr>
        <p:spPr>
          <a:xfrm>
            <a:off x="1576033" y="491551"/>
            <a:ext cx="835068" cy="741123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B4F4FB-BE9A-F962-FF8C-4A673F4ED842}"/>
              </a:ext>
            </a:extLst>
          </p:cNvPr>
          <p:cNvSpPr/>
          <p:nvPr/>
        </p:nvSpPr>
        <p:spPr>
          <a:xfrm>
            <a:off x="610484" y="919524"/>
            <a:ext cx="133610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352D04-F7F9-318C-346E-C4C72425FB72}"/>
              </a:ext>
            </a:extLst>
          </p:cNvPr>
          <p:cNvSpPr/>
          <p:nvPr/>
        </p:nvSpPr>
        <p:spPr>
          <a:xfrm>
            <a:off x="4000579" y="-466723"/>
            <a:ext cx="835068" cy="741123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4C61963-4D83-4C0D-9DEC-8C8A8EC2C39D}"/>
              </a:ext>
            </a:extLst>
          </p:cNvPr>
          <p:cNvSpPr/>
          <p:nvPr/>
        </p:nvSpPr>
        <p:spPr>
          <a:xfrm>
            <a:off x="-647972" y="3632706"/>
            <a:ext cx="133610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E83493-16DE-D77B-727A-2B88243BAD91}"/>
              </a:ext>
            </a:extLst>
          </p:cNvPr>
          <p:cNvSpPr/>
          <p:nvPr/>
        </p:nvSpPr>
        <p:spPr>
          <a:xfrm>
            <a:off x="-572845" y="2276352"/>
            <a:ext cx="2045917" cy="1837150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8C655C-88C3-B7F7-19CB-359C26CC2262}"/>
              </a:ext>
            </a:extLst>
          </p:cNvPr>
          <p:cNvSpPr/>
          <p:nvPr/>
        </p:nvSpPr>
        <p:spPr>
          <a:xfrm>
            <a:off x="317578" y="3793550"/>
            <a:ext cx="835068" cy="741123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B7CC8B-FC7D-91AC-B550-7A0DDA489FAA}"/>
              </a:ext>
            </a:extLst>
          </p:cNvPr>
          <p:cNvSpPr/>
          <p:nvPr/>
        </p:nvSpPr>
        <p:spPr>
          <a:xfrm>
            <a:off x="-455968" y="4913459"/>
            <a:ext cx="835068" cy="741123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7827FBE-F943-224F-86DD-3B7BE5D69511}"/>
              </a:ext>
            </a:extLst>
          </p:cNvPr>
          <p:cNvSpPr/>
          <p:nvPr/>
        </p:nvSpPr>
        <p:spPr>
          <a:xfrm>
            <a:off x="-567153" y="4002159"/>
            <a:ext cx="133610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51A207-ABFE-4755-A138-61E654F0D130}"/>
              </a:ext>
            </a:extLst>
          </p:cNvPr>
          <p:cNvSpPr/>
          <p:nvPr/>
        </p:nvSpPr>
        <p:spPr>
          <a:xfrm>
            <a:off x="-290062" y="-743021"/>
            <a:ext cx="133610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 descr="A computer keyboard with green arrows&#10;&#10;Description automatically generated">
            <a:extLst>
              <a:ext uri="{FF2B5EF4-FFF2-40B4-BE49-F238E27FC236}">
                <a16:creationId xmlns:a16="http://schemas.microsoft.com/office/drawing/2014/main" id="{CF0CE4BB-3BDD-C9C9-8601-6CFD74108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1781" y="-129313"/>
            <a:ext cx="1551713" cy="1528623"/>
          </a:xfrm>
          <a:prstGeom prst="rect">
            <a:avLst/>
          </a:prstGeom>
        </p:spPr>
      </p:pic>
      <p:pic>
        <p:nvPicPr>
          <p:cNvPr id="46" name="Picture 45" descr="A green recycle symbol&#10;&#10;Description automatically generated">
            <a:extLst>
              <a:ext uri="{FF2B5EF4-FFF2-40B4-BE49-F238E27FC236}">
                <a16:creationId xmlns:a16="http://schemas.microsoft.com/office/drawing/2014/main" id="{6F225DC6-3DED-3BE2-8D24-46F88D1D6A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7091" y="3938665"/>
            <a:ext cx="2653260" cy="269073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Picture 47" descr="People holding up plastic bottles and a recycle bin&#10;&#10;Description automatically generated">
            <a:extLst>
              <a:ext uri="{FF2B5EF4-FFF2-40B4-BE49-F238E27FC236}">
                <a16:creationId xmlns:a16="http://schemas.microsoft.com/office/drawing/2014/main" id="{D21C977A-904A-7CC3-6F30-E362B0A02B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0176" y="3937650"/>
            <a:ext cx="2905125" cy="261781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12933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844524FC-3819-B19D-0BBB-C8BE5A1D5B35}"/>
              </a:ext>
            </a:extLst>
          </p:cNvPr>
          <p:cNvSpPr txBox="1"/>
          <p:nvPr/>
        </p:nvSpPr>
        <p:spPr>
          <a:xfrm>
            <a:off x="1365851" y="-3344268"/>
            <a:ext cx="9306391" cy="2534424"/>
          </a:xfrm>
          <a:prstGeom prst="snip2DiagRect">
            <a:avLst/>
          </a:prstGeom>
          <a:solidFill>
            <a:srgbClr val="749074"/>
          </a:solidFill>
          <a:ln w="571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2400" b="1" dirty="0">
              <a:solidFill>
                <a:srgbClr val="FFFFFF"/>
              </a:solidFill>
              <a:latin typeface="Calibri"/>
              <a:cs typeface="Calibri"/>
            </a:endParaRPr>
          </a:p>
          <a:p>
            <a:pPr algn="ctr"/>
            <a:r>
              <a:rPr lang="en-GB" sz="2800" b="1" dirty="0">
                <a:solidFill>
                  <a:srgbClr val="FFFFFF"/>
                </a:solidFill>
                <a:latin typeface="Calibri"/>
                <a:cs typeface="Calibri"/>
              </a:rPr>
              <a:t>"Eco Key's main goal is to lead the way in technological device innovation by providing high performance keyboards made from recycled plastic."</a:t>
            </a:r>
          </a:p>
          <a:p>
            <a:pPr algn="ctr"/>
            <a:endParaRPr lang="en-GB" sz="2400" b="1" dirty="0">
              <a:solidFill>
                <a:srgbClr val="FFFFFF"/>
              </a:solidFill>
              <a:cs typeface="Calibri" panose="020F0502020204030204"/>
            </a:endParaRPr>
          </a:p>
        </p:txBody>
      </p:sp>
      <p:pic>
        <p:nvPicPr>
          <p:cNvPr id="59" name="Picture 58" descr="A computer keyboard with a green keypad&#10;&#10;Description automatically generated">
            <a:extLst>
              <a:ext uri="{FF2B5EF4-FFF2-40B4-BE49-F238E27FC236}">
                <a16:creationId xmlns:a16="http://schemas.microsoft.com/office/drawing/2014/main" id="{7F5E9FE1-301D-52C4-F7F6-56DA12C96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548" y="3099842"/>
            <a:ext cx="4279691" cy="177008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6" name="Picture 55" descr="A recycle symbol made of leaves&#10;&#10;Description automatically generated">
            <a:extLst>
              <a:ext uri="{FF2B5EF4-FFF2-40B4-BE49-F238E27FC236}">
                <a16:creationId xmlns:a16="http://schemas.microsoft.com/office/drawing/2014/main" id="{ED622076-93D1-1D09-B51B-30465A28F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61" y="3309007"/>
            <a:ext cx="4879299" cy="32505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6C0962B-5B3E-A8BC-6CA8-DFD987C3A75A}"/>
              </a:ext>
            </a:extLst>
          </p:cNvPr>
          <p:cNvSpPr txBox="1"/>
          <p:nvPr/>
        </p:nvSpPr>
        <p:spPr>
          <a:xfrm>
            <a:off x="1261673" y="1561474"/>
            <a:ext cx="8619342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solidFill>
                  <a:srgbClr val="749074"/>
                </a:solidFill>
                <a:latin typeface="Calibri"/>
                <a:cs typeface="Calibri"/>
              </a:rPr>
              <a:t>Our mission is to combine writing precision with a commitment to sustainability, creating products that not only enrich the user experience, but also contribute to environmental protection.</a:t>
            </a:r>
            <a:endParaRPr lang="en-US" dirty="0"/>
          </a:p>
        </p:txBody>
      </p:sp>
      <p:sp>
        <p:nvSpPr>
          <p:cNvPr id="51" name="Flowchart: Off-page Connector 50">
            <a:extLst>
              <a:ext uri="{FF2B5EF4-FFF2-40B4-BE49-F238E27FC236}">
                <a16:creationId xmlns:a16="http://schemas.microsoft.com/office/drawing/2014/main" id="{E1FCE24F-AA47-A6C6-BA26-0ECC2D121ACE}"/>
              </a:ext>
            </a:extLst>
          </p:cNvPr>
          <p:cNvSpPr/>
          <p:nvPr/>
        </p:nvSpPr>
        <p:spPr>
          <a:xfrm>
            <a:off x="762374" y="1558634"/>
            <a:ext cx="332926" cy="484909"/>
          </a:xfrm>
          <a:prstGeom prst="flowChartOffpageConnector">
            <a:avLst/>
          </a:prstGeom>
          <a:solidFill>
            <a:srgbClr val="749074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07C78C-4CE3-C033-769C-D4F0473A7314}"/>
              </a:ext>
            </a:extLst>
          </p:cNvPr>
          <p:cNvSpPr txBox="1"/>
          <p:nvPr/>
        </p:nvSpPr>
        <p:spPr>
          <a:xfrm>
            <a:off x="2501387" y="208953"/>
            <a:ext cx="63846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000" b="1" dirty="0">
                <a:ea typeface="+mn-lt"/>
                <a:cs typeface="+mn-lt"/>
              </a:rPr>
              <a:t>The Main Goal</a:t>
            </a:r>
            <a:endParaRPr lang="en-US" sz="4000" b="1" dirty="0">
              <a:cs typeface="Calibri" panose="020F0502020204030204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C16B458-A960-BB21-8934-8030AAAA040F}"/>
              </a:ext>
            </a:extLst>
          </p:cNvPr>
          <p:cNvSpPr/>
          <p:nvPr/>
        </p:nvSpPr>
        <p:spPr>
          <a:xfrm>
            <a:off x="8598410" y="5353878"/>
            <a:ext cx="2045917" cy="1837150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E3931A-DE7B-E230-B1CF-E3264D83B1D0}"/>
              </a:ext>
            </a:extLst>
          </p:cNvPr>
          <p:cNvSpPr/>
          <p:nvPr/>
        </p:nvSpPr>
        <p:spPr>
          <a:xfrm>
            <a:off x="10171445" y="4798418"/>
            <a:ext cx="133610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1CA108-FD4C-4CCB-4707-6654A7641419}"/>
              </a:ext>
            </a:extLst>
          </p:cNvPr>
          <p:cNvSpPr/>
          <p:nvPr/>
        </p:nvSpPr>
        <p:spPr>
          <a:xfrm>
            <a:off x="11348324" y="2845344"/>
            <a:ext cx="133610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7B2768-54E9-571E-6BED-C6B34B8FEE26}"/>
              </a:ext>
            </a:extLst>
          </p:cNvPr>
          <p:cNvSpPr/>
          <p:nvPr/>
        </p:nvSpPr>
        <p:spPr>
          <a:xfrm>
            <a:off x="11053807" y="3615058"/>
            <a:ext cx="2045917" cy="1837150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A898A5-0DD5-AAD2-B42D-60B780FC2908}"/>
              </a:ext>
            </a:extLst>
          </p:cNvPr>
          <p:cNvSpPr/>
          <p:nvPr/>
        </p:nvSpPr>
        <p:spPr>
          <a:xfrm>
            <a:off x="6460328" y="6487617"/>
            <a:ext cx="835068" cy="741123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B4F4FB-BE9A-F962-FF8C-4A673F4ED842}"/>
              </a:ext>
            </a:extLst>
          </p:cNvPr>
          <p:cNvSpPr/>
          <p:nvPr/>
        </p:nvSpPr>
        <p:spPr>
          <a:xfrm>
            <a:off x="7218648" y="6016180"/>
            <a:ext cx="133610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352D04-F7F9-318C-346E-C4C72425FB72}"/>
              </a:ext>
            </a:extLst>
          </p:cNvPr>
          <p:cNvSpPr/>
          <p:nvPr/>
        </p:nvSpPr>
        <p:spPr>
          <a:xfrm>
            <a:off x="11982841" y="1756818"/>
            <a:ext cx="835068" cy="741123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4C61963-4D83-4C0D-9DEC-8C8A8EC2C39D}"/>
              </a:ext>
            </a:extLst>
          </p:cNvPr>
          <p:cNvSpPr/>
          <p:nvPr/>
        </p:nvSpPr>
        <p:spPr>
          <a:xfrm>
            <a:off x="10309043" y="6088481"/>
            <a:ext cx="133610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E83493-16DE-D77B-727A-2B88243BAD91}"/>
              </a:ext>
            </a:extLst>
          </p:cNvPr>
          <p:cNvSpPr/>
          <p:nvPr/>
        </p:nvSpPr>
        <p:spPr>
          <a:xfrm>
            <a:off x="10559244" y="5165933"/>
            <a:ext cx="2045917" cy="1837150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8C655C-88C3-B7F7-19CB-359C26CC2262}"/>
              </a:ext>
            </a:extLst>
          </p:cNvPr>
          <p:cNvSpPr/>
          <p:nvPr/>
        </p:nvSpPr>
        <p:spPr>
          <a:xfrm>
            <a:off x="8065336" y="5639308"/>
            <a:ext cx="835068" cy="741123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B7CC8B-FC7D-91AC-B550-7A0DDA489FAA}"/>
              </a:ext>
            </a:extLst>
          </p:cNvPr>
          <p:cNvSpPr/>
          <p:nvPr/>
        </p:nvSpPr>
        <p:spPr>
          <a:xfrm>
            <a:off x="11778240" y="2291505"/>
            <a:ext cx="835068" cy="741123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7827FBE-F943-224F-86DD-3B7BE5D69511}"/>
              </a:ext>
            </a:extLst>
          </p:cNvPr>
          <p:cNvSpPr/>
          <p:nvPr/>
        </p:nvSpPr>
        <p:spPr>
          <a:xfrm>
            <a:off x="11728377" y="4878857"/>
            <a:ext cx="133610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51A207-ABFE-4755-A138-61E654F0D130}"/>
              </a:ext>
            </a:extLst>
          </p:cNvPr>
          <p:cNvSpPr/>
          <p:nvPr/>
        </p:nvSpPr>
        <p:spPr>
          <a:xfrm>
            <a:off x="8004495" y="5915111"/>
            <a:ext cx="133610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 descr="A computer keyboard with green arrows&#10;&#10;Description automatically generated">
            <a:extLst>
              <a:ext uri="{FF2B5EF4-FFF2-40B4-BE49-F238E27FC236}">
                <a16:creationId xmlns:a16="http://schemas.microsoft.com/office/drawing/2014/main" id="{CF0CE4BB-3BDD-C9C9-8601-6CFD74108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1781" y="-129313"/>
            <a:ext cx="1551713" cy="152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103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127839-6D1F-FB8E-1DF9-4079CC1EDEF2}"/>
              </a:ext>
            </a:extLst>
          </p:cNvPr>
          <p:cNvSpPr txBox="1"/>
          <p:nvPr/>
        </p:nvSpPr>
        <p:spPr>
          <a:xfrm>
            <a:off x="2962013" y="-2762390"/>
            <a:ext cx="716573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000" b="1" dirty="0">
                <a:cs typeface="Calibri"/>
              </a:rPr>
              <a:t>Stages of 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48037F-931C-E7F6-465D-E2D1F82B3B14}"/>
              </a:ext>
            </a:extLst>
          </p:cNvPr>
          <p:cNvSpPr txBox="1"/>
          <p:nvPr/>
        </p:nvSpPr>
        <p:spPr>
          <a:xfrm>
            <a:off x="13739211" y="1532207"/>
            <a:ext cx="9281602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solidFill>
                  <a:srgbClr val="749074"/>
                </a:solidFill>
                <a:cs typeface="Calibri"/>
              </a:rPr>
              <a:t>Planning and Research</a:t>
            </a:r>
            <a:r>
              <a:rPr lang="en-GB" sz="2400" b="1" dirty="0">
                <a:cs typeface="Calibri"/>
              </a:rPr>
              <a:t>: </a:t>
            </a:r>
          </a:p>
          <a:p>
            <a:r>
              <a:rPr lang="en-GB" sz="2400" dirty="0">
                <a:cs typeface="Calibri"/>
              </a:rPr>
              <a:t>Defining the goals of the website - to inform, inspire and mobilize users.</a:t>
            </a:r>
            <a:endParaRPr lang="en-GB" sz="2400">
              <a:cs typeface="Calibri" panose="020F0502020204030204"/>
            </a:endParaRPr>
          </a:p>
          <a:p>
            <a:r>
              <a:rPr lang="en-GB" sz="2400" dirty="0">
                <a:cs typeface="Calibri"/>
              </a:rPr>
              <a:t>Exploring the most effective ways to present environmental information.</a:t>
            </a:r>
            <a:endParaRPr lang="en-GB" sz="2400" dirty="0"/>
          </a:p>
        </p:txBody>
      </p: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id="{7AA2B67F-79CC-2514-2E2D-2385FFC494F3}"/>
              </a:ext>
            </a:extLst>
          </p:cNvPr>
          <p:cNvSpPr/>
          <p:nvPr/>
        </p:nvSpPr>
        <p:spPr>
          <a:xfrm>
            <a:off x="13068777" y="1533782"/>
            <a:ext cx="463554" cy="495794"/>
          </a:xfrm>
          <a:prstGeom prst="flowChartOffpageConnector">
            <a:avLst/>
          </a:prstGeom>
          <a:solidFill>
            <a:srgbClr val="749074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>
                <a:cs typeface="Calibri"/>
              </a:rPr>
              <a:t>1.</a:t>
            </a:r>
            <a:endParaRPr lang="en-GB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070A1C-EFD8-0051-14D5-4F8D3E8D944E}"/>
              </a:ext>
            </a:extLst>
          </p:cNvPr>
          <p:cNvSpPr txBox="1"/>
          <p:nvPr/>
        </p:nvSpPr>
        <p:spPr>
          <a:xfrm>
            <a:off x="5054670" y="7604381"/>
            <a:ext cx="6647260" cy="15696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solidFill>
                  <a:srgbClr val="749074"/>
                </a:solidFill>
                <a:ea typeface="+mn-lt"/>
                <a:cs typeface="+mn-lt"/>
              </a:rPr>
              <a:t>Design</a:t>
            </a:r>
            <a:r>
              <a:rPr lang="en-GB" sz="2400" b="1" dirty="0">
                <a:cs typeface="Calibri"/>
              </a:rPr>
              <a:t>: </a:t>
            </a:r>
            <a:endParaRPr lang="en-US" b="1">
              <a:cs typeface="Calibri"/>
            </a:endParaRPr>
          </a:p>
          <a:p>
            <a:r>
              <a:rPr lang="en-GB" sz="2400" dirty="0">
                <a:ea typeface="+mn-lt"/>
                <a:cs typeface="+mn-lt"/>
              </a:rPr>
              <a:t>Using tools like Figma to create an aesthetic and user-friendly design. The designer shares design information with teammates.</a:t>
            </a:r>
            <a:endParaRPr lang="en-GB" dirty="0">
              <a:ea typeface="+mn-lt"/>
              <a:cs typeface="+mn-lt"/>
            </a:endParaRPr>
          </a:p>
        </p:txBody>
      </p:sp>
      <p:sp>
        <p:nvSpPr>
          <p:cNvPr id="24" name="Flowchart: Off-page Connector 23">
            <a:extLst>
              <a:ext uri="{FF2B5EF4-FFF2-40B4-BE49-F238E27FC236}">
                <a16:creationId xmlns:a16="http://schemas.microsoft.com/office/drawing/2014/main" id="{DCFAA026-6F4F-C914-DB2E-8BF1B678C27B}"/>
              </a:ext>
            </a:extLst>
          </p:cNvPr>
          <p:cNvSpPr/>
          <p:nvPr/>
        </p:nvSpPr>
        <p:spPr>
          <a:xfrm>
            <a:off x="4416893" y="7605957"/>
            <a:ext cx="463554" cy="495794"/>
          </a:xfrm>
          <a:prstGeom prst="flowChartOffpageConnector">
            <a:avLst/>
          </a:prstGeom>
          <a:solidFill>
            <a:srgbClr val="749074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>
                <a:cs typeface="Calibri"/>
              </a:rPr>
              <a:t>2.</a:t>
            </a:r>
            <a:endParaRPr lang="en-GB" b="1" dirty="0"/>
          </a:p>
        </p:txBody>
      </p:sp>
      <p:pic>
        <p:nvPicPr>
          <p:cNvPr id="26" name="Picture 25" descr="A keyboard with green keys&#10;&#10;Description automatically generated">
            <a:extLst>
              <a:ext uri="{FF2B5EF4-FFF2-40B4-BE49-F238E27FC236}">
                <a16:creationId xmlns:a16="http://schemas.microsoft.com/office/drawing/2014/main" id="{534EA5ED-44E3-5A70-89B1-7F3073D5F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94" y="9448260"/>
            <a:ext cx="3018065" cy="298540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6C0962B-5B3E-A8BC-6CA8-DFD987C3A75A}"/>
              </a:ext>
            </a:extLst>
          </p:cNvPr>
          <p:cNvSpPr txBox="1"/>
          <p:nvPr/>
        </p:nvSpPr>
        <p:spPr>
          <a:xfrm>
            <a:off x="1524002" y="2248524"/>
            <a:ext cx="9306391" cy="2534424"/>
          </a:xfrm>
          <a:prstGeom prst="snip2DiagRect">
            <a:avLst/>
          </a:prstGeom>
          <a:solidFill>
            <a:srgbClr val="749074"/>
          </a:solidFill>
          <a:ln w="571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2400" b="1" dirty="0">
              <a:solidFill>
                <a:srgbClr val="FFFFFF"/>
              </a:solidFill>
              <a:latin typeface="Calibri"/>
              <a:cs typeface="Calibri"/>
            </a:endParaRPr>
          </a:p>
          <a:p>
            <a:pPr algn="ctr"/>
            <a:r>
              <a:rPr lang="en-GB" sz="2800" b="1" dirty="0">
                <a:solidFill>
                  <a:srgbClr val="FFFFFF"/>
                </a:solidFill>
                <a:latin typeface="Calibri"/>
                <a:cs typeface="Calibri"/>
              </a:rPr>
              <a:t>"Eco Key's main goal is to lead the way in technological device innovation by providing high performance keyboards made from recycled plastic."</a:t>
            </a:r>
          </a:p>
          <a:p>
            <a:pPr algn="ctr"/>
            <a:endParaRPr lang="en-GB" sz="2400" b="1" dirty="0">
              <a:solidFill>
                <a:srgbClr val="FFFFFF"/>
              </a:solidFill>
              <a:cs typeface="Calibri" panose="020F0502020204030204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C16B458-A960-BB21-8934-8030AAAA040F}"/>
              </a:ext>
            </a:extLst>
          </p:cNvPr>
          <p:cNvSpPr/>
          <p:nvPr/>
        </p:nvSpPr>
        <p:spPr>
          <a:xfrm>
            <a:off x="10309787" y="5116533"/>
            <a:ext cx="2045917" cy="1837150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E3931A-DE7B-E230-B1CF-E3264D83B1D0}"/>
              </a:ext>
            </a:extLst>
          </p:cNvPr>
          <p:cNvSpPr/>
          <p:nvPr/>
        </p:nvSpPr>
        <p:spPr>
          <a:xfrm>
            <a:off x="11732920" y="4798418"/>
            <a:ext cx="133610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1CA108-FD4C-4CCB-4707-6654A7641419}"/>
              </a:ext>
            </a:extLst>
          </p:cNvPr>
          <p:cNvSpPr/>
          <p:nvPr/>
        </p:nvSpPr>
        <p:spPr>
          <a:xfrm>
            <a:off x="580389" y="-340065"/>
            <a:ext cx="133610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7B2768-54E9-571E-6BED-C6B34B8FEE26}"/>
              </a:ext>
            </a:extLst>
          </p:cNvPr>
          <p:cNvSpPr/>
          <p:nvPr/>
        </p:nvSpPr>
        <p:spPr>
          <a:xfrm>
            <a:off x="-800914" y="-357335"/>
            <a:ext cx="2045917" cy="1837150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B4F4FB-BE9A-F962-FF8C-4A673F4ED842}"/>
              </a:ext>
            </a:extLst>
          </p:cNvPr>
          <p:cNvSpPr/>
          <p:nvPr/>
        </p:nvSpPr>
        <p:spPr>
          <a:xfrm>
            <a:off x="9229828" y="6103623"/>
            <a:ext cx="133610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4C61963-4D83-4C0D-9DEC-8C8A8EC2C39D}"/>
              </a:ext>
            </a:extLst>
          </p:cNvPr>
          <p:cNvSpPr/>
          <p:nvPr/>
        </p:nvSpPr>
        <p:spPr>
          <a:xfrm>
            <a:off x="10309043" y="6088481"/>
            <a:ext cx="133610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E83493-16DE-D77B-727A-2B88243BAD91}"/>
              </a:ext>
            </a:extLst>
          </p:cNvPr>
          <p:cNvSpPr/>
          <p:nvPr/>
        </p:nvSpPr>
        <p:spPr>
          <a:xfrm>
            <a:off x="10958982" y="5403277"/>
            <a:ext cx="2045917" cy="1837150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8C655C-88C3-B7F7-19CB-359C26CC2262}"/>
              </a:ext>
            </a:extLst>
          </p:cNvPr>
          <p:cNvSpPr/>
          <p:nvPr/>
        </p:nvSpPr>
        <p:spPr>
          <a:xfrm>
            <a:off x="11775402" y="4177767"/>
            <a:ext cx="835068" cy="741123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B7CC8B-FC7D-91AC-B550-7A0DDA489FAA}"/>
              </a:ext>
            </a:extLst>
          </p:cNvPr>
          <p:cNvSpPr/>
          <p:nvPr/>
        </p:nvSpPr>
        <p:spPr>
          <a:xfrm>
            <a:off x="1247650" y="-506659"/>
            <a:ext cx="835068" cy="741123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51A207-ABFE-4755-A138-61E654F0D130}"/>
              </a:ext>
            </a:extLst>
          </p:cNvPr>
          <p:cNvSpPr/>
          <p:nvPr/>
        </p:nvSpPr>
        <p:spPr>
          <a:xfrm>
            <a:off x="-552390" y="1055799"/>
            <a:ext cx="133610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 descr="A computer keyboard with green arrows&#10;&#10;Description automatically generated">
            <a:extLst>
              <a:ext uri="{FF2B5EF4-FFF2-40B4-BE49-F238E27FC236}">
                <a16:creationId xmlns:a16="http://schemas.microsoft.com/office/drawing/2014/main" id="{CF0CE4BB-3BDD-C9C9-8601-6CFD74108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1781" y="-129313"/>
            <a:ext cx="1551713" cy="152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447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owchart: Off-page Connector 21">
            <a:extLst>
              <a:ext uri="{FF2B5EF4-FFF2-40B4-BE49-F238E27FC236}">
                <a16:creationId xmlns:a16="http://schemas.microsoft.com/office/drawing/2014/main" id="{422B0E66-C437-FE73-D1E2-FCD824951441}"/>
              </a:ext>
            </a:extLst>
          </p:cNvPr>
          <p:cNvSpPr/>
          <p:nvPr/>
        </p:nvSpPr>
        <p:spPr>
          <a:xfrm>
            <a:off x="-1931326" y="1583898"/>
            <a:ext cx="463554" cy="495794"/>
          </a:xfrm>
          <a:prstGeom prst="flowChartOffpageConnector">
            <a:avLst/>
          </a:prstGeom>
          <a:solidFill>
            <a:srgbClr val="749074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>
                <a:cs typeface="Calibri"/>
              </a:rPr>
              <a:t>3.</a:t>
            </a:r>
            <a:endParaRPr lang="en-GB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C52FEC-05B5-922F-8BD0-556FE7349A7C}"/>
              </a:ext>
            </a:extLst>
          </p:cNvPr>
          <p:cNvSpPr txBox="1"/>
          <p:nvPr/>
        </p:nvSpPr>
        <p:spPr>
          <a:xfrm>
            <a:off x="1974013" y="7362020"/>
            <a:ext cx="9956516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solidFill>
                  <a:srgbClr val="749074"/>
                </a:solidFill>
                <a:ea typeface="+mn-lt"/>
                <a:cs typeface="+mn-lt"/>
              </a:rPr>
              <a:t>Code Development (Front-End</a:t>
            </a:r>
            <a:r>
              <a:rPr lang="en-GB" sz="2400" b="1" dirty="0">
                <a:solidFill>
                  <a:srgbClr val="749074"/>
                </a:solidFill>
                <a:cs typeface="Calibri"/>
              </a:rPr>
              <a:t>)</a:t>
            </a:r>
            <a:r>
              <a:rPr lang="en-GB" sz="2400" b="1" dirty="0">
                <a:cs typeface="Calibri"/>
              </a:rPr>
              <a:t>: </a:t>
            </a:r>
            <a:endParaRPr lang="en-US" dirty="0"/>
          </a:p>
          <a:p>
            <a:r>
              <a:rPr lang="en-GB" sz="2400" dirty="0">
                <a:ea typeface="+mn-lt"/>
                <a:cs typeface="+mn-lt"/>
              </a:rPr>
              <a:t>The process of creating HTML and CSS code for the visual part of a website is a challenge that requires attention to detail and a constant pursuit of perfection.</a:t>
            </a:r>
            <a:endParaRPr lang="en-GB" dirty="0"/>
          </a:p>
        </p:txBody>
      </p:sp>
      <p:pic>
        <p:nvPicPr>
          <p:cNvPr id="26" name="Picture 25" descr="A green rectangle with white text&#10;&#10;Description automatically generated">
            <a:extLst>
              <a:ext uri="{FF2B5EF4-FFF2-40B4-BE49-F238E27FC236}">
                <a16:creationId xmlns:a16="http://schemas.microsoft.com/office/drawing/2014/main" id="{4C5674C0-2802-CA4A-DABF-0C8A2CD0A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8340" y="3190778"/>
            <a:ext cx="3603171" cy="179341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A keyboard with green keys&#10;&#10;Description automatically generated">
            <a:extLst>
              <a:ext uri="{FF2B5EF4-FFF2-40B4-BE49-F238E27FC236}">
                <a16:creationId xmlns:a16="http://schemas.microsoft.com/office/drawing/2014/main" id="{463059A1-4196-E3D7-24C9-B1012BD93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410" y="3438524"/>
            <a:ext cx="3018065" cy="298540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3BDFA0B-A124-3523-5B32-EB5CDC68DFD6}"/>
              </a:ext>
            </a:extLst>
          </p:cNvPr>
          <p:cNvSpPr txBox="1"/>
          <p:nvPr/>
        </p:nvSpPr>
        <p:spPr>
          <a:xfrm>
            <a:off x="5112180" y="4398230"/>
            <a:ext cx="6647260" cy="15696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solidFill>
                  <a:srgbClr val="749074"/>
                </a:solidFill>
                <a:ea typeface="+mn-lt"/>
                <a:cs typeface="+mn-lt"/>
              </a:rPr>
              <a:t>Design</a:t>
            </a:r>
            <a:r>
              <a:rPr lang="en-GB" sz="2400" b="1" dirty="0">
                <a:cs typeface="Calibri"/>
              </a:rPr>
              <a:t>: </a:t>
            </a:r>
            <a:endParaRPr lang="en-US" b="1">
              <a:cs typeface="Calibri"/>
            </a:endParaRPr>
          </a:p>
          <a:p>
            <a:r>
              <a:rPr lang="en-GB" sz="2400" dirty="0">
                <a:ea typeface="+mn-lt"/>
                <a:cs typeface="+mn-lt"/>
              </a:rPr>
              <a:t>Using tools like Figma to create an aesthetic and user-friendly design. The designer shares design information with teammates.</a:t>
            </a:r>
            <a:endParaRPr lang="en-GB" dirty="0">
              <a:ea typeface="+mn-lt"/>
              <a:cs typeface="+mn-lt"/>
            </a:endParaRPr>
          </a:p>
        </p:txBody>
      </p:sp>
      <p:sp>
        <p:nvSpPr>
          <p:cNvPr id="19" name="Flowchart: Off-page Connector 18">
            <a:extLst>
              <a:ext uri="{FF2B5EF4-FFF2-40B4-BE49-F238E27FC236}">
                <a16:creationId xmlns:a16="http://schemas.microsoft.com/office/drawing/2014/main" id="{8D973790-7551-09EC-DF99-F4095C599910}"/>
              </a:ext>
            </a:extLst>
          </p:cNvPr>
          <p:cNvSpPr/>
          <p:nvPr/>
        </p:nvSpPr>
        <p:spPr>
          <a:xfrm>
            <a:off x="4474402" y="4399806"/>
            <a:ext cx="463554" cy="495794"/>
          </a:xfrm>
          <a:prstGeom prst="flowChartOffpageConnector">
            <a:avLst/>
          </a:prstGeom>
          <a:solidFill>
            <a:srgbClr val="749074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>
                <a:cs typeface="Calibri"/>
              </a:rPr>
              <a:t>2.</a:t>
            </a:r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87667E-AD11-0DFA-3A44-75A085DD089B}"/>
              </a:ext>
            </a:extLst>
          </p:cNvPr>
          <p:cNvSpPr txBox="1"/>
          <p:nvPr/>
        </p:nvSpPr>
        <p:spPr>
          <a:xfrm>
            <a:off x="2510494" y="1589716"/>
            <a:ext cx="9281602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solidFill>
                  <a:srgbClr val="749074"/>
                </a:solidFill>
                <a:cs typeface="Calibri"/>
              </a:rPr>
              <a:t>Planning and Research</a:t>
            </a:r>
            <a:r>
              <a:rPr lang="en-GB" sz="2400" b="1" dirty="0">
                <a:cs typeface="Calibri"/>
              </a:rPr>
              <a:t>: </a:t>
            </a:r>
          </a:p>
          <a:p>
            <a:r>
              <a:rPr lang="en-GB" sz="2400" dirty="0">
                <a:cs typeface="Calibri"/>
              </a:rPr>
              <a:t>Defining the goals of the website - to inform, inspire and mobilize users.</a:t>
            </a:r>
            <a:endParaRPr lang="en-GB" sz="2400">
              <a:cs typeface="Calibri" panose="020F0502020204030204"/>
            </a:endParaRPr>
          </a:p>
          <a:p>
            <a:r>
              <a:rPr lang="en-GB" sz="2400" dirty="0">
                <a:cs typeface="Calibri"/>
              </a:rPr>
              <a:t>Exploring the most effective ways to present environmental information.</a:t>
            </a:r>
            <a:endParaRPr lang="en-GB" sz="2400" dirty="0"/>
          </a:p>
        </p:txBody>
      </p:sp>
      <p:sp>
        <p:nvSpPr>
          <p:cNvPr id="13" name="Flowchart: Off-page Connector 12">
            <a:extLst>
              <a:ext uri="{FF2B5EF4-FFF2-40B4-BE49-F238E27FC236}">
                <a16:creationId xmlns:a16="http://schemas.microsoft.com/office/drawing/2014/main" id="{5CFC87A1-21F0-CA23-A80D-5D8912147D34}"/>
              </a:ext>
            </a:extLst>
          </p:cNvPr>
          <p:cNvSpPr/>
          <p:nvPr/>
        </p:nvSpPr>
        <p:spPr>
          <a:xfrm>
            <a:off x="1840060" y="1591292"/>
            <a:ext cx="463554" cy="495794"/>
          </a:xfrm>
          <a:prstGeom prst="flowChartOffpageConnector">
            <a:avLst/>
          </a:prstGeom>
          <a:solidFill>
            <a:srgbClr val="749074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>
                <a:cs typeface="Calibri"/>
              </a:rPr>
              <a:t>1.</a:t>
            </a:r>
            <a:endParaRPr lang="en-GB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7C660-365F-3EF9-8307-C496B52618EA}"/>
              </a:ext>
            </a:extLst>
          </p:cNvPr>
          <p:cNvSpPr txBox="1"/>
          <p:nvPr/>
        </p:nvSpPr>
        <p:spPr>
          <a:xfrm>
            <a:off x="2976390" y="228101"/>
            <a:ext cx="716573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000" b="1" dirty="0">
                <a:cs typeface="Calibri"/>
              </a:rPr>
              <a:t>Stages of Development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C16B458-A960-BB21-8934-8030AAAA040F}"/>
              </a:ext>
            </a:extLst>
          </p:cNvPr>
          <p:cNvSpPr/>
          <p:nvPr/>
        </p:nvSpPr>
        <p:spPr>
          <a:xfrm>
            <a:off x="-1465270" y="3880080"/>
            <a:ext cx="2045917" cy="1837150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E3931A-DE7B-E230-B1CF-E3264D83B1D0}"/>
              </a:ext>
            </a:extLst>
          </p:cNvPr>
          <p:cNvSpPr/>
          <p:nvPr/>
        </p:nvSpPr>
        <p:spPr>
          <a:xfrm>
            <a:off x="-444703" y="1721663"/>
            <a:ext cx="133610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1CA108-FD4C-4CCB-4707-6654A7641419}"/>
              </a:ext>
            </a:extLst>
          </p:cNvPr>
          <p:cNvSpPr/>
          <p:nvPr/>
        </p:nvSpPr>
        <p:spPr>
          <a:xfrm>
            <a:off x="738540" y="-354442"/>
            <a:ext cx="133610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7B2768-54E9-571E-6BED-C6B34B8FEE26}"/>
              </a:ext>
            </a:extLst>
          </p:cNvPr>
          <p:cNvSpPr/>
          <p:nvPr/>
        </p:nvSpPr>
        <p:spPr>
          <a:xfrm>
            <a:off x="-800914" y="-357335"/>
            <a:ext cx="2045917" cy="1837150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B4F4FB-BE9A-F962-FF8C-4A673F4ED842}"/>
              </a:ext>
            </a:extLst>
          </p:cNvPr>
          <p:cNvSpPr/>
          <p:nvPr/>
        </p:nvSpPr>
        <p:spPr>
          <a:xfrm>
            <a:off x="-978097" y="1718529"/>
            <a:ext cx="133610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4C61963-4D83-4C0D-9DEC-8C8A8EC2C39D}"/>
              </a:ext>
            </a:extLst>
          </p:cNvPr>
          <p:cNvSpPr/>
          <p:nvPr/>
        </p:nvSpPr>
        <p:spPr>
          <a:xfrm>
            <a:off x="-761523" y="3500556"/>
            <a:ext cx="133610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E83493-16DE-D77B-727A-2B88243BAD91}"/>
              </a:ext>
            </a:extLst>
          </p:cNvPr>
          <p:cNvSpPr/>
          <p:nvPr/>
        </p:nvSpPr>
        <p:spPr>
          <a:xfrm>
            <a:off x="-1117999" y="2513428"/>
            <a:ext cx="2045917" cy="1837150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8C655C-88C3-B7F7-19CB-359C26CC2262}"/>
              </a:ext>
            </a:extLst>
          </p:cNvPr>
          <p:cNvSpPr/>
          <p:nvPr/>
        </p:nvSpPr>
        <p:spPr>
          <a:xfrm>
            <a:off x="259138" y="813465"/>
            <a:ext cx="835068" cy="741123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B7CC8B-FC7D-91AC-B550-7A0DDA489FAA}"/>
              </a:ext>
            </a:extLst>
          </p:cNvPr>
          <p:cNvSpPr/>
          <p:nvPr/>
        </p:nvSpPr>
        <p:spPr>
          <a:xfrm>
            <a:off x="1563952" y="-434772"/>
            <a:ext cx="835068" cy="741123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51A207-ABFE-4755-A138-61E654F0D130}"/>
              </a:ext>
            </a:extLst>
          </p:cNvPr>
          <p:cNvSpPr/>
          <p:nvPr/>
        </p:nvSpPr>
        <p:spPr>
          <a:xfrm>
            <a:off x="-451749" y="1070176"/>
            <a:ext cx="133610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 descr="A computer keyboard with green arrows&#10;&#10;Description automatically generated">
            <a:extLst>
              <a:ext uri="{FF2B5EF4-FFF2-40B4-BE49-F238E27FC236}">
                <a16:creationId xmlns:a16="http://schemas.microsoft.com/office/drawing/2014/main" id="{CF0CE4BB-3BDD-C9C9-8601-6CFD74108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1781" y="-129313"/>
            <a:ext cx="1551713" cy="152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254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46F85BF8-AAEC-C7A6-8884-B2C5E2315398}"/>
              </a:ext>
            </a:extLst>
          </p:cNvPr>
          <p:cNvSpPr txBox="1"/>
          <p:nvPr/>
        </p:nvSpPr>
        <p:spPr>
          <a:xfrm>
            <a:off x="13209492" y="1223725"/>
            <a:ext cx="610849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000" b="1" dirty="0">
                <a:cs typeface="Calibri"/>
              </a:rPr>
              <a:t>Used Programs</a:t>
            </a:r>
            <a:endParaRPr lang="en-US" b="1"/>
          </a:p>
        </p:txBody>
      </p:sp>
      <p:pic>
        <p:nvPicPr>
          <p:cNvPr id="26" name="Picture 25" descr="A white logo with two dots&#10;&#10;Description automatically generated">
            <a:extLst>
              <a:ext uri="{FF2B5EF4-FFF2-40B4-BE49-F238E27FC236}">
                <a16:creationId xmlns:a16="http://schemas.microsoft.com/office/drawing/2014/main" id="{5FDA78FD-87B7-8F59-AD73-106A8210F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81511" y="2425272"/>
            <a:ext cx="2394939" cy="2366185"/>
          </a:xfrm>
          <a:prstGeom prst="rect">
            <a:avLst/>
          </a:prstGeom>
        </p:spPr>
      </p:pic>
      <p:pic>
        <p:nvPicPr>
          <p:cNvPr id="29" name="Picture 28" descr="A blue ribbon with a cross&#10;&#10;Description automatically generated">
            <a:extLst>
              <a:ext uri="{FF2B5EF4-FFF2-40B4-BE49-F238E27FC236}">
                <a16:creationId xmlns:a16="http://schemas.microsoft.com/office/drawing/2014/main" id="{F2A0155E-80B3-B337-0392-F953B998A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17645" y="4822283"/>
            <a:ext cx="2994897" cy="223136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67AF3F2-8CD0-C3C1-B255-813F2AB99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67239" y="2565510"/>
            <a:ext cx="1319684" cy="1978702"/>
          </a:xfrm>
          <a:prstGeom prst="rect">
            <a:avLst/>
          </a:prstGeom>
        </p:spPr>
      </p:pic>
      <p:pic>
        <p:nvPicPr>
          <p:cNvPr id="33" name="Picture 32" descr="A blue square with white letters&#10;&#10;Description automatically generated">
            <a:extLst>
              <a:ext uri="{FF2B5EF4-FFF2-40B4-BE49-F238E27FC236}">
                <a16:creationId xmlns:a16="http://schemas.microsoft.com/office/drawing/2014/main" id="{6D126C50-FC90-47D4-8B30-00C500062C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366342" y="2418932"/>
            <a:ext cx="3407436" cy="1933755"/>
          </a:xfrm>
          <a:prstGeom prst="rect">
            <a:avLst/>
          </a:prstGeom>
        </p:spPr>
      </p:pic>
      <p:pic>
        <p:nvPicPr>
          <p:cNvPr id="35" name="Picture 34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450B1738-86DE-9EB8-C267-881D759D26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099087" y="4751658"/>
            <a:ext cx="2226269" cy="205883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56CA3B1-A209-B598-6D6F-55C65862F5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1993813" y="4758573"/>
            <a:ext cx="2332009" cy="2288878"/>
          </a:xfrm>
          <a:prstGeom prst="rect">
            <a:avLst/>
          </a:prstGeom>
        </p:spPr>
      </p:pic>
      <p:pic>
        <p:nvPicPr>
          <p:cNvPr id="22" name="Picture 21" descr="A green rectangle with white text&#10;&#10;Description automatically generated">
            <a:extLst>
              <a:ext uri="{FF2B5EF4-FFF2-40B4-BE49-F238E27FC236}">
                <a16:creationId xmlns:a16="http://schemas.microsoft.com/office/drawing/2014/main" id="{FE53953E-62DF-7293-F590-A0A6ED6ADC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3887" y="2989495"/>
            <a:ext cx="3603171" cy="179341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87667E-AD11-0DFA-3A44-75A085DD089B}"/>
              </a:ext>
            </a:extLst>
          </p:cNvPr>
          <p:cNvSpPr txBox="1"/>
          <p:nvPr/>
        </p:nvSpPr>
        <p:spPr>
          <a:xfrm>
            <a:off x="2031522" y="1567945"/>
            <a:ext cx="9956516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solidFill>
                  <a:srgbClr val="749074"/>
                </a:solidFill>
                <a:ea typeface="+mn-lt"/>
                <a:cs typeface="+mn-lt"/>
              </a:rPr>
              <a:t>Code Development (Front-End</a:t>
            </a:r>
            <a:r>
              <a:rPr lang="en-GB" sz="2400" b="1" dirty="0">
                <a:solidFill>
                  <a:srgbClr val="749074"/>
                </a:solidFill>
                <a:cs typeface="Calibri"/>
              </a:rPr>
              <a:t>)</a:t>
            </a:r>
            <a:r>
              <a:rPr lang="en-GB" sz="2400" b="1" dirty="0">
                <a:cs typeface="Calibri"/>
              </a:rPr>
              <a:t>: </a:t>
            </a:r>
            <a:endParaRPr lang="en-US" dirty="0"/>
          </a:p>
          <a:p>
            <a:r>
              <a:rPr lang="en-GB" sz="2400" dirty="0">
                <a:ea typeface="+mn-lt"/>
                <a:cs typeface="+mn-lt"/>
              </a:rPr>
              <a:t>The process of creating HTML and CSS code for the visual part of a website is a challenge that requires attention to detail and a constant pursuit of perfection.</a:t>
            </a:r>
            <a:endParaRPr lang="en-GB" dirty="0"/>
          </a:p>
        </p:txBody>
      </p:sp>
      <p:sp>
        <p:nvSpPr>
          <p:cNvPr id="13" name="Flowchart: Off-page Connector 12">
            <a:extLst>
              <a:ext uri="{FF2B5EF4-FFF2-40B4-BE49-F238E27FC236}">
                <a16:creationId xmlns:a16="http://schemas.microsoft.com/office/drawing/2014/main" id="{5CFC87A1-21F0-CA23-A80D-5D8912147D34}"/>
              </a:ext>
            </a:extLst>
          </p:cNvPr>
          <p:cNvSpPr/>
          <p:nvPr/>
        </p:nvSpPr>
        <p:spPr>
          <a:xfrm>
            <a:off x="1361089" y="1569521"/>
            <a:ext cx="463554" cy="495794"/>
          </a:xfrm>
          <a:prstGeom prst="flowChartOffpageConnector">
            <a:avLst/>
          </a:prstGeom>
          <a:solidFill>
            <a:srgbClr val="749074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>
                <a:cs typeface="Calibri"/>
              </a:rPr>
              <a:t>3.</a:t>
            </a:r>
            <a:endParaRPr lang="en-GB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C16B458-A960-BB21-8934-8030AAAA040F}"/>
              </a:ext>
            </a:extLst>
          </p:cNvPr>
          <p:cNvSpPr/>
          <p:nvPr/>
        </p:nvSpPr>
        <p:spPr>
          <a:xfrm>
            <a:off x="-1465270" y="3880080"/>
            <a:ext cx="2045917" cy="1837150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E3931A-DE7B-E230-B1CF-E3264D83B1D0}"/>
              </a:ext>
            </a:extLst>
          </p:cNvPr>
          <p:cNvSpPr/>
          <p:nvPr/>
        </p:nvSpPr>
        <p:spPr>
          <a:xfrm>
            <a:off x="-444703" y="1721663"/>
            <a:ext cx="133610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1CA108-FD4C-4CCB-4707-6654A7641419}"/>
              </a:ext>
            </a:extLst>
          </p:cNvPr>
          <p:cNvSpPr/>
          <p:nvPr/>
        </p:nvSpPr>
        <p:spPr>
          <a:xfrm>
            <a:off x="738540" y="-354442"/>
            <a:ext cx="133610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7B2768-54E9-571E-6BED-C6B34B8FEE26}"/>
              </a:ext>
            </a:extLst>
          </p:cNvPr>
          <p:cNvSpPr/>
          <p:nvPr/>
        </p:nvSpPr>
        <p:spPr>
          <a:xfrm>
            <a:off x="-800914" y="-357335"/>
            <a:ext cx="2045917" cy="1837150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B4F4FB-BE9A-F962-FF8C-4A673F4ED842}"/>
              </a:ext>
            </a:extLst>
          </p:cNvPr>
          <p:cNvSpPr/>
          <p:nvPr/>
        </p:nvSpPr>
        <p:spPr>
          <a:xfrm>
            <a:off x="-978097" y="1718529"/>
            <a:ext cx="133610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4C61963-4D83-4C0D-9DEC-8C8A8EC2C39D}"/>
              </a:ext>
            </a:extLst>
          </p:cNvPr>
          <p:cNvSpPr/>
          <p:nvPr/>
        </p:nvSpPr>
        <p:spPr>
          <a:xfrm>
            <a:off x="-761523" y="3500556"/>
            <a:ext cx="133610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E83493-16DE-D77B-727A-2B88243BAD91}"/>
              </a:ext>
            </a:extLst>
          </p:cNvPr>
          <p:cNvSpPr/>
          <p:nvPr/>
        </p:nvSpPr>
        <p:spPr>
          <a:xfrm>
            <a:off x="-1117999" y="2513428"/>
            <a:ext cx="2045917" cy="1837150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8C655C-88C3-B7F7-19CB-359C26CC2262}"/>
              </a:ext>
            </a:extLst>
          </p:cNvPr>
          <p:cNvSpPr/>
          <p:nvPr/>
        </p:nvSpPr>
        <p:spPr>
          <a:xfrm>
            <a:off x="259138" y="813465"/>
            <a:ext cx="835068" cy="741123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B7CC8B-FC7D-91AC-B550-7A0DDA489FAA}"/>
              </a:ext>
            </a:extLst>
          </p:cNvPr>
          <p:cNvSpPr/>
          <p:nvPr/>
        </p:nvSpPr>
        <p:spPr>
          <a:xfrm>
            <a:off x="1563952" y="-434772"/>
            <a:ext cx="835068" cy="741123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51A207-ABFE-4755-A138-61E654F0D130}"/>
              </a:ext>
            </a:extLst>
          </p:cNvPr>
          <p:cNvSpPr/>
          <p:nvPr/>
        </p:nvSpPr>
        <p:spPr>
          <a:xfrm>
            <a:off x="-451749" y="1070176"/>
            <a:ext cx="133610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 descr="A computer keyboard with green arrows&#10;&#10;Description automatically generated">
            <a:extLst>
              <a:ext uri="{FF2B5EF4-FFF2-40B4-BE49-F238E27FC236}">
                <a16:creationId xmlns:a16="http://schemas.microsoft.com/office/drawing/2014/main" id="{CF0CE4BB-3BDD-C9C9-8601-6CFD741081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61781" y="-129313"/>
            <a:ext cx="1551713" cy="15286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D7C660-365F-3EF9-8307-C496B52618EA}"/>
              </a:ext>
            </a:extLst>
          </p:cNvPr>
          <p:cNvSpPr txBox="1"/>
          <p:nvPr/>
        </p:nvSpPr>
        <p:spPr>
          <a:xfrm>
            <a:off x="2976390" y="228101"/>
            <a:ext cx="716573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000" b="1" dirty="0">
                <a:cs typeface="Calibri"/>
              </a:rPr>
              <a:t>Stages of Development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BDFA0B-A124-3523-5B32-EB5CDC68DFD6}"/>
              </a:ext>
            </a:extLst>
          </p:cNvPr>
          <p:cNvSpPr txBox="1"/>
          <p:nvPr/>
        </p:nvSpPr>
        <p:spPr>
          <a:xfrm>
            <a:off x="1737608" y="5018716"/>
            <a:ext cx="6647260" cy="15696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solidFill>
                  <a:srgbClr val="749074"/>
                </a:solidFill>
                <a:ea typeface="+mn-lt"/>
                <a:cs typeface="+mn-lt"/>
              </a:rPr>
              <a:t>Testing and Analysis</a:t>
            </a:r>
            <a:r>
              <a:rPr lang="en-GB" sz="2400" b="1" dirty="0">
                <a:cs typeface="Calibri"/>
              </a:rPr>
              <a:t>: </a:t>
            </a:r>
            <a:endParaRPr lang="en-US" b="1" dirty="0">
              <a:cs typeface="Calibri"/>
            </a:endParaRPr>
          </a:p>
          <a:p>
            <a:r>
              <a:rPr lang="en-GB" sz="2400" dirty="0">
                <a:ea typeface="+mn-lt"/>
                <a:cs typeface="+mn-lt"/>
              </a:rPr>
              <a:t>Using tools like Figma to create an aesthetic and user-friendly design. The designer shares design information with teammates.</a:t>
            </a:r>
            <a:endParaRPr lang="en-GB" dirty="0">
              <a:ea typeface="+mn-lt"/>
              <a:cs typeface="+mn-lt"/>
            </a:endParaRPr>
          </a:p>
        </p:txBody>
      </p:sp>
      <p:sp>
        <p:nvSpPr>
          <p:cNvPr id="19" name="Flowchart: Off-page Connector 18">
            <a:extLst>
              <a:ext uri="{FF2B5EF4-FFF2-40B4-BE49-F238E27FC236}">
                <a16:creationId xmlns:a16="http://schemas.microsoft.com/office/drawing/2014/main" id="{8D973790-7551-09EC-DF99-F4095C599910}"/>
              </a:ext>
            </a:extLst>
          </p:cNvPr>
          <p:cNvSpPr/>
          <p:nvPr/>
        </p:nvSpPr>
        <p:spPr>
          <a:xfrm>
            <a:off x="1056288" y="5020292"/>
            <a:ext cx="463554" cy="495794"/>
          </a:xfrm>
          <a:prstGeom prst="flowChartOffpageConnector">
            <a:avLst/>
          </a:prstGeom>
          <a:solidFill>
            <a:srgbClr val="749074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>
                <a:cs typeface="Calibri"/>
              </a:rPr>
              <a:t>4.</a:t>
            </a:r>
            <a:endParaRPr lang="en-GB" b="1" dirty="0"/>
          </a:p>
        </p:txBody>
      </p:sp>
      <p:pic>
        <p:nvPicPr>
          <p:cNvPr id="5" name="Picture 4" descr="A white and green keyboard&#10;&#10;Description automatically generated">
            <a:extLst>
              <a:ext uri="{FF2B5EF4-FFF2-40B4-BE49-F238E27FC236}">
                <a16:creationId xmlns:a16="http://schemas.microsoft.com/office/drawing/2014/main" id="{F9B3FF08-C52D-8B88-829F-D73A6B3FC9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37208" y="3805238"/>
            <a:ext cx="2447925" cy="242615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Picture 20" descr="A white and green keyboard&#10;&#10;Description automatically generated">
            <a:extLst>
              <a:ext uri="{FF2B5EF4-FFF2-40B4-BE49-F238E27FC236}">
                <a16:creationId xmlns:a16="http://schemas.microsoft.com/office/drawing/2014/main" id="{18B80947-6D96-7B37-2401-B926456280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55284" y="2951390"/>
            <a:ext cx="2466975" cy="18478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97361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white logo with two dots&#10;&#10;Description automatically generated">
            <a:extLst>
              <a:ext uri="{FF2B5EF4-FFF2-40B4-BE49-F238E27FC236}">
                <a16:creationId xmlns:a16="http://schemas.microsoft.com/office/drawing/2014/main" id="{35C42F54-3635-D8DB-CBB1-A54EA2E9D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866" y="2080215"/>
            <a:ext cx="2394939" cy="2366185"/>
          </a:xfrm>
          <a:prstGeom prst="rect">
            <a:avLst/>
          </a:prstGeom>
        </p:spPr>
      </p:pic>
      <p:pic>
        <p:nvPicPr>
          <p:cNvPr id="18" name="Picture 17" descr="A blue ribbon with a cross&#10;&#10;Description automatically generated">
            <a:extLst>
              <a:ext uri="{FF2B5EF4-FFF2-40B4-BE49-F238E27FC236}">
                <a16:creationId xmlns:a16="http://schemas.microsoft.com/office/drawing/2014/main" id="{6C2DF5A3-82FD-7757-BFCE-3829C990F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732" y="4477226"/>
            <a:ext cx="2994897" cy="22313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37BDABD-E6A5-30DE-09D1-E923AEEE1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9138" y="2220453"/>
            <a:ext cx="1319684" cy="1978702"/>
          </a:xfrm>
          <a:prstGeom prst="rect">
            <a:avLst/>
          </a:prstGeom>
        </p:spPr>
      </p:pic>
      <p:pic>
        <p:nvPicPr>
          <p:cNvPr id="22" name="Picture 21" descr="A blue square with white letters&#10;&#10;Description automatically generated">
            <a:extLst>
              <a:ext uri="{FF2B5EF4-FFF2-40B4-BE49-F238E27FC236}">
                <a16:creationId xmlns:a16="http://schemas.microsoft.com/office/drawing/2014/main" id="{059EC0B6-577A-1B38-2EA8-77C247983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0035" y="2073875"/>
            <a:ext cx="3407436" cy="1933755"/>
          </a:xfrm>
          <a:prstGeom prst="rect">
            <a:avLst/>
          </a:prstGeom>
        </p:spPr>
      </p:pic>
      <p:pic>
        <p:nvPicPr>
          <p:cNvPr id="23" name="Picture 22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AF8F86D0-6704-39A8-BA02-7908B2B84E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7290" y="4406601"/>
            <a:ext cx="2226269" cy="20588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1F30177-D804-0270-A9DC-28E5C67A8C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564" y="4413516"/>
            <a:ext cx="2332009" cy="22888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FD09C6-5506-BFDF-B9B5-EF0ED3083A0E}"/>
              </a:ext>
            </a:extLst>
          </p:cNvPr>
          <p:cNvSpPr txBox="1"/>
          <p:nvPr/>
        </p:nvSpPr>
        <p:spPr>
          <a:xfrm>
            <a:off x="4784360" y="1036819"/>
            <a:ext cx="610849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000" b="1" dirty="0">
                <a:cs typeface="Calibri"/>
              </a:rPr>
              <a:t>Used Programs</a:t>
            </a:r>
            <a:endParaRPr lang="en-US" b="1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C16B458-A960-BB21-8934-8030AAAA040F}"/>
              </a:ext>
            </a:extLst>
          </p:cNvPr>
          <p:cNvSpPr/>
          <p:nvPr/>
        </p:nvSpPr>
        <p:spPr>
          <a:xfrm>
            <a:off x="4188803" y="-742122"/>
            <a:ext cx="2045917" cy="1837150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E3931A-DE7B-E230-B1CF-E3264D83B1D0}"/>
              </a:ext>
            </a:extLst>
          </p:cNvPr>
          <p:cNvSpPr/>
          <p:nvPr/>
        </p:nvSpPr>
        <p:spPr>
          <a:xfrm>
            <a:off x="1801937" y="-473123"/>
            <a:ext cx="133610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1CA108-FD4C-4CCB-4707-6654A7641419}"/>
              </a:ext>
            </a:extLst>
          </p:cNvPr>
          <p:cNvSpPr/>
          <p:nvPr/>
        </p:nvSpPr>
        <p:spPr>
          <a:xfrm>
            <a:off x="667832" y="-277607"/>
            <a:ext cx="133610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7B2768-54E9-571E-6BED-C6B34B8FEE26}"/>
              </a:ext>
            </a:extLst>
          </p:cNvPr>
          <p:cNvSpPr/>
          <p:nvPr/>
        </p:nvSpPr>
        <p:spPr>
          <a:xfrm>
            <a:off x="7768463" y="-832024"/>
            <a:ext cx="2045917" cy="1837150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A898A5-0DD5-AAD2-B42D-60B780FC2908}"/>
              </a:ext>
            </a:extLst>
          </p:cNvPr>
          <p:cNvSpPr/>
          <p:nvPr/>
        </p:nvSpPr>
        <p:spPr>
          <a:xfrm>
            <a:off x="1538557" y="254207"/>
            <a:ext cx="835068" cy="741123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B4F4FB-BE9A-F962-FF8C-4A673F4ED842}"/>
              </a:ext>
            </a:extLst>
          </p:cNvPr>
          <p:cNvSpPr/>
          <p:nvPr/>
        </p:nvSpPr>
        <p:spPr>
          <a:xfrm>
            <a:off x="-463811" y="-542017"/>
            <a:ext cx="133610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352D04-F7F9-318C-346E-C4C72425FB72}"/>
              </a:ext>
            </a:extLst>
          </p:cNvPr>
          <p:cNvSpPr/>
          <p:nvPr/>
        </p:nvSpPr>
        <p:spPr>
          <a:xfrm>
            <a:off x="-209159" y="1656883"/>
            <a:ext cx="835068" cy="741123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4C61963-4D83-4C0D-9DEC-8C8A8EC2C39D}"/>
              </a:ext>
            </a:extLst>
          </p:cNvPr>
          <p:cNvSpPr/>
          <p:nvPr/>
        </p:nvSpPr>
        <p:spPr>
          <a:xfrm>
            <a:off x="6499043" y="-544666"/>
            <a:ext cx="133610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E83493-16DE-D77B-727A-2B88243BAD91}"/>
              </a:ext>
            </a:extLst>
          </p:cNvPr>
          <p:cNvSpPr/>
          <p:nvPr/>
        </p:nvSpPr>
        <p:spPr>
          <a:xfrm>
            <a:off x="2814326" y="-542821"/>
            <a:ext cx="2045917" cy="1837150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8C655C-88C3-B7F7-19CB-359C26CC2262}"/>
              </a:ext>
            </a:extLst>
          </p:cNvPr>
          <p:cNvSpPr/>
          <p:nvPr/>
        </p:nvSpPr>
        <p:spPr>
          <a:xfrm>
            <a:off x="5504516" y="342784"/>
            <a:ext cx="835068" cy="741123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B7CC8B-FC7D-91AC-B550-7A0DDA489FAA}"/>
              </a:ext>
            </a:extLst>
          </p:cNvPr>
          <p:cNvSpPr/>
          <p:nvPr/>
        </p:nvSpPr>
        <p:spPr>
          <a:xfrm>
            <a:off x="-463728" y="2141604"/>
            <a:ext cx="835068" cy="741123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7827FBE-F943-224F-86DD-3B7BE5D69511}"/>
              </a:ext>
            </a:extLst>
          </p:cNvPr>
          <p:cNvSpPr/>
          <p:nvPr/>
        </p:nvSpPr>
        <p:spPr>
          <a:xfrm>
            <a:off x="7168869" y="-267766"/>
            <a:ext cx="133610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51A207-ABFE-4755-A138-61E654F0D130}"/>
              </a:ext>
            </a:extLst>
          </p:cNvPr>
          <p:cNvSpPr/>
          <p:nvPr/>
        </p:nvSpPr>
        <p:spPr>
          <a:xfrm>
            <a:off x="5618561" y="-643086"/>
            <a:ext cx="133610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 descr="A computer keyboard with green arrows&#10;&#10;Description automatically generated">
            <a:extLst>
              <a:ext uri="{FF2B5EF4-FFF2-40B4-BE49-F238E27FC236}">
                <a16:creationId xmlns:a16="http://schemas.microsoft.com/office/drawing/2014/main" id="{CF0CE4BB-3BDD-C9C9-8601-6CFD741081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61781" y="-129313"/>
            <a:ext cx="1551713" cy="1528623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037608B5-21FA-812B-3DFE-5A22C3229757}"/>
              </a:ext>
            </a:extLst>
          </p:cNvPr>
          <p:cNvSpPr/>
          <p:nvPr/>
        </p:nvSpPr>
        <p:spPr>
          <a:xfrm>
            <a:off x="-920724" y="44294"/>
            <a:ext cx="2045917" cy="1837150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772E262-0680-7B5E-BD80-7B371C20891E}"/>
              </a:ext>
            </a:extLst>
          </p:cNvPr>
          <p:cNvSpPr/>
          <p:nvPr/>
        </p:nvSpPr>
        <p:spPr>
          <a:xfrm>
            <a:off x="4044593" y="456193"/>
            <a:ext cx="1336109" cy="1283917"/>
          </a:xfrm>
          <a:prstGeom prst="ellipse">
            <a:avLst/>
          </a:prstGeom>
          <a:solidFill>
            <a:srgbClr val="7490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9227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1122</cp:revision>
  <dcterms:created xsi:type="dcterms:W3CDTF">2023-12-04T16:40:08Z</dcterms:created>
  <dcterms:modified xsi:type="dcterms:W3CDTF">2023-12-04T21:12:46Z</dcterms:modified>
</cp:coreProperties>
</file>