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5" r:id="rId3"/>
    <p:sldId id="257" r:id="rId4"/>
    <p:sldId id="259" r:id="rId5"/>
    <p:sldId id="258" r:id="rId6"/>
    <p:sldId id="261" r:id="rId7"/>
    <p:sldId id="262" r:id="rId8"/>
    <p:sldId id="263" r:id="rId9"/>
    <p:sldId id="264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51"/>
    <a:srgbClr val="FFD400"/>
    <a:srgbClr val="67A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04"/>
  </p:normalViewPr>
  <p:slideViewPr>
    <p:cSldViewPr snapToGrid="0" snapToObjects="1">
      <p:cViewPr>
        <p:scale>
          <a:sx n="88" d="100"/>
          <a:sy n="88" d="100"/>
        </p:scale>
        <p:origin x="148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710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9/26/20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945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9/26/20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25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9/26/20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777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9/26/20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49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9/26/20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86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9/26/20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538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9/26/20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71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9/26/20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56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799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77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78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https://www.youtube.com/embed/GEFxFVESQXc?feature=oembed" TargetMode="External"/><Relationship Id="rId1" Type="http://schemas.openxmlformats.org/officeDocument/2006/relationships/video" Target="https://www.youtube.com/embed/videoseries?list=PLc_ATubXG-ST8uWnPNsbA7pwbIEUieI0N" TargetMode="External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51AE5-BD43-4C18-9721-1F868FD198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166D2F-3A59-344A-AC5A-11CD7C465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277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s-MX" sz="4400" dirty="0">
                <a:solidFill>
                  <a:schemeClr val="tx1"/>
                </a:solidFill>
                <a:latin typeface="Century Gothic" panose="020B0502020202020204" pitchFamily="34" charset="0"/>
              </a:rPr>
              <a:t>Capítulo II</a:t>
            </a:r>
            <a:br>
              <a:rPr lang="es-MX" sz="4400" dirty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endParaRPr lang="es-MX" sz="4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4EBFDF-2CAB-9A48-B5A3-5D94FA10B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10" y="4608576"/>
            <a:ext cx="3205640" cy="774186"/>
          </a:xfrm>
        </p:spPr>
        <p:txBody>
          <a:bodyPr anchor="t">
            <a:normAutofit lnSpcReduction="10000"/>
          </a:bodyPr>
          <a:lstStyle/>
          <a:p>
            <a:r>
              <a:rPr lang="es-MX" sz="2000" dirty="0"/>
              <a:t>Las reglas básicas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4732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28C2E7ED-D783-7646-B2BC-A5BCBEEC46F3}"/>
              </a:ext>
            </a:extLst>
          </p:cNvPr>
          <p:cNvGrpSpPr/>
          <p:nvPr/>
        </p:nvGrpSpPr>
        <p:grpSpPr>
          <a:xfrm>
            <a:off x="0" y="0"/>
            <a:ext cx="12192000" cy="731520"/>
            <a:chOff x="0" y="0"/>
            <a:chExt cx="12192000" cy="731520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4445D934-C22A-8748-A8D1-67050F2F62D6}"/>
                </a:ext>
              </a:extLst>
            </p:cNvPr>
            <p:cNvGrpSpPr/>
            <p:nvPr/>
          </p:nvGrpSpPr>
          <p:grpSpPr>
            <a:xfrm>
              <a:off x="0" y="0"/>
              <a:ext cx="12192000" cy="731520"/>
              <a:chOff x="0" y="0"/>
              <a:chExt cx="12192000" cy="731520"/>
            </a:xfrm>
          </p:grpSpPr>
          <p:grpSp>
            <p:nvGrpSpPr>
              <p:cNvPr id="7" name="Grupo 6">
                <a:extLst>
                  <a:ext uri="{FF2B5EF4-FFF2-40B4-BE49-F238E27FC236}">
                    <a16:creationId xmlns:a16="http://schemas.microsoft.com/office/drawing/2014/main" id="{6BBA5AED-EB13-2448-80F2-FE68185FD2E6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731520"/>
                <a:chOff x="0" y="699330"/>
                <a:chExt cx="12192000" cy="731520"/>
              </a:xfrm>
            </p:grpSpPr>
            <p:sp>
              <p:nvSpPr>
                <p:cNvPr id="9" name="Rectángulo 8">
                  <a:extLst>
                    <a:ext uri="{FF2B5EF4-FFF2-40B4-BE49-F238E27FC236}">
                      <a16:creationId xmlns:a16="http://schemas.microsoft.com/office/drawing/2014/main" id="{646A763C-CC00-6E43-AB84-D792678207B8}"/>
                    </a:ext>
                  </a:extLst>
                </p:cNvPr>
                <p:cNvSpPr/>
                <p:nvPr/>
              </p:nvSpPr>
              <p:spPr>
                <a:xfrm>
                  <a:off x="0" y="699330"/>
                  <a:ext cx="12192000" cy="7315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" name="CuadroTexto 9">
                      <a:extLst>
                        <a:ext uri="{FF2B5EF4-FFF2-40B4-BE49-F238E27FC236}">
                          <a16:creationId xmlns:a16="http://schemas.microsoft.com/office/drawing/2014/main" id="{0B27A4D5-E0E2-8A41-A057-D937E104ED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5357" y="926589"/>
                      <a:ext cx="301633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s-ES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≥0 </m:t>
                            </m:r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𝑝𝑎𝑟𝑎</m:t>
                            </m:r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𝑡𝑜𝑑𝑜</m:t>
                            </m:r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𝑒𝑣𝑒𝑛𝑡𝑜</m:t>
                            </m:r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s-MX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0" name="CuadroTexto 9">
                      <a:extLst>
                        <a:ext uri="{FF2B5EF4-FFF2-40B4-BE49-F238E27FC236}">
                          <a16:creationId xmlns:a16="http://schemas.microsoft.com/office/drawing/2014/main" id="{0B27A4D5-E0E2-8A41-A057-D937E104EDF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5357" y="926589"/>
                      <a:ext cx="3016339" cy="27699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837" r="-837" b="-3913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MX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" name="CuadroTexto 10">
                      <a:extLst>
                        <a:ext uri="{FF2B5EF4-FFF2-40B4-BE49-F238E27FC236}">
                          <a16:creationId xmlns:a16="http://schemas.microsoft.com/office/drawing/2014/main" id="{CF724DB8-1058-D44E-BD83-3B4B59796D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45892" y="926588"/>
                      <a:ext cx="99072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s-ES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oMath>
                        </m:oMathPara>
                      </a14:m>
                      <a:endParaRPr lang="es-MX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1" name="CuadroTexto 10">
                      <a:extLst>
                        <a:ext uri="{FF2B5EF4-FFF2-40B4-BE49-F238E27FC236}">
                          <a16:creationId xmlns:a16="http://schemas.microsoft.com/office/drawing/2014/main" id="{CF724DB8-1058-D44E-BD83-3B4B59796D2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5892" y="926588"/>
                      <a:ext cx="990720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797" r="-5063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MX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" name="CuadroTexto 11">
                      <a:extLst>
                        <a:ext uri="{FF2B5EF4-FFF2-40B4-BE49-F238E27FC236}">
                          <a16:creationId xmlns:a16="http://schemas.microsoft.com/office/drawing/2014/main" id="{E861A654-2CD2-F94F-BF3C-362FF06D01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96000" y="926589"/>
                      <a:ext cx="253460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s-ES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s-ES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</m:t>
                                </m:r>
                                <m:r>
                                  <a:rPr lang="es-ES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s-ES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MX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2" name="CuadroTexto 11">
                      <a:extLst>
                        <a:ext uri="{FF2B5EF4-FFF2-40B4-BE49-F238E27FC236}">
                          <a16:creationId xmlns:a16="http://schemas.microsoft.com/office/drawing/2014/main" id="{E861A654-2CD2-F94F-BF3C-362FF06D01B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96000" y="926589"/>
                      <a:ext cx="2534605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500" r="-2500" b="-3913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MX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Rectángulo 7">
                    <a:extLst>
                      <a:ext uri="{FF2B5EF4-FFF2-40B4-BE49-F238E27FC236}">
                        <a16:creationId xmlns:a16="http://schemas.microsoft.com/office/drawing/2014/main" id="{76A3C04A-5E39-AD4C-89CF-49732FC4F3CE}"/>
                      </a:ext>
                    </a:extLst>
                  </p:cNvPr>
                  <p:cNvSpPr/>
                  <p:nvPr/>
                </p:nvSpPr>
                <p:spPr>
                  <a:xfrm>
                    <a:off x="9469761" y="31210"/>
                    <a:ext cx="2227982" cy="66909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E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s-E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s-E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E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s-E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s-E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E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s-E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E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s-E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  <a:endParaRPr lang="es-MX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" name="Rectángulo 7">
                    <a:extLst>
                      <a:ext uri="{FF2B5EF4-FFF2-40B4-BE49-F238E27FC236}">
                        <a16:creationId xmlns:a16="http://schemas.microsoft.com/office/drawing/2014/main" id="{76A3C04A-5E39-AD4C-89CF-49732FC4F3C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9761" y="31210"/>
                    <a:ext cx="2227982" cy="6690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9259"/>
                    </a:stretch>
                  </a:blipFill>
                </p:spPr>
                <p:txBody>
                  <a:bodyPr/>
                  <a:lstStyle/>
                  <a:p>
                    <a:r>
                      <a:rPr lang="es-MX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A18CF2D5-2E4D-1B48-9B77-E7D4794E531B}"/>
                </a:ext>
              </a:extLst>
            </p:cNvPr>
            <p:cNvCxnSpPr/>
            <p:nvPr/>
          </p:nvCxnSpPr>
          <p:spPr>
            <a:xfrm>
              <a:off x="3835400" y="127000"/>
              <a:ext cx="0" cy="48260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978707B4-866D-3D45-92F0-ACC7175C94C5}"/>
                </a:ext>
              </a:extLst>
            </p:cNvPr>
            <p:cNvCxnSpPr/>
            <p:nvPr/>
          </p:nvCxnSpPr>
          <p:spPr>
            <a:xfrm>
              <a:off x="5638800" y="127000"/>
              <a:ext cx="0" cy="48260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FFCE060B-8D37-7842-B8B5-EE79CF48C770}"/>
                </a:ext>
              </a:extLst>
            </p:cNvPr>
            <p:cNvCxnSpPr/>
            <p:nvPr/>
          </p:nvCxnSpPr>
          <p:spPr>
            <a:xfrm>
              <a:off x="9118600" y="127000"/>
              <a:ext cx="0" cy="48260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431FAFF-DD0D-2641-AECB-966832A9D96F}"/>
              </a:ext>
            </a:extLst>
          </p:cNvPr>
          <p:cNvSpPr txBox="1"/>
          <p:nvPr/>
        </p:nvSpPr>
        <p:spPr>
          <a:xfrm>
            <a:off x="5133958" y="966407"/>
            <a:ext cx="2651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¿Es independiente?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3A4AE7E5-AFCD-6D41-B551-6DE67C6835FA}"/>
                  </a:ext>
                </a:extLst>
              </p:cNvPr>
              <p:cNvSpPr/>
              <p:nvPr/>
            </p:nvSpPr>
            <p:spPr>
              <a:xfrm>
                <a:off x="405357" y="1836651"/>
                <a:ext cx="224074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00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ES" sz="2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𝑄𝑢𝑖𝑚𝑖𝑐𝑎</m:t>
                        </m:r>
                      </m:e>
                    </m:d>
                  </m:oMath>
                </a14:m>
                <a:r>
                  <a:rPr lang="es-MX" sz="2000" dirty="0">
                    <a:solidFill>
                      <a:schemeClr val="accent4">
                        <a:lumMod val="75000"/>
                      </a:schemeClr>
                    </a:solidFill>
                  </a:rPr>
                  <a:t>= 0.35</a:t>
                </a:r>
              </a:p>
            </p:txBody>
          </p:sp>
        </mc:Choice>
        <mc:Fallback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3A4AE7E5-AFCD-6D41-B551-6DE67C683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57" y="1836651"/>
                <a:ext cx="2240742" cy="400110"/>
              </a:xfrm>
              <a:prstGeom prst="rect">
                <a:avLst/>
              </a:prstGeom>
              <a:blipFill>
                <a:blip r:embed="rId6"/>
                <a:stretch>
                  <a:fillRect t="-6061" r="-1685" b="-2424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40EF8255-03AD-4543-85F0-75C21E0B36DE}"/>
                  </a:ext>
                </a:extLst>
              </p:cNvPr>
              <p:cNvSpPr/>
              <p:nvPr/>
            </p:nvSpPr>
            <p:spPr>
              <a:xfrm>
                <a:off x="405357" y="2363195"/>
                <a:ext cx="182716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0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E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E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es-E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𝑠𝑖𝑐𝑎</m:t>
                        </m:r>
                      </m:e>
                    </m:d>
                  </m:oMath>
                </a14:m>
                <a:r>
                  <a:rPr lang="es-MX" sz="2000" dirty="0">
                    <a:solidFill>
                      <a:schemeClr val="accent6">
                        <a:lumMod val="75000"/>
                      </a:schemeClr>
                    </a:solidFill>
                  </a:rPr>
                  <a:t>= 0.4</a:t>
                </a:r>
              </a:p>
            </p:txBody>
          </p:sp>
        </mc:Choice>
        <mc:Fallback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40EF8255-03AD-4543-85F0-75C21E0B36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57" y="2363195"/>
                <a:ext cx="1827167" cy="400110"/>
              </a:xfrm>
              <a:prstGeom prst="rect">
                <a:avLst/>
              </a:prstGeom>
              <a:blipFill>
                <a:blip r:embed="rId7"/>
                <a:stretch>
                  <a:fillRect t="-9375" r="-2759" b="-2812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C1561C3E-5770-764F-AFA1-250AB79720A4}"/>
                  </a:ext>
                </a:extLst>
              </p:cNvPr>
              <p:cNvSpPr/>
              <p:nvPr/>
            </p:nvSpPr>
            <p:spPr>
              <a:xfrm>
                <a:off x="405357" y="2941782"/>
                <a:ext cx="191270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0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E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𝐴𝑚𝑏𝑎𝑠</m:t>
                        </m:r>
                      </m:e>
                    </m:d>
                  </m:oMath>
                </a14:m>
                <a:r>
                  <a:rPr lang="es-MX" sz="2000" dirty="0">
                    <a:solidFill>
                      <a:schemeClr val="accent1">
                        <a:lumMod val="75000"/>
                      </a:schemeClr>
                    </a:solidFill>
                  </a:rPr>
                  <a:t>= 0.1</a:t>
                </a:r>
              </a:p>
            </p:txBody>
          </p:sp>
        </mc:Choice>
        <mc:Fallback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C1561C3E-5770-764F-AFA1-250AB7972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57" y="2941782"/>
                <a:ext cx="1912703" cy="400110"/>
              </a:xfrm>
              <a:prstGeom prst="rect">
                <a:avLst/>
              </a:prstGeom>
              <a:blipFill>
                <a:blip r:embed="rId8"/>
                <a:stretch>
                  <a:fillRect t="-9091" r="-2632" b="-2424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7C8860A-E5F5-0245-B549-BA348658DEF2}"/>
              </a:ext>
            </a:extLst>
          </p:cNvPr>
          <p:cNvCxnSpPr>
            <a:cxnSpLocks/>
          </p:cNvCxnSpPr>
          <p:nvPr/>
        </p:nvCxnSpPr>
        <p:spPr>
          <a:xfrm>
            <a:off x="6463862" y="1680739"/>
            <a:ext cx="0" cy="4141992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7CA3FE5-CC47-A349-853E-6D565141F4C6}"/>
              </a:ext>
            </a:extLst>
          </p:cNvPr>
          <p:cNvSpPr txBox="1"/>
          <p:nvPr/>
        </p:nvSpPr>
        <p:spPr>
          <a:xfrm>
            <a:off x="405807" y="3751735"/>
            <a:ext cx="56557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Century Gothic" panose="020B0502020202020204" pitchFamily="34" charset="0"/>
              </a:rPr>
              <a:t>Evento A:</a:t>
            </a:r>
          </a:p>
          <a:p>
            <a:r>
              <a:rPr lang="es-MX" dirty="0">
                <a:latin typeface="Century Gothic" panose="020B0502020202020204" pitchFamily="34" charset="0"/>
              </a:rPr>
              <a:t>Que un estudiante elegido al azar pase </a:t>
            </a:r>
            <a:r>
              <a:rPr lang="es-MX" dirty="0">
                <a:solidFill>
                  <a:schemeClr val="accent4">
                    <a:lumMod val="50000"/>
                  </a:schemeClr>
                </a:solidFill>
                <a:latin typeface="Century Gothic" panose="020B0502020202020204" pitchFamily="34" charset="0"/>
              </a:rPr>
              <a:t>Química</a:t>
            </a:r>
          </a:p>
          <a:p>
            <a:endParaRPr lang="es-MX" dirty="0">
              <a:latin typeface="Century Gothic" panose="020B0502020202020204" pitchFamily="34" charset="0"/>
            </a:endParaRPr>
          </a:p>
          <a:p>
            <a:r>
              <a:rPr lang="es-MX" dirty="0">
                <a:latin typeface="Century Gothic" panose="020B0502020202020204" pitchFamily="34" charset="0"/>
              </a:rPr>
              <a:t>Evento B:</a:t>
            </a:r>
          </a:p>
          <a:p>
            <a:r>
              <a:rPr lang="es-MX" dirty="0">
                <a:latin typeface="Century Gothic" panose="020B0502020202020204" pitchFamily="34" charset="0"/>
              </a:rPr>
              <a:t>Que un estudiante elegido al azar pase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Física</a:t>
            </a:r>
          </a:p>
          <a:p>
            <a:endParaRPr lang="es-MX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s-MX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¿Son A y B eventos independientes?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664BA293-209A-EB49-926C-508958830588}"/>
                  </a:ext>
                </a:extLst>
              </p:cNvPr>
              <p:cNvSpPr txBox="1"/>
              <p:nvPr/>
            </p:nvSpPr>
            <p:spPr>
              <a:xfrm>
                <a:off x="6964644" y="2563250"/>
                <a:ext cx="45833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0.35</m:t>
                          </m:r>
                        </m:e>
                      </m:d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=0.14≠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664BA293-209A-EB49-926C-508958830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644" y="2563250"/>
                <a:ext cx="4583306" cy="276999"/>
              </a:xfrm>
              <a:prstGeom prst="rect">
                <a:avLst/>
              </a:prstGeom>
              <a:blipFill>
                <a:blip r:embed="rId9"/>
                <a:stretch>
                  <a:fillRect l="-552" r="-1105" b="-3913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ángulo 22">
            <a:extLst>
              <a:ext uri="{FF2B5EF4-FFF2-40B4-BE49-F238E27FC236}">
                <a16:creationId xmlns:a16="http://schemas.microsoft.com/office/drawing/2014/main" id="{5B09910E-949A-3048-9514-935641A40CAA}"/>
              </a:ext>
            </a:extLst>
          </p:cNvPr>
          <p:cNvSpPr/>
          <p:nvPr/>
        </p:nvSpPr>
        <p:spPr>
          <a:xfrm>
            <a:off x="7785646" y="3567069"/>
            <a:ext cx="3368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A y B no son independientes</a:t>
            </a:r>
            <a:endParaRPr lang="es-MX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394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8B54E735-6512-6E42-AE61-3600202C0647}"/>
              </a:ext>
            </a:extLst>
          </p:cNvPr>
          <p:cNvGrpSpPr/>
          <p:nvPr/>
        </p:nvGrpSpPr>
        <p:grpSpPr>
          <a:xfrm>
            <a:off x="0" y="0"/>
            <a:ext cx="12192000" cy="731520"/>
            <a:chOff x="0" y="0"/>
            <a:chExt cx="12192000" cy="731520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04500B0A-05B1-2647-8676-EBDBF93644ED}"/>
                </a:ext>
              </a:extLst>
            </p:cNvPr>
            <p:cNvGrpSpPr/>
            <p:nvPr/>
          </p:nvGrpSpPr>
          <p:grpSpPr>
            <a:xfrm>
              <a:off x="0" y="0"/>
              <a:ext cx="12192000" cy="731520"/>
              <a:chOff x="0" y="0"/>
              <a:chExt cx="12192000" cy="731520"/>
            </a:xfrm>
          </p:grpSpPr>
          <p:grpSp>
            <p:nvGrpSpPr>
              <p:cNvPr id="7" name="Grupo 6">
                <a:extLst>
                  <a:ext uri="{FF2B5EF4-FFF2-40B4-BE49-F238E27FC236}">
                    <a16:creationId xmlns:a16="http://schemas.microsoft.com/office/drawing/2014/main" id="{A15C36ED-410D-0042-84BA-722FBA58770A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731520"/>
                <a:chOff x="0" y="699330"/>
                <a:chExt cx="12192000" cy="731520"/>
              </a:xfrm>
            </p:grpSpPr>
            <p:sp>
              <p:nvSpPr>
                <p:cNvPr id="9" name="Rectángulo 8">
                  <a:extLst>
                    <a:ext uri="{FF2B5EF4-FFF2-40B4-BE49-F238E27FC236}">
                      <a16:creationId xmlns:a16="http://schemas.microsoft.com/office/drawing/2014/main" id="{5C5621C8-F08E-A442-AA7D-5717D4CA493C}"/>
                    </a:ext>
                  </a:extLst>
                </p:cNvPr>
                <p:cNvSpPr/>
                <p:nvPr/>
              </p:nvSpPr>
              <p:spPr>
                <a:xfrm>
                  <a:off x="0" y="699330"/>
                  <a:ext cx="12192000" cy="7315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" name="CuadroTexto 9">
                      <a:extLst>
                        <a:ext uri="{FF2B5EF4-FFF2-40B4-BE49-F238E27FC236}">
                          <a16:creationId xmlns:a16="http://schemas.microsoft.com/office/drawing/2014/main" id="{381E4FD9-8CF9-1545-9A86-D749B689FD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5357" y="926589"/>
                      <a:ext cx="301633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s-ES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≥0 </m:t>
                            </m:r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𝑝𝑎𝑟𝑎</m:t>
                            </m:r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𝑡𝑜𝑑𝑜</m:t>
                            </m:r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𝑒𝑣𝑒𝑛𝑡𝑜</m:t>
                            </m:r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s-MX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0" name="CuadroTexto 9">
                      <a:extLst>
                        <a:ext uri="{FF2B5EF4-FFF2-40B4-BE49-F238E27FC236}">
                          <a16:creationId xmlns:a16="http://schemas.microsoft.com/office/drawing/2014/main" id="{381E4FD9-8CF9-1545-9A86-D749B689FD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5357" y="926589"/>
                      <a:ext cx="3016339" cy="27699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837" r="-837" b="-3913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MX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" name="CuadroTexto 10">
                      <a:extLst>
                        <a:ext uri="{FF2B5EF4-FFF2-40B4-BE49-F238E27FC236}">
                          <a16:creationId xmlns:a16="http://schemas.microsoft.com/office/drawing/2014/main" id="{E1749DBE-28B5-524A-B77C-3DB00C91F0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45892" y="926588"/>
                      <a:ext cx="99072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s-ES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oMath>
                        </m:oMathPara>
                      </a14:m>
                      <a:endParaRPr lang="es-MX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1" name="CuadroTexto 10">
                      <a:extLst>
                        <a:ext uri="{FF2B5EF4-FFF2-40B4-BE49-F238E27FC236}">
                          <a16:creationId xmlns:a16="http://schemas.microsoft.com/office/drawing/2014/main" id="{E1749DBE-28B5-524A-B77C-3DB00C91F05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5892" y="926588"/>
                      <a:ext cx="990720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797" r="-5063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MX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" name="CuadroTexto 11">
                      <a:extLst>
                        <a:ext uri="{FF2B5EF4-FFF2-40B4-BE49-F238E27FC236}">
                          <a16:creationId xmlns:a16="http://schemas.microsoft.com/office/drawing/2014/main" id="{22106762-D551-B748-8B1B-3C92EDBC82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96000" y="926589"/>
                      <a:ext cx="253460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s-ES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s-ES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</m:t>
                                </m:r>
                                <m:r>
                                  <a:rPr lang="es-ES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s-ES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MX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2" name="CuadroTexto 11">
                      <a:extLst>
                        <a:ext uri="{FF2B5EF4-FFF2-40B4-BE49-F238E27FC236}">
                          <a16:creationId xmlns:a16="http://schemas.microsoft.com/office/drawing/2014/main" id="{22106762-D551-B748-8B1B-3C92EDBC82B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96000" y="926589"/>
                      <a:ext cx="2534605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500" r="-2500" b="-3913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MX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Rectángulo 7">
                    <a:extLst>
                      <a:ext uri="{FF2B5EF4-FFF2-40B4-BE49-F238E27FC236}">
                        <a16:creationId xmlns:a16="http://schemas.microsoft.com/office/drawing/2014/main" id="{673AC2AC-9AF5-9644-8F02-4D266C3E42EA}"/>
                      </a:ext>
                    </a:extLst>
                  </p:cNvPr>
                  <p:cNvSpPr/>
                  <p:nvPr/>
                </p:nvSpPr>
                <p:spPr>
                  <a:xfrm>
                    <a:off x="9469761" y="31210"/>
                    <a:ext cx="2227982" cy="66909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E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s-E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s-E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E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s-E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s-E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E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s-E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E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s-E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  <a:endParaRPr lang="es-MX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" name="Rectángulo 7">
                    <a:extLst>
                      <a:ext uri="{FF2B5EF4-FFF2-40B4-BE49-F238E27FC236}">
                        <a16:creationId xmlns:a16="http://schemas.microsoft.com/office/drawing/2014/main" id="{673AC2AC-9AF5-9644-8F02-4D266C3E42E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9761" y="31210"/>
                    <a:ext cx="2227982" cy="6690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9259"/>
                    </a:stretch>
                  </a:blipFill>
                </p:spPr>
                <p:txBody>
                  <a:bodyPr/>
                  <a:lstStyle/>
                  <a:p>
                    <a:r>
                      <a:rPr lang="es-MX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44ADD63E-F04F-F841-B151-B9B60128B7B0}"/>
                </a:ext>
              </a:extLst>
            </p:cNvPr>
            <p:cNvCxnSpPr/>
            <p:nvPr/>
          </p:nvCxnSpPr>
          <p:spPr>
            <a:xfrm>
              <a:off x="3835400" y="127000"/>
              <a:ext cx="0" cy="48260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862ACEC5-D831-1A44-A009-9F439CCC1AD0}"/>
                </a:ext>
              </a:extLst>
            </p:cNvPr>
            <p:cNvCxnSpPr/>
            <p:nvPr/>
          </p:nvCxnSpPr>
          <p:spPr>
            <a:xfrm>
              <a:off x="5638800" y="127000"/>
              <a:ext cx="0" cy="48260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D5A3786F-0119-1348-A977-458BB8F3DB9E}"/>
                </a:ext>
              </a:extLst>
            </p:cNvPr>
            <p:cNvCxnSpPr/>
            <p:nvPr/>
          </p:nvCxnSpPr>
          <p:spPr>
            <a:xfrm>
              <a:off x="9118600" y="127000"/>
              <a:ext cx="0" cy="48260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5982E5A-CF65-544E-AA1D-7CF1B29F9DC4}"/>
              </a:ext>
            </a:extLst>
          </p:cNvPr>
          <p:cNvSpPr txBox="1"/>
          <p:nvPr/>
        </p:nvSpPr>
        <p:spPr>
          <a:xfrm>
            <a:off x="1655640" y="1495263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Problema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392762F-AB51-0C4D-84E8-66C548B251E1}"/>
              </a:ext>
            </a:extLst>
          </p:cNvPr>
          <p:cNvSpPr txBox="1"/>
          <p:nvPr/>
        </p:nvSpPr>
        <p:spPr>
          <a:xfrm>
            <a:off x="7087202" y="1441486"/>
            <a:ext cx="406279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200" dirty="0">
                <a:latin typeface="Century Gothic" panose="020B0502020202020204" pitchFamily="34" charset="0"/>
              </a:rPr>
              <a:t>No hay elemento aleatorio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200" dirty="0">
                <a:latin typeface="Century Gothic" panose="020B0502020202020204" pitchFamily="34" charset="0"/>
              </a:rPr>
              <a:t>Al descubrir una sabremos el resultado de la otra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200" dirty="0">
                <a:latin typeface="Century Gothic" panose="020B0502020202020204" pitchFamily="34" charset="0"/>
              </a:rPr>
              <a:t>La P() de encontrar la bola roja en la caja una es 0 si en ella se encuentra la bola verde y es 1 si en ella se encuentra la roja</a:t>
            </a:r>
          </a:p>
          <a:p>
            <a:endParaRPr lang="es-MX" sz="1400" dirty="0">
              <a:latin typeface="Century Gothic" panose="020B0502020202020204" pitchFamily="34" charset="0"/>
            </a:endParaRP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32B82404-F78D-1544-AD2F-C7F996491D4E}"/>
              </a:ext>
            </a:extLst>
          </p:cNvPr>
          <p:cNvGrpSpPr/>
          <p:nvPr/>
        </p:nvGrpSpPr>
        <p:grpSpPr>
          <a:xfrm>
            <a:off x="1749767" y="3846048"/>
            <a:ext cx="1300909" cy="508486"/>
            <a:chOff x="681025" y="3329119"/>
            <a:chExt cx="1300909" cy="508486"/>
          </a:xfrm>
        </p:grpSpPr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97853F5E-569F-0D4F-BD5F-1780B988AD8D}"/>
                </a:ext>
              </a:extLst>
            </p:cNvPr>
            <p:cNvSpPr txBox="1"/>
            <p:nvPr/>
          </p:nvSpPr>
          <p:spPr>
            <a:xfrm>
              <a:off x="681025" y="332911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dirty="0"/>
                <a:t>¿</a:t>
              </a: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5F4CD355-A996-8B4F-AE3E-9488BC2DE709}"/>
                </a:ext>
              </a:extLst>
            </p:cNvPr>
            <p:cNvSpPr/>
            <p:nvPr/>
          </p:nvSpPr>
          <p:spPr>
            <a:xfrm>
              <a:off x="961301" y="3447590"/>
              <a:ext cx="330175" cy="31836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98952DDA-DEFF-4442-8F75-3BA8B96F523F}"/>
                </a:ext>
              </a:extLst>
            </p:cNvPr>
            <p:cNvSpPr/>
            <p:nvPr/>
          </p:nvSpPr>
          <p:spPr>
            <a:xfrm>
              <a:off x="1352677" y="3447590"/>
              <a:ext cx="330175" cy="318366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3C7CC1A9-1A99-7947-99A0-DA2DD1B5C22A}"/>
                </a:ext>
              </a:extLst>
            </p:cNvPr>
            <p:cNvSpPr txBox="1"/>
            <p:nvPr/>
          </p:nvSpPr>
          <p:spPr>
            <a:xfrm>
              <a:off x="1627350" y="337594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dirty="0"/>
                <a:t>?</a:t>
              </a: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359442AD-89A6-624B-A256-E6E26C87252F}"/>
              </a:ext>
            </a:extLst>
          </p:cNvPr>
          <p:cNvGrpSpPr/>
          <p:nvPr/>
        </p:nvGrpSpPr>
        <p:grpSpPr>
          <a:xfrm>
            <a:off x="806581" y="2659117"/>
            <a:ext cx="1356173" cy="1008993"/>
            <a:chOff x="180231" y="1954924"/>
            <a:chExt cx="1356173" cy="1008993"/>
          </a:xfrm>
        </p:grpSpPr>
        <p:pic>
          <p:nvPicPr>
            <p:cNvPr id="15" name="Imagen 14" descr="Imagen que contiene caja, interior, contenedor, tabla&#10;&#10;Descripción generada automáticamente">
              <a:extLst>
                <a:ext uri="{FF2B5EF4-FFF2-40B4-BE49-F238E27FC236}">
                  <a16:creationId xmlns:a16="http://schemas.microsoft.com/office/drawing/2014/main" id="{E33CF6B0-8ACE-1545-AFB2-9952DAC0D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0231" y="1954924"/>
              <a:ext cx="1356173" cy="1008993"/>
            </a:xfrm>
            <a:prstGeom prst="rect">
              <a:avLst/>
            </a:prstGeom>
          </p:spPr>
        </p:pic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29EC9D8B-4F7D-F44A-BC66-12525A5C1AED}"/>
                </a:ext>
              </a:extLst>
            </p:cNvPr>
            <p:cNvSpPr txBox="1"/>
            <p:nvPr/>
          </p:nvSpPr>
          <p:spPr>
            <a:xfrm>
              <a:off x="872837" y="233975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1</a:t>
              </a:r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3B8CA880-BD53-C043-944F-F1D32BB5DA20}"/>
              </a:ext>
            </a:extLst>
          </p:cNvPr>
          <p:cNvGrpSpPr/>
          <p:nvPr/>
        </p:nvGrpSpPr>
        <p:grpSpPr>
          <a:xfrm>
            <a:off x="2556851" y="2644068"/>
            <a:ext cx="1356173" cy="1008993"/>
            <a:chOff x="1930501" y="1939875"/>
            <a:chExt cx="1356173" cy="1008993"/>
          </a:xfrm>
        </p:grpSpPr>
        <p:pic>
          <p:nvPicPr>
            <p:cNvPr id="16" name="Imagen 15" descr="Imagen que contiene caja, interior, contenedor, tabla&#10;&#10;Descripción generada automáticamente">
              <a:extLst>
                <a:ext uri="{FF2B5EF4-FFF2-40B4-BE49-F238E27FC236}">
                  <a16:creationId xmlns:a16="http://schemas.microsoft.com/office/drawing/2014/main" id="{1FA146E6-A343-A849-855D-BC3678C33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30501" y="1939875"/>
              <a:ext cx="1356173" cy="1008993"/>
            </a:xfrm>
            <a:prstGeom prst="rect">
              <a:avLst/>
            </a:prstGeom>
          </p:spPr>
        </p:pic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CEB5DA49-D14E-B448-805D-D7AD69E59BE8}"/>
                </a:ext>
              </a:extLst>
            </p:cNvPr>
            <p:cNvSpPr txBox="1"/>
            <p:nvPr/>
          </p:nvSpPr>
          <p:spPr>
            <a:xfrm>
              <a:off x="2608587" y="23377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2</a:t>
              </a:r>
            </a:p>
          </p:txBody>
        </p:sp>
      </p:grp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AD832C50-90AA-3449-BFD5-2F1DC9B0F8DC}"/>
              </a:ext>
            </a:extLst>
          </p:cNvPr>
          <p:cNvCxnSpPr/>
          <p:nvPr/>
        </p:nvCxnSpPr>
        <p:spPr>
          <a:xfrm>
            <a:off x="6390289" y="3653061"/>
            <a:ext cx="501343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DD7CCA1-C3A3-1142-B79E-D4BEAD80B01D}"/>
              </a:ext>
            </a:extLst>
          </p:cNvPr>
          <p:cNvSpPr txBox="1"/>
          <p:nvPr/>
        </p:nvSpPr>
        <p:spPr>
          <a:xfrm rot="16200000">
            <a:off x="5961807" y="2054192"/>
            <a:ext cx="1257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Objetiva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846A214A-F60A-CD45-8CB7-7B6858315AE5}"/>
                  </a:ext>
                </a:extLst>
              </p:cNvPr>
              <p:cNvSpPr txBox="1"/>
              <p:nvPr/>
            </p:nvSpPr>
            <p:spPr>
              <a:xfrm>
                <a:off x="7087202" y="4017504"/>
                <a:ext cx="4062795" cy="1657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MX" sz="1200" dirty="0">
                    <a:latin typeface="Century Gothic" panose="020B0502020202020204" pitchFamily="34" charset="0"/>
                  </a:rPr>
                  <a:t>Es igualmente probable encontrar la bola roja o la bola verde en la caja 1 por lo que:</a:t>
                </a:r>
                <a:br>
                  <a:rPr lang="es-MX" sz="1200" dirty="0">
                    <a:latin typeface="Century Gothic" panose="020B0502020202020204" pitchFamily="34" charset="0"/>
                  </a:rPr>
                </a:br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E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𝐵𝑜𝑙</m:t>
                        </m:r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𝑅𝑜𝑗𝑎</m:t>
                        </m:r>
                      </m:e>
                    </m:d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MX" sz="1200" dirty="0">
                  <a:latin typeface="Century Gothic" panose="020B0502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MX" sz="1200" dirty="0">
                    <a:latin typeface="Century Gothic" panose="020B0502020202020204" pitchFamily="34" charset="0"/>
                  </a:rPr>
                  <a:t>Esto no admite una interpretación frecuentista </a:t>
                </a:r>
              </a:p>
              <a:p>
                <a:endParaRPr lang="es-MX" sz="1400" dirty="0"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846A214A-F60A-CD45-8CB7-7B6858315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202" y="4017504"/>
                <a:ext cx="4062795" cy="1657313"/>
              </a:xfrm>
              <a:prstGeom prst="rect">
                <a:avLst/>
              </a:prstGeom>
              <a:blipFill>
                <a:blip r:embed="rId7"/>
                <a:stretch>
                  <a:fillRect r="-31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uadroTexto 32">
            <a:extLst>
              <a:ext uri="{FF2B5EF4-FFF2-40B4-BE49-F238E27FC236}">
                <a16:creationId xmlns:a16="http://schemas.microsoft.com/office/drawing/2014/main" id="{6EEAB23B-D4F8-A948-8358-CA71364B5A13}"/>
              </a:ext>
            </a:extLst>
          </p:cNvPr>
          <p:cNvSpPr txBox="1"/>
          <p:nvPr/>
        </p:nvSpPr>
        <p:spPr>
          <a:xfrm rot="16200000">
            <a:off x="6020689" y="4463803"/>
            <a:ext cx="1317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Subjetiva</a:t>
            </a:r>
          </a:p>
        </p:txBody>
      </p:sp>
    </p:spTree>
    <p:extLst>
      <p:ext uri="{BB962C8B-B14F-4D97-AF65-F5344CB8AC3E}">
        <p14:creationId xmlns:p14="http://schemas.microsoft.com/office/powerpoint/2010/main" val="3930603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Elementos multimedia en línea 1" descr="0007 I.2 Operaciones de conjuntos">
            <a:hlinkClick r:id="" action="ppaction://media"/>
            <a:extLst>
              <a:ext uri="{FF2B5EF4-FFF2-40B4-BE49-F238E27FC236}">
                <a16:creationId xmlns:a16="http://schemas.microsoft.com/office/drawing/2014/main" id="{70B24FC4-C5A8-E544-9170-9DA4DEADC2A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43467" y="1712119"/>
            <a:ext cx="5291666" cy="2976562"/>
          </a:xfrm>
          <a:prstGeom prst="rect">
            <a:avLst/>
          </a:prstGeom>
        </p:spPr>
      </p:pic>
      <p:pic>
        <p:nvPicPr>
          <p:cNvPr id="3" name="Elementos multimedia en línea 2" descr="Are you Bayesian or Frequentist?">
            <a:hlinkClick r:id="" action="ppaction://media"/>
            <a:extLst>
              <a:ext uri="{FF2B5EF4-FFF2-40B4-BE49-F238E27FC236}">
                <a16:creationId xmlns:a16="http://schemas.microsoft.com/office/drawing/2014/main" id="{D651CA2B-94CB-E34A-88B1-BCEC13D09B58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6256866" y="1712120"/>
            <a:ext cx="5291666" cy="297656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0BC3489-C3CF-4390-987A-9726B968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9303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66B3380E-2D31-A140-9770-F7BA7B0CFFDA}"/>
              </a:ext>
            </a:extLst>
          </p:cNvPr>
          <p:cNvGrpSpPr/>
          <p:nvPr/>
        </p:nvGrpSpPr>
        <p:grpSpPr>
          <a:xfrm>
            <a:off x="0" y="0"/>
            <a:ext cx="12192000" cy="731520"/>
            <a:chOff x="0" y="699330"/>
            <a:chExt cx="12192000" cy="731520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67892209-201D-C149-91D6-EB0D17B297E4}"/>
                </a:ext>
              </a:extLst>
            </p:cNvPr>
            <p:cNvSpPr/>
            <p:nvPr/>
          </p:nvSpPr>
          <p:spPr>
            <a:xfrm>
              <a:off x="0" y="699330"/>
              <a:ext cx="12192000" cy="731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17BE061B-7A5B-CD4F-999A-A25D08456378}"/>
                    </a:ext>
                  </a:extLst>
                </p:cNvPr>
                <p:cNvSpPr txBox="1"/>
                <p:nvPr/>
              </p:nvSpPr>
              <p:spPr>
                <a:xfrm>
                  <a:off x="201168" y="926591"/>
                  <a:ext cx="30163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≥0 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𝑝𝑎𝑟𝑎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𝑡𝑜𝑑𝑜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𝑒𝑣𝑒𝑛𝑡𝑜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s-MX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17BE061B-7A5B-CD4F-999A-A25D084563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68" y="926591"/>
                  <a:ext cx="301633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837" r="-837" b="-39130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20E67333-6263-6D42-8DEC-4B514328FE5C}"/>
                    </a:ext>
                  </a:extLst>
                </p:cNvPr>
                <p:cNvSpPr txBox="1"/>
                <p:nvPr/>
              </p:nvSpPr>
              <p:spPr>
                <a:xfrm>
                  <a:off x="5600640" y="926590"/>
                  <a:ext cx="9907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s-MX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20E67333-6263-6D42-8DEC-4B514328FE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0640" y="926590"/>
                  <a:ext cx="99072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128" r="-5128" b="-13043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48CDD765-2366-344B-9B1D-8E8182509ED7}"/>
                    </a:ext>
                  </a:extLst>
                </p:cNvPr>
                <p:cNvSpPr txBox="1"/>
                <p:nvPr/>
              </p:nvSpPr>
              <p:spPr>
                <a:xfrm>
                  <a:off x="9345168" y="926589"/>
                  <a:ext cx="25346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MX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48CDD765-2366-344B-9B1D-8E8182509E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5168" y="926589"/>
                  <a:ext cx="253460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493" r="-2488" b="-39130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8" name="Imagen 7" descr="Diagrama, Diagrama de Venn&#10;&#10;Descripción generada automáticamente">
            <a:extLst>
              <a:ext uri="{FF2B5EF4-FFF2-40B4-BE49-F238E27FC236}">
                <a16:creationId xmlns:a16="http://schemas.microsoft.com/office/drawing/2014/main" id="{6C7D1066-3626-A44A-97D4-0BD3C91D9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331" y="1902759"/>
            <a:ext cx="4839639" cy="3052482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11DDA4A-6846-CE4F-87D6-3318E597A271}"/>
              </a:ext>
            </a:extLst>
          </p:cNvPr>
          <p:cNvCxnSpPr>
            <a:cxnSpLocks/>
          </p:cNvCxnSpPr>
          <p:nvPr/>
        </p:nvCxnSpPr>
        <p:spPr>
          <a:xfrm>
            <a:off x="5605122" y="968188"/>
            <a:ext cx="0" cy="2218765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6B207C78-56ED-5045-823F-1D1DB710AF83}"/>
              </a:ext>
            </a:extLst>
          </p:cNvPr>
          <p:cNvCxnSpPr>
            <a:cxnSpLocks/>
          </p:cNvCxnSpPr>
          <p:nvPr/>
        </p:nvCxnSpPr>
        <p:spPr>
          <a:xfrm>
            <a:off x="5600640" y="3729316"/>
            <a:ext cx="0" cy="2218765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DDD62028-7021-BF41-AB23-145AC471B302}"/>
                  </a:ext>
                </a:extLst>
              </p:cNvPr>
              <p:cNvSpPr txBox="1"/>
              <p:nvPr/>
            </p:nvSpPr>
            <p:spPr>
              <a:xfrm>
                <a:off x="5890085" y="1819715"/>
                <a:ext cx="139358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𝑈𝑁𝐼𝑂𝑁</m:t>
                      </m:r>
                      <m:r>
                        <a:rPr lang="es-E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∪</m:t>
                      </m:r>
                    </m:oMath>
                  </m:oMathPara>
                </a14:m>
                <a:endParaRPr lang="es-MX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DDD62028-7021-BF41-AB23-145AC471B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085" y="1819715"/>
                <a:ext cx="1393587" cy="307777"/>
              </a:xfrm>
              <a:prstGeom prst="rect">
                <a:avLst/>
              </a:prstGeom>
              <a:blipFill>
                <a:blip r:embed="rId6"/>
                <a:stretch>
                  <a:fillRect l="-2703" t="-8000" r="-2703" b="-40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EC7E9F4D-AB2C-9C4B-B3AD-DF3DE5BA8D3D}"/>
                  </a:ext>
                </a:extLst>
              </p:cNvPr>
              <p:cNvSpPr txBox="1"/>
              <p:nvPr/>
            </p:nvSpPr>
            <p:spPr>
              <a:xfrm>
                <a:off x="5890085" y="4711612"/>
                <a:ext cx="1956753" cy="254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𝐼𝑁𝑇𝐸𝑅𝑆𝐸𝐶𝐶𝐼</m:t>
                      </m:r>
                      <m:r>
                        <a:rPr lang="es-ES" sz="1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E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E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s-ES" sz="1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</m:oMath>
                  </m:oMathPara>
                </a14:m>
                <a:endParaRPr lang="es-MX" sz="16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EC7E9F4D-AB2C-9C4B-B3AD-DF3DE5BA8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085" y="4711612"/>
                <a:ext cx="1956753" cy="254172"/>
              </a:xfrm>
              <a:prstGeom prst="rect">
                <a:avLst/>
              </a:prstGeom>
              <a:blipFill>
                <a:blip r:embed="rId7"/>
                <a:stretch>
                  <a:fillRect l="-645" t="-9524" b="-3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n 17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D50A2C71-C3FF-BE48-8523-2DBFF8AC18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1647" y="968188"/>
            <a:ext cx="3424021" cy="2323953"/>
          </a:xfrm>
          <a:prstGeom prst="rect">
            <a:avLst/>
          </a:prstGeom>
        </p:spPr>
      </p:pic>
      <p:pic>
        <p:nvPicPr>
          <p:cNvPr id="20" name="Imagen 19" descr="Diagrama de Venn&#10;&#10;Descripción generada automáticamente">
            <a:extLst>
              <a:ext uri="{FF2B5EF4-FFF2-40B4-BE49-F238E27FC236}">
                <a16:creationId xmlns:a16="http://schemas.microsoft.com/office/drawing/2014/main" id="{19A6BC11-D11B-2243-B362-51DE9E2C80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1648" y="3692524"/>
            <a:ext cx="3424020" cy="219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02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4A2F4557-A979-D844-944D-EAB254A5B009}"/>
              </a:ext>
            </a:extLst>
          </p:cNvPr>
          <p:cNvGrpSpPr/>
          <p:nvPr/>
        </p:nvGrpSpPr>
        <p:grpSpPr>
          <a:xfrm>
            <a:off x="0" y="0"/>
            <a:ext cx="12192000" cy="731520"/>
            <a:chOff x="0" y="699330"/>
            <a:chExt cx="12192000" cy="731520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CAF1518-1DD3-D749-86C4-3E5BD028D09D}"/>
                </a:ext>
              </a:extLst>
            </p:cNvPr>
            <p:cNvSpPr/>
            <p:nvPr/>
          </p:nvSpPr>
          <p:spPr>
            <a:xfrm>
              <a:off x="0" y="699330"/>
              <a:ext cx="12192000" cy="731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675E3201-E01C-0B44-8234-66FD26C68E35}"/>
                    </a:ext>
                  </a:extLst>
                </p:cNvPr>
                <p:cNvSpPr txBox="1"/>
                <p:nvPr/>
              </p:nvSpPr>
              <p:spPr>
                <a:xfrm>
                  <a:off x="201168" y="926591"/>
                  <a:ext cx="30163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≥0 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𝑝𝑎𝑟𝑎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𝑡𝑜𝑑𝑜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𝑒𝑣𝑒𝑛𝑡𝑜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s-MX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675E3201-E01C-0B44-8234-66FD26C68E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68" y="926591"/>
                  <a:ext cx="301633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837" r="-837" b="-39130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5CF01362-E29D-8F49-A81D-C5329C8A8C68}"/>
                    </a:ext>
                  </a:extLst>
                </p:cNvPr>
                <p:cNvSpPr txBox="1"/>
                <p:nvPr/>
              </p:nvSpPr>
              <p:spPr>
                <a:xfrm>
                  <a:off x="5600640" y="926590"/>
                  <a:ext cx="9907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s-MX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5CF01362-E29D-8F49-A81D-C5329C8A8C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0640" y="926590"/>
                  <a:ext cx="99072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128" r="-5128" b="-13043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F4BD1741-6503-F444-95A0-B5CBABF5214F}"/>
                    </a:ext>
                  </a:extLst>
                </p:cNvPr>
                <p:cNvSpPr txBox="1"/>
                <p:nvPr/>
              </p:nvSpPr>
              <p:spPr>
                <a:xfrm>
                  <a:off x="9345168" y="926589"/>
                  <a:ext cx="25346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MX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F4BD1741-6503-F444-95A0-B5CBABF521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5168" y="926589"/>
                  <a:ext cx="253460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493" r="-2488" b="-39130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FCBF94BD-46F9-7647-9173-2ECDFD3BD500}"/>
                  </a:ext>
                </a:extLst>
              </p:cNvPr>
              <p:cNvSpPr/>
              <p:nvPr/>
            </p:nvSpPr>
            <p:spPr>
              <a:xfrm>
                <a:off x="201168" y="1146048"/>
                <a:ext cx="3395472" cy="449884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Proposición 1</a:t>
                </a:r>
              </a:p>
              <a:p>
                <a:endParaRPr lang="es-MX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MX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 A es cualquier evento, entonces</a:t>
                </a:r>
              </a:p>
              <a:p>
                <a:endParaRPr lang="es-MX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≤1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s-MX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MX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MX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 eventos A 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s-MX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son mutuamente excluyentes y su unión es el evento seguro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endParaRPr lang="es-MX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MX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MX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FCBF94BD-46F9-7647-9173-2ECDFD3BD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68" y="1146048"/>
                <a:ext cx="3395472" cy="4498848"/>
              </a:xfrm>
              <a:prstGeom prst="rect">
                <a:avLst/>
              </a:prstGeom>
              <a:blipFill>
                <a:blip r:embed="rId5"/>
                <a:stretch>
                  <a:fillRect l="-1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2F29C3DB-1F2B-474C-A404-ECB0E66DA3CC}"/>
                  </a:ext>
                </a:extLst>
              </p:cNvPr>
              <p:cNvSpPr/>
              <p:nvPr/>
            </p:nvSpPr>
            <p:spPr>
              <a:xfrm>
                <a:off x="4398264" y="1146048"/>
                <a:ext cx="3395472" cy="449884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Proposición 2</a:t>
                </a:r>
              </a:p>
              <a:p>
                <a:endParaRPr lang="es-MX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MX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Siendo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es-MX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s-MX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complementarios, se tiene, por la proposición anterior</a:t>
                </a:r>
              </a:p>
              <a:p>
                <a:endParaRPr lang="es-MX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∅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=1−1=0</m:t>
                      </m:r>
                    </m:oMath>
                  </m:oMathPara>
                </a14:m>
                <a:endParaRPr lang="es-MX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2F29C3DB-1F2B-474C-A404-ECB0E66DA3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264" y="1146048"/>
                <a:ext cx="3395472" cy="4498848"/>
              </a:xfrm>
              <a:prstGeom prst="rect">
                <a:avLst/>
              </a:prstGeom>
              <a:blipFill>
                <a:blip r:embed="rId6"/>
                <a:stretch>
                  <a:fillRect l="-1493" r="-7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4B89AD00-A1E2-4147-B8BA-9E7AEA211F6C}"/>
                  </a:ext>
                </a:extLst>
              </p:cNvPr>
              <p:cNvSpPr/>
              <p:nvPr/>
            </p:nvSpPr>
            <p:spPr>
              <a:xfrm>
                <a:off x="8484301" y="1146048"/>
                <a:ext cx="3395472" cy="449884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Proposición 3</a:t>
                </a:r>
              </a:p>
              <a:p>
                <a:endParaRPr lang="es-MX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MX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 A y B son eventos tales que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⊂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s-MX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entonces,</a:t>
                </a:r>
              </a:p>
              <a:p>
                <a:endParaRPr lang="es-MX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s-MX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4B89AD00-A1E2-4147-B8BA-9E7AEA211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301" y="1146048"/>
                <a:ext cx="3395472" cy="4498848"/>
              </a:xfrm>
              <a:prstGeom prst="rect">
                <a:avLst/>
              </a:prstGeom>
              <a:blipFill>
                <a:blip r:embed="rId7"/>
                <a:stretch>
                  <a:fillRect l="-18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210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058F35A9-A7B4-3746-9FCC-907F72D29BB3}"/>
              </a:ext>
            </a:extLst>
          </p:cNvPr>
          <p:cNvGrpSpPr/>
          <p:nvPr/>
        </p:nvGrpSpPr>
        <p:grpSpPr>
          <a:xfrm>
            <a:off x="0" y="0"/>
            <a:ext cx="12192000" cy="731520"/>
            <a:chOff x="0" y="699330"/>
            <a:chExt cx="12192000" cy="731520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8B728DB5-76D1-F645-9FCD-63918C429D37}"/>
                </a:ext>
              </a:extLst>
            </p:cNvPr>
            <p:cNvSpPr/>
            <p:nvPr/>
          </p:nvSpPr>
          <p:spPr>
            <a:xfrm>
              <a:off x="0" y="699330"/>
              <a:ext cx="12192000" cy="731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DBF3FBB9-7387-4F44-9E39-DBCAE1E5C2DD}"/>
                    </a:ext>
                  </a:extLst>
                </p:cNvPr>
                <p:cNvSpPr txBox="1"/>
                <p:nvPr/>
              </p:nvSpPr>
              <p:spPr>
                <a:xfrm>
                  <a:off x="201168" y="926591"/>
                  <a:ext cx="30163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≥0 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𝑝𝑎𝑟𝑎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𝑡𝑜𝑑𝑜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𝑒𝑣𝑒𝑛𝑡𝑜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s-MX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DBF3FBB9-7387-4F44-9E39-DBCAE1E5C2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68" y="926591"/>
                  <a:ext cx="301633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837" r="-837" b="-39130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B5E04F8F-D4C5-5446-9A10-A7244DD90E60}"/>
                    </a:ext>
                  </a:extLst>
                </p:cNvPr>
                <p:cNvSpPr txBox="1"/>
                <p:nvPr/>
              </p:nvSpPr>
              <p:spPr>
                <a:xfrm>
                  <a:off x="5600640" y="926590"/>
                  <a:ext cx="9907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s-MX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B5E04F8F-D4C5-5446-9A10-A7244DD90E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0640" y="926590"/>
                  <a:ext cx="99072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128" r="-5128" b="-13043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C454BD94-5ABF-044B-BFBA-202AA90975E4}"/>
                    </a:ext>
                  </a:extLst>
                </p:cNvPr>
                <p:cNvSpPr txBox="1"/>
                <p:nvPr/>
              </p:nvSpPr>
              <p:spPr>
                <a:xfrm>
                  <a:off x="9345168" y="926589"/>
                  <a:ext cx="25346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MX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C454BD94-5ABF-044B-BFBA-202AA90975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5168" y="926589"/>
                  <a:ext cx="253460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493" r="-2488" b="-39130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22A41824-C943-B644-AD1A-8E99CFE1F894}"/>
                  </a:ext>
                </a:extLst>
              </p:cNvPr>
              <p:cNvSpPr/>
              <p:nvPr/>
            </p:nvSpPr>
            <p:spPr>
              <a:xfrm>
                <a:off x="4398264" y="1146048"/>
                <a:ext cx="3395472" cy="449884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Proposición 4</a:t>
                </a:r>
              </a:p>
              <a:p>
                <a:r>
                  <a:rPr lang="es-E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 A y B son eventos tales que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⊂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s-MX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entonces</a:t>
                </a:r>
              </a:p>
              <a:p>
                <a:endParaRPr lang="es-MX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s-MX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22A41824-C943-B644-AD1A-8E99CFE1F8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264" y="1146048"/>
                <a:ext cx="3395472" cy="4498848"/>
              </a:xfrm>
              <a:prstGeom prst="rect">
                <a:avLst/>
              </a:prstGeom>
              <a:blipFill>
                <a:blip r:embed="rId5"/>
                <a:stretch>
                  <a:fillRect l="-14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587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3452544B-4538-2041-84D4-EF6D9F9CFD3A}"/>
              </a:ext>
            </a:extLst>
          </p:cNvPr>
          <p:cNvGrpSpPr/>
          <p:nvPr/>
        </p:nvGrpSpPr>
        <p:grpSpPr>
          <a:xfrm>
            <a:off x="0" y="0"/>
            <a:ext cx="12192000" cy="731520"/>
            <a:chOff x="0" y="699330"/>
            <a:chExt cx="12192000" cy="731520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1A6D2756-00FD-6B45-B2D2-B9F958F62361}"/>
                </a:ext>
              </a:extLst>
            </p:cNvPr>
            <p:cNvSpPr/>
            <p:nvPr/>
          </p:nvSpPr>
          <p:spPr>
            <a:xfrm>
              <a:off x="0" y="699330"/>
              <a:ext cx="12192000" cy="731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2DE94FA9-C28A-EE4D-9A84-B42E2F02D2E8}"/>
                    </a:ext>
                  </a:extLst>
                </p:cNvPr>
                <p:cNvSpPr txBox="1"/>
                <p:nvPr/>
              </p:nvSpPr>
              <p:spPr>
                <a:xfrm>
                  <a:off x="201168" y="926591"/>
                  <a:ext cx="30163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≥0 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𝑝𝑎𝑟𝑎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𝑡𝑜𝑑𝑜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𝑒𝑣𝑒𝑛𝑡𝑜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s-MX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2DE94FA9-C28A-EE4D-9A84-B42E2F02D2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68" y="926591"/>
                  <a:ext cx="301633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837" r="-837" b="-39130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B2A3F408-22A7-1340-B386-E20B70939D66}"/>
                    </a:ext>
                  </a:extLst>
                </p:cNvPr>
                <p:cNvSpPr txBox="1"/>
                <p:nvPr/>
              </p:nvSpPr>
              <p:spPr>
                <a:xfrm>
                  <a:off x="5600640" y="926590"/>
                  <a:ext cx="9907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s-MX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B2A3F408-22A7-1340-B386-E20B7093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0640" y="926590"/>
                  <a:ext cx="99072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128" r="-5128" b="-13043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5C81AAF3-2FEC-6B45-9BB9-A591719B76A0}"/>
                    </a:ext>
                  </a:extLst>
                </p:cNvPr>
                <p:cNvSpPr txBox="1"/>
                <p:nvPr/>
              </p:nvSpPr>
              <p:spPr>
                <a:xfrm>
                  <a:off x="9345168" y="926589"/>
                  <a:ext cx="25346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MX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5C81AAF3-2FEC-6B45-9BB9-A591719B76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5168" y="926589"/>
                  <a:ext cx="253460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493" r="-2488" b="-39130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9223ABA5-1774-874C-A528-278A3A2B87FF}"/>
              </a:ext>
            </a:extLst>
          </p:cNvPr>
          <p:cNvSpPr txBox="1"/>
          <p:nvPr/>
        </p:nvSpPr>
        <p:spPr>
          <a:xfrm>
            <a:off x="3883695" y="915005"/>
            <a:ext cx="4424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Propiedad de la aditividad infinita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E55276B9-7DFC-4341-B5C1-131D1F857E92}"/>
                  </a:ext>
                </a:extLst>
              </p:cNvPr>
              <p:cNvSpPr/>
              <p:nvPr/>
            </p:nvSpPr>
            <p:spPr>
              <a:xfrm>
                <a:off x="548132" y="1498600"/>
                <a:ext cx="4597400" cy="4775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s-MX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Proposición 5 </a:t>
                </a:r>
              </a:p>
              <a:p>
                <a:r>
                  <a:rPr lang="es-MX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Propiedad de la aditividad finita</a:t>
                </a:r>
              </a:p>
              <a:p>
                <a:endParaRPr lang="es-MX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MX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s-MX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eventos mutuamente excluyentes entonces</a:t>
                </a:r>
              </a:p>
              <a:p>
                <a:endParaRPr lang="es-MX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limLoc m:val="subSup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s-E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MX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s-MX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MX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E55276B9-7DFC-4341-B5C1-131D1F857E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32" y="1498600"/>
                <a:ext cx="4597400" cy="4775200"/>
              </a:xfrm>
              <a:prstGeom prst="rect">
                <a:avLst/>
              </a:prstGeom>
              <a:blipFill>
                <a:blip r:embed="rId5"/>
                <a:stretch>
                  <a:fillRect l="-1653" t="-7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82AE549D-4C6A-534F-BECD-4FA0BAD06163}"/>
                  </a:ext>
                </a:extLst>
              </p:cNvPr>
              <p:cNvSpPr/>
              <p:nvPr/>
            </p:nvSpPr>
            <p:spPr>
              <a:xfrm>
                <a:off x="7046468" y="1498600"/>
                <a:ext cx="4597400" cy="4775200"/>
              </a:xfrm>
              <a:prstGeom prst="rect">
                <a:avLst/>
              </a:prstGeom>
              <a:solidFill>
                <a:srgbClr val="67A0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s-MX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Proposición 6</a:t>
                </a:r>
              </a:p>
              <a:p>
                <a:r>
                  <a:rPr lang="es-MX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Subaditividad finita o desigualdad de Boole</a:t>
                </a:r>
              </a:p>
              <a:p>
                <a:endParaRPr lang="es-MX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MX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s-MX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eventos, entonces</a:t>
                </a:r>
              </a:p>
              <a:p>
                <a:endParaRPr lang="es-MX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limLoc m:val="subSup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s-E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MX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s-MX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MX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82AE549D-4C6A-534F-BECD-4FA0BAD06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468" y="1498600"/>
                <a:ext cx="4597400" cy="4775200"/>
              </a:xfrm>
              <a:prstGeom prst="rect">
                <a:avLst/>
              </a:prstGeom>
              <a:blipFill>
                <a:blip r:embed="rId6"/>
                <a:stretch>
                  <a:fillRect l="-1377" t="-7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003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D315974C-1068-8746-89CA-0EFDA43D2DE2}"/>
              </a:ext>
            </a:extLst>
          </p:cNvPr>
          <p:cNvGrpSpPr/>
          <p:nvPr/>
        </p:nvGrpSpPr>
        <p:grpSpPr>
          <a:xfrm>
            <a:off x="0" y="0"/>
            <a:ext cx="12192000" cy="731520"/>
            <a:chOff x="0" y="699330"/>
            <a:chExt cx="12192000" cy="731520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DFA3D853-64E0-A743-82AA-C12615A954D3}"/>
                </a:ext>
              </a:extLst>
            </p:cNvPr>
            <p:cNvSpPr/>
            <p:nvPr/>
          </p:nvSpPr>
          <p:spPr>
            <a:xfrm>
              <a:off x="0" y="699330"/>
              <a:ext cx="12192000" cy="731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3E7CD488-B104-7E44-82E7-B2AAFAC4054B}"/>
                    </a:ext>
                  </a:extLst>
                </p:cNvPr>
                <p:cNvSpPr txBox="1"/>
                <p:nvPr/>
              </p:nvSpPr>
              <p:spPr>
                <a:xfrm>
                  <a:off x="201168" y="926591"/>
                  <a:ext cx="30163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≥0 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𝑝𝑎𝑟𝑎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𝑡𝑜𝑑𝑜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𝑒𝑣𝑒𝑛𝑡𝑜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s-MX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3E7CD488-B104-7E44-82E7-B2AAFAC405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68" y="926591"/>
                  <a:ext cx="301633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837" r="-837" b="-39130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AEEE3BBF-2456-7142-8A36-7AD4ACEC14EB}"/>
                    </a:ext>
                  </a:extLst>
                </p:cNvPr>
                <p:cNvSpPr txBox="1"/>
                <p:nvPr/>
              </p:nvSpPr>
              <p:spPr>
                <a:xfrm>
                  <a:off x="5600640" y="926590"/>
                  <a:ext cx="9907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s-MX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AEEE3BBF-2456-7142-8A36-7AD4ACEC14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0640" y="926590"/>
                  <a:ext cx="99072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128" r="-5128" b="-13043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E121A1FE-0AF7-DB4F-90A3-F626FFB13B4E}"/>
                    </a:ext>
                  </a:extLst>
                </p:cNvPr>
                <p:cNvSpPr txBox="1"/>
                <p:nvPr/>
              </p:nvSpPr>
              <p:spPr>
                <a:xfrm>
                  <a:off x="9345168" y="926589"/>
                  <a:ext cx="25346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MX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E121A1FE-0AF7-DB4F-90A3-F626FFB13B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5168" y="926589"/>
                  <a:ext cx="253460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493" r="-2488" b="-39130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05E41B57-0F58-5C4A-96F7-11A8479D8542}"/>
              </a:ext>
            </a:extLst>
          </p:cNvPr>
          <p:cNvSpPr txBox="1"/>
          <p:nvPr/>
        </p:nvSpPr>
        <p:spPr>
          <a:xfrm>
            <a:off x="4917632" y="862473"/>
            <a:ext cx="2356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Regla de la suma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A44E596E-94A4-9341-9BF0-68FA6E1DA2A9}"/>
                  </a:ext>
                </a:extLst>
              </p:cNvPr>
              <p:cNvSpPr/>
              <p:nvPr/>
            </p:nvSpPr>
            <p:spPr>
              <a:xfrm>
                <a:off x="201168" y="1328112"/>
                <a:ext cx="4396232" cy="4780588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s-MX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MX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MX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MX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Proposición 7</a:t>
                </a:r>
              </a:p>
              <a:p>
                <a:endParaRPr lang="es-MX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MX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 A y B son dos eventos cualesquiera, entonces</a:t>
                </a:r>
              </a:p>
              <a:p>
                <a:endParaRPr lang="es-MX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A44E596E-94A4-9341-9BF0-68FA6E1DA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68" y="1328112"/>
                <a:ext cx="4396232" cy="4780588"/>
              </a:xfrm>
              <a:prstGeom prst="rect">
                <a:avLst/>
              </a:prstGeom>
              <a:blipFill>
                <a:blip r:embed="rId5"/>
                <a:stretch>
                  <a:fillRect l="-86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n 12" descr="Diagrama, Diagrama de Venn&#10;&#10;Descripción generada automáticamente">
            <a:extLst>
              <a:ext uri="{FF2B5EF4-FFF2-40B4-BE49-F238E27FC236}">
                <a16:creationId xmlns:a16="http://schemas.microsoft.com/office/drawing/2014/main" id="{C82CCA59-8F79-764C-B03E-9533EE385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1368" y="1703070"/>
            <a:ext cx="6338718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06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, Diagrama de Venn&#10;&#10;Descripción generada automáticamente">
            <a:extLst>
              <a:ext uri="{FF2B5EF4-FFF2-40B4-BE49-F238E27FC236}">
                <a16:creationId xmlns:a16="http://schemas.microsoft.com/office/drawing/2014/main" id="{5D519451-1A23-E749-9C76-12DB450A9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80" y="1038706"/>
            <a:ext cx="4683860" cy="4826000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EE5F922F-F009-864A-AAEF-5D1D083EF2C6}"/>
              </a:ext>
            </a:extLst>
          </p:cNvPr>
          <p:cNvGrpSpPr/>
          <p:nvPr/>
        </p:nvGrpSpPr>
        <p:grpSpPr>
          <a:xfrm>
            <a:off x="0" y="0"/>
            <a:ext cx="12192000" cy="731520"/>
            <a:chOff x="0" y="699330"/>
            <a:chExt cx="12192000" cy="731520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C8239EAB-8265-5A42-9DBF-27FEF264745B}"/>
                </a:ext>
              </a:extLst>
            </p:cNvPr>
            <p:cNvSpPr/>
            <p:nvPr/>
          </p:nvSpPr>
          <p:spPr>
            <a:xfrm>
              <a:off x="0" y="699330"/>
              <a:ext cx="12192000" cy="731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98D18E03-7055-B54D-8954-60F46E66CA19}"/>
                    </a:ext>
                  </a:extLst>
                </p:cNvPr>
                <p:cNvSpPr txBox="1"/>
                <p:nvPr/>
              </p:nvSpPr>
              <p:spPr>
                <a:xfrm>
                  <a:off x="201168" y="926591"/>
                  <a:ext cx="30163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≥0 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𝑝𝑎𝑟𝑎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𝑡𝑜𝑑𝑜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𝑒𝑣𝑒𝑛𝑡𝑜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s-MX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98D18E03-7055-B54D-8954-60F46E66C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68" y="926591"/>
                  <a:ext cx="301633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837" r="-837" b="-39130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E63F2443-E39A-EB4E-9CD6-B3B04F1999C5}"/>
                    </a:ext>
                  </a:extLst>
                </p:cNvPr>
                <p:cNvSpPr txBox="1"/>
                <p:nvPr/>
              </p:nvSpPr>
              <p:spPr>
                <a:xfrm>
                  <a:off x="5600640" y="926590"/>
                  <a:ext cx="9907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s-MX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E63F2443-E39A-EB4E-9CD6-B3B04F1999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0640" y="926590"/>
                  <a:ext cx="99072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5128" r="-5128" b="-13043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26B439FE-F7D1-FA41-AFD6-A25B9B4DF17E}"/>
                    </a:ext>
                  </a:extLst>
                </p:cNvPr>
                <p:cNvSpPr txBox="1"/>
                <p:nvPr/>
              </p:nvSpPr>
              <p:spPr>
                <a:xfrm>
                  <a:off x="9345168" y="926589"/>
                  <a:ext cx="25346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MX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26B439FE-F7D1-FA41-AFD6-A25B9B4DF1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5168" y="926589"/>
                  <a:ext cx="253460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93" r="-2488" b="-39130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FE2007FB-911D-804A-8073-6D2640920DFE}"/>
                  </a:ext>
                </a:extLst>
              </p:cNvPr>
              <p:cNvSpPr/>
              <p:nvPr/>
            </p:nvSpPr>
            <p:spPr>
              <a:xfrm>
                <a:off x="5981700" y="1084118"/>
                <a:ext cx="5682173" cy="4780588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s-MX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MX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MX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Proposición 8</a:t>
                </a:r>
              </a:p>
              <a:p>
                <a:r>
                  <a:rPr lang="es-MX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Regla de la suma para n eventos</a:t>
                </a:r>
              </a:p>
              <a:p>
                <a:endParaRPr lang="es-MX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MX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s-MX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eventos cualesquiera, entonces</a:t>
                </a:r>
              </a:p>
              <a:p>
                <a:endParaRPr lang="es-MX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limLoc m:val="subSup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s-MX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MX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MX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MX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”Unión de los conjuntos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”</m:t>
                    </m:r>
                  </m:oMath>
                </a14:m>
                <a:endParaRPr lang="es-MX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FE2007FB-911D-804A-8073-6D2640920D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700" y="1084118"/>
                <a:ext cx="5682173" cy="4780588"/>
              </a:xfrm>
              <a:prstGeom prst="rect">
                <a:avLst/>
              </a:prstGeom>
              <a:blipFill>
                <a:blip r:embed="rId6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826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E52FBEA4-1262-894C-B1EB-81F182996AE1}"/>
              </a:ext>
            </a:extLst>
          </p:cNvPr>
          <p:cNvGrpSpPr/>
          <p:nvPr/>
        </p:nvGrpSpPr>
        <p:grpSpPr>
          <a:xfrm>
            <a:off x="0" y="0"/>
            <a:ext cx="12192000" cy="731520"/>
            <a:chOff x="0" y="699330"/>
            <a:chExt cx="12192000" cy="731520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51794804-1BFD-ED47-98AD-01BE3762BE30}"/>
                </a:ext>
              </a:extLst>
            </p:cNvPr>
            <p:cNvSpPr/>
            <p:nvPr/>
          </p:nvSpPr>
          <p:spPr>
            <a:xfrm>
              <a:off x="0" y="699330"/>
              <a:ext cx="12192000" cy="731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DA953165-6FC2-3E40-A3AB-C0457B02FC70}"/>
                    </a:ext>
                  </a:extLst>
                </p:cNvPr>
                <p:cNvSpPr txBox="1"/>
                <p:nvPr/>
              </p:nvSpPr>
              <p:spPr>
                <a:xfrm>
                  <a:off x="201168" y="926591"/>
                  <a:ext cx="30163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≥0 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𝑝𝑎𝑟𝑎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𝑡𝑜𝑑𝑜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𝑒𝑣𝑒𝑛𝑡𝑜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s-MX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DA953165-6FC2-3E40-A3AB-C0457B02FC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68" y="926591"/>
                  <a:ext cx="301633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837" r="-837" b="-39130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23142D75-06E8-204A-A7EC-8E12E7EC2DCE}"/>
                    </a:ext>
                  </a:extLst>
                </p:cNvPr>
                <p:cNvSpPr txBox="1"/>
                <p:nvPr/>
              </p:nvSpPr>
              <p:spPr>
                <a:xfrm>
                  <a:off x="5600640" y="926590"/>
                  <a:ext cx="9907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s-MX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23142D75-06E8-204A-A7EC-8E12E7EC2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0640" y="926590"/>
                  <a:ext cx="99072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128" r="-5128" b="-13043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E24EF20C-D33E-FC40-8EC2-846DDBC4B5A9}"/>
                    </a:ext>
                  </a:extLst>
                </p:cNvPr>
                <p:cNvSpPr txBox="1"/>
                <p:nvPr/>
              </p:nvSpPr>
              <p:spPr>
                <a:xfrm>
                  <a:off x="9345168" y="926589"/>
                  <a:ext cx="25346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s-E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MX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E24EF20C-D33E-FC40-8EC2-846DDBC4B5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5168" y="926589"/>
                  <a:ext cx="253460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493" r="-2488" b="-39130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3015636F-3C8C-5541-B57E-9699B5A41D9D}"/>
              </a:ext>
            </a:extLst>
          </p:cNvPr>
          <p:cNvSpPr txBox="1"/>
          <p:nvPr/>
        </p:nvSpPr>
        <p:spPr>
          <a:xfrm>
            <a:off x="1180987" y="968943"/>
            <a:ext cx="2153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Elección al azar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A8EFFA6-79C9-B241-9EF3-EBC88C5AC4AC}"/>
              </a:ext>
            </a:extLst>
          </p:cNvPr>
          <p:cNvSpPr txBox="1"/>
          <p:nvPr/>
        </p:nvSpPr>
        <p:spPr>
          <a:xfrm>
            <a:off x="84533" y="1850469"/>
            <a:ext cx="26420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latin typeface="Century Gothic" panose="020B0502020202020204" pitchFamily="34" charset="0"/>
              </a:rPr>
              <a:t>Se aplica </a:t>
            </a:r>
            <a:r>
              <a:rPr lang="es-MX" sz="1600" b="1" dirty="0">
                <a:solidFill>
                  <a:srgbClr val="FFD400"/>
                </a:solidFill>
                <a:latin typeface="Century Gothic" panose="020B0502020202020204" pitchFamily="34" charset="0"/>
              </a:rPr>
              <a:t>la regla de oro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0AFED1C6-4F76-C046-B221-2F2140D497A7}"/>
              </a:ext>
            </a:extLst>
          </p:cNvPr>
          <p:cNvCxnSpPr/>
          <p:nvPr/>
        </p:nvCxnSpPr>
        <p:spPr>
          <a:xfrm>
            <a:off x="5071872" y="958779"/>
            <a:ext cx="0" cy="5048319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14847044-03FE-334D-AE09-213AD5545BCD}"/>
                  </a:ext>
                </a:extLst>
              </p:cNvPr>
              <p:cNvSpPr txBox="1"/>
              <p:nvPr/>
            </p:nvSpPr>
            <p:spPr>
              <a:xfrm>
                <a:off x="201168" y="2815048"/>
                <a:ext cx="4792081" cy="409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𝑒𝑣𝑒𝑛𝑡𝑜𝑠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𝑒𝑙𝑒𝑚𝑒𝑛𝑡𝑎𝑙𝑒𝑠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𝑞𝑢𝑒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𝑝𝑟𝑜𝑑𝑢𝑐𝑒𝑛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𝑙𝑎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𝑜𝑐𝑢𝑟𝑟𝑒𝑛𝑐𝑖𝑎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𝑒𝑣𝑒𝑛𝑡𝑜𝑠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𝑒𝑙𝑒𝑚𝑒𝑛𝑡𝑎𝑙𝑒𝑠</m:t>
                          </m:r>
                        </m:den>
                      </m:f>
                    </m:oMath>
                  </m:oMathPara>
                </a14:m>
                <a:endParaRPr lang="es-MX" sz="1400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14847044-03FE-334D-AE09-213AD5545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68" y="2815048"/>
                <a:ext cx="4792081" cy="409086"/>
              </a:xfrm>
              <a:prstGeom prst="rect">
                <a:avLst/>
              </a:prstGeom>
              <a:blipFill>
                <a:blip r:embed="rId5"/>
                <a:stretch>
                  <a:fillRect l="-264" t="-9091" r="-792" b="-3030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A26D678B-B23D-BC4B-899F-1B12F4F07BE4}"/>
              </a:ext>
            </a:extLst>
          </p:cNvPr>
          <p:cNvSpPr txBox="1"/>
          <p:nvPr/>
        </p:nvSpPr>
        <p:spPr>
          <a:xfrm>
            <a:off x="8036375" y="958779"/>
            <a:ext cx="1715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Condicional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5128D8A-143F-2D4E-A685-2BEB017F1524}"/>
              </a:ext>
            </a:extLst>
          </p:cNvPr>
          <p:cNvSpPr txBox="1"/>
          <p:nvPr/>
        </p:nvSpPr>
        <p:spPr>
          <a:xfrm>
            <a:off x="5326833" y="1441058"/>
            <a:ext cx="5419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Century Gothic" panose="020B0502020202020204" pitchFamily="34" charset="0"/>
              </a:rPr>
              <a:t>Eventos que se realizan uno tras otro, o que están compuestos por </a:t>
            </a:r>
            <a:r>
              <a:rPr lang="es-MX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varios experimentos también aleatorios</a:t>
            </a:r>
            <a:r>
              <a:rPr lang="es-MX" sz="1400" dirty="0">
                <a:latin typeface="Century Gothic" panose="020B0502020202020204" pitchFamily="34" charset="0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A0C1522D-9C15-C843-B914-D38ECDD7DF83}"/>
                  </a:ext>
                </a:extLst>
              </p:cNvPr>
              <p:cNvSpPr txBox="1"/>
              <p:nvPr/>
            </p:nvSpPr>
            <p:spPr>
              <a:xfrm>
                <a:off x="7872484" y="3224134"/>
                <a:ext cx="204331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A0C1522D-9C15-C843-B914-D38ECDD7D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84" y="3224134"/>
                <a:ext cx="2043316" cy="576761"/>
              </a:xfrm>
              <a:prstGeom prst="rect">
                <a:avLst/>
              </a:prstGeom>
              <a:blipFill>
                <a:blip r:embed="rId6"/>
                <a:stretch>
                  <a:fillRect l="-1852" t="-4255" r="-3704" b="-1702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8CEAC7EE-EF05-A446-A48B-A4DE3295EA55}"/>
                  </a:ext>
                </a:extLst>
              </p:cNvPr>
              <p:cNvSpPr txBox="1"/>
              <p:nvPr/>
            </p:nvSpPr>
            <p:spPr>
              <a:xfrm>
                <a:off x="5326833" y="2250180"/>
                <a:ext cx="541908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400" i="1" dirty="0">
                    <a:latin typeface="Century Gothic" panose="020B0502020202020204" pitchFamily="34" charset="0"/>
                  </a:rPr>
                  <a:t>Sean A y B dos eventos y supongamos </a:t>
                </a:r>
                <a14:m>
                  <m:oMath xmlns:m="http://schemas.openxmlformats.org/officeDocument/2006/math"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s-MX" sz="1400" i="1" dirty="0">
                    <a:latin typeface="Century Gothic" panose="020B0502020202020204" pitchFamily="34" charset="0"/>
                  </a:rPr>
                  <a:t>se define la probabilidad condicional de B, dado la ocurrencia de A, P(B|A) mediante la fórmula:</a:t>
                </a:r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8CEAC7EE-EF05-A446-A48B-A4DE3295E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833" y="2250180"/>
                <a:ext cx="5419084" cy="738664"/>
              </a:xfrm>
              <a:prstGeom prst="rect">
                <a:avLst/>
              </a:prstGeom>
              <a:blipFill>
                <a:blip r:embed="rId7"/>
                <a:stretch>
                  <a:fillRect l="-234" t="-1695" b="-678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81F1EDDD-8139-494C-896A-36A9C9463459}"/>
                  </a:ext>
                </a:extLst>
              </p:cNvPr>
              <p:cNvSpPr/>
              <p:nvPr/>
            </p:nvSpPr>
            <p:spPr>
              <a:xfrm>
                <a:off x="5404565" y="4158756"/>
                <a:ext cx="526362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E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s-E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s-MX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eventos tales que </a:t>
                </a:r>
                <a14:m>
                  <m:oMath xmlns:m="http://schemas.openxmlformats.org/officeDocument/2006/math">
                    <m:r>
                      <a:rPr lang="es-E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s-E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∩…∩</m:t>
                        </m:r>
                        <m:sSub>
                          <m:sSubPr>
                            <m:ctrlPr>
                              <a:rPr lang="es-E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s-E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s-E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&gt;0, </m:t>
                    </m:r>
                    <m:r>
                      <a:rPr lang="es-E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𝑒𝑛𝑐𝑜𝑛𝑡𝑒𝑠</m:t>
                    </m:r>
                  </m:oMath>
                </a14:m>
                <a:r>
                  <a:rPr lang="es-MX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81F1EDDD-8139-494C-896A-36A9C94634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565" y="4158756"/>
                <a:ext cx="5263620" cy="307777"/>
              </a:xfrm>
              <a:prstGeom prst="rect">
                <a:avLst/>
              </a:prstGeom>
              <a:blipFill>
                <a:blip r:embed="rId8"/>
                <a:stretch>
                  <a:fillRect l="-481" t="-4000" b="-20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9F3C7369-24D5-2D40-A8B7-692CF0CA6825}"/>
                  </a:ext>
                </a:extLst>
              </p:cNvPr>
              <p:cNvSpPr/>
              <p:nvPr/>
            </p:nvSpPr>
            <p:spPr>
              <a:xfrm>
                <a:off x="6334602" y="4970807"/>
                <a:ext cx="27160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9F3C7369-24D5-2D40-A8B7-692CF0CA6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602" y="4970807"/>
                <a:ext cx="2716000" cy="369332"/>
              </a:xfrm>
              <a:prstGeom prst="rect">
                <a:avLst/>
              </a:prstGeom>
              <a:blipFill>
                <a:blip r:embed="rId9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lamada de flecha a la izquierda 22">
            <a:extLst>
              <a:ext uri="{FF2B5EF4-FFF2-40B4-BE49-F238E27FC236}">
                <a16:creationId xmlns:a16="http://schemas.microsoft.com/office/drawing/2014/main" id="{42E57595-51D1-0947-8691-EC15B07E1319}"/>
              </a:ext>
            </a:extLst>
          </p:cNvPr>
          <p:cNvSpPr/>
          <p:nvPr/>
        </p:nvSpPr>
        <p:spPr>
          <a:xfrm>
            <a:off x="9406426" y="4762765"/>
            <a:ext cx="1813810" cy="78541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489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Regla del producto</a:t>
            </a:r>
          </a:p>
        </p:txBody>
      </p:sp>
    </p:spTree>
    <p:extLst>
      <p:ext uri="{BB962C8B-B14F-4D97-AF65-F5344CB8AC3E}">
        <p14:creationId xmlns:p14="http://schemas.microsoft.com/office/powerpoint/2010/main" val="3269892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11BACF0D-AFCA-A443-A276-628354FD40DA}"/>
              </a:ext>
            </a:extLst>
          </p:cNvPr>
          <p:cNvGrpSpPr/>
          <p:nvPr/>
        </p:nvGrpSpPr>
        <p:grpSpPr>
          <a:xfrm>
            <a:off x="0" y="0"/>
            <a:ext cx="12192000" cy="731520"/>
            <a:chOff x="0" y="0"/>
            <a:chExt cx="12192000" cy="731520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8CD827E0-9B53-0141-85BE-844821F4E0AD}"/>
                </a:ext>
              </a:extLst>
            </p:cNvPr>
            <p:cNvGrpSpPr/>
            <p:nvPr/>
          </p:nvGrpSpPr>
          <p:grpSpPr>
            <a:xfrm>
              <a:off x="0" y="0"/>
              <a:ext cx="12192000" cy="731520"/>
              <a:chOff x="0" y="0"/>
              <a:chExt cx="12192000" cy="731520"/>
            </a:xfrm>
          </p:grpSpPr>
          <p:grpSp>
            <p:nvGrpSpPr>
              <p:cNvPr id="2" name="Grupo 1">
                <a:extLst>
                  <a:ext uri="{FF2B5EF4-FFF2-40B4-BE49-F238E27FC236}">
                    <a16:creationId xmlns:a16="http://schemas.microsoft.com/office/drawing/2014/main" id="{9277E925-02B9-9F41-889F-6FAF1130C30E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731520"/>
                <a:chOff x="0" y="699330"/>
                <a:chExt cx="12192000" cy="731520"/>
              </a:xfrm>
            </p:grpSpPr>
            <p:sp>
              <p:nvSpPr>
                <p:cNvPr id="3" name="Rectángulo 2">
                  <a:extLst>
                    <a:ext uri="{FF2B5EF4-FFF2-40B4-BE49-F238E27FC236}">
                      <a16:creationId xmlns:a16="http://schemas.microsoft.com/office/drawing/2014/main" id="{032BB571-68F9-6B44-997B-E5BE5245693F}"/>
                    </a:ext>
                  </a:extLst>
                </p:cNvPr>
                <p:cNvSpPr/>
                <p:nvPr/>
              </p:nvSpPr>
              <p:spPr>
                <a:xfrm>
                  <a:off x="0" y="699330"/>
                  <a:ext cx="12192000" cy="7315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" name="CuadroTexto 3">
                      <a:extLst>
                        <a:ext uri="{FF2B5EF4-FFF2-40B4-BE49-F238E27FC236}">
                          <a16:creationId xmlns:a16="http://schemas.microsoft.com/office/drawing/2014/main" id="{708BA980-35F1-0F41-8A66-FCEA401075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5357" y="926589"/>
                      <a:ext cx="301633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s-ES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≥0 </m:t>
                            </m:r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𝑝𝑎𝑟𝑎</m:t>
                            </m:r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𝑡𝑜𝑑𝑜</m:t>
                            </m:r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𝑒𝑣𝑒𝑛𝑡𝑜</m:t>
                            </m:r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s-MX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4" name="CuadroTexto 3">
                      <a:extLst>
                        <a:ext uri="{FF2B5EF4-FFF2-40B4-BE49-F238E27FC236}">
                          <a16:creationId xmlns:a16="http://schemas.microsoft.com/office/drawing/2014/main" id="{708BA980-35F1-0F41-8A66-FCEA4010758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5357" y="926589"/>
                      <a:ext cx="3016339" cy="27699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837" r="-837" b="-3913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MX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" name="CuadroTexto 4">
                      <a:extLst>
                        <a:ext uri="{FF2B5EF4-FFF2-40B4-BE49-F238E27FC236}">
                          <a16:creationId xmlns:a16="http://schemas.microsoft.com/office/drawing/2014/main" id="{1CA555A8-A27A-6947-966B-CA95B6F354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45892" y="926588"/>
                      <a:ext cx="99072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s-ES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oMath>
                        </m:oMathPara>
                      </a14:m>
                      <a:endParaRPr lang="es-MX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5" name="CuadroTexto 4">
                      <a:extLst>
                        <a:ext uri="{FF2B5EF4-FFF2-40B4-BE49-F238E27FC236}">
                          <a16:creationId xmlns:a16="http://schemas.microsoft.com/office/drawing/2014/main" id="{1CA555A8-A27A-6947-966B-CA95B6F3548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5892" y="926588"/>
                      <a:ext cx="990720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797" r="-5063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MX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" name="CuadroTexto 5">
                      <a:extLst>
                        <a:ext uri="{FF2B5EF4-FFF2-40B4-BE49-F238E27FC236}">
                          <a16:creationId xmlns:a16="http://schemas.microsoft.com/office/drawing/2014/main" id="{E307F4D0-C0E0-6744-B3C6-854725C1DF4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96000" y="926589"/>
                      <a:ext cx="253460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s-ES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s-ES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</m:t>
                                </m:r>
                                <m:r>
                                  <a:rPr lang="es-ES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s-ES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s-E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MX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6" name="CuadroTexto 5">
                      <a:extLst>
                        <a:ext uri="{FF2B5EF4-FFF2-40B4-BE49-F238E27FC236}">
                          <a16:creationId xmlns:a16="http://schemas.microsoft.com/office/drawing/2014/main" id="{E307F4D0-C0E0-6744-B3C6-854725C1DF4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96000" y="926589"/>
                      <a:ext cx="2534605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500" r="-2500" b="-3913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MX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Rectángulo 6">
                    <a:extLst>
                      <a:ext uri="{FF2B5EF4-FFF2-40B4-BE49-F238E27FC236}">
                        <a16:creationId xmlns:a16="http://schemas.microsoft.com/office/drawing/2014/main" id="{C8D37E82-D56F-1041-8158-559167534CF3}"/>
                      </a:ext>
                    </a:extLst>
                  </p:cNvPr>
                  <p:cNvSpPr/>
                  <p:nvPr/>
                </p:nvSpPr>
                <p:spPr>
                  <a:xfrm>
                    <a:off x="9469761" y="31210"/>
                    <a:ext cx="2227982" cy="66909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E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s-E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s-E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E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s-E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s-E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E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s-E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E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s-E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  <a:endParaRPr lang="es-MX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" name="Rectángulo 6">
                    <a:extLst>
                      <a:ext uri="{FF2B5EF4-FFF2-40B4-BE49-F238E27FC236}">
                        <a16:creationId xmlns:a16="http://schemas.microsoft.com/office/drawing/2014/main" id="{C8D37E82-D56F-1041-8158-559167534CF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9761" y="31210"/>
                    <a:ext cx="2227982" cy="6690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9259"/>
                    </a:stretch>
                  </a:blipFill>
                </p:spPr>
                <p:txBody>
                  <a:bodyPr/>
                  <a:lstStyle/>
                  <a:p>
                    <a:r>
                      <a:rPr lang="es-MX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C19147AC-CD61-C442-905B-E76E5AA3B0A8}"/>
                </a:ext>
              </a:extLst>
            </p:cNvPr>
            <p:cNvCxnSpPr/>
            <p:nvPr/>
          </p:nvCxnSpPr>
          <p:spPr>
            <a:xfrm>
              <a:off x="3835400" y="127000"/>
              <a:ext cx="0" cy="48260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F23986EF-9853-4D42-8690-7B6FE58C82A0}"/>
                </a:ext>
              </a:extLst>
            </p:cNvPr>
            <p:cNvCxnSpPr/>
            <p:nvPr/>
          </p:nvCxnSpPr>
          <p:spPr>
            <a:xfrm>
              <a:off x="5638800" y="127000"/>
              <a:ext cx="0" cy="48260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A8959712-7567-864E-90A5-346F751A9A0C}"/>
                </a:ext>
              </a:extLst>
            </p:cNvPr>
            <p:cNvCxnSpPr/>
            <p:nvPr/>
          </p:nvCxnSpPr>
          <p:spPr>
            <a:xfrm>
              <a:off x="9118600" y="127000"/>
              <a:ext cx="0" cy="48260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4148DB38-4A84-F14A-B8BB-4B69E82E759A}"/>
                  </a:ext>
                </a:extLst>
              </p:cNvPr>
              <p:cNvSpPr/>
              <p:nvPr/>
            </p:nvSpPr>
            <p:spPr>
              <a:xfrm>
                <a:off x="4200064" y="958778"/>
                <a:ext cx="379187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s-E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E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s-E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E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E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E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36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4148DB38-4A84-F14A-B8BB-4B69E82E75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064" y="958778"/>
                <a:ext cx="3791872" cy="646331"/>
              </a:xfrm>
              <a:prstGeom prst="rect">
                <a:avLst/>
              </a:prstGeom>
              <a:blipFill>
                <a:blip r:embed="rId6"/>
                <a:stretch>
                  <a:fillRect r="-1000" b="-2307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23A129EC-D650-494D-BA80-D32C45C76F65}"/>
                  </a:ext>
                </a:extLst>
              </p:cNvPr>
              <p:cNvSpPr/>
              <p:nvPr/>
            </p:nvSpPr>
            <p:spPr>
              <a:xfrm>
                <a:off x="3181076" y="1832367"/>
                <a:ext cx="19296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s-E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E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E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23A129EC-D650-494D-BA80-D32C45C76F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076" y="1832367"/>
                <a:ext cx="1929631" cy="400110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87639EE3-F04F-4E49-9EC0-E0A8AA8CF4DC}"/>
                  </a:ext>
                </a:extLst>
              </p:cNvPr>
              <p:cNvSpPr/>
              <p:nvPr/>
            </p:nvSpPr>
            <p:spPr>
              <a:xfrm>
                <a:off x="7021927" y="1832367"/>
                <a:ext cx="194040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s-E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E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E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E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87639EE3-F04F-4E49-9EC0-E0A8AA8CF4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927" y="1832367"/>
                <a:ext cx="1940403" cy="400110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o 19">
            <a:extLst>
              <a:ext uri="{FF2B5EF4-FFF2-40B4-BE49-F238E27FC236}">
                <a16:creationId xmlns:a16="http://schemas.microsoft.com/office/drawing/2014/main" id="{303894DA-03ED-4046-9A30-BFB113C3BB3D}"/>
              </a:ext>
            </a:extLst>
          </p:cNvPr>
          <p:cNvGrpSpPr/>
          <p:nvPr/>
        </p:nvGrpSpPr>
        <p:grpSpPr>
          <a:xfrm>
            <a:off x="666206" y="2416629"/>
            <a:ext cx="10763794" cy="3618411"/>
            <a:chOff x="666206" y="2416629"/>
            <a:chExt cx="10763794" cy="3618411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B1CEAC6B-D5DC-F546-8342-8AB1BC87C313}"/>
                </a:ext>
              </a:extLst>
            </p:cNvPr>
            <p:cNvSpPr/>
            <p:nvPr/>
          </p:nvSpPr>
          <p:spPr>
            <a:xfrm>
              <a:off x="666206" y="2416629"/>
              <a:ext cx="10763794" cy="3618411"/>
            </a:xfrm>
            <a:prstGeom prst="rect">
              <a:avLst/>
            </a:prstGeom>
            <a:solidFill>
              <a:srgbClr val="0090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es-MX" b="1" dirty="0">
                  <a:latin typeface="Century Gothic" panose="020B0502020202020204" pitchFamily="34" charset="0"/>
                </a:rPr>
                <a:t>Dependencia estocástica</a:t>
              </a:r>
            </a:p>
            <a:p>
              <a:pPr algn="just"/>
              <a:r>
                <a:rPr lang="es-MX" sz="1600" dirty="0">
                  <a:solidFill>
                    <a:schemeClr val="bg1">
                      <a:lumMod val="95000"/>
                    </a:schemeClr>
                  </a:solidFill>
                  <a:latin typeface="Century Gothic" panose="020B0502020202020204" pitchFamily="34" charset="0"/>
                </a:rPr>
                <a:t>Lo que es independiente de la ocurrencia de uno de los eventos es la probabilidad de ocurrencia del otro y no simplemente su ocurrencia</a:t>
              </a:r>
            </a:p>
            <a:p>
              <a:pPr algn="just"/>
              <a:endParaRPr lang="es-MX" dirty="0">
                <a:latin typeface="Century Gothic" panose="020B0502020202020204" pitchFamily="34" charset="0"/>
              </a:endParaRPr>
            </a:p>
          </p:txBody>
        </p: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6D4B0579-2275-C548-BE3C-633275712D8E}"/>
                </a:ext>
              </a:extLst>
            </p:cNvPr>
            <p:cNvCxnSpPr/>
            <p:nvPr/>
          </p:nvCxnSpPr>
          <p:spPr>
            <a:xfrm>
              <a:off x="6096000" y="3333324"/>
              <a:ext cx="0" cy="256589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94AB788A-B96A-164E-91DF-ECD0FE152EA4}"/>
                  </a:ext>
                </a:extLst>
              </p:cNvPr>
              <p:cNvSpPr txBox="1"/>
              <p:nvPr/>
            </p:nvSpPr>
            <p:spPr>
              <a:xfrm>
                <a:off x="762000" y="3690250"/>
                <a:ext cx="5143944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600" dirty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Independencia de 2 eventos</a:t>
                </a:r>
              </a:p>
              <a:p>
                <a:pPr algn="ctr"/>
                <a:endParaRPr lang="es-MX" sz="1600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MX" sz="1600" i="1" dirty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 dice que dos eventos A y B son estocásticamente independientes si:</a:t>
                </a:r>
              </a:p>
              <a:p>
                <a:pPr algn="just"/>
                <a:endParaRPr lang="es-MX" sz="1600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sz="1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sz="1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s-ES" sz="1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∩</m:t>
                          </m:r>
                          <m:r>
                            <a:rPr lang="es-ES" sz="1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s-ES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ES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sz="1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sz="1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lang="es-ES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·</m:t>
                      </m:r>
                      <m:r>
                        <a:rPr lang="es-ES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s-ES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s-ES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s-ES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s-MX" sz="1600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94AB788A-B96A-164E-91DF-ECD0FE152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690250"/>
                <a:ext cx="5143944" cy="1631216"/>
              </a:xfrm>
              <a:prstGeom prst="rect">
                <a:avLst/>
              </a:prstGeom>
              <a:blipFill>
                <a:blip r:embed="rId9"/>
                <a:stretch>
                  <a:fillRect l="-739" t="-1538" r="-49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35EA1104-4FBC-DA40-90AF-854E2FD664BD}"/>
                  </a:ext>
                </a:extLst>
              </p:cNvPr>
              <p:cNvSpPr txBox="1"/>
              <p:nvPr/>
            </p:nvSpPr>
            <p:spPr>
              <a:xfrm>
                <a:off x="6191028" y="3479039"/>
                <a:ext cx="5143944" cy="2115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600" dirty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Independencia de </a:t>
                </a:r>
                <a:r>
                  <a:rPr lang="es-MX" sz="1600" i="1" dirty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s-MX" sz="1600" dirty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eventos</a:t>
                </a:r>
              </a:p>
              <a:p>
                <a:pPr algn="ctr"/>
                <a:endParaRPr lang="es-MX" sz="1600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MX" sz="1600" i="1" dirty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 dice que n eventos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s-ES" sz="16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ES" sz="16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s-ES" sz="16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s-ES" sz="16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MX" sz="1600" i="1" dirty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son estocásticamente independientes si dada cualquier subcolección de ellos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s-ES" sz="16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s-ES" sz="16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s-ES" sz="16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s-ES" sz="16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s-ES" sz="16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s-ES" sz="16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s-MX" sz="1600" i="1" dirty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 </a:t>
                </a:r>
                <a14:m>
                  <m:oMath xmlns:m="http://schemas.openxmlformats.org/officeDocument/2006/math">
                    <m:r>
                      <a:rPr lang="es-ES" sz="16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1≤</m:t>
                    </m:r>
                    <m:sSub>
                      <m:sSubPr>
                        <m:ctrlPr>
                          <a:rPr lang="es-ES" sz="16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b>
                        <m:r>
                          <a:rPr lang="es-ES" sz="16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ES" sz="16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&lt;…&lt;</m:t>
                    </m:r>
                    <m:sSub>
                      <m:sSubPr>
                        <m:ctrlPr>
                          <a:rPr lang="es-ES" sz="16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b>
                        <m:r>
                          <a:rPr lang="es-ES" sz="16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s-MX" sz="1600" i="1" dirty="0">
                    <a:solidFill>
                      <a:schemeClr val="bg1">
                        <a:lumMod val="8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 tiene que:</a:t>
                </a:r>
              </a:p>
              <a:p>
                <a:pPr algn="just"/>
                <a:endParaRPr lang="es-MX" sz="1600" i="1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s-MX" sz="1600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sz="1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6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sz="1600" b="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600" b="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s-ES" sz="1600" b="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s-ES" sz="16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∩</m:t>
                          </m:r>
                          <m:r>
                            <a:rPr lang="es-ES" sz="1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</m:t>
                          </m:r>
                          <m:r>
                            <a:rPr lang="es-ES" sz="1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s-ES" sz="16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sz="1600" b="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600" b="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s-ES" sz="1600" b="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s-ES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ES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sz="1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6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sz="1600" b="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600" b="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s-ES" sz="1600" b="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s-ES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···</m:t>
                      </m:r>
                      <m:r>
                        <a:rPr lang="es-ES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s-ES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sz="1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sz="1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es-ES" sz="16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s-ES" sz="16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es-ES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s-MX" sz="1600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35EA1104-4FBC-DA40-90AF-854E2FD66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028" y="3479039"/>
                <a:ext cx="5143944" cy="2115451"/>
              </a:xfrm>
              <a:prstGeom prst="rect">
                <a:avLst/>
              </a:prstGeom>
              <a:blipFill>
                <a:blip r:embed="rId10"/>
                <a:stretch>
                  <a:fillRect l="-739" t="-1198" r="-739" b="-11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430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830</Words>
  <Application>Microsoft Macintosh PowerPoint</Application>
  <PresentationFormat>Panorámica</PresentationFormat>
  <Paragraphs>146</Paragraphs>
  <Slides>12</Slides>
  <Notes>0</Notes>
  <HiddenSlides>0</HiddenSlides>
  <MMClips>2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Arial Nova</vt:lpstr>
      <vt:lpstr>Arial Nova Light</vt:lpstr>
      <vt:lpstr>Calibri</vt:lpstr>
      <vt:lpstr>Cambria Math</vt:lpstr>
      <vt:lpstr>Century Gothic</vt:lpstr>
      <vt:lpstr>Times New Roman</vt:lpstr>
      <vt:lpstr>RetrospectVTI</vt:lpstr>
      <vt:lpstr>Capítulo II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II </dc:title>
  <dc:creator>Emilio Sandoval</dc:creator>
  <cp:lastModifiedBy>Emilio Sandoval</cp:lastModifiedBy>
  <cp:revision>2</cp:revision>
  <dcterms:created xsi:type="dcterms:W3CDTF">2020-09-26T23:14:17Z</dcterms:created>
  <dcterms:modified xsi:type="dcterms:W3CDTF">2020-09-26T23:24:10Z</dcterms:modified>
</cp:coreProperties>
</file>