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7B12A-C756-44C5-9B30-F9BC23CEE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A3A1F-2221-4F16-AA64-8AE3286B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55D2F-6319-46BB-B59F-E1925680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E2DEA-F5B0-4A6C-9A31-9F65157E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200EC-56A1-4629-AFE6-F7D087F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1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3EBC7-7925-4E15-9589-68A41C45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710156-F9F6-40E9-8A48-94508CBB7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05E2F-2A12-4F1F-8FEA-F2D73808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BEF50-9C9C-46C3-BB7F-1D197CFB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EA192-D45C-426A-AFB9-904F2B7B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788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B57915-74E5-48CA-9655-4FDEFE21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8D115C-D77B-47DE-82C7-D31088A5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37041-CCCB-4C30-852F-74377222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FD173A-A857-46A9-8BDE-36A1353F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DD8F7-0B15-4782-B167-FDB36F77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615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A70D4-1959-4563-B517-99013B03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95A99-D094-471C-996D-B163CED4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5C187-6023-4313-BC5E-27DCC803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1C199-98F9-4884-90CC-9CD4686E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BBE10-A583-4AE7-AF7C-D817E71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561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AA065-2A2D-4BE0-9C20-BD72C543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1BA28-4E4F-469F-A4E1-1EB10627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44FD3-68AF-4D22-9A19-C613E14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71ECD-634F-415D-827E-FF7B4F9B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A390C-596B-4E6C-A299-A44029B8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97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DB274-FBBF-45F9-BD24-F360F199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3D48C-1DFE-4494-AF7A-9261A3115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73057-6756-4454-9723-E0A6048F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0E642-F90D-4F2C-ADD8-F781F4FB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05E5A-6574-4641-9767-26717772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0CD2D5-EB53-46B4-88F7-E788EDB6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02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52F6E-8B0A-470E-BD7C-76CEA5F1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6474C0-4D56-4C5C-9C9A-0F83EFE4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4342D-B3A5-406F-9A6F-794248CF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78D85D-2A73-48F7-8343-9E72A95B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C9A10-96E7-477D-96C6-EDB75EBC0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F4DF3A-45ED-4821-89A7-681B8ACF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AE5E3B-FE14-4C74-8054-B20E64B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EB20E8-85FC-4E9C-BD5F-D68B86E7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64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53C0-D796-49E3-BEE9-509BCB31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9ADE57-253B-42B0-AB5E-A91A74E6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147DCE-4043-473B-8DAF-97D4D370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8F3D6-282A-4CDD-8C0C-C946D31F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650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53560-B707-499C-ACD7-60345298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BF743F-7788-4600-8AA3-E424F897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C3A4C-1E33-4900-90A7-240AFF7B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0836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F827-D51F-4970-96B7-0D7925AB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26438-2053-4F34-972E-94D3C8C1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7CB71-898F-473A-BE73-2DDB1329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79E95-F7AD-4D62-9C18-A9B5E2E8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1EA7D-F74A-4B8B-83AC-5E0561A3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F6B9B-896D-4490-86CE-31DA12D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38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C229-7E2B-4DEF-B658-C0E26786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452F43-20FE-41B9-8129-24305157B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D465D-932C-42F9-BF27-61331CDC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649984-3CB9-4A38-840E-43064E2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C1896-00B0-49C1-B30F-D6123C90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39A33-58A8-4E65-93AA-E909C8F6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40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078F2F-3398-48EF-AE0C-2FEC2C1D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A81B9-3FBF-479C-977B-9D87B591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BFACD-FEFC-4724-9E22-F1952F25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1B29-5865-4B9F-9826-A75CB2004767}" type="datetimeFigureOut">
              <a:rPr lang="es-BO" smtClean="0"/>
              <a:t>22/4/2022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ED454-311B-4C89-8D42-80498E6C9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B8C75-D9BE-4C73-B60C-A118BF8EA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76FAA-A2E6-4AAC-AF72-DA5DE23376BF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724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308F39-ADE0-4B9D-8873-312080B7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" y="0"/>
            <a:ext cx="12229614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699"/>
            <a:ext cx="9144000" cy="238760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B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Base de Datos II</a:t>
            </a:r>
            <a:br>
              <a:rPr lang="es-B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BO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Defensa del examen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49BDF-220A-440D-AA24-64AFA4C5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9414" y="3052763"/>
            <a:ext cx="4572000" cy="2835338"/>
          </a:xfrm>
        </p:spPr>
        <p:txBody>
          <a:bodyPr>
            <a:noAutofit/>
          </a:bodyPr>
          <a:lstStyle/>
          <a:p>
            <a:r>
              <a:rPr lang="es-BO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Estudiante: Aaron Álvaro Huanca Salazar</a:t>
            </a:r>
          </a:p>
          <a:p>
            <a:r>
              <a:rPr lang="es-BO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Carrera: Ingeniería de sistemas</a:t>
            </a:r>
          </a:p>
          <a:p>
            <a:r>
              <a:rPr lang="es-BO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 Ing. William Roddy Barra</a:t>
            </a:r>
          </a:p>
          <a:p>
            <a:r>
              <a:rPr lang="es-BO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Gestión: 2022</a:t>
            </a:r>
          </a:p>
        </p:txBody>
      </p:sp>
    </p:spTree>
    <p:extLst>
      <p:ext uri="{BB962C8B-B14F-4D97-AF65-F5344CB8AC3E}">
        <p14:creationId xmlns:p14="http://schemas.microsoft.com/office/powerpoint/2010/main" val="44271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935733"/>
            <a:ext cx="11868912" cy="1664209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Mostrar los nombres y apellidos de los estudiantes inscritos en la materia SIS-121,adicionalmente mostrar el nombre de la materia.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Deberá de crear una función que reciba dos parámetros y esta función deberá ser utilizada cláusula WHERE. </a:t>
            </a:r>
            <a:b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Debe de utilizar la base de datos del anterior ejercicio (Diseño ER de la pregunta 1).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 tiene que relacionar tablas, utilizar JOINS.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retorna un valor booleano</a:t>
            </a:r>
            <a:endParaRPr lang="es-BO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B7EE73-E80F-4829-B44F-55D59B26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328" y="2599942"/>
            <a:ext cx="922934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Materias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(materia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codigoMat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 BOOLEAN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 =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codigoMat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b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2400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Materias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(mat.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’SIS-121'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4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259077"/>
            <a:ext cx="11868912" cy="2508613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s-ES" sz="24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Mostrar nombre, apellidos y el semestre de todos los estudiantes que estén inscritos.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Siempre y cuando la suma de las edades del sexo femenino o masculino se par y mayores a cierta edad. </a:t>
            </a:r>
            <a:b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Debe de utilizar la base de datos del anterior ejercicio.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 tiene que relacionar tablas, utilizar JOINS.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Debe de crear una función que sume las edades (recibir como parámetro el sexo y la edad)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Ejemplo: sexo = ‘masculino ’ y edad = 22 (Note que la función recibe 2 parámetros)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creada anteriormente debe utilizar en la consulta SQL (clausula WHERE)</a:t>
            </a:r>
            <a:endParaRPr lang="es-BO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A16374-3FF9-4BF9-976F-91E4E3D4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2826162"/>
            <a:ext cx="1128369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sum_edades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(genero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edad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sumaEdades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SUM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INTO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sumaEdades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genero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sumaEdades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mat.</a:t>
            </a: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b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4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sum_edades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'masculino'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%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BO" altLang="es-BO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259077"/>
            <a:ext cx="11868912" cy="2173227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</a:t>
            </a:r>
            <a:r>
              <a:rPr lang="es-ES" sz="24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 una función sobre la </a:t>
            </a: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tabla estudiantes que compara un nombre y apellidos, (si existe este nombre y apellido mostrar todos los datos del estudiante) </a:t>
            </a:r>
            <a:b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Debe de utilizar la base de datos del anterior ejercicio (Diseño ER).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 tiene que relacionar tablas, utilizar JOINS.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devuelve un booleano.</a:t>
            </a:r>
            <a:b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4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debe recibir el nombre y sus apellidos.</a:t>
            </a:r>
            <a:endParaRPr lang="es-BO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129281-C143-4F73-9EE4-03A651C5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68" y="2767690"/>
            <a:ext cx="1148486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s-BO" altLang="es-BO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(nombres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apellidos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nombres_comparar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apellidos_comparar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default false;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set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 = (nombres =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nombres_comparar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apellidos =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apellidos_comparar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respuesta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est.*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b="0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comparar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'MELI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'CRUZ FERNANDEZ'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744D788-4102-4924-AC59-0A973DF9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5225"/>
            <a:ext cx="9144000" cy="3504501"/>
          </a:xfrm>
        </p:spPr>
        <p:txBody>
          <a:bodyPr>
            <a:noAutofit/>
          </a:bodyPr>
          <a:lstStyle/>
          <a:p>
            <a:r>
              <a:rPr lang="es-ES" sz="9600" b="1" i="1" dirty="0">
                <a:solidFill>
                  <a:srgbClr val="FF0000"/>
                </a:solidFill>
              </a:rPr>
              <a:t>GRACIAS POR LA REVISIÓN </a:t>
            </a:r>
            <a:endParaRPr lang="es-BO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5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522160"/>
            <a:ext cx="11868912" cy="895477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BO" sz="3100" b="1" i="1" dirty="0">
                <a:solidFill>
                  <a:srgbClr val="FF0000"/>
                </a:solidFill>
              </a:rPr>
              <a:t>1. ¿A que se refiere cuando hablamos de bases de datos relacionales y no relaciones?</a:t>
            </a: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49BDF-220A-440D-AA24-64AFA4C5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" y="1692908"/>
            <a:ext cx="6202680" cy="4908742"/>
          </a:xfrm>
        </p:spPr>
        <p:txBody>
          <a:bodyPr>
            <a:noAutofit/>
          </a:bodyPr>
          <a:lstStyle/>
          <a:p>
            <a:pPr algn="l"/>
            <a:r>
              <a:rPr lang="es-419" sz="2800" b="1" i="1" dirty="0">
                <a:solidFill>
                  <a:srgbClr val="FFFF00"/>
                </a:solidFill>
              </a:rPr>
              <a:t>Una base de datos relacional se compone de varias tablas o relaciones. No pueden existir dos tablas con el mismo nombre ni registro. Cada tabla es a su vez un conjunto de registros (filas y columnas). </a:t>
            </a:r>
          </a:p>
          <a:p>
            <a:pPr algn="l"/>
            <a:r>
              <a:rPr lang="es-419" sz="2800" b="1" i="1" dirty="0">
                <a:solidFill>
                  <a:srgbClr val="FFFF00"/>
                </a:solidFill>
              </a:rPr>
              <a:t>Las bases de datos no relacionales están orientadas a los documentos y le permiten almacenar y recuperar datos en formatos que no sean tablas.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B8A3D3-8D94-44DC-BCE7-C3B45257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6" y="2395727"/>
            <a:ext cx="4858512" cy="23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522160"/>
            <a:ext cx="11868912" cy="895477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419" sz="31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¿Qué es MySQL y </a:t>
            </a:r>
            <a:r>
              <a:rPr lang="es-419" sz="3100" b="1" i="1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MariaDB</a:t>
            </a:r>
            <a:r>
              <a:rPr lang="es-419" sz="3100" b="1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Explique si son lo mismo o son diferentes, etc.</a:t>
            </a:r>
            <a:b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49BDF-220A-440D-AA24-64AFA4C5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7" y="1253996"/>
            <a:ext cx="7883461" cy="5256532"/>
          </a:xfrm>
        </p:spPr>
        <p:txBody>
          <a:bodyPr>
            <a:noAutofit/>
          </a:bodyPr>
          <a:lstStyle/>
          <a:p>
            <a:pPr algn="l"/>
            <a:r>
              <a:rPr lang="es-MX" sz="2000" b="1" dirty="0">
                <a:solidFill>
                  <a:srgbClr val="C00000"/>
                </a:solidFill>
              </a:rPr>
              <a:t>MySQL:</a:t>
            </a:r>
            <a:endParaRPr lang="es-419" sz="2000" b="1" dirty="0">
              <a:solidFill>
                <a:srgbClr val="C00000"/>
              </a:solidFill>
            </a:endParaRPr>
          </a:p>
          <a:p>
            <a:pPr algn="l"/>
            <a:r>
              <a:rPr lang="es-419" sz="2000" b="1" i="1" dirty="0">
                <a:solidFill>
                  <a:srgbClr val="FFFF00"/>
                </a:solidFill>
              </a:rPr>
              <a:t>Es un sistema de gestión de bases de datos relacional</a:t>
            </a:r>
          </a:p>
          <a:p>
            <a:pPr algn="l"/>
            <a:r>
              <a:rPr lang="es-419" sz="2000" b="1" i="1" dirty="0">
                <a:solidFill>
                  <a:srgbClr val="FFFF00"/>
                </a:solidFill>
              </a:rPr>
              <a:t>(</a:t>
            </a:r>
            <a:r>
              <a:rPr lang="es-419" sz="2000" b="1" i="1" dirty="0" err="1">
                <a:solidFill>
                  <a:srgbClr val="FFFF00"/>
                </a:solidFill>
              </a:rPr>
              <a:t>Relational</a:t>
            </a:r>
            <a:r>
              <a:rPr lang="es-419" sz="2000" b="1" i="1" dirty="0">
                <a:solidFill>
                  <a:srgbClr val="FFFF00"/>
                </a:solidFill>
              </a:rPr>
              <a:t> </a:t>
            </a:r>
            <a:r>
              <a:rPr lang="es-419" sz="2000" b="1" i="1" dirty="0" err="1">
                <a:solidFill>
                  <a:srgbClr val="FFFF00"/>
                </a:solidFill>
              </a:rPr>
              <a:t>Database</a:t>
            </a:r>
            <a:r>
              <a:rPr lang="es-419" sz="2000" b="1" i="1" dirty="0">
                <a:solidFill>
                  <a:srgbClr val="FFFF00"/>
                </a:solidFill>
              </a:rPr>
              <a:t> Management </a:t>
            </a:r>
            <a:r>
              <a:rPr lang="es-419" sz="2000" b="1" i="1" dirty="0" err="1">
                <a:solidFill>
                  <a:srgbClr val="FFFF00"/>
                </a:solidFill>
              </a:rPr>
              <a:t>System</a:t>
            </a:r>
            <a:r>
              <a:rPr lang="es-419" sz="2000" b="1" i="1" dirty="0">
                <a:solidFill>
                  <a:srgbClr val="FFFF00"/>
                </a:solidFill>
              </a:rPr>
              <a:t>, RDBMS) de código abierto, multihilo y multiusuario.</a:t>
            </a:r>
          </a:p>
          <a:p>
            <a:pPr algn="l"/>
            <a:r>
              <a:rPr lang="es-MX" sz="2000" b="1" i="1" dirty="0" err="1">
                <a:solidFill>
                  <a:srgbClr val="C00000"/>
                </a:solidFill>
              </a:rPr>
              <a:t>MariaDB</a:t>
            </a:r>
            <a:r>
              <a:rPr lang="es-MX" sz="2000" b="1" i="1" dirty="0">
                <a:solidFill>
                  <a:srgbClr val="C00000"/>
                </a:solidFill>
              </a:rPr>
              <a:t>:</a:t>
            </a:r>
          </a:p>
          <a:p>
            <a:pPr algn="l"/>
            <a:r>
              <a:rPr lang="es-419" sz="2000" b="1" i="1" dirty="0">
                <a:solidFill>
                  <a:srgbClr val="FFFF00"/>
                </a:solidFill>
              </a:rPr>
              <a:t>Es un potente sistema de base de datos</a:t>
            </a:r>
          </a:p>
          <a:p>
            <a:pPr algn="l"/>
            <a:r>
              <a:rPr lang="es-419" sz="2000" b="1" i="1" dirty="0">
                <a:solidFill>
                  <a:srgbClr val="FFFF00"/>
                </a:solidFill>
              </a:rPr>
              <a:t>objeto-relacional de código abierto.</a:t>
            </a:r>
            <a:endParaRPr lang="es-MX" sz="2000" b="1" i="1" dirty="0">
              <a:solidFill>
                <a:srgbClr val="FFFF00"/>
              </a:solidFill>
            </a:endParaRPr>
          </a:p>
          <a:p>
            <a:pPr algn="l"/>
            <a:r>
              <a:rPr lang="es-MX" sz="2000" b="1" i="1" dirty="0">
                <a:solidFill>
                  <a:srgbClr val="C00000"/>
                </a:solidFill>
              </a:rPr>
              <a:t>Diferencias:</a:t>
            </a:r>
          </a:p>
          <a:p>
            <a:pPr algn="l"/>
            <a:r>
              <a:rPr lang="es-419" sz="2000" b="1" i="1" dirty="0" err="1">
                <a:solidFill>
                  <a:srgbClr val="FFFF00"/>
                </a:solidFill>
              </a:rPr>
              <a:t>MariaDB</a:t>
            </a:r>
            <a:r>
              <a:rPr lang="es-419" sz="2000" b="1" i="1" dirty="0">
                <a:solidFill>
                  <a:srgbClr val="FFFF00"/>
                </a:solidFill>
              </a:rPr>
              <a:t> es un sustituto de MySQL, con licencia GPL, en donde se incorporan todas las mejoras con más funcionalidades y un máximo rendimiento que permite modificar, almacenar y extraer información para servicios SQL sólidos y escalables. Fue desarrollado por Michael </a:t>
            </a:r>
            <a:r>
              <a:rPr lang="es-419" sz="2000" b="1" i="1" dirty="0" err="1">
                <a:solidFill>
                  <a:srgbClr val="FFFF00"/>
                </a:solidFill>
              </a:rPr>
              <a:t>Widenius</a:t>
            </a:r>
            <a:r>
              <a:rPr lang="es-419" sz="2000" b="1" i="1" dirty="0">
                <a:solidFill>
                  <a:srgbClr val="FFFF00"/>
                </a:solidFill>
              </a:rPr>
              <a:t>, fundador de MySQL y la comunidad de desarrolladores de software libre.</a:t>
            </a:r>
            <a:endParaRPr lang="es-MX" sz="2000" b="1" i="1" dirty="0">
              <a:solidFill>
                <a:srgbClr val="FFFF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F430DA-2BCB-4B1C-8B7F-163EB76AE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41" y="1656332"/>
            <a:ext cx="3497772" cy="3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522160"/>
            <a:ext cx="11868912" cy="895477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3.¿Qu</a:t>
            </a:r>
            <a:r>
              <a:rPr lang="es-ES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 es una función de agregación</a:t>
            </a: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Y adicionalmente muestre un ejemplo.</a:t>
            </a:r>
            <a:b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49BDF-220A-440D-AA24-64AFA4C5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87" y="1253996"/>
            <a:ext cx="11417809" cy="5256532"/>
          </a:xfrm>
        </p:spPr>
        <p:txBody>
          <a:bodyPr>
            <a:noAutofit/>
          </a:bodyPr>
          <a:lstStyle/>
          <a:p>
            <a:pPr algn="l"/>
            <a:r>
              <a:rPr lang="es-419" b="1" i="1" dirty="0">
                <a:solidFill>
                  <a:srgbClr val="FFFF00"/>
                </a:solidFill>
              </a:rPr>
              <a:t>Las funciones de agregación se usan dentro de la cláusula SELECT en grupos de registros de devolver 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un único valor que se aplica a un grupo de registros.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COUNT: devuelve el número total de filas seleccionadas por la consulta.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MIN: devuelve el valor mínimo del campo que especifiquemos.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MAX: devuelve el valor máximo del campo que especifiquemos.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SUM: suma los valores del campo que especifiquemos. Sólo se puede utilizar en columnas numéricas.</a:t>
            </a:r>
          </a:p>
          <a:p>
            <a:pPr algn="l"/>
            <a:r>
              <a:rPr lang="es-419" b="1" i="1" dirty="0">
                <a:solidFill>
                  <a:srgbClr val="FFFF00"/>
                </a:solidFill>
              </a:rPr>
              <a:t>AVG: devuelve el valor promedio del campo que especifiquemos. Sólo se puede utilizar en columnas numéricas.</a:t>
            </a:r>
            <a:endParaRPr kumimoji="0" lang="es-419" altLang="es-419" sz="20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algn="l"/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419" altLang="es-419" sz="2800" b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</a:t>
            </a: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419" altLang="es-419" sz="2800" b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419" altLang="es-419" sz="2800" b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</a:t>
            </a: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419" altLang="es-419" sz="2800" b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r>
              <a:rPr kumimoji="0" lang="es-419" altLang="es-419" sz="2800" b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419" altLang="es-419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s-419" sz="20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24" y="411480"/>
            <a:ext cx="5123688" cy="2066544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Responda los siguientes.</a:t>
            </a:r>
            <a:b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Para que sirve el comando USE.</a:t>
            </a:r>
            <a:b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Crear una consulta DML.</a:t>
            </a:r>
            <a:b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Crear una consulta DDL.</a:t>
            </a:r>
            <a:b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49BDF-220A-440D-AA24-64AFA4C5D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88" y="4379976"/>
            <a:ext cx="4480560" cy="2066544"/>
          </a:xfrm>
        </p:spPr>
        <p:txBody>
          <a:bodyPr>
            <a:noAutofit/>
          </a:bodyPr>
          <a:lstStyle/>
          <a:p>
            <a:pPr algn="l"/>
            <a:r>
              <a:rPr lang="es-419" b="1" i="1" dirty="0">
                <a:solidFill>
                  <a:srgbClr val="FFFF00"/>
                </a:solidFill>
              </a:rPr>
              <a:t>El comando USE le indica al MySQL que use la base de datos creada con el nombre que le ponga el usuario por defecto para los comandos que se utilicen a continuación se puedan ejecutar.</a:t>
            </a:r>
          </a:p>
          <a:p>
            <a:pPr algn="l"/>
            <a:endParaRPr lang="es-419" sz="2000" b="1" i="1" dirty="0">
              <a:solidFill>
                <a:srgbClr val="FFFF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494C7-64CE-41EE-A21C-E9EE1AC202C9}"/>
              </a:ext>
            </a:extLst>
          </p:cNvPr>
          <p:cNvSpPr/>
          <p:nvPr/>
        </p:nvSpPr>
        <p:spPr>
          <a:xfrm>
            <a:off x="5812536" y="38611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es-419" b="1" i="1" dirty="0">
                <a:solidFill>
                  <a:srgbClr val="FF0000"/>
                </a:solidFill>
                <a:latin typeface="JetBrains Mono"/>
              </a:rPr>
              <a:t>Función DDL:</a:t>
            </a:r>
            <a:endParaRPr kumimoji="0" lang="es-419" altLang="es-419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s-419" altLang="es-419" b="1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min_edad_estudiantes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52FDB2-FFAF-4555-81C4-BD46B128B775}"/>
              </a:ext>
            </a:extLst>
          </p:cNvPr>
          <p:cNvSpPr/>
          <p:nvPr/>
        </p:nvSpPr>
        <p:spPr>
          <a:xfrm>
            <a:off x="5812536" y="118536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es-419" b="1" i="1" dirty="0">
                <a:solidFill>
                  <a:srgbClr val="FF0000"/>
                </a:solidFill>
                <a:latin typeface="JetBrains Mono"/>
              </a:rPr>
              <a:t>Función DML: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SELECT 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est.*</a:t>
            </a:r>
            <a:br>
              <a:rPr lang="es-419" altLang="es-419" b="1" dirty="0">
                <a:solidFill>
                  <a:srgbClr val="A9B7C6"/>
                </a:solidFill>
                <a:latin typeface="JetBrains Mono"/>
              </a:rPr>
            </a:b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FROM 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estudiantes 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AS </a:t>
            </a:r>
            <a:r>
              <a:rPr lang="es-419" altLang="es-419" b="1" dirty="0" err="1">
                <a:solidFill>
                  <a:srgbClr val="A9B7C6"/>
                </a:solidFill>
                <a:latin typeface="JetBrains Mono"/>
              </a:rPr>
              <a:t>est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;</a:t>
            </a:r>
            <a:endParaRPr lang="es-419" altLang="es-419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419" altLang="es-419" b="1" dirty="0">
              <a:solidFill>
                <a:srgbClr val="CC7832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SELECT </a:t>
            </a:r>
            <a:r>
              <a:rPr lang="es-419" altLang="es-419" b="1" dirty="0">
                <a:solidFill>
                  <a:srgbClr val="FFC66D"/>
                </a:solidFill>
                <a:latin typeface="JetBrains Mono"/>
              </a:rPr>
              <a:t>MAX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s-419" altLang="es-419" b="1" dirty="0" err="1">
                <a:solidFill>
                  <a:srgbClr val="A9B7C6"/>
                </a:solidFill>
                <a:latin typeface="JetBrains Mono"/>
              </a:rPr>
              <a:t>est.</a:t>
            </a:r>
            <a:r>
              <a:rPr lang="es-419" altLang="es-419" b="1" dirty="0" err="1">
                <a:solidFill>
                  <a:srgbClr val="9876AA"/>
                </a:solidFill>
                <a:latin typeface="JetBrains Mono"/>
              </a:rPr>
              <a:t>edad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s-419" altLang="es-419" b="1" dirty="0">
                <a:solidFill>
                  <a:srgbClr val="A9B7C6"/>
                </a:solidFill>
                <a:latin typeface="JetBrains Mono"/>
              </a:rPr>
            </a:b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FROM 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estudiantes 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AS </a:t>
            </a:r>
            <a:r>
              <a:rPr lang="es-419" altLang="es-419" b="1" dirty="0" err="1">
                <a:solidFill>
                  <a:srgbClr val="A9B7C6"/>
                </a:solidFill>
                <a:latin typeface="JetBrains Mono"/>
              </a:rPr>
              <a:t>est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s-419" altLang="es-419" b="1" dirty="0">
                <a:solidFill>
                  <a:srgbClr val="CC7832"/>
                </a:solidFill>
                <a:latin typeface="JetBrains Mono"/>
              </a:rPr>
            </a:br>
            <a:br>
              <a:rPr lang="es-419" altLang="es-419" b="1" dirty="0">
                <a:solidFill>
                  <a:srgbClr val="CC7832"/>
                </a:solidFill>
                <a:latin typeface="JetBrains Mono"/>
              </a:rPr>
            </a:b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SELECT </a:t>
            </a:r>
            <a:r>
              <a:rPr lang="es-419" altLang="es-419" b="1" dirty="0">
                <a:solidFill>
                  <a:srgbClr val="FFC66D"/>
                </a:solidFill>
                <a:latin typeface="JetBrains Mono"/>
              </a:rPr>
              <a:t>MIN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s-419" altLang="es-419" b="1" dirty="0" err="1">
                <a:solidFill>
                  <a:srgbClr val="A9B7C6"/>
                </a:solidFill>
                <a:latin typeface="JetBrains Mono"/>
              </a:rPr>
              <a:t>est.</a:t>
            </a:r>
            <a:r>
              <a:rPr lang="es-419" altLang="es-419" b="1" dirty="0" err="1">
                <a:solidFill>
                  <a:srgbClr val="9876AA"/>
                </a:solidFill>
                <a:latin typeface="JetBrains Mono"/>
              </a:rPr>
              <a:t>edad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s-419" altLang="es-419" b="1" dirty="0">
                <a:solidFill>
                  <a:srgbClr val="A9B7C6"/>
                </a:solidFill>
                <a:latin typeface="JetBrains Mono"/>
              </a:rPr>
            </a:b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FROM </a:t>
            </a:r>
            <a:r>
              <a:rPr lang="es-419" altLang="es-419" b="1" dirty="0">
                <a:solidFill>
                  <a:srgbClr val="A9B7C6"/>
                </a:solidFill>
                <a:latin typeface="JetBrains Mono"/>
              </a:rPr>
              <a:t>estudiantes 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AS </a:t>
            </a:r>
            <a:r>
              <a:rPr lang="es-419" altLang="es-419" b="1" dirty="0" err="1">
                <a:solidFill>
                  <a:srgbClr val="A9B7C6"/>
                </a:solidFill>
                <a:latin typeface="JetBrains Mono"/>
              </a:rPr>
              <a:t>est</a:t>
            </a:r>
            <a:r>
              <a:rPr lang="es-419" altLang="es-419" b="1" dirty="0">
                <a:solidFill>
                  <a:srgbClr val="CC7832"/>
                </a:solidFill>
                <a:latin typeface="JetBrains Mono"/>
              </a:rPr>
              <a:t>;</a:t>
            </a:r>
            <a:endParaRPr lang="es-419" altLang="es-419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816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649653"/>
            <a:ext cx="11868912" cy="1572769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b="1" i="1" dirty="0">
                <a:solidFill>
                  <a:srgbClr val="FF0000"/>
                </a:solidFill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Crear una función que me permita saber cual es la menor edad de los estudiantes del sexo femenino.</a:t>
            </a:r>
            <a:br>
              <a:rPr lang="es-E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recibe un parámetro (género)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debe de retornar un número (</a:t>
            </a:r>
            <a:r>
              <a:rPr lang="es-ES" sz="2800" b="1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integer</a:t>
            </a: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 función debe retornar una variable de tipo numero (USAR DECLARE)</a:t>
            </a: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CB9BA5-4E6C-43CA-B26F-B0CF3090E7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880" y="2515028"/>
            <a:ext cx="6857999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FUNCTION </a:t>
            </a:r>
            <a:r>
              <a:rPr kumimoji="0" lang="es-BO" altLang="es-BO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min_edad_estudiante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(genero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returns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begin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DECLARE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DEFAULT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SELECT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into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sexo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genero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variable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800" b="0" i="1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min_edad_estudiante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'femenino'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347471"/>
            <a:ext cx="11868912" cy="1188721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419" sz="31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Generar la base de datos para el siguiente modelo ER</a:t>
            </a:r>
            <a:b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32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Crear la base de datos </a:t>
            </a:r>
            <a:r>
              <a:rPr lang="es-ES" sz="3200" b="1" i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UNI_Hito</a:t>
            </a:r>
            <a:r>
              <a:rPr lang="es-ES" sz="32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br>
              <a:rPr lang="es-ES" sz="32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32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Las tablas deberán tener mínimamente 2 registros</a:t>
            </a:r>
            <a:endParaRPr lang="es-BO" sz="3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C5ED8E-CAE2-4FD6-8705-F2BFB91F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16" y="1706406"/>
            <a:ext cx="5230368" cy="48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" y="0"/>
            <a:ext cx="12192000" cy="686842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D86944C-95ED-4E51-9909-B27BCAC1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1824201"/>
            <a:ext cx="5641848" cy="43704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 NOT NULL,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aula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NOT NULL,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TABLE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id_inscripcion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 AUTO_INCREMENT PRIMARY KEY NOT NULL,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NOT NULL,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VARCHAR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INTEGER,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FOREIGN KEY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FOREIGN KEY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0F43F6-FAB8-4F40-9C5D-1E015D28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546" y="1883663"/>
            <a:ext cx="442264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'Miguel'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'Gonzales Veliz'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'masculino'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edad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genero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'Sandra'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Mavir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'femenino'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aula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Introduccion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 la Arquitectura'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'ARQ-101'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'409-PISO5'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codigo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aula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'Urbanismo y Diseno'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'ARQ-102'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'314-PISO2'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'1er Semestre'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2015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INSERT INTO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(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semestre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VALUES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'2do Semestre'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2015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s-BO" altLang="es-BO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C9D1F72-D42F-4674-B6F4-B62DF0098171}"/>
              </a:ext>
            </a:extLst>
          </p:cNvPr>
          <p:cNvSpPr txBox="1">
            <a:spLocks/>
          </p:cNvSpPr>
          <p:nvPr/>
        </p:nvSpPr>
        <p:spPr>
          <a:xfrm>
            <a:off x="323090" y="69011"/>
            <a:ext cx="11868912" cy="11887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  <a:scene3d>
              <a:camera prst="orthographicFront"/>
              <a:lightRig rig="threePt" dir="t"/>
            </a:scene3d>
            <a:sp3d prstMaterial="metal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br>
              <a:rPr lang="es-BO" dirty="0">
                <a:solidFill>
                  <a:srgbClr val="FF0000"/>
                </a:solidFill>
              </a:rPr>
            </a:br>
            <a:r>
              <a:rPr lang="es-BO" sz="11200" b="1" i="1" dirty="0">
                <a:solidFill>
                  <a:srgbClr val="FF0000"/>
                </a:solidFill>
              </a:rPr>
              <a:t>Código usado para la base de datos:</a:t>
            </a:r>
            <a:endParaRPr lang="es-BO" sz="11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AB1AA-CCE0-43EC-A763-BECADD2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"/>
            <a:ext cx="12192000" cy="6854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7F475D-CCCC-41CA-B5A9-BD2A82BC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" y="347471"/>
            <a:ext cx="11868912" cy="166420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l"/>
            <a:r>
              <a:rPr lang="es-419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Mostrar los estudiantes (nombres y apellidos y el nombre de la materia, inscritos en la gestión 2022)</a:t>
            </a:r>
            <a:b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Debe utilizar la base de datos del anterior ejercicio.</a:t>
            </a:r>
            <a:b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s-ES" sz="28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Si tienen que relacionar tablas, utilizar JOINS.</a:t>
            </a:r>
            <a:endParaRPr lang="es-BO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1A11B5-5975-4EF5-BE43-6A71A90B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44" y="2963423"/>
            <a:ext cx="11579352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nombres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apellidos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nombre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b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estudiantes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</a:t>
            </a:r>
            <a:b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Se_inscribe_en_una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est.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id_estudiante</a:t>
            </a:r>
            <a:b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INNER JOIN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materias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ON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id_materia</a:t>
            </a:r>
            <a:b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i.</a:t>
            </a:r>
            <a:r>
              <a:rPr kumimoji="0" lang="es-BO" altLang="es-BO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gestion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2015</a:t>
            </a:r>
            <a:r>
              <a:rPr kumimoji="0" lang="es-BO" altLang="es-BO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s-BO" altLang="es-B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33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543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JetBrains Mono</vt:lpstr>
      <vt:lpstr>Tema de Office</vt:lpstr>
      <vt:lpstr>        Base de Datos II Defensa del examen</vt:lpstr>
      <vt:lpstr>        1. ¿A que se refiere cuando hablamos de bases de datos relacionales y no relaciones?</vt:lpstr>
      <vt:lpstr>        2. ¿Qué es MySQL y MariaDB? Explique si son lo mismo o son diferentes, etc. </vt:lpstr>
      <vt:lpstr>        3.¿Qué es una función de agregación? Y adicionalmente muestre un ejemplo. </vt:lpstr>
      <vt:lpstr>        4. Responda los siguientes. - Para que sirve el comando USE. - Crear una consulta DML. - Crear una consulta DDL. </vt:lpstr>
      <vt:lpstr>        5. Crear una función que me permita saber cual es la menor edad de los estudiantes del sexo femenino. - La función recibe un parámetro (género) - La función debe de retornar un número (integer) - La función debe retornar una variable de tipo numero (USAR DECLARE)</vt:lpstr>
      <vt:lpstr>        6. Generar la base de datos para el siguiente modelo ER - Crear la base de datos UNI_Hito 2 - Las tablas deberán tener mínimamente 2 registros</vt:lpstr>
      <vt:lpstr>Presentación de PowerPoint</vt:lpstr>
      <vt:lpstr>7. Mostrar los estudiantes (nombres y apellidos y el nombre de la materia, inscritos en la gestión 2022) - Debe utilizar la base de datos del anterior ejercicio. - Si tienen que relacionar tablas, utilizar JOINS.</vt:lpstr>
      <vt:lpstr>8. Mostrar los nombres y apellidos de los estudiantes inscritos en la materia SIS-121,adicionalmente mostrar el nombre de la materia. Deberá de crear una función que reciba dos parámetros y esta función deberá ser utilizada cláusula WHERE.  - Debe de utilizar la base de datos del anterior ejercicio (Diseño ER de la pregunta 1). - Si tiene que relacionar tablas, utilizar JOINS. - La función retorna un valor booleano</vt:lpstr>
      <vt:lpstr>9. Mostrar nombre, apellidos y el semestre de todos los estudiantes que estén inscritos. Siempre y cuando la suma de las edades del sexo femenino o masculino se par y mayores a cierta edad.  - Debe de utilizar la base de datos del anterior ejercicio. - Si tiene que relacionar tablas, utilizar JOINS. - Debe de crear una función que sume las edades (recibir como parámetro el sexo y la edad) - Ejemplo: sexo = ‘masculino ’ y edad = 22 (Note que la función recibe 2 parámetros) - La función creada anteriormente debe utilizar en la consulta SQL (clausula WHERE)</vt:lpstr>
      <vt:lpstr>10. Crear una función sobre la tabla estudiantes que compara un nombre y apellidos, (si existe este nombre y apellido mostrar todos los datos del estudiante)  - Debe de utilizar la base de datos del anterior ejercicio (Diseño ER). - Si tiene que relacionar tablas, utilizar JOINS. - La función devuelve un booleano. - La función debe recibir el nombre y sus apellidos.</vt:lpstr>
      <vt:lpstr>GRACIAS POR LA REVISIÓN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II Defensa del examen</dc:title>
  <dc:creator>Daira Huanca</dc:creator>
  <cp:lastModifiedBy>Daira Huanca</cp:lastModifiedBy>
  <cp:revision>13</cp:revision>
  <dcterms:created xsi:type="dcterms:W3CDTF">2022-04-22T20:27:40Z</dcterms:created>
  <dcterms:modified xsi:type="dcterms:W3CDTF">2022-04-22T23:58:48Z</dcterms:modified>
</cp:coreProperties>
</file>