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81" r:id="rId6"/>
    <p:sldId id="282" r:id="rId7"/>
    <p:sldId id="283" r:id="rId8"/>
    <p:sldId id="284" r:id="rId9"/>
    <p:sldId id="285" r:id="rId10"/>
    <p:sldId id="261" r:id="rId11"/>
    <p:sldId id="275" r:id="rId12"/>
    <p:sldId id="262" r:id="rId13"/>
    <p:sldId id="276" r:id="rId14"/>
    <p:sldId id="277" r:id="rId15"/>
    <p:sldId id="278" r:id="rId16"/>
    <p:sldId id="279" r:id="rId17"/>
    <p:sldId id="286" r:id="rId18"/>
    <p:sldId id="268" r:id="rId19"/>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D36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8" autoAdjust="0"/>
    <p:restoredTop sz="94660"/>
  </p:normalViewPr>
  <p:slideViewPr>
    <p:cSldViewPr snapToGrid="0">
      <p:cViewPr varScale="1">
        <p:scale>
          <a:sx n="53" d="100"/>
          <a:sy n="53" d="100"/>
        </p:scale>
        <p:origin x="90"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7B12A-C756-44C5-9B30-F9BC23CEE74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5B2A3A1F-2221-4F16-AA64-8AE3286B0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B7655D2F-6319-46BB-B59F-E19256804535}"/>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5" name="Marcador de pie de página 4">
            <a:extLst>
              <a:ext uri="{FF2B5EF4-FFF2-40B4-BE49-F238E27FC236}">
                <a16:creationId xmlns:a16="http://schemas.microsoft.com/office/drawing/2014/main" id="{CE9E2DEA-F5B0-4A6C-9A31-9F65157E55FD}"/>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F66200EC-56A1-4629-AFE6-F7D087FF2EE3}"/>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2671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3EBC7-7925-4E15-9589-68A41C45557F}"/>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34710156-F9F6-40E9-8A48-94508CBB7F2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05705E2F-2A12-4F1F-8FEA-F2D738088407}"/>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5" name="Marcador de pie de página 4">
            <a:extLst>
              <a:ext uri="{FF2B5EF4-FFF2-40B4-BE49-F238E27FC236}">
                <a16:creationId xmlns:a16="http://schemas.microsoft.com/office/drawing/2014/main" id="{BA9BEF50-9C9C-46C3-BB7F-1D197CFBF5AD}"/>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6CEA192-D45C-426A-AFB9-904F2B7B8932}"/>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170788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B57915-74E5-48CA-9655-4FDEFE212AF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A78D115C-D77B-47DE-82C7-D31088A5145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27B37041-CCCB-4C30-852F-743772222A6D}"/>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5" name="Marcador de pie de página 4">
            <a:extLst>
              <a:ext uri="{FF2B5EF4-FFF2-40B4-BE49-F238E27FC236}">
                <a16:creationId xmlns:a16="http://schemas.microsoft.com/office/drawing/2014/main" id="{A1FD173A-A857-46A9-8BDE-36A1353FA95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BBDD8F7-0B15-4782-B167-FDB36F77DBB5}"/>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386152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A70D4-1959-4563-B517-99013B034EBA}"/>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FB95A99-D094-471C-996D-B163CED4B8C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545C187-6023-4313-BC5E-27DCC8033CC7}"/>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5" name="Marcador de pie de página 4">
            <a:extLst>
              <a:ext uri="{FF2B5EF4-FFF2-40B4-BE49-F238E27FC236}">
                <a16:creationId xmlns:a16="http://schemas.microsoft.com/office/drawing/2014/main" id="{EF21C199-98F9-4884-90CC-9CD4686E67F6}"/>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E67BBE10-A583-4AE7-AF7C-D817E71D5290}"/>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231561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AA065-2A2D-4BE0-9C20-BD72C543D7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E661BA28-4E4F-469F-A4E1-1EB106274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D044FD3-68AF-4D22-9A19-C613E14204A8}"/>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5" name="Marcador de pie de página 4">
            <a:extLst>
              <a:ext uri="{FF2B5EF4-FFF2-40B4-BE49-F238E27FC236}">
                <a16:creationId xmlns:a16="http://schemas.microsoft.com/office/drawing/2014/main" id="{28E71ECD-634F-415D-827E-FF7B4F9B7DB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4F5A390C-596B-4E6C-A299-A44029B89F6B}"/>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59970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DB274-FBBF-45F9-BD24-F360F1992E20}"/>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9A63D48C-1DFE-4494-AF7A-9261A31158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8073057-6756-4454-9723-E0A6048FAD5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6CB0E642-F90D-4F2C-ADD8-F781F4FB4C07}"/>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6" name="Marcador de pie de página 5">
            <a:extLst>
              <a:ext uri="{FF2B5EF4-FFF2-40B4-BE49-F238E27FC236}">
                <a16:creationId xmlns:a16="http://schemas.microsoft.com/office/drawing/2014/main" id="{4E005E5A-6574-4641-9767-26717772B471}"/>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C50CD2D5-EB53-46B4-88F7-E788EDB65C45}"/>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325026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52F6E-8B0A-470E-BD7C-76CEA5F1411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6C6474C0-4D56-4C5C-9C9A-0F83EFE49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14342D-B3A5-406F-9A6F-794248CFE1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5B78D85D-2A73-48F7-8343-9E72A95B9E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5C9A10-96E7-477D-96C6-EDB75EBC0DA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66F4DF3A-45ED-4821-89A7-681B8ACFEAF9}"/>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8" name="Marcador de pie de página 7">
            <a:extLst>
              <a:ext uri="{FF2B5EF4-FFF2-40B4-BE49-F238E27FC236}">
                <a16:creationId xmlns:a16="http://schemas.microsoft.com/office/drawing/2014/main" id="{39AE5E3B-FE14-4C74-8054-B20E64BE1352}"/>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6BEB20E8-85FC-4E9C-BD5F-D68B86E77E3A}"/>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163641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153C0-D796-49E3-BEE9-509BCB316D85}"/>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149ADE57-253B-42B0-AB5E-A91A74E69C36}"/>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4" name="Marcador de pie de página 3">
            <a:extLst>
              <a:ext uri="{FF2B5EF4-FFF2-40B4-BE49-F238E27FC236}">
                <a16:creationId xmlns:a16="http://schemas.microsoft.com/office/drawing/2014/main" id="{7D147DCE-4043-473B-8DAF-97D4D370598D}"/>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7628F3D6-282A-4CDD-8C0C-C946D31F39EE}"/>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284650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3853560-B707-499C-ACD7-6034529888C7}"/>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3" name="Marcador de pie de página 2">
            <a:extLst>
              <a:ext uri="{FF2B5EF4-FFF2-40B4-BE49-F238E27FC236}">
                <a16:creationId xmlns:a16="http://schemas.microsoft.com/office/drawing/2014/main" id="{42BF743F-7788-4600-8AA3-E424F897C883}"/>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34EC3A4C-1E33-4900-90A7-240AFF7B9722}"/>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90836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1F827-D51F-4970-96B7-0D7925AB7C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2B26438-2053-4F34-972E-94D3C8C16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FAE7CB71-898F-473A-BE73-2DDB1329D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F79E95-F7AD-4D62-9C18-A9B5E2E8449D}"/>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6" name="Marcador de pie de página 5">
            <a:extLst>
              <a:ext uri="{FF2B5EF4-FFF2-40B4-BE49-F238E27FC236}">
                <a16:creationId xmlns:a16="http://schemas.microsoft.com/office/drawing/2014/main" id="{BF01EA7D-F74A-4B8B-83AC-5E0561A3A255}"/>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67F6B9B-896D-4490-86CE-31DA12DAD6E6}"/>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141838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3C229-7E2B-4DEF-B658-C0E2678658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24452F43-20FE-41B9-8129-24305157B9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293D465D-932C-42F9-BF27-61331CDC8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649984-3CB9-4A38-840E-43064E28E5A7}"/>
              </a:ext>
            </a:extLst>
          </p:cNvPr>
          <p:cNvSpPr>
            <a:spLocks noGrp="1"/>
          </p:cNvSpPr>
          <p:nvPr>
            <p:ph type="dt" sz="half" idx="10"/>
          </p:nvPr>
        </p:nvSpPr>
        <p:spPr/>
        <p:txBody>
          <a:bodyPr/>
          <a:lstStyle/>
          <a:p>
            <a:fld id="{B5991B29-5865-4B9F-9826-A75CB2004767}" type="datetimeFigureOut">
              <a:rPr lang="es-BO" smtClean="0"/>
              <a:t>15/6/2022</a:t>
            </a:fld>
            <a:endParaRPr lang="es-BO"/>
          </a:p>
        </p:txBody>
      </p:sp>
      <p:sp>
        <p:nvSpPr>
          <p:cNvPr id="6" name="Marcador de pie de página 5">
            <a:extLst>
              <a:ext uri="{FF2B5EF4-FFF2-40B4-BE49-F238E27FC236}">
                <a16:creationId xmlns:a16="http://schemas.microsoft.com/office/drawing/2014/main" id="{874C1896-00B0-49C1-B30F-D6123C90E966}"/>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F1139A33-58A8-4E65-93AA-E909C8F67F99}"/>
              </a:ext>
            </a:extLst>
          </p:cNvPr>
          <p:cNvSpPr>
            <a:spLocks noGrp="1"/>
          </p:cNvSpPr>
          <p:nvPr>
            <p:ph type="sldNum" sz="quarter" idx="12"/>
          </p:nvPr>
        </p:nvSpPr>
        <p:spPr/>
        <p:txBody>
          <a:bodyPr/>
          <a:lstStyle/>
          <a:p>
            <a:fld id="{7E076FAA-A2E6-4AAC-AF72-DA5DE23376BF}" type="slidenum">
              <a:rPr lang="es-BO" smtClean="0"/>
              <a:t>‹Nº›</a:t>
            </a:fld>
            <a:endParaRPr lang="es-BO"/>
          </a:p>
        </p:txBody>
      </p:sp>
    </p:spTree>
    <p:extLst>
      <p:ext uri="{BB962C8B-B14F-4D97-AF65-F5344CB8AC3E}">
        <p14:creationId xmlns:p14="http://schemas.microsoft.com/office/powerpoint/2010/main" val="384406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5078F2F-3398-48EF-AE0C-2FEC2C1D0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70CA81B9-3FBF-479C-977B-9D87B591D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77DBFACD-FEFC-4724-9E22-F1952F25A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91B29-5865-4B9F-9826-A75CB2004767}" type="datetimeFigureOut">
              <a:rPr lang="es-BO" smtClean="0"/>
              <a:t>15/6/2022</a:t>
            </a:fld>
            <a:endParaRPr lang="es-BO"/>
          </a:p>
        </p:txBody>
      </p:sp>
      <p:sp>
        <p:nvSpPr>
          <p:cNvPr id="5" name="Marcador de pie de página 4">
            <a:extLst>
              <a:ext uri="{FF2B5EF4-FFF2-40B4-BE49-F238E27FC236}">
                <a16:creationId xmlns:a16="http://schemas.microsoft.com/office/drawing/2014/main" id="{8ACED454-311B-4C89-8D42-80498E6C9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41BB8C75-D9BE-4C73-B60C-A118BF8EA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76FAA-A2E6-4AAC-AF72-DA5DE23376BF}" type="slidenum">
              <a:rPr lang="es-BO" smtClean="0"/>
              <a:t>‹Nº›</a:t>
            </a:fld>
            <a:endParaRPr lang="es-BO"/>
          </a:p>
        </p:txBody>
      </p:sp>
    </p:spTree>
    <p:extLst>
      <p:ext uri="{BB962C8B-B14F-4D97-AF65-F5344CB8AC3E}">
        <p14:creationId xmlns:p14="http://schemas.microsoft.com/office/powerpoint/2010/main" val="3317240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3308F39-ADE0-4B9D-8873-312080B7C1C2}"/>
              </a:ext>
            </a:extLst>
          </p:cNvPr>
          <p:cNvPicPr>
            <a:picLocks noChangeAspect="1"/>
          </p:cNvPicPr>
          <p:nvPr/>
        </p:nvPicPr>
        <p:blipFill>
          <a:blip r:embed="rId2"/>
          <a:stretch>
            <a:fillRect/>
          </a:stretch>
        </p:blipFill>
        <p:spPr>
          <a:xfrm>
            <a:off x="-37614" y="0"/>
            <a:ext cx="12229614" cy="6858000"/>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524000" y="512699"/>
            <a:ext cx="9144000" cy="2387600"/>
          </a:xfrm>
        </p:spPr>
        <p:txBody>
          <a:bodyPr>
            <a:normAutofit fontScale="90000"/>
            <a:scene3d>
              <a:camera prst="orthographicFront"/>
              <a:lightRig rig="threePt" dir="t"/>
            </a:scene3d>
            <a:sp3d extrusionH="57150" prstMaterial="metal">
              <a:bevelT w="38100" h="38100" prst="angle"/>
              <a:bevelB w="38100" h="38100"/>
            </a:sp3d>
          </a:bodyPr>
          <a:lstStyle/>
          <a:p>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BO" sz="8900" b="1" dirty="0">
                <a:solidFill>
                  <a:srgbClr val="FF0000"/>
                </a:solidFill>
              </a:rPr>
              <a:t>TAREA HITO 4 BASE DE DATOS </a:t>
            </a:r>
            <a:endParaRPr lang="es-BO" sz="8900"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829414" y="3052763"/>
            <a:ext cx="4572000" cy="2835338"/>
          </a:xfrm>
        </p:spPr>
        <p:txBody>
          <a:bodyPr>
            <a:noAutofit/>
          </a:bodyPr>
          <a:lstStyle/>
          <a:p>
            <a:r>
              <a:rPr lang="es-BO" sz="2800" b="1" i="1" dirty="0">
                <a:solidFill>
                  <a:srgbClr val="FFFF00"/>
                </a:solidFill>
                <a:effectLst>
                  <a:outerShdw blurRad="38100" dist="38100" dir="2700000" algn="tl">
                    <a:srgbClr val="000000">
                      <a:alpha val="43137"/>
                    </a:srgbClr>
                  </a:outerShdw>
                </a:effectLst>
              </a:rPr>
              <a:t>Estudiante: Aaron Álvaro Huanca Salazar</a:t>
            </a:r>
          </a:p>
          <a:p>
            <a:r>
              <a:rPr lang="es-BO" sz="2800" b="1" i="1" dirty="0">
                <a:solidFill>
                  <a:srgbClr val="FFFF00"/>
                </a:solidFill>
                <a:effectLst>
                  <a:outerShdw blurRad="38100" dist="38100" dir="2700000" algn="tl">
                    <a:srgbClr val="000000">
                      <a:alpha val="43137"/>
                    </a:srgbClr>
                  </a:outerShdw>
                </a:effectLst>
              </a:rPr>
              <a:t>Carrera: Ingeniería de sistemas</a:t>
            </a:r>
          </a:p>
          <a:p>
            <a:r>
              <a:rPr lang="es-BO" sz="2800" b="1" i="1" dirty="0">
                <a:solidFill>
                  <a:srgbClr val="FFFF00"/>
                </a:solidFill>
                <a:effectLst>
                  <a:outerShdw blurRad="38100" dist="38100" dir="2700000" algn="tl">
                    <a:srgbClr val="000000">
                      <a:alpha val="43137"/>
                    </a:srgbClr>
                  </a:outerShdw>
                </a:effectLst>
              </a:rPr>
              <a:t>Docente: Ing. William Roddy Barra</a:t>
            </a:r>
          </a:p>
          <a:p>
            <a:r>
              <a:rPr lang="es-BO" sz="2800" b="1" i="1" dirty="0">
                <a:solidFill>
                  <a:srgbClr val="FFFF00"/>
                </a:solidFill>
                <a:effectLst>
                  <a:outerShdw blurRad="38100" dist="38100" dir="2700000" algn="tl">
                    <a:srgbClr val="000000">
                      <a:alpha val="43137"/>
                    </a:srgbClr>
                  </a:outerShdw>
                </a:effectLst>
              </a:rPr>
              <a:t>Gestión: 2022</a:t>
            </a:r>
          </a:p>
        </p:txBody>
      </p:sp>
    </p:spTree>
    <p:extLst>
      <p:ext uri="{BB962C8B-B14F-4D97-AF65-F5344CB8AC3E}">
        <p14:creationId xmlns:p14="http://schemas.microsoft.com/office/powerpoint/2010/main" val="44271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230553"/>
            <a:ext cx="11868912" cy="1572769"/>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BO" b="1" dirty="0">
                <a:solidFill>
                  <a:srgbClr val="FF0000"/>
                </a:solidFill>
              </a:rPr>
              <a:t>Parte practica</a:t>
            </a:r>
            <a:br>
              <a:rPr lang="es-BO" b="1" i="1"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9. </a:t>
            </a:r>
            <a:r>
              <a:rPr lang="es-ES" sz="3200" b="1" i="1" dirty="0">
                <a:solidFill>
                  <a:srgbClr val="FF0000"/>
                </a:solidFill>
              </a:rPr>
              <a:t>Crear la siguiente Base de datos y sus registros</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7" name="Título 1">
            <a:extLst>
              <a:ext uri="{FF2B5EF4-FFF2-40B4-BE49-F238E27FC236}">
                <a16:creationId xmlns:a16="http://schemas.microsoft.com/office/drawing/2014/main" id="{D45316D7-87B6-4295-8A03-7BC27C5F6FB0}"/>
              </a:ext>
            </a:extLst>
          </p:cNvPr>
          <p:cNvSpPr txBox="1">
            <a:spLocks/>
          </p:cNvSpPr>
          <p:nvPr/>
        </p:nvSpPr>
        <p:spPr>
          <a:xfrm>
            <a:off x="8472642" y="5619750"/>
            <a:ext cx="3557814" cy="723900"/>
          </a:xfrm>
          <a:prstGeom prst="rect">
            <a:avLst/>
          </a:prstGeom>
        </p:spPr>
        <p:txBody>
          <a:bodyPr vert="horz" lIns="91440" tIns="45720" rIns="91440" bIns="45720" rtlCol="0" anchor="b">
            <a:noAutofit/>
            <a:scene3d>
              <a:camera prst="orthographicFront"/>
              <a:lightRig rig="threePt" dir="t"/>
            </a:scene3d>
            <a:sp3d prstMaterial="metal"/>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s-BO" sz="2800" dirty="0">
                <a:solidFill>
                  <a:srgbClr val="FF0000"/>
                </a:solidFill>
              </a:rPr>
            </a:br>
            <a:br>
              <a:rPr lang="es-BO" sz="2800" dirty="0">
                <a:solidFill>
                  <a:srgbClr val="FF0000"/>
                </a:solidFill>
              </a:rPr>
            </a:br>
            <a:br>
              <a:rPr lang="es-BO" sz="2800" dirty="0">
                <a:solidFill>
                  <a:srgbClr val="FF0000"/>
                </a:solidFill>
              </a:rPr>
            </a:br>
            <a:br>
              <a:rPr lang="es-BO" sz="2800" dirty="0">
                <a:solidFill>
                  <a:srgbClr val="FF0000"/>
                </a:solidFill>
              </a:rPr>
            </a:br>
            <a:br>
              <a:rPr lang="es-BO" sz="2800" dirty="0">
                <a:solidFill>
                  <a:srgbClr val="FF0000"/>
                </a:solidFill>
              </a:rPr>
            </a:br>
            <a:br>
              <a:rPr lang="es-BO" sz="2800" dirty="0">
                <a:solidFill>
                  <a:srgbClr val="FF0000"/>
                </a:solidFill>
              </a:rPr>
            </a:br>
            <a:br>
              <a:rPr lang="es-BO" sz="2800" dirty="0">
                <a:solidFill>
                  <a:srgbClr val="FF0000"/>
                </a:solidFill>
              </a:rPr>
            </a:br>
            <a:r>
              <a:rPr lang="es-BO" sz="2800" b="1" dirty="0">
                <a:solidFill>
                  <a:srgbClr val="FF0000"/>
                </a:solidFill>
              </a:rPr>
              <a:t>Código: </a:t>
            </a:r>
            <a:endParaRPr lang="es-BO"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pic>
        <p:nvPicPr>
          <p:cNvPr id="3" name="Imagen 2">
            <a:extLst>
              <a:ext uri="{FF2B5EF4-FFF2-40B4-BE49-F238E27FC236}">
                <a16:creationId xmlns:a16="http://schemas.microsoft.com/office/drawing/2014/main" id="{A81F6BAA-DEDC-484F-B0E9-C515E35B52CD}"/>
              </a:ext>
            </a:extLst>
          </p:cNvPr>
          <p:cNvPicPr>
            <a:picLocks noChangeAspect="1"/>
          </p:cNvPicPr>
          <p:nvPr/>
        </p:nvPicPr>
        <p:blipFill>
          <a:blip r:embed="rId3"/>
          <a:stretch>
            <a:fillRect/>
          </a:stretch>
        </p:blipFill>
        <p:spPr>
          <a:xfrm>
            <a:off x="4314576" y="1766746"/>
            <a:ext cx="3562847" cy="4860702"/>
          </a:xfrm>
          <a:prstGeom prst="rect">
            <a:avLst/>
          </a:prstGeom>
        </p:spPr>
      </p:pic>
    </p:spTree>
    <p:extLst>
      <p:ext uri="{BB962C8B-B14F-4D97-AF65-F5344CB8AC3E}">
        <p14:creationId xmlns:p14="http://schemas.microsoft.com/office/powerpoint/2010/main" val="288154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6" name="Rectangle 3">
            <a:extLst>
              <a:ext uri="{FF2B5EF4-FFF2-40B4-BE49-F238E27FC236}">
                <a16:creationId xmlns:a16="http://schemas.microsoft.com/office/drawing/2014/main" id="{5D46D08B-02E1-40BC-92AD-75D98B582F7A}"/>
              </a:ext>
            </a:extLst>
          </p:cNvPr>
          <p:cNvSpPr>
            <a:spLocks noChangeArrowheads="1"/>
          </p:cNvSpPr>
          <p:nvPr/>
        </p:nvSpPr>
        <p:spPr bwMode="auto">
          <a:xfrm>
            <a:off x="1755648" y="158764"/>
            <a:ext cx="9156192" cy="62478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000" b="0" i="0" u="none" strike="noStrike" cap="none" normalizeH="0" baseline="0" dirty="0">
                <a:ln>
                  <a:noFill/>
                </a:ln>
                <a:solidFill>
                  <a:srgbClr val="CC7832"/>
                </a:solidFill>
                <a:effectLst/>
                <a:latin typeface="JetBrains Mono"/>
              </a:rPr>
              <a:t>CREATE TABLE </a:t>
            </a:r>
            <a:r>
              <a:rPr kumimoji="0" lang="es-BO" altLang="es-BO" sz="1000" b="0" i="0" u="none" strike="noStrike" cap="none" normalizeH="0" baseline="0" dirty="0">
                <a:ln>
                  <a:noFill/>
                </a:ln>
                <a:solidFill>
                  <a:srgbClr val="A9B7C6"/>
                </a:solidFill>
                <a:effectLst/>
                <a:latin typeface="JetBrains Mono"/>
              </a:rPr>
              <a:t>departamento</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id_dep</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INTEGER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AUTO_INCREMENT PRIMARY KEY NOT NULL,</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a:ln>
                  <a:noFill/>
                </a:ln>
                <a:solidFill>
                  <a:srgbClr val="9876AA"/>
                </a:solidFill>
                <a:effectLst/>
                <a:latin typeface="JetBrains Mono"/>
              </a:rPr>
              <a:t>nombre </a:t>
            </a:r>
            <a:r>
              <a:rPr kumimoji="0" lang="es-BO" altLang="es-BO" sz="1000" b="0" i="0" u="none" strike="noStrike" cap="none" normalizeH="0" baseline="0" dirty="0">
                <a:ln>
                  <a:noFill/>
                </a:ln>
                <a:solidFill>
                  <a:srgbClr val="CC7832"/>
                </a:solidFill>
                <a:effectLst/>
                <a:latin typeface="JetBrains Mono"/>
              </a:rPr>
              <a:t>VARCHAR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50</a:t>
            </a: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CREATE TABLE </a:t>
            </a:r>
            <a:r>
              <a:rPr kumimoji="0" lang="es-BO" altLang="es-BO" sz="1000" b="0" i="0" u="none" strike="noStrike" cap="none" normalizeH="0" baseline="0" dirty="0">
                <a:ln>
                  <a:noFill/>
                </a:ln>
                <a:solidFill>
                  <a:srgbClr val="A9B7C6"/>
                </a:solidFill>
                <a:effectLst/>
                <a:latin typeface="JetBrains Mono"/>
              </a:rPr>
              <a:t>proyecto</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id_proy</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INTEGER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AUTO_INCREMENT PRIMARY KEY NOT NULL,</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nombreProy</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VARCHAR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100</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tipoProy</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VARCHAR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30</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a:ln>
                  <a:noFill/>
                </a:ln>
                <a:solidFill>
                  <a:srgbClr val="9876AA"/>
                </a:solidFill>
                <a:effectLst/>
                <a:latin typeface="JetBrains Mono"/>
              </a:rPr>
              <a:t>estado </a:t>
            </a:r>
            <a:r>
              <a:rPr kumimoji="0" lang="es-BO" altLang="es-BO" sz="1000" b="0" i="0" u="none" strike="noStrike" cap="none" normalizeH="0" baseline="0" dirty="0">
                <a:ln>
                  <a:noFill/>
                </a:ln>
                <a:solidFill>
                  <a:srgbClr val="CC7832"/>
                </a:solidFill>
                <a:effectLst/>
                <a:latin typeface="JetBrains Mono"/>
              </a:rPr>
              <a:t>VARCHAR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30</a:t>
            </a: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CREATE TABLE </a:t>
            </a:r>
            <a:r>
              <a:rPr kumimoji="0" lang="es-BO" altLang="es-BO" sz="1000" b="0" i="0" u="none" strike="noStrike" cap="none" normalizeH="0" baseline="0" dirty="0">
                <a:ln>
                  <a:noFill/>
                </a:ln>
                <a:solidFill>
                  <a:srgbClr val="A9B7C6"/>
                </a:solidFill>
                <a:effectLst/>
                <a:latin typeface="JetBrains Mono"/>
              </a:rPr>
              <a:t>provincia(</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id_prov</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err="1">
                <a:ln>
                  <a:noFill/>
                </a:ln>
                <a:solidFill>
                  <a:srgbClr val="CC7832"/>
                </a:solidFill>
                <a:effectLst/>
                <a:latin typeface="JetBrains Mono"/>
              </a:rPr>
              <a:t>int</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AUTO_INCREMENT PRIMARY KEY,</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a:ln>
                  <a:noFill/>
                </a:ln>
                <a:solidFill>
                  <a:srgbClr val="9876AA"/>
                </a:solidFill>
                <a:effectLst/>
                <a:latin typeface="JetBrains Mono"/>
              </a:rPr>
              <a:t>nombre </a:t>
            </a:r>
            <a:r>
              <a:rPr kumimoji="0" lang="es-BO" altLang="es-BO" sz="1000" b="0" i="0" u="none" strike="noStrike" cap="none" normalizeH="0" baseline="0" dirty="0">
                <a:ln>
                  <a:noFill/>
                </a:ln>
                <a:solidFill>
                  <a:srgbClr val="CC7832"/>
                </a:solidFill>
                <a:effectLst/>
                <a:latin typeface="JetBrains Mono"/>
              </a:rPr>
              <a:t>VARCHAR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50</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id_dep</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err="1">
                <a:ln>
                  <a:noFill/>
                </a:ln>
                <a:solidFill>
                  <a:srgbClr val="CC7832"/>
                </a:solidFill>
                <a:effectLst/>
                <a:latin typeface="JetBrains Mono"/>
              </a:rPr>
              <a:t>int</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FOREIGN KEY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err="1">
                <a:ln>
                  <a:noFill/>
                </a:ln>
                <a:solidFill>
                  <a:srgbClr val="9876AA"/>
                </a:solidFill>
                <a:effectLst/>
                <a:latin typeface="JetBrains Mono"/>
              </a:rPr>
              <a:t>id_dep</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REFERENCES </a:t>
            </a:r>
            <a:r>
              <a:rPr kumimoji="0" lang="es-BO" altLang="es-BO" sz="1000" b="0" i="0" u="none" strike="noStrike" cap="none" normalizeH="0" baseline="0" dirty="0">
                <a:ln>
                  <a:noFill/>
                </a:ln>
                <a:solidFill>
                  <a:srgbClr val="A9B7C6"/>
                </a:solidFill>
                <a:effectLst/>
                <a:latin typeface="JetBrains Mono"/>
              </a:rPr>
              <a:t>departamento (</a:t>
            </a:r>
            <a:r>
              <a:rPr kumimoji="0" lang="es-BO" altLang="es-BO" sz="1000" b="0" i="0" u="none" strike="noStrike" cap="none" normalizeH="0" baseline="0" dirty="0" err="1">
                <a:ln>
                  <a:noFill/>
                </a:ln>
                <a:solidFill>
                  <a:srgbClr val="9876AA"/>
                </a:solidFill>
                <a:effectLst/>
                <a:latin typeface="JetBrains Mono"/>
              </a:rPr>
              <a:t>id_dep</a:t>
            </a: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CREATE TABLE </a:t>
            </a:r>
            <a:r>
              <a:rPr kumimoji="0" lang="es-BO" altLang="es-BO" sz="1000" b="0" i="0" u="none" strike="noStrike" cap="none" normalizeH="0" baseline="0" dirty="0">
                <a:ln>
                  <a:noFill/>
                </a:ln>
                <a:solidFill>
                  <a:srgbClr val="A9B7C6"/>
                </a:solidFill>
                <a:effectLst/>
                <a:latin typeface="JetBrains Mono"/>
              </a:rPr>
              <a:t>persona</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id_per</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INTEGER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AUTO_INCREMENT PRIMARY KEY NOT NULL,</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a:ln>
                  <a:noFill/>
                </a:ln>
                <a:solidFill>
                  <a:srgbClr val="9876AA"/>
                </a:solidFill>
                <a:effectLst/>
                <a:latin typeface="JetBrains Mono"/>
              </a:rPr>
              <a:t>nombre </a:t>
            </a:r>
            <a:r>
              <a:rPr kumimoji="0" lang="es-BO" altLang="es-BO" sz="1000" b="0" i="0" u="none" strike="noStrike" cap="none" normalizeH="0" baseline="0" dirty="0">
                <a:ln>
                  <a:noFill/>
                </a:ln>
                <a:solidFill>
                  <a:srgbClr val="CC7832"/>
                </a:solidFill>
                <a:effectLst/>
                <a:latin typeface="JetBrains Mono"/>
              </a:rPr>
              <a:t>VARCHAR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50</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a:ln>
                  <a:noFill/>
                </a:ln>
                <a:solidFill>
                  <a:srgbClr val="9876AA"/>
                </a:solidFill>
                <a:effectLst/>
                <a:latin typeface="JetBrains Mono"/>
              </a:rPr>
              <a:t>apellidos </a:t>
            </a:r>
            <a:r>
              <a:rPr kumimoji="0" lang="es-BO" altLang="es-BO" sz="1000" b="0" i="0" u="none" strike="noStrike" cap="none" normalizeH="0" baseline="0" dirty="0">
                <a:ln>
                  <a:noFill/>
                </a:ln>
                <a:solidFill>
                  <a:srgbClr val="CC7832"/>
                </a:solidFill>
                <a:effectLst/>
                <a:latin typeface="JetBrains Mono"/>
              </a:rPr>
              <a:t>VARCHAR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50</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fecha_nac</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date,</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a:ln>
                  <a:noFill/>
                </a:ln>
                <a:solidFill>
                  <a:srgbClr val="9876AA"/>
                </a:solidFill>
                <a:effectLst/>
                <a:latin typeface="JetBrains Mono"/>
              </a:rPr>
              <a:t>edad </a:t>
            </a:r>
            <a:r>
              <a:rPr kumimoji="0" lang="es-BO" altLang="es-BO" sz="1000" b="0" i="0" u="none" strike="noStrike" cap="none" normalizeH="0" baseline="0" dirty="0">
                <a:ln>
                  <a:noFill/>
                </a:ln>
                <a:solidFill>
                  <a:srgbClr val="CC7832"/>
                </a:solidFill>
                <a:effectLst/>
                <a:latin typeface="JetBrains Mono"/>
              </a:rPr>
              <a:t>INTEGER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a:ln>
                  <a:noFill/>
                </a:ln>
                <a:solidFill>
                  <a:srgbClr val="9876AA"/>
                </a:solidFill>
                <a:effectLst/>
                <a:latin typeface="JetBrains Mono"/>
              </a:rPr>
              <a:t>email </a:t>
            </a:r>
            <a:r>
              <a:rPr kumimoji="0" lang="es-BO" altLang="es-BO" sz="1000" b="0" i="0" u="none" strike="noStrike" cap="none" normalizeH="0" baseline="0" dirty="0">
                <a:ln>
                  <a:noFill/>
                </a:ln>
                <a:solidFill>
                  <a:srgbClr val="CC7832"/>
                </a:solidFill>
                <a:effectLst/>
                <a:latin typeface="JetBrains Mono"/>
              </a:rPr>
              <a:t>VARCHAR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50</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id_dep</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err="1">
                <a:ln>
                  <a:noFill/>
                </a:ln>
                <a:solidFill>
                  <a:srgbClr val="CC7832"/>
                </a:solidFill>
                <a:effectLst/>
                <a:latin typeface="JetBrains Mono"/>
              </a:rPr>
              <a:t>int</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id_prov</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err="1">
                <a:ln>
                  <a:noFill/>
                </a:ln>
                <a:solidFill>
                  <a:srgbClr val="CC7832"/>
                </a:solidFill>
                <a:effectLst/>
                <a:latin typeface="JetBrains Mono"/>
              </a:rPr>
              <a:t>int</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a:ln>
                  <a:noFill/>
                </a:ln>
                <a:solidFill>
                  <a:srgbClr val="9876AA"/>
                </a:solidFill>
                <a:effectLst/>
                <a:latin typeface="JetBrains Mono"/>
              </a:rPr>
              <a:t>sexo </a:t>
            </a:r>
            <a:r>
              <a:rPr kumimoji="0" lang="es-BO" altLang="es-BO" sz="1000" b="0" i="0" u="none" strike="noStrike" cap="none" normalizeH="0" baseline="0" dirty="0">
                <a:ln>
                  <a:noFill/>
                </a:ln>
                <a:solidFill>
                  <a:srgbClr val="CC7832"/>
                </a:solidFill>
                <a:effectLst/>
                <a:latin typeface="JetBrains Mono"/>
              </a:rPr>
              <a:t>CHAR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FOREIGN KEY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err="1">
                <a:ln>
                  <a:noFill/>
                </a:ln>
                <a:solidFill>
                  <a:srgbClr val="9876AA"/>
                </a:solidFill>
                <a:effectLst/>
                <a:latin typeface="JetBrains Mono"/>
              </a:rPr>
              <a:t>id_prov</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REFERENCES </a:t>
            </a:r>
            <a:r>
              <a:rPr kumimoji="0" lang="es-BO" altLang="es-BO" sz="1000" b="0" i="0" u="none" strike="noStrike" cap="none" normalizeH="0" baseline="0" dirty="0">
                <a:ln>
                  <a:noFill/>
                </a:ln>
                <a:solidFill>
                  <a:srgbClr val="A9B7C6"/>
                </a:solidFill>
                <a:effectLst/>
                <a:latin typeface="JetBrains Mono"/>
              </a:rPr>
              <a:t>provincia (</a:t>
            </a:r>
            <a:r>
              <a:rPr kumimoji="0" lang="es-BO" altLang="es-BO" sz="1000" b="0" i="0" u="none" strike="noStrike" cap="none" normalizeH="0" baseline="0" dirty="0" err="1">
                <a:ln>
                  <a:noFill/>
                </a:ln>
                <a:solidFill>
                  <a:srgbClr val="9876AA"/>
                </a:solidFill>
                <a:effectLst/>
                <a:latin typeface="JetBrains Mono"/>
              </a:rPr>
              <a:t>id_prov</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FOREIGN KEY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err="1">
                <a:ln>
                  <a:noFill/>
                </a:ln>
                <a:solidFill>
                  <a:srgbClr val="9876AA"/>
                </a:solidFill>
                <a:effectLst/>
                <a:latin typeface="JetBrains Mono"/>
              </a:rPr>
              <a:t>id_dep</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REFERENCES </a:t>
            </a:r>
            <a:r>
              <a:rPr kumimoji="0" lang="es-BO" altLang="es-BO" sz="1000" b="0" i="0" u="none" strike="noStrike" cap="none" normalizeH="0" baseline="0" dirty="0">
                <a:ln>
                  <a:noFill/>
                </a:ln>
                <a:solidFill>
                  <a:srgbClr val="A9B7C6"/>
                </a:solidFill>
                <a:effectLst/>
                <a:latin typeface="JetBrains Mono"/>
              </a:rPr>
              <a:t>departamento (</a:t>
            </a:r>
            <a:r>
              <a:rPr kumimoji="0" lang="es-BO" altLang="es-BO" sz="1000" b="0" i="0" u="none" strike="noStrike" cap="none" normalizeH="0" baseline="0" dirty="0" err="1">
                <a:ln>
                  <a:noFill/>
                </a:ln>
                <a:solidFill>
                  <a:srgbClr val="9876AA"/>
                </a:solidFill>
                <a:effectLst/>
                <a:latin typeface="JetBrains Mono"/>
              </a:rPr>
              <a:t>id_dep</a:t>
            </a: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CREATE TABLE </a:t>
            </a:r>
            <a:r>
              <a:rPr kumimoji="0" lang="es-BO" altLang="es-BO" sz="1000" b="0" i="0" u="none" strike="noStrike" cap="none" normalizeH="0" baseline="0" dirty="0" err="1">
                <a:ln>
                  <a:noFill/>
                </a:ln>
                <a:solidFill>
                  <a:srgbClr val="A9B7C6"/>
                </a:solidFill>
                <a:effectLst/>
                <a:latin typeface="JetBrains Mono"/>
              </a:rPr>
              <a:t>detalle_proyecto</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id_dp</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INTEGER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AUTO_INCREMENT PRIMARY KEY NOT NULL,</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id_per</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err="1">
                <a:ln>
                  <a:noFill/>
                </a:ln>
                <a:solidFill>
                  <a:srgbClr val="CC7832"/>
                </a:solidFill>
                <a:effectLst/>
                <a:latin typeface="JetBrains Mono"/>
              </a:rPr>
              <a:t>int</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a:t>
            </a:r>
            <a:r>
              <a:rPr kumimoji="0" lang="es-BO" altLang="es-BO" sz="1000" b="0" i="0" u="none" strike="noStrike" cap="none" normalizeH="0" baseline="0" dirty="0" err="1">
                <a:ln>
                  <a:noFill/>
                </a:ln>
                <a:solidFill>
                  <a:srgbClr val="9876AA"/>
                </a:solidFill>
                <a:effectLst/>
                <a:latin typeface="JetBrains Mono"/>
              </a:rPr>
              <a:t>id_proy</a:t>
            </a:r>
            <a:r>
              <a:rPr kumimoji="0" lang="es-BO" altLang="es-BO" sz="1000" b="0" i="0" u="none" strike="noStrike" cap="none" normalizeH="0" baseline="0" dirty="0">
                <a:ln>
                  <a:noFill/>
                </a:ln>
                <a:solidFill>
                  <a:srgbClr val="9876AA"/>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INTEGER</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6897BB"/>
                </a:solidFill>
                <a:effectLst/>
                <a:latin typeface="JetBrains Mono"/>
              </a:rPr>
              <a:t>11</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FOREIGN KEY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err="1">
                <a:ln>
                  <a:noFill/>
                </a:ln>
                <a:solidFill>
                  <a:srgbClr val="9876AA"/>
                </a:solidFill>
                <a:effectLst/>
                <a:latin typeface="JetBrains Mono"/>
              </a:rPr>
              <a:t>id_proy</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REFERENCES </a:t>
            </a:r>
            <a:r>
              <a:rPr kumimoji="0" lang="es-BO" altLang="es-BO" sz="1000" b="0" i="0" u="none" strike="noStrike" cap="none" normalizeH="0" baseline="0" dirty="0">
                <a:ln>
                  <a:noFill/>
                </a:ln>
                <a:solidFill>
                  <a:srgbClr val="A9B7C6"/>
                </a:solidFill>
                <a:effectLst/>
                <a:latin typeface="JetBrains Mono"/>
              </a:rPr>
              <a:t>proyecto (</a:t>
            </a:r>
            <a:r>
              <a:rPr kumimoji="0" lang="es-BO" altLang="es-BO" sz="1000" b="0" i="0" u="none" strike="noStrike" cap="none" normalizeH="0" baseline="0" dirty="0" err="1">
                <a:ln>
                  <a:noFill/>
                </a:ln>
                <a:solidFill>
                  <a:srgbClr val="9876AA"/>
                </a:solidFill>
                <a:effectLst/>
                <a:latin typeface="JetBrains Mono"/>
              </a:rPr>
              <a:t>id_proy</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br>
              <a:rPr kumimoji="0" lang="es-BO" altLang="es-BO" sz="1000" b="0" i="0" u="none" strike="noStrike" cap="none" normalizeH="0" baseline="0" dirty="0">
                <a:ln>
                  <a:noFill/>
                </a:ln>
                <a:solidFill>
                  <a:srgbClr val="CC7832"/>
                </a:solidFill>
                <a:effectLst/>
                <a:latin typeface="JetBrains Mono"/>
              </a:rPr>
            </a:br>
            <a:r>
              <a:rPr kumimoji="0" lang="es-BO" altLang="es-BO" sz="1000" b="0" i="0" u="none" strike="noStrike" cap="none" normalizeH="0" baseline="0" dirty="0">
                <a:ln>
                  <a:noFill/>
                </a:ln>
                <a:solidFill>
                  <a:srgbClr val="CC7832"/>
                </a:solidFill>
                <a:effectLst/>
                <a:latin typeface="JetBrains Mono"/>
              </a:rPr>
              <a:t>    FOREIGN KEY </a:t>
            </a: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err="1">
                <a:ln>
                  <a:noFill/>
                </a:ln>
                <a:solidFill>
                  <a:srgbClr val="9876AA"/>
                </a:solidFill>
                <a:effectLst/>
                <a:latin typeface="JetBrains Mono"/>
              </a:rPr>
              <a:t>id_per</a:t>
            </a:r>
            <a:r>
              <a:rPr kumimoji="0" lang="es-BO" altLang="es-BO" sz="1000" b="0" i="0" u="none" strike="noStrike" cap="none" normalizeH="0" baseline="0" dirty="0">
                <a:ln>
                  <a:noFill/>
                </a:ln>
                <a:solidFill>
                  <a:srgbClr val="A9B7C6"/>
                </a:solidFill>
                <a:effectLst/>
                <a:latin typeface="JetBrains Mono"/>
              </a:rPr>
              <a:t>) </a:t>
            </a:r>
            <a:r>
              <a:rPr kumimoji="0" lang="es-BO" altLang="es-BO" sz="1000" b="0" i="0" u="none" strike="noStrike" cap="none" normalizeH="0" baseline="0" dirty="0">
                <a:ln>
                  <a:noFill/>
                </a:ln>
                <a:solidFill>
                  <a:srgbClr val="CC7832"/>
                </a:solidFill>
                <a:effectLst/>
                <a:latin typeface="JetBrains Mono"/>
              </a:rPr>
              <a:t>REFERENCES </a:t>
            </a:r>
            <a:r>
              <a:rPr kumimoji="0" lang="es-BO" altLang="es-BO" sz="1000" b="0" i="0" u="none" strike="noStrike" cap="none" normalizeH="0" baseline="0" dirty="0">
                <a:ln>
                  <a:noFill/>
                </a:ln>
                <a:solidFill>
                  <a:srgbClr val="A9B7C6"/>
                </a:solidFill>
                <a:effectLst/>
                <a:latin typeface="JetBrains Mono"/>
              </a:rPr>
              <a:t>persona (</a:t>
            </a:r>
            <a:r>
              <a:rPr kumimoji="0" lang="es-BO" altLang="es-BO" sz="1000" b="0" i="0" u="none" strike="noStrike" cap="none" normalizeH="0" baseline="0" dirty="0" err="1">
                <a:ln>
                  <a:noFill/>
                </a:ln>
                <a:solidFill>
                  <a:srgbClr val="9876AA"/>
                </a:solidFill>
                <a:effectLst/>
                <a:latin typeface="JetBrains Mono"/>
              </a:rPr>
              <a:t>id_per</a:t>
            </a:r>
            <a:r>
              <a:rPr kumimoji="0" lang="es-BO" altLang="es-BO" sz="1000" b="0" i="0" u="none" strike="noStrike" cap="none" normalizeH="0" baseline="0" dirty="0">
                <a:ln>
                  <a:noFill/>
                </a:ln>
                <a:solidFill>
                  <a:srgbClr val="A9B7C6"/>
                </a:solidFill>
                <a:effectLst/>
                <a:latin typeface="JetBrains Mono"/>
              </a:rPr>
              <a:t>)</a:t>
            </a:r>
            <a:br>
              <a:rPr kumimoji="0" lang="es-BO" altLang="es-BO" sz="1000" b="0" i="0" u="none" strike="noStrike" cap="none" normalizeH="0" baseline="0" dirty="0">
                <a:ln>
                  <a:noFill/>
                </a:ln>
                <a:solidFill>
                  <a:srgbClr val="A9B7C6"/>
                </a:solidFill>
                <a:effectLst/>
                <a:latin typeface="JetBrains Mono"/>
              </a:rPr>
            </a:br>
            <a:r>
              <a:rPr kumimoji="0" lang="es-BO" altLang="es-BO" sz="1000" b="0" i="0" u="none" strike="noStrike" cap="none" normalizeH="0" baseline="0" dirty="0">
                <a:ln>
                  <a:noFill/>
                </a:ln>
                <a:solidFill>
                  <a:srgbClr val="A9B7C6"/>
                </a:solidFill>
                <a:effectLst/>
                <a:latin typeface="JetBrains Mono"/>
              </a:rPr>
              <a:t>)</a:t>
            </a:r>
            <a:r>
              <a:rPr kumimoji="0" lang="es-BO" altLang="es-BO" sz="1000" b="0" i="0" u="none" strike="noStrike" cap="none" normalizeH="0" baseline="0" dirty="0">
                <a:ln>
                  <a:noFill/>
                </a:ln>
                <a:solidFill>
                  <a:srgbClr val="CC7832"/>
                </a:solidFill>
                <a:effectLst/>
                <a:latin typeface="JetBrains Mono"/>
              </a:rPr>
              <a:t>;</a:t>
            </a:r>
            <a:endParaRPr kumimoji="0" lang="es-BO" altLang="es-B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43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10. </a:t>
            </a:r>
            <a:r>
              <a:rPr lang="es-ES" sz="3600" b="1" i="1" dirty="0">
                <a:solidFill>
                  <a:srgbClr val="FF0000"/>
                </a:solidFill>
              </a:rPr>
              <a:t>Crear una función que sume los valores de la serie Fibonacci.</a:t>
            </a:r>
            <a:br>
              <a:rPr lang="es-ES" sz="3600" b="1" i="1" dirty="0">
                <a:solidFill>
                  <a:srgbClr val="FF0000"/>
                </a:solidFill>
              </a:rPr>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1">
            <a:extLst>
              <a:ext uri="{FF2B5EF4-FFF2-40B4-BE49-F238E27FC236}">
                <a16:creationId xmlns:a16="http://schemas.microsoft.com/office/drawing/2014/main" id="{DAB4CB43-C113-4F2D-BD15-49DCF59AB026}"/>
              </a:ext>
            </a:extLst>
          </p:cNvPr>
          <p:cNvSpPr>
            <a:spLocks noChangeArrowheads="1"/>
          </p:cNvSpPr>
          <p:nvPr/>
        </p:nvSpPr>
        <p:spPr bwMode="auto">
          <a:xfrm>
            <a:off x="1505712" y="1476756"/>
            <a:ext cx="9180576" cy="486287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500" b="0" i="0" u="none" strike="noStrike" cap="none" normalizeH="0" baseline="0">
                <a:ln>
                  <a:noFill/>
                </a:ln>
                <a:solidFill>
                  <a:srgbClr val="CC7832"/>
                </a:solidFill>
                <a:effectLst/>
                <a:latin typeface="JetBrains Mono"/>
              </a:rPr>
              <a:t>drop function if exists </a:t>
            </a:r>
            <a:r>
              <a:rPr kumimoji="0" lang="es-BO" altLang="es-BO" sz="500" b="0" i="1" u="none" strike="noStrike" cap="none" normalizeH="0" baseline="0">
                <a:ln>
                  <a:noFill/>
                </a:ln>
                <a:solidFill>
                  <a:srgbClr val="FFC66D"/>
                </a:solidFill>
                <a:effectLst/>
                <a:latin typeface="JetBrains Mono"/>
              </a:rPr>
              <a:t>SerieFibonnaci</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create function </a:t>
            </a:r>
            <a:r>
              <a:rPr kumimoji="0" lang="es-BO" altLang="es-BO" sz="500" b="0" i="1" u="none" strike="noStrike" cap="none" normalizeH="0" baseline="0">
                <a:ln>
                  <a:noFill/>
                </a:ln>
                <a:solidFill>
                  <a:srgbClr val="FFC66D"/>
                </a:solidFill>
                <a:effectLst/>
                <a:latin typeface="JetBrains Mono"/>
              </a:rPr>
              <a:t>SerieFibonnaci</a:t>
            </a:r>
            <a:r>
              <a:rPr kumimoji="0" lang="es-BO" altLang="es-BO" sz="500" b="0" i="0" u="none" strike="noStrike" cap="none" normalizeH="0" baseline="0">
                <a:ln>
                  <a:noFill/>
                </a:ln>
                <a:solidFill>
                  <a:srgbClr val="A9B7C6"/>
                </a:solidFill>
                <a:effectLst/>
                <a:latin typeface="JetBrains Mono"/>
              </a:rPr>
              <a:t>(limiti </a:t>
            </a:r>
            <a:r>
              <a:rPr kumimoji="0" lang="es-BO" altLang="es-BO" sz="500" b="0" i="0" u="none" strike="noStrike" cap="none" normalizeH="0" baseline="0">
                <a:ln>
                  <a:noFill/>
                </a:ln>
                <a:solidFill>
                  <a:srgbClr val="CC7832"/>
                </a:solidFill>
                <a:effectLst/>
                <a:latin typeface="JetBrains Mono"/>
              </a:rPr>
              <a:t>integer</a:t>
            </a:r>
            <a:r>
              <a:rPr kumimoji="0" lang="es-BO" altLang="es-BO" sz="500" b="0" i="0" u="none" strike="noStrike" cap="none" normalizeH="0" baseline="0">
                <a:ln>
                  <a:noFill/>
                </a:ln>
                <a:solidFill>
                  <a:srgbClr val="A9B7C6"/>
                </a:solidFill>
                <a:effectLst/>
                <a:latin typeface="JetBrains Mono"/>
              </a:rPr>
              <a:t>) </a:t>
            </a:r>
            <a:r>
              <a:rPr kumimoji="0" lang="es-BO" altLang="es-BO" sz="500" b="0" i="0" u="none" strike="noStrike" cap="none" normalizeH="0" baseline="0">
                <a:ln>
                  <a:noFill/>
                </a:ln>
                <a:solidFill>
                  <a:srgbClr val="CC7832"/>
                </a:solidFill>
                <a:effectLst/>
                <a:latin typeface="JetBrains Mono"/>
              </a:rPr>
              <a:t>returns text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begin</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respuesta </a:t>
            </a:r>
            <a:r>
              <a:rPr kumimoji="0" lang="es-BO" altLang="es-BO" sz="500" b="0" i="0" u="none" strike="noStrike" cap="none" normalizeH="0" baseline="0">
                <a:ln>
                  <a:noFill/>
                </a:ln>
                <a:solidFill>
                  <a:srgbClr val="CC7832"/>
                </a:solidFill>
                <a:effectLst/>
                <a:latin typeface="JetBrains Mono"/>
              </a:rPr>
              <a:t>text default </a:t>
            </a:r>
            <a:r>
              <a:rPr kumimoji="0" lang="es-BO" altLang="es-BO" sz="500" b="0" i="0" u="none" strike="noStrike" cap="none" normalizeH="0" baseline="0">
                <a:ln>
                  <a:noFill/>
                </a:ln>
                <a:solidFill>
                  <a:srgbClr val="6A8759"/>
                </a:solidFill>
                <a:effectLst/>
                <a:latin typeface="JetBrains Mono"/>
              </a:rPr>
              <a:t>''</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x </a:t>
            </a:r>
            <a:r>
              <a:rPr kumimoji="0" lang="es-BO" altLang="es-BO" sz="500" b="0" i="0" u="none" strike="noStrike" cap="none" normalizeH="0" baseline="0">
                <a:ln>
                  <a:noFill/>
                </a:ln>
                <a:solidFill>
                  <a:srgbClr val="CC7832"/>
                </a:solidFill>
                <a:effectLst/>
                <a:latin typeface="JetBrains Mono"/>
              </a:rPr>
              <a:t>integer default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y </a:t>
            </a:r>
            <a:r>
              <a:rPr kumimoji="0" lang="es-BO" altLang="es-BO" sz="500" b="0" i="0" u="none" strike="noStrike" cap="none" normalizeH="0" baseline="0">
                <a:ln>
                  <a:noFill/>
                </a:ln>
                <a:solidFill>
                  <a:srgbClr val="CC7832"/>
                </a:solidFill>
                <a:effectLst/>
                <a:latin typeface="JetBrains Mono"/>
              </a:rPr>
              <a:t>integer default </a:t>
            </a:r>
            <a:r>
              <a:rPr kumimoji="0" lang="es-BO" altLang="es-BO" sz="500" b="0" i="0" u="none" strike="noStrike" cap="none" normalizeH="0" baseline="0">
                <a:ln>
                  <a:noFill/>
                </a:ln>
                <a:solidFill>
                  <a:srgbClr val="6897BB"/>
                </a:solidFill>
                <a:effectLst/>
                <a:latin typeface="JetBrains Mono"/>
              </a:rPr>
              <a:t>1</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cont </a:t>
            </a:r>
            <a:r>
              <a:rPr kumimoji="0" lang="es-BO" altLang="es-BO" sz="500" b="0" i="0" u="none" strike="noStrike" cap="none" normalizeH="0" baseline="0">
                <a:ln>
                  <a:noFill/>
                </a:ln>
                <a:solidFill>
                  <a:srgbClr val="CC7832"/>
                </a:solidFill>
                <a:effectLst/>
                <a:latin typeface="JetBrains Mono"/>
              </a:rPr>
              <a:t>integer default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while </a:t>
            </a:r>
            <a:r>
              <a:rPr kumimoji="0" lang="es-BO" altLang="es-BO" sz="500" b="0" i="0" u="none" strike="noStrike" cap="none" normalizeH="0" baseline="0">
                <a:ln>
                  <a:noFill/>
                </a:ln>
                <a:solidFill>
                  <a:srgbClr val="A9B7C6"/>
                </a:solidFill>
                <a:effectLst/>
                <a:latin typeface="JetBrains Mono"/>
              </a:rPr>
              <a:t>cont!= limiti </a:t>
            </a:r>
            <a:r>
              <a:rPr kumimoji="0" lang="es-BO" altLang="es-BO" sz="500" b="0" i="0" u="none" strike="noStrike" cap="none" normalizeH="0" baseline="0">
                <a:ln>
                  <a:noFill/>
                </a:ln>
                <a:solidFill>
                  <a:srgbClr val="CC7832"/>
                </a:solidFill>
                <a:effectLst/>
                <a:latin typeface="JetBrains Mono"/>
              </a:rPr>
              <a:t>do</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respuesta= </a:t>
            </a:r>
            <a:r>
              <a:rPr kumimoji="0" lang="es-BO" altLang="es-BO" sz="500" b="0" i="0" u="none" strike="noStrike" cap="none" normalizeH="0" baseline="0">
                <a:ln>
                  <a:noFill/>
                </a:ln>
                <a:solidFill>
                  <a:srgbClr val="FFC66D"/>
                </a:solidFill>
                <a:effectLst/>
                <a:latin typeface="JetBrains Mono"/>
              </a:rPr>
              <a:t>concat</a:t>
            </a:r>
            <a:r>
              <a:rPr kumimoji="0" lang="es-BO" altLang="es-BO" sz="500" b="0" i="0" u="none" strike="noStrike" cap="none" normalizeH="0" baseline="0">
                <a:ln>
                  <a:noFill/>
                </a:ln>
                <a:solidFill>
                  <a:srgbClr val="A9B7C6"/>
                </a:solidFill>
                <a:effectLst/>
                <a:latin typeface="JetBrains Mono"/>
              </a:rPr>
              <a:t>(respuesta</a:t>
            </a:r>
            <a:r>
              <a:rPr kumimoji="0" lang="es-BO" altLang="es-BO" sz="500" b="0" i="0" u="none" strike="noStrike" cap="none" normalizeH="0" baseline="0">
                <a:ln>
                  <a:noFill/>
                </a:ln>
                <a:solidFill>
                  <a:srgbClr val="CC7832"/>
                </a:solidFill>
                <a:effectLst/>
                <a:latin typeface="JetBrains Mono"/>
              </a:rPr>
              <a:t>,</a:t>
            </a:r>
            <a:r>
              <a:rPr kumimoji="0" lang="es-BO" altLang="es-BO" sz="500" b="0" i="0" u="none" strike="noStrike" cap="none" normalizeH="0" baseline="0">
                <a:ln>
                  <a:noFill/>
                </a:ln>
                <a:solidFill>
                  <a:srgbClr val="A9B7C6"/>
                </a:solidFill>
                <a:effectLst/>
                <a:latin typeface="JetBrains Mono"/>
              </a:rPr>
              <a:t>x</a:t>
            </a:r>
            <a:r>
              <a:rPr kumimoji="0" lang="es-BO" altLang="es-BO" sz="500" b="0" i="0" u="none" strike="noStrike" cap="none" normalizeH="0" baseline="0">
                <a:ln>
                  <a:noFill/>
                </a:ln>
                <a:solidFill>
                  <a:srgbClr val="CC7832"/>
                </a:solidFill>
                <a:effectLst/>
                <a:latin typeface="JetBrains Mono"/>
              </a:rPr>
              <a:t>,</a:t>
            </a:r>
            <a:r>
              <a:rPr kumimoji="0" lang="es-BO" altLang="es-BO" sz="500" b="0" i="0" u="none" strike="noStrike" cap="none" normalizeH="0" baseline="0">
                <a:ln>
                  <a:noFill/>
                </a:ln>
                <a:solidFill>
                  <a:srgbClr val="6A8759"/>
                </a:solidFill>
                <a:effectLst/>
                <a:latin typeface="JetBrains Mono"/>
              </a:rPr>
              <a:t>', '</a:t>
            </a:r>
            <a:r>
              <a:rPr kumimoji="0" lang="es-BO" altLang="es-BO" sz="500" b="0" i="0" u="none" strike="noStrike" cap="none" normalizeH="0" baseline="0">
                <a:ln>
                  <a:noFill/>
                </a:ln>
                <a:solidFill>
                  <a:srgbClr val="A9B7C6"/>
                </a:solidFill>
                <a:effectLst/>
                <a:latin typeface="JetBrains Mono"/>
              </a:rPr>
              <a:t>)</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x=x+y</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y=x-y</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cont=cont+</a:t>
            </a:r>
            <a:r>
              <a:rPr kumimoji="0" lang="es-BO" altLang="es-BO" sz="500" b="0" i="0" u="none" strike="noStrike" cap="none" normalizeH="0" baseline="0">
                <a:ln>
                  <a:noFill/>
                </a:ln>
                <a:solidFill>
                  <a:srgbClr val="6897BB"/>
                </a:solidFill>
                <a:effectLst/>
                <a:latin typeface="JetBrains Mono"/>
              </a:rPr>
              <a:t>1</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end while;</a:t>
            </a:r>
            <a:br>
              <a:rPr kumimoji="0" lang="es-BO" altLang="es-BO" sz="500" b="0" i="0" u="none" strike="noStrike" cap="none" normalizeH="0" baseline="0">
                <a:ln>
                  <a:noFill/>
                </a:ln>
                <a:solidFill>
                  <a:srgbClr val="CC7832"/>
                </a:solidFill>
                <a:effectLst/>
                <a:latin typeface="JetBrains Mono"/>
              </a:rPr>
            </a:b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return </a:t>
            </a:r>
            <a:r>
              <a:rPr kumimoji="0" lang="es-BO" altLang="es-BO" sz="500" b="0" i="0" u="none" strike="noStrike" cap="none" normalizeH="0" baseline="0">
                <a:ln>
                  <a:noFill/>
                </a:ln>
                <a:solidFill>
                  <a:srgbClr val="A9B7C6"/>
                </a:solidFill>
                <a:effectLst/>
                <a:latin typeface="JetBrains Mono"/>
              </a:rPr>
              <a:t>respuesta</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end;</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Select </a:t>
            </a:r>
            <a:r>
              <a:rPr kumimoji="0" lang="es-BO" altLang="es-BO" sz="500" b="0" i="1" u="none" strike="noStrike" cap="none" normalizeH="0" baseline="0">
                <a:ln>
                  <a:noFill/>
                </a:ln>
                <a:solidFill>
                  <a:srgbClr val="FFC66D"/>
                </a:solidFill>
                <a:effectLst/>
                <a:latin typeface="JetBrains Mono"/>
              </a:rPr>
              <a:t>SerieFibonnaci</a:t>
            </a:r>
            <a:r>
              <a:rPr kumimoji="0" lang="es-BO" altLang="es-BO" sz="500" b="0" i="0" u="none" strike="noStrike" cap="none" normalizeH="0" baseline="0">
                <a:ln>
                  <a:noFill/>
                </a:ln>
                <a:solidFill>
                  <a:srgbClr val="A9B7C6"/>
                </a:solidFill>
                <a:effectLst/>
                <a:latin typeface="JetBrains Mono"/>
              </a:rPr>
              <a:t>(</a:t>
            </a:r>
            <a:r>
              <a:rPr kumimoji="0" lang="es-BO" altLang="es-BO" sz="500" b="0" i="0" u="none" strike="noStrike" cap="none" normalizeH="0" baseline="0">
                <a:ln>
                  <a:noFill/>
                </a:ln>
                <a:solidFill>
                  <a:srgbClr val="6897BB"/>
                </a:solidFill>
                <a:effectLst/>
                <a:latin typeface="JetBrains Mono"/>
              </a:rPr>
              <a:t>10</a:t>
            </a:r>
            <a:r>
              <a:rPr kumimoji="0" lang="es-BO" altLang="es-BO" sz="500" b="0" i="0" u="none" strike="noStrike" cap="none" normalizeH="0" baseline="0">
                <a:ln>
                  <a:noFill/>
                </a:ln>
                <a:solidFill>
                  <a:srgbClr val="A9B7C6"/>
                </a:solidFill>
                <a:effectLst/>
                <a:latin typeface="JetBrains Mono"/>
              </a:rPr>
              <a:t>)</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drop function if exists </a:t>
            </a:r>
            <a:r>
              <a:rPr kumimoji="0" lang="es-BO" altLang="es-BO" sz="500" b="0" i="1" u="none" strike="noStrike" cap="none" normalizeH="0" baseline="0">
                <a:ln>
                  <a:noFill/>
                </a:ln>
                <a:solidFill>
                  <a:srgbClr val="FFC66D"/>
                </a:solidFill>
                <a:effectLst/>
                <a:latin typeface="JetBrains Mono"/>
              </a:rPr>
              <a:t>SUMA_SerieFibonnaci</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create function </a:t>
            </a:r>
            <a:r>
              <a:rPr kumimoji="0" lang="es-BO" altLang="es-BO" sz="500" b="0" i="1" u="none" strike="noStrike" cap="none" normalizeH="0" baseline="0">
                <a:ln>
                  <a:noFill/>
                </a:ln>
                <a:solidFill>
                  <a:srgbClr val="FFC66D"/>
                </a:solidFill>
                <a:effectLst/>
                <a:latin typeface="JetBrains Mono"/>
              </a:rPr>
              <a:t>SUMA_SerieFibonnaci</a:t>
            </a:r>
            <a:r>
              <a:rPr kumimoji="0" lang="es-BO" altLang="es-BO" sz="500" b="0" i="0" u="none" strike="noStrike" cap="none" normalizeH="0" baseline="0">
                <a:ln>
                  <a:noFill/>
                </a:ln>
                <a:solidFill>
                  <a:srgbClr val="A9B7C6"/>
                </a:solidFill>
                <a:effectLst/>
                <a:latin typeface="JetBrains Mono"/>
              </a:rPr>
              <a:t>(Limita </a:t>
            </a:r>
            <a:r>
              <a:rPr kumimoji="0" lang="es-BO" altLang="es-BO" sz="500" b="0" i="0" u="none" strike="noStrike" cap="none" normalizeH="0" baseline="0">
                <a:ln>
                  <a:noFill/>
                </a:ln>
                <a:solidFill>
                  <a:srgbClr val="CC7832"/>
                </a:solidFill>
                <a:effectLst/>
                <a:latin typeface="JetBrains Mono"/>
              </a:rPr>
              <a:t>integer</a:t>
            </a:r>
            <a:r>
              <a:rPr kumimoji="0" lang="es-BO" altLang="es-BO" sz="500" b="0" i="0" u="none" strike="noStrike" cap="none" normalizeH="0" baseline="0">
                <a:ln>
                  <a:noFill/>
                </a:ln>
                <a:solidFill>
                  <a:srgbClr val="A9B7C6"/>
                </a:solidFill>
                <a:effectLst/>
                <a:latin typeface="JetBrains Mono"/>
              </a:rPr>
              <a:t>)</a:t>
            </a:r>
            <a:br>
              <a:rPr kumimoji="0" lang="es-BO" altLang="es-BO" sz="500" b="0" i="0" u="none" strike="noStrike" cap="none" normalizeH="0" baseline="0">
                <a:ln>
                  <a:noFill/>
                </a:ln>
                <a:solidFill>
                  <a:srgbClr val="A9B7C6"/>
                </a:solidFill>
                <a:effectLst/>
                <a:latin typeface="JetBrains Mono"/>
              </a:rPr>
            </a:br>
            <a:r>
              <a:rPr kumimoji="0" lang="es-BO" altLang="es-BO" sz="500" b="0" i="0" u="none" strike="noStrike" cap="none" normalizeH="0" baseline="0">
                <a:ln>
                  <a:noFill/>
                </a:ln>
                <a:solidFill>
                  <a:srgbClr val="CC7832"/>
                </a:solidFill>
                <a:effectLst/>
                <a:latin typeface="JetBrains Mono"/>
              </a:rPr>
              <a:t>returns text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begin</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entrada </a:t>
            </a:r>
            <a:r>
              <a:rPr kumimoji="0" lang="es-BO" altLang="es-BO" sz="500" b="0" i="0" u="none" strike="noStrike" cap="none" normalizeH="0" baseline="0">
                <a:ln>
                  <a:noFill/>
                </a:ln>
                <a:solidFill>
                  <a:srgbClr val="CC7832"/>
                </a:solidFill>
                <a:effectLst/>
                <a:latin typeface="JetBrains Mono"/>
              </a:rPr>
              <a:t>text default </a:t>
            </a:r>
            <a:r>
              <a:rPr kumimoji="0" lang="es-BO" altLang="es-BO" sz="500" b="0" i="0" u="none" strike="noStrike" cap="none" normalizeH="0" baseline="0">
                <a:ln>
                  <a:noFill/>
                </a:ln>
                <a:solidFill>
                  <a:srgbClr val="6A8759"/>
                </a:solidFill>
                <a:effectLst/>
                <a:latin typeface="JetBrains Mono"/>
              </a:rPr>
              <a:t>''</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espacio </a:t>
            </a:r>
            <a:r>
              <a:rPr kumimoji="0" lang="es-BO" altLang="es-BO" sz="500" b="0" i="0" u="none" strike="noStrike" cap="none" normalizeH="0" baseline="0">
                <a:ln>
                  <a:noFill/>
                </a:ln>
                <a:solidFill>
                  <a:srgbClr val="CC7832"/>
                </a:solidFill>
                <a:effectLst/>
                <a:latin typeface="JetBrains Mono"/>
              </a:rPr>
              <a:t>text default </a:t>
            </a:r>
            <a:r>
              <a:rPr kumimoji="0" lang="es-BO" altLang="es-BO" sz="500" b="0" i="0" u="none" strike="noStrike" cap="none" normalizeH="0" baseline="0">
                <a:ln>
                  <a:noFill/>
                </a:ln>
                <a:solidFill>
                  <a:srgbClr val="6A8759"/>
                </a:solidFill>
                <a:effectLst/>
                <a:latin typeface="JetBrains Mono"/>
              </a:rPr>
              <a:t>''</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x </a:t>
            </a:r>
            <a:r>
              <a:rPr kumimoji="0" lang="es-BO" altLang="es-BO" sz="500" b="0" i="0" u="none" strike="noStrike" cap="none" normalizeH="0" baseline="0">
                <a:ln>
                  <a:noFill/>
                </a:ln>
                <a:solidFill>
                  <a:srgbClr val="CC7832"/>
                </a:solidFill>
                <a:effectLst/>
                <a:latin typeface="JetBrains Mono"/>
              </a:rPr>
              <a:t>int default </a:t>
            </a:r>
            <a:r>
              <a:rPr kumimoji="0" lang="es-BO" altLang="es-BO" sz="500" b="0" i="0" u="none" strike="noStrike" cap="none" normalizeH="0" baseline="0">
                <a:ln>
                  <a:noFill/>
                </a:ln>
                <a:solidFill>
                  <a:srgbClr val="6897BB"/>
                </a:solidFill>
                <a:effectLst/>
                <a:latin typeface="JetBrains Mono"/>
              </a:rPr>
              <a:t>1</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nVeces </a:t>
            </a:r>
            <a:r>
              <a:rPr kumimoji="0" lang="es-BO" altLang="es-BO" sz="500" b="0" i="0" u="none" strike="noStrike" cap="none" normalizeH="0" baseline="0">
                <a:ln>
                  <a:noFill/>
                </a:ln>
                <a:solidFill>
                  <a:srgbClr val="CC7832"/>
                </a:solidFill>
                <a:effectLst/>
                <a:latin typeface="JetBrains Mono"/>
              </a:rPr>
              <a:t>int default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letra </a:t>
            </a:r>
            <a:r>
              <a:rPr kumimoji="0" lang="es-BO" altLang="es-BO" sz="500" b="0" i="0" u="none" strike="noStrike" cap="none" normalizeH="0" baseline="0">
                <a:ln>
                  <a:noFill/>
                </a:ln>
                <a:solidFill>
                  <a:srgbClr val="CC7832"/>
                </a:solidFill>
                <a:effectLst/>
                <a:latin typeface="JetBrains Mono"/>
              </a:rPr>
              <a:t>char default </a:t>
            </a:r>
            <a:r>
              <a:rPr kumimoji="0" lang="es-BO" altLang="es-BO" sz="500" b="0" i="0" u="none" strike="noStrike" cap="none" normalizeH="0" baseline="0">
                <a:ln>
                  <a:noFill/>
                </a:ln>
                <a:solidFill>
                  <a:srgbClr val="6A8759"/>
                </a:solidFill>
                <a:effectLst/>
                <a:latin typeface="JetBrains Mono"/>
              </a:rPr>
              <a:t>''</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limite </a:t>
            </a:r>
            <a:r>
              <a:rPr kumimoji="0" lang="es-BO" altLang="es-BO" sz="500" b="0" i="0" u="none" strike="noStrike" cap="none" normalizeH="0" baseline="0">
                <a:ln>
                  <a:noFill/>
                </a:ln>
                <a:solidFill>
                  <a:srgbClr val="CC7832"/>
                </a:solidFill>
                <a:effectLst/>
                <a:latin typeface="JetBrains Mono"/>
              </a:rPr>
              <a:t>int default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a </a:t>
            </a:r>
            <a:r>
              <a:rPr kumimoji="0" lang="es-BO" altLang="es-BO" sz="500" b="0" i="0" u="none" strike="noStrike" cap="none" normalizeH="0" baseline="0">
                <a:ln>
                  <a:noFill/>
                </a:ln>
                <a:solidFill>
                  <a:srgbClr val="CC7832"/>
                </a:solidFill>
                <a:effectLst/>
                <a:latin typeface="JetBrains Mono"/>
              </a:rPr>
              <a:t>int default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b </a:t>
            </a:r>
            <a:r>
              <a:rPr kumimoji="0" lang="es-BO" altLang="es-BO" sz="500" b="0" i="0" u="none" strike="noStrike" cap="none" normalizeH="0" baseline="0">
                <a:ln>
                  <a:noFill/>
                </a:ln>
                <a:solidFill>
                  <a:srgbClr val="CC7832"/>
                </a:solidFill>
                <a:effectLst/>
                <a:latin typeface="JetBrains Mono"/>
              </a:rPr>
              <a:t>int default </a:t>
            </a:r>
            <a:r>
              <a:rPr kumimoji="0" lang="es-BO" altLang="es-BO" sz="500" b="0" i="0" u="none" strike="noStrike" cap="none" normalizeH="0" baseline="0">
                <a:ln>
                  <a:noFill/>
                </a:ln>
                <a:solidFill>
                  <a:srgbClr val="6897BB"/>
                </a:solidFill>
                <a:effectLst/>
                <a:latin typeface="JetBrains Mono"/>
              </a:rPr>
              <a:t>1</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cont </a:t>
            </a:r>
            <a:r>
              <a:rPr kumimoji="0" lang="es-BO" altLang="es-BO" sz="500" b="0" i="0" u="none" strike="noStrike" cap="none" normalizeH="0" baseline="0">
                <a:ln>
                  <a:noFill/>
                </a:ln>
                <a:solidFill>
                  <a:srgbClr val="CC7832"/>
                </a:solidFill>
                <a:effectLst/>
                <a:latin typeface="JetBrains Mono"/>
              </a:rPr>
              <a:t>int default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aux </a:t>
            </a:r>
            <a:r>
              <a:rPr kumimoji="0" lang="es-BO" altLang="es-BO" sz="500" b="0" i="0" u="none" strike="noStrike" cap="none" normalizeH="0" baseline="0">
                <a:ln>
                  <a:noFill/>
                </a:ln>
                <a:solidFill>
                  <a:srgbClr val="CC7832"/>
                </a:solidFill>
                <a:effectLst/>
                <a:latin typeface="JetBrains Mono"/>
              </a:rPr>
              <a:t>int default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declare </a:t>
            </a:r>
            <a:r>
              <a:rPr kumimoji="0" lang="es-BO" altLang="es-BO" sz="500" b="0" i="0" u="none" strike="noStrike" cap="none" normalizeH="0" baseline="0">
                <a:ln>
                  <a:noFill/>
                </a:ln>
                <a:solidFill>
                  <a:srgbClr val="A9B7C6"/>
                </a:solidFill>
                <a:effectLst/>
                <a:latin typeface="JetBrains Mono"/>
              </a:rPr>
              <a:t>sumar </a:t>
            </a:r>
            <a:r>
              <a:rPr kumimoji="0" lang="es-BO" altLang="es-BO" sz="500" b="0" i="0" u="none" strike="noStrike" cap="none" normalizeH="0" baseline="0">
                <a:ln>
                  <a:noFill/>
                </a:ln>
                <a:solidFill>
                  <a:srgbClr val="CC7832"/>
                </a:solidFill>
                <a:effectLst/>
                <a:latin typeface="JetBrains Mono"/>
              </a:rPr>
              <a:t>int default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entrada = </a:t>
            </a:r>
            <a:r>
              <a:rPr kumimoji="0" lang="es-BO" altLang="es-BO" sz="500" b="0" i="1" u="none" strike="noStrike" cap="none" normalizeH="0" baseline="0">
                <a:ln>
                  <a:noFill/>
                </a:ln>
                <a:solidFill>
                  <a:srgbClr val="FFC66D"/>
                </a:solidFill>
                <a:effectLst/>
                <a:latin typeface="JetBrains Mono"/>
              </a:rPr>
              <a:t>SerieFibonnaci</a:t>
            </a:r>
            <a:r>
              <a:rPr kumimoji="0" lang="es-BO" altLang="es-BO" sz="500" b="0" i="0" u="none" strike="noStrike" cap="none" normalizeH="0" baseline="0">
                <a:ln>
                  <a:noFill/>
                </a:ln>
                <a:solidFill>
                  <a:srgbClr val="A9B7C6"/>
                </a:solidFill>
                <a:effectLst/>
                <a:latin typeface="JetBrains Mono"/>
              </a:rPr>
              <a:t>(limita)</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limite = </a:t>
            </a:r>
            <a:r>
              <a:rPr kumimoji="0" lang="es-BO" altLang="es-BO" sz="500" b="0" i="0" u="none" strike="noStrike" cap="none" normalizeH="0" baseline="0">
                <a:ln>
                  <a:noFill/>
                </a:ln>
                <a:solidFill>
                  <a:srgbClr val="FFC66D"/>
                </a:solidFill>
                <a:effectLst/>
                <a:latin typeface="JetBrains Mono"/>
              </a:rPr>
              <a:t>char_length</a:t>
            </a:r>
            <a:r>
              <a:rPr kumimoji="0" lang="es-BO" altLang="es-BO" sz="500" b="0" i="0" u="none" strike="noStrike" cap="none" normalizeH="0" baseline="0">
                <a:ln>
                  <a:noFill/>
                </a:ln>
                <a:solidFill>
                  <a:srgbClr val="A9B7C6"/>
                </a:solidFill>
                <a:effectLst/>
                <a:latin typeface="JetBrains Mono"/>
              </a:rPr>
              <a:t>(entrada)</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while </a:t>
            </a:r>
            <a:r>
              <a:rPr kumimoji="0" lang="es-BO" altLang="es-BO" sz="500" b="0" i="0" u="none" strike="noStrike" cap="none" normalizeH="0" baseline="0">
                <a:ln>
                  <a:noFill/>
                </a:ln>
                <a:solidFill>
                  <a:srgbClr val="A9B7C6"/>
                </a:solidFill>
                <a:effectLst/>
                <a:latin typeface="JetBrains Mono"/>
              </a:rPr>
              <a:t>x &lt;= limite </a:t>
            </a:r>
            <a:r>
              <a:rPr kumimoji="0" lang="es-BO" altLang="es-BO" sz="500" b="0" i="0" u="none" strike="noStrike" cap="none" normalizeH="0" baseline="0">
                <a:ln>
                  <a:noFill/>
                </a:ln>
                <a:solidFill>
                  <a:srgbClr val="CC7832"/>
                </a:solidFill>
                <a:effectLst/>
                <a:latin typeface="JetBrains Mono"/>
              </a:rPr>
              <a:t>do</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letra = </a:t>
            </a:r>
            <a:r>
              <a:rPr kumimoji="0" lang="es-BO" altLang="es-BO" sz="500" b="0" i="0" u="none" strike="noStrike" cap="none" normalizeH="0" baseline="0">
                <a:ln>
                  <a:noFill/>
                </a:ln>
                <a:solidFill>
                  <a:srgbClr val="FFC66D"/>
                </a:solidFill>
                <a:effectLst/>
                <a:latin typeface="JetBrains Mono"/>
              </a:rPr>
              <a:t>substring</a:t>
            </a:r>
            <a:r>
              <a:rPr kumimoji="0" lang="es-BO" altLang="es-BO" sz="500" b="0" i="0" u="none" strike="noStrike" cap="none" normalizeH="0" baseline="0">
                <a:ln>
                  <a:noFill/>
                </a:ln>
                <a:solidFill>
                  <a:srgbClr val="A9B7C6"/>
                </a:solidFill>
                <a:effectLst/>
                <a:latin typeface="JetBrains Mono"/>
              </a:rPr>
              <a:t>(entrada</a:t>
            </a:r>
            <a:r>
              <a:rPr kumimoji="0" lang="es-BO" altLang="es-BO" sz="500" b="0" i="0" u="none" strike="noStrike" cap="none" normalizeH="0" baseline="0">
                <a:ln>
                  <a:noFill/>
                </a:ln>
                <a:solidFill>
                  <a:srgbClr val="CC7832"/>
                </a:solidFill>
                <a:effectLst/>
                <a:latin typeface="JetBrains Mono"/>
              </a:rPr>
              <a:t>, </a:t>
            </a:r>
            <a:r>
              <a:rPr kumimoji="0" lang="es-BO" altLang="es-BO" sz="500" b="0" i="0" u="none" strike="noStrike" cap="none" normalizeH="0" baseline="0">
                <a:ln>
                  <a:noFill/>
                </a:ln>
                <a:solidFill>
                  <a:srgbClr val="A9B7C6"/>
                </a:solidFill>
                <a:effectLst/>
                <a:latin typeface="JetBrains Mono"/>
              </a:rPr>
              <a:t>x</a:t>
            </a:r>
            <a:r>
              <a:rPr kumimoji="0" lang="es-BO" altLang="es-BO" sz="500" b="0" i="0" u="none" strike="noStrike" cap="none" normalizeH="0" baseline="0">
                <a:ln>
                  <a:noFill/>
                </a:ln>
                <a:solidFill>
                  <a:srgbClr val="CC7832"/>
                </a:solidFill>
                <a:effectLst/>
                <a:latin typeface="JetBrains Mono"/>
              </a:rPr>
              <a:t>, </a:t>
            </a:r>
            <a:r>
              <a:rPr kumimoji="0" lang="es-BO" altLang="es-BO" sz="500" b="0" i="0" u="none" strike="noStrike" cap="none" normalizeH="0" baseline="0">
                <a:ln>
                  <a:noFill/>
                </a:ln>
                <a:solidFill>
                  <a:srgbClr val="6897BB"/>
                </a:solidFill>
                <a:effectLst/>
                <a:latin typeface="JetBrains Mono"/>
              </a:rPr>
              <a:t>1</a:t>
            </a:r>
            <a:r>
              <a:rPr kumimoji="0" lang="es-BO" altLang="es-BO" sz="500" b="0" i="0" u="none" strike="noStrike" cap="none" normalizeH="0" baseline="0">
                <a:ln>
                  <a:noFill/>
                </a:ln>
                <a:solidFill>
                  <a:srgbClr val="A9B7C6"/>
                </a:solidFill>
                <a:effectLst/>
                <a:latin typeface="JetBrains Mono"/>
              </a:rPr>
              <a:t>)</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if </a:t>
            </a:r>
            <a:r>
              <a:rPr kumimoji="0" lang="es-BO" altLang="es-BO" sz="500" b="0" i="0" u="none" strike="noStrike" cap="none" normalizeH="0" baseline="0">
                <a:ln>
                  <a:noFill/>
                </a:ln>
                <a:solidFill>
                  <a:srgbClr val="A9B7C6"/>
                </a:solidFill>
                <a:effectLst/>
                <a:latin typeface="JetBrains Mono"/>
              </a:rPr>
              <a:t>letra = espacio</a:t>
            </a:r>
            <a:br>
              <a:rPr kumimoji="0" lang="es-BO" altLang="es-BO" sz="500" b="0" i="0" u="none" strike="noStrike" cap="none" normalizeH="0" baseline="0">
                <a:ln>
                  <a:noFill/>
                </a:ln>
                <a:solidFill>
                  <a:srgbClr val="A9B7C6"/>
                </a:solidFill>
                <a:effectLst/>
                <a:latin typeface="JetBrains Mono"/>
              </a:rPr>
            </a:br>
            <a:r>
              <a:rPr kumimoji="0" lang="es-BO" altLang="es-BO" sz="500" b="0" i="0" u="none" strike="noStrike" cap="none" normalizeH="0" baseline="0">
                <a:ln>
                  <a:noFill/>
                </a:ln>
                <a:solidFill>
                  <a:srgbClr val="A9B7C6"/>
                </a:solidFill>
                <a:effectLst/>
                <a:latin typeface="JetBrains Mono"/>
              </a:rPr>
              <a:t>            </a:t>
            </a:r>
            <a:r>
              <a:rPr kumimoji="0" lang="es-BO" altLang="es-BO" sz="500" b="0" i="0" u="none" strike="noStrike" cap="none" normalizeH="0" baseline="0">
                <a:ln>
                  <a:noFill/>
                </a:ln>
                <a:solidFill>
                  <a:srgbClr val="CC7832"/>
                </a:solidFill>
                <a:effectLst/>
                <a:latin typeface="JetBrains Mono"/>
              </a:rPr>
              <a:t>then</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nVeces = nVeces + </a:t>
            </a:r>
            <a:r>
              <a:rPr kumimoji="0" lang="es-BO" altLang="es-BO" sz="500" b="0" i="0" u="none" strike="noStrike" cap="none" normalizeH="0" baseline="0">
                <a:ln>
                  <a:noFill/>
                </a:ln>
                <a:solidFill>
                  <a:srgbClr val="6897BB"/>
                </a:solidFill>
                <a:effectLst/>
                <a:latin typeface="JetBrains Mono"/>
              </a:rPr>
              <a:t>1</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end if;</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x = x + </a:t>
            </a:r>
            <a:r>
              <a:rPr kumimoji="0" lang="es-BO" altLang="es-BO" sz="500" b="0" i="0" u="none" strike="noStrike" cap="none" normalizeH="0" baseline="0">
                <a:ln>
                  <a:noFill/>
                </a:ln>
                <a:solidFill>
                  <a:srgbClr val="6897BB"/>
                </a:solidFill>
                <a:effectLst/>
                <a:latin typeface="JetBrains Mono"/>
              </a:rPr>
              <a:t>1</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end while;</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while </a:t>
            </a:r>
            <a:r>
              <a:rPr kumimoji="0" lang="es-BO" altLang="es-BO" sz="500" b="0" i="0" u="none" strike="noStrike" cap="none" normalizeH="0" baseline="0">
                <a:ln>
                  <a:noFill/>
                </a:ln>
                <a:solidFill>
                  <a:srgbClr val="A9B7C6"/>
                </a:solidFill>
                <a:effectLst/>
                <a:latin typeface="JetBrains Mono"/>
              </a:rPr>
              <a:t>cont &lt; nVeces </a:t>
            </a:r>
            <a:r>
              <a:rPr kumimoji="0" lang="es-BO" altLang="es-BO" sz="500" b="0" i="0" u="none" strike="noStrike" cap="none" normalizeH="0" baseline="0">
                <a:ln>
                  <a:noFill/>
                </a:ln>
                <a:solidFill>
                  <a:srgbClr val="CC7832"/>
                </a:solidFill>
                <a:effectLst/>
                <a:latin typeface="JetBrains Mono"/>
              </a:rPr>
              <a:t>do</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if </a:t>
            </a:r>
            <a:r>
              <a:rPr kumimoji="0" lang="es-BO" altLang="es-BO" sz="500" b="0" i="0" u="none" strike="noStrike" cap="none" normalizeH="0" baseline="0">
                <a:ln>
                  <a:noFill/>
                </a:ln>
                <a:solidFill>
                  <a:srgbClr val="A9B7C6"/>
                </a:solidFill>
                <a:effectLst/>
                <a:latin typeface="JetBrains Mono"/>
              </a:rPr>
              <a:t>cont = </a:t>
            </a:r>
            <a:r>
              <a:rPr kumimoji="0" lang="es-BO" altLang="es-BO" sz="500" b="0" i="0" u="none" strike="noStrike" cap="none" normalizeH="0" baseline="0">
                <a:ln>
                  <a:noFill/>
                </a:ln>
                <a:solidFill>
                  <a:srgbClr val="6897BB"/>
                </a:solidFill>
                <a:effectLst/>
                <a:latin typeface="JetBrains Mono"/>
              </a:rPr>
              <a:t>0</a:t>
            </a:r>
            <a:br>
              <a:rPr kumimoji="0" lang="es-BO" altLang="es-BO" sz="500" b="0" i="0" u="none" strike="noStrike" cap="none" normalizeH="0" baseline="0">
                <a:ln>
                  <a:noFill/>
                </a:ln>
                <a:solidFill>
                  <a:srgbClr val="6897BB"/>
                </a:solidFill>
                <a:effectLst/>
                <a:latin typeface="JetBrains Mono"/>
              </a:rPr>
            </a:br>
            <a:r>
              <a:rPr kumimoji="0" lang="es-BO" altLang="es-BO" sz="500" b="0" i="0" u="none" strike="noStrike" cap="none" normalizeH="0" baseline="0">
                <a:ln>
                  <a:noFill/>
                </a:ln>
                <a:solidFill>
                  <a:srgbClr val="6897BB"/>
                </a:solidFill>
                <a:effectLst/>
                <a:latin typeface="JetBrains Mono"/>
              </a:rPr>
              <a:t>                    </a:t>
            </a:r>
            <a:r>
              <a:rPr kumimoji="0" lang="es-BO" altLang="es-BO" sz="500" b="0" i="0" u="none" strike="noStrike" cap="none" normalizeH="0" baseline="0">
                <a:ln>
                  <a:noFill/>
                </a:ln>
                <a:solidFill>
                  <a:srgbClr val="CC7832"/>
                </a:solidFill>
                <a:effectLst/>
                <a:latin typeface="JetBrains Mono"/>
              </a:rPr>
              <a:t>then</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sumar = </a:t>
            </a:r>
            <a:r>
              <a:rPr kumimoji="0" lang="es-BO" altLang="es-BO" sz="500" b="0" i="0" u="none" strike="noStrike" cap="none" normalizeH="0" baseline="0">
                <a:ln>
                  <a:noFill/>
                </a:ln>
                <a:solidFill>
                  <a:srgbClr val="6897BB"/>
                </a:solidFill>
                <a:effectLst/>
                <a:latin typeface="JetBrains Mono"/>
              </a:rPr>
              <a:t>0</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else</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sumar = sumar + b</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aux = a</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a = b</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b = aux + a</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end if;</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set </a:t>
            </a:r>
            <a:r>
              <a:rPr kumimoji="0" lang="es-BO" altLang="es-BO" sz="500" b="0" i="0" u="none" strike="noStrike" cap="none" normalizeH="0" baseline="0">
                <a:ln>
                  <a:noFill/>
                </a:ln>
                <a:solidFill>
                  <a:srgbClr val="A9B7C6"/>
                </a:solidFill>
                <a:effectLst/>
                <a:latin typeface="JetBrains Mono"/>
              </a:rPr>
              <a:t>cont = cont + </a:t>
            </a:r>
            <a:r>
              <a:rPr kumimoji="0" lang="es-BO" altLang="es-BO" sz="500" b="0" i="0" u="none" strike="noStrike" cap="none" normalizeH="0" baseline="0">
                <a:ln>
                  <a:noFill/>
                </a:ln>
                <a:solidFill>
                  <a:srgbClr val="6897BB"/>
                </a:solidFill>
                <a:effectLst/>
                <a:latin typeface="JetBrains Mono"/>
              </a:rPr>
              <a:t>1</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end while;</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return </a:t>
            </a:r>
            <a:r>
              <a:rPr kumimoji="0" lang="es-BO" altLang="es-BO" sz="500" b="0" i="0" u="none" strike="noStrike" cap="none" normalizeH="0" baseline="0">
                <a:ln>
                  <a:noFill/>
                </a:ln>
                <a:solidFill>
                  <a:srgbClr val="A9B7C6"/>
                </a:solidFill>
                <a:effectLst/>
                <a:latin typeface="JetBrains Mono"/>
              </a:rPr>
              <a:t>sumar</a:t>
            </a:r>
            <a:r>
              <a:rPr kumimoji="0" lang="es-BO" altLang="es-BO" sz="500" b="0" i="0" u="none" strike="noStrike" cap="none" normalizeH="0" baseline="0">
                <a:ln>
                  <a:noFill/>
                </a:ln>
                <a:solidFill>
                  <a:srgbClr val="CC7832"/>
                </a:solidFill>
                <a:effectLst/>
                <a:latin typeface="JetBrains Mono"/>
              </a:rPr>
              <a:t>;</a:t>
            </a: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    end;</a:t>
            </a:r>
            <a:br>
              <a:rPr kumimoji="0" lang="es-BO" altLang="es-BO" sz="500" b="0" i="0" u="none" strike="noStrike" cap="none" normalizeH="0" baseline="0">
                <a:ln>
                  <a:noFill/>
                </a:ln>
                <a:solidFill>
                  <a:srgbClr val="CC7832"/>
                </a:solidFill>
                <a:effectLst/>
                <a:latin typeface="JetBrains Mono"/>
              </a:rPr>
            </a:br>
            <a:br>
              <a:rPr kumimoji="0" lang="es-BO" altLang="es-BO" sz="500" b="0" i="0" u="none" strike="noStrike" cap="none" normalizeH="0" baseline="0">
                <a:ln>
                  <a:noFill/>
                </a:ln>
                <a:solidFill>
                  <a:srgbClr val="CC7832"/>
                </a:solidFill>
                <a:effectLst/>
                <a:latin typeface="JetBrains Mono"/>
              </a:rPr>
            </a:br>
            <a:r>
              <a:rPr kumimoji="0" lang="es-BO" altLang="es-BO" sz="500" b="0" i="0" u="none" strike="noStrike" cap="none" normalizeH="0" baseline="0">
                <a:ln>
                  <a:noFill/>
                </a:ln>
                <a:solidFill>
                  <a:srgbClr val="CC7832"/>
                </a:solidFill>
                <a:effectLst/>
                <a:latin typeface="JetBrains Mono"/>
              </a:rPr>
              <a:t>Select </a:t>
            </a:r>
            <a:r>
              <a:rPr kumimoji="0" lang="es-BO" altLang="es-BO" sz="500" b="0" i="1" u="none" strike="noStrike" cap="none" normalizeH="0" baseline="0">
                <a:ln>
                  <a:noFill/>
                </a:ln>
                <a:solidFill>
                  <a:srgbClr val="FFC66D"/>
                </a:solidFill>
                <a:effectLst/>
                <a:latin typeface="JetBrains Mono"/>
              </a:rPr>
              <a:t>SUMA_SerieFibonnaci</a:t>
            </a:r>
            <a:r>
              <a:rPr kumimoji="0" lang="es-BO" altLang="es-BO" sz="500" b="0" i="0" u="none" strike="noStrike" cap="none" normalizeH="0" baseline="0">
                <a:ln>
                  <a:noFill/>
                </a:ln>
                <a:solidFill>
                  <a:srgbClr val="A9B7C6"/>
                </a:solidFill>
                <a:effectLst/>
                <a:latin typeface="JetBrains Mono"/>
              </a:rPr>
              <a:t>(</a:t>
            </a:r>
            <a:r>
              <a:rPr kumimoji="0" lang="es-BO" altLang="es-BO" sz="500" b="0" i="0" u="none" strike="noStrike" cap="none" normalizeH="0" baseline="0">
                <a:ln>
                  <a:noFill/>
                </a:ln>
                <a:solidFill>
                  <a:srgbClr val="6897BB"/>
                </a:solidFill>
                <a:effectLst/>
                <a:latin typeface="JetBrains Mono"/>
              </a:rPr>
              <a:t>10</a:t>
            </a:r>
            <a:r>
              <a:rPr kumimoji="0" lang="es-BO" altLang="es-BO" sz="500" b="0" i="0" u="none" strike="noStrike" cap="none" normalizeH="0" baseline="0">
                <a:ln>
                  <a:noFill/>
                </a:ln>
                <a:solidFill>
                  <a:srgbClr val="A9B7C6"/>
                </a:solidFill>
                <a:effectLst/>
                <a:latin typeface="JetBrains Mono"/>
              </a:rPr>
              <a:t>)</a:t>
            </a:r>
            <a:r>
              <a:rPr kumimoji="0" lang="es-BO" altLang="es-BO" sz="500" b="0" i="0" u="none" strike="noStrike" cap="none" normalizeH="0" baseline="0">
                <a:ln>
                  <a:noFill/>
                </a:ln>
                <a:solidFill>
                  <a:srgbClr val="CC7832"/>
                </a:solidFill>
                <a:effectLst/>
                <a:latin typeface="JetBrains Mono"/>
              </a:rPr>
              <a:t>;</a:t>
            </a:r>
            <a:endParaRPr kumimoji="0" lang="es-BO" altLang="es-BO" sz="5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299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11. </a:t>
            </a:r>
            <a:r>
              <a:rPr lang="es-BO" sz="3600" b="1" dirty="0">
                <a:solidFill>
                  <a:srgbClr val="FF0000"/>
                </a:solidFill>
              </a:rPr>
              <a:t>Manejo de vistas.</a:t>
            </a:r>
            <a:br>
              <a:rPr lang="es-ES" sz="3600" b="1" i="1" dirty="0">
                <a:solidFill>
                  <a:srgbClr val="FF0000"/>
                </a:solidFill>
              </a:rPr>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5" name="Rectangle 1">
            <a:extLst>
              <a:ext uri="{FF2B5EF4-FFF2-40B4-BE49-F238E27FC236}">
                <a16:creationId xmlns:a16="http://schemas.microsoft.com/office/drawing/2014/main" id="{F73565A8-F31B-463B-99EC-EF452E3BFBB2}"/>
              </a:ext>
            </a:extLst>
          </p:cNvPr>
          <p:cNvSpPr>
            <a:spLocks noChangeArrowheads="1"/>
          </p:cNvSpPr>
          <p:nvPr/>
        </p:nvSpPr>
        <p:spPr bwMode="auto">
          <a:xfrm>
            <a:off x="1423416" y="1485900"/>
            <a:ext cx="8726424"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400" b="0" i="0" u="none" strike="noStrike" cap="none" normalizeH="0" baseline="0">
                <a:ln>
                  <a:noFill/>
                </a:ln>
                <a:solidFill>
                  <a:srgbClr val="CC7832"/>
                </a:solidFill>
                <a:effectLst/>
                <a:latin typeface="JetBrains Mono"/>
              </a:rPr>
              <a:t>create view </a:t>
            </a:r>
            <a:r>
              <a:rPr kumimoji="0" lang="es-BO" altLang="es-BO" sz="2400" b="0" i="0" u="none" strike="noStrike" cap="none" normalizeH="0" baseline="0">
                <a:ln>
                  <a:noFill/>
                </a:ln>
                <a:solidFill>
                  <a:srgbClr val="A9B7C6"/>
                </a:solidFill>
                <a:effectLst/>
                <a:latin typeface="JetBrains Mono"/>
              </a:rPr>
              <a:t>nueva_vista </a:t>
            </a:r>
            <a:r>
              <a:rPr kumimoji="0" lang="es-BO" altLang="es-BO" sz="2400" b="0" i="0" u="none" strike="noStrike" cap="none" normalizeH="0" baseline="0">
                <a:ln>
                  <a:noFill/>
                </a:ln>
                <a:solidFill>
                  <a:srgbClr val="CC7832"/>
                </a:solidFill>
                <a:effectLst/>
                <a:latin typeface="JetBrains Mono"/>
              </a:rPr>
              <a:t>as</a:t>
            </a:r>
            <a:br>
              <a:rPr kumimoji="0" lang="es-BO" altLang="es-BO" sz="2400" b="0" i="0" u="none" strike="noStrike" cap="none" normalizeH="0" baseline="0">
                <a:ln>
                  <a:noFill/>
                </a:ln>
                <a:solidFill>
                  <a:srgbClr val="CC7832"/>
                </a:solidFill>
                <a:effectLst/>
                <a:latin typeface="JetBrains Mono"/>
              </a:rPr>
            </a:br>
            <a:r>
              <a:rPr kumimoji="0" lang="es-BO" altLang="es-BO" sz="2400" b="0" i="0" u="none" strike="noStrike" cap="none" normalizeH="0" baseline="0">
                <a:ln>
                  <a:noFill/>
                </a:ln>
                <a:solidFill>
                  <a:srgbClr val="CC7832"/>
                </a:solidFill>
                <a:effectLst/>
                <a:latin typeface="JetBrains Mono"/>
              </a:rPr>
              <a:t>    select </a:t>
            </a:r>
            <a:r>
              <a:rPr kumimoji="0" lang="es-BO" altLang="es-BO" sz="2400" b="0" i="0" u="none" strike="noStrike" cap="none" normalizeH="0" baseline="0">
                <a:ln>
                  <a:noFill/>
                </a:ln>
                <a:solidFill>
                  <a:srgbClr val="FFC66D"/>
                </a:solidFill>
                <a:effectLst/>
                <a:latin typeface="JetBrains Mono"/>
              </a:rPr>
              <a:t>concat</a:t>
            </a:r>
            <a:r>
              <a:rPr kumimoji="0" lang="es-BO" altLang="es-BO" sz="2400" b="0" i="0" u="none" strike="noStrike" cap="none" normalizeH="0" baseline="0">
                <a:ln>
                  <a:noFill/>
                </a:ln>
                <a:solidFill>
                  <a:srgbClr val="A9B7C6"/>
                </a:solidFill>
                <a:effectLst/>
                <a:latin typeface="JetBrains Mono"/>
              </a:rPr>
              <a:t>(per.</a:t>
            </a:r>
            <a:r>
              <a:rPr kumimoji="0" lang="es-BO" altLang="es-BO" sz="2400" b="0" i="0" u="none" strike="noStrike" cap="none" normalizeH="0" baseline="0">
                <a:ln>
                  <a:noFill/>
                </a:ln>
                <a:solidFill>
                  <a:srgbClr val="9876AA"/>
                </a:solidFill>
                <a:effectLst/>
                <a:latin typeface="JetBrains Mono"/>
              </a:rPr>
              <a:t>nombre</a:t>
            </a:r>
            <a:r>
              <a:rPr kumimoji="0" lang="es-BO" altLang="es-BO" sz="2400" b="0" i="0" u="none" strike="noStrike" cap="none" normalizeH="0" baseline="0">
                <a:ln>
                  <a:noFill/>
                </a:ln>
                <a:solidFill>
                  <a:srgbClr val="CC7832"/>
                </a:solidFill>
                <a:effectLst/>
                <a:latin typeface="JetBrains Mono"/>
              </a:rPr>
              <a:t>, </a:t>
            </a:r>
            <a:r>
              <a:rPr kumimoji="0" lang="es-BO" altLang="es-BO" sz="2400" b="0" i="0" u="none" strike="noStrike" cap="none" normalizeH="0" baseline="0">
                <a:ln>
                  <a:noFill/>
                </a:ln>
                <a:solidFill>
                  <a:srgbClr val="6A8759"/>
                </a:solidFill>
                <a:effectLst/>
                <a:latin typeface="JetBrains Mono"/>
              </a:rPr>
              <a:t>' '</a:t>
            </a:r>
            <a:r>
              <a:rPr kumimoji="0" lang="es-BO" altLang="es-BO" sz="2400" b="0" i="0" u="none" strike="noStrike" cap="none" normalizeH="0" baseline="0">
                <a:ln>
                  <a:noFill/>
                </a:ln>
                <a:solidFill>
                  <a:srgbClr val="CC7832"/>
                </a:solidFill>
                <a:effectLst/>
                <a:latin typeface="JetBrains Mono"/>
              </a:rPr>
              <a:t>, </a:t>
            </a:r>
            <a:r>
              <a:rPr kumimoji="0" lang="es-BO" altLang="es-BO" sz="2400" b="0" i="0" u="none" strike="noStrike" cap="none" normalizeH="0" baseline="0">
                <a:ln>
                  <a:noFill/>
                </a:ln>
                <a:solidFill>
                  <a:srgbClr val="A9B7C6"/>
                </a:solidFill>
                <a:effectLst/>
                <a:latin typeface="JetBrains Mono"/>
              </a:rPr>
              <a:t>per.</a:t>
            </a:r>
            <a:r>
              <a:rPr kumimoji="0" lang="es-BO" altLang="es-BO" sz="2400" b="0" i="0" u="none" strike="noStrike" cap="none" normalizeH="0" baseline="0">
                <a:ln>
                  <a:noFill/>
                </a:ln>
                <a:solidFill>
                  <a:srgbClr val="9876AA"/>
                </a:solidFill>
                <a:effectLst/>
                <a:latin typeface="JetBrains Mono"/>
              </a:rPr>
              <a:t>apellidos</a:t>
            </a: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persona</a:t>
            </a:r>
            <a:r>
              <a:rPr kumimoji="0" lang="es-BO" altLang="es-BO" sz="2400" b="0" i="0" u="none" strike="noStrike" cap="none" normalizeH="0" baseline="0">
                <a:ln>
                  <a:noFill/>
                </a:ln>
                <a:solidFill>
                  <a:srgbClr val="CC7832"/>
                </a:solidFill>
                <a:effectLst/>
                <a:latin typeface="JetBrains Mono"/>
              </a:rPr>
              <a:t>,</a:t>
            </a:r>
            <a:br>
              <a:rPr kumimoji="0" lang="es-BO" altLang="es-BO" sz="2400" b="0" i="0" u="none" strike="noStrike" cap="none" normalizeH="0" baseline="0">
                <a:ln>
                  <a:noFill/>
                </a:ln>
                <a:solidFill>
                  <a:srgbClr val="CC7832"/>
                </a:solidFill>
                <a:effectLst/>
                <a:latin typeface="JetBrains Mono"/>
              </a:rPr>
            </a:br>
            <a:r>
              <a:rPr kumimoji="0" lang="es-BO" altLang="es-BO" sz="2400" b="0" i="0" u="none" strike="noStrike" cap="none" normalizeH="0" baseline="0">
                <a:ln>
                  <a:noFill/>
                </a:ln>
                <a:solidFill>
                  <a:srgbClr val="CC7832"/>
                </a:solidFill>
                <a:effectLst/>
                <a:latin typeface="JetBrains Mono"/>
              </a:rPr>
              <a:t>           </a:t>
            </a:r>
            <a:r>
              <a:rPr kumimoji="0" lang="es-BO" altLang="es-BO" sz="2400" b="0" i="0" u="none" strike="noStrike" cap="none" normalizeH="0" baseline="0">
                <a:ln>
                  <a:noFill/>
                </a:ln>
                <a:solidFill>
                  <a:srgbClr val="A9B7C6"/>
                </a:solidFill>
                <a:effectLst/>
                <a:latin typeface="JetBrains Mono"/>
              </a:rPr>
              <a:t>per.</a:t>
            </a:r>
            <a:r>
              <a:rPr kumimoji="0" lang="es-BO" altLang="es-BO" sz="2400" b="0" i="0" u="none" strike="noStrike" cap="none" normalizeH="0" baseline="0">
                <a:ln>
                  <a:noFill/>
                </a:ln>
                <a:solidFill>
                  <a:srgbClr val="9876AA"/>
                </a:solidFill>
                <a:effectLst/>
                <a:latin typeface="JetBrains Mono"/>
              </a:rPr>
              <a:t>edad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edad</a:t>
            </a:r>
            <a:r>
              <a:rPr kumimoji="0" lang="es-BO" altLang="es-BO" sz="2400" b="0" i="0" u="none" strike="noStrike" cap="none" normalizeH="0" baseline="0">
                <a:ln>
                  <a:noFill/>
                </a:ln>
                <a:solidFill>
                  <a:srgbClr val="CC7832"/>
                </a:solidFill>
                <a:effectLst/>
                <a:latin typeface="JetBrains Mono"/>
              </a:rPr>
              <a:t>,</a:t>
            </a:r>
            <a:r>
              <a:rPr kumimoji="0" lang="es-BO" altLang="es-BO" sz="2400" b="0" i="0" u="none" strike="noStrike" cap="none" normalizeH="0" baseline="0">
                <a:ln>
                  <a:noFill/>
                </a:ln>
                <a:solidFill>
                  <a:srgbClr val="A9B7C6"/>
                </a:solidFill>
                <a:effectLst/>
                <a:latin typeface="JetBrains Mono"/>
              </a:rPr>
              <a:t>per.</a:t>
            </a:r>
            <a:r>
              <a:rPr kumimoji="0" lang="es-BO" altLang="es-BO" sz="2400" b="0" i="0" u="none" strike="noStrike" cap="none" normalizeH="0" baseline="0">
                <a:ln>
                  <a:noFill/>
                </a:ln>
                <a:solidFill>
                  <a:srgbClr val="9876AA"/>
                </a:solidFill>
                <a:effectLst/>
                <a:latin typeface="JetBrains Mono"/>
              </a:rPr>
              <a:t>fecha_nac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nacimiento_la_fecha </a:t>
            </a:r>
            <a:r>
              <a:rPr kumimoji="0" lang="es-BO" altLang="es-BO" sz="2400" b="0" i="0" u="none" strike="noStrike" cap="none" normalizeH="0" baseline="0">
                <a:ln>
                  <a:noFill/>
                </a:ln>
                <a:solidFill>
                  <a:srgbClr val="CC7832"/>
                </a:solidFill>
                <a:effectLst/>
                <a:latin typeface="JetBrains Mono"/>
              </a:rPr>
              <a:t>,</a:t>
            </a:r>
            <a:r>
              <a:rPr kumimoji="0" lang="es-BO" altLang="es-BO" sz="2400" b="0" i="0" u="none" strike="noStrike" cap="none" normalizeH="0" baseline="0">
                <a:ln>
                  <a:noFill/>
                </a:ln>
                <a:solidFill>
                  <a:srgbClr val="A9B7C6"/>
                </a:solidFill>
                <a:effectLst/>
                <a:latin typeface="JetBrains Mono"/>
              </a:rPr>
              <a:t>proy.</a:t>
            </a:r>
            <a:r>
              <a:rPr kumimoji="0" lang="es-BO" altLang="es-BO" sz="2400" b="0" i="0" u="none" strike="noStrike" cap="none" normalizeH="0" baseline="0">
                <a:ln>
                  <a:noFill/>
                </a:ln>
                <a:solidFill>
                  <a:srgbClr val="9876AA"/>
                </a:solidFill>
                <a:effectLst/>
                <a:latin typeface="JetBrains Mono"/>
              </a:rPr>
              <a:t>nombreProy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proyecto</a:t>
            </a:r>
            <a:br>
              <a:rPr kumimoji="0" lang="es-BO" altLang="es-BO" sz="2400" b="0" i="0" u="none" strike="noStrike" cap="none" normalizeH="0" baseline="0">
                <a:ln>
                  <a:noFill/>
                </a:ln>
                <a:solidFill>
                  <a:srgbClr val="A9B7C6"/>
                </a:solidFill>
                <a:effectLst/>
                <a:latin typeface="JetBrains Mono"/>
              </a:rPr>
            </a:b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CC7832"/>
                </a:solidFill>
                <a:effectLst/>
                <a:latin typeface="JetBrains Mono"/>
              </a:rPr>
              <a:t>from </a:t>
            </a:r>
            <a:r>
              <a:rPr kumimoji="0" lang="es-BO" altLang="es-BO" sz="2400" b="0" i="0" u="none" strike="noStrike" cap="none" normalizeH="0" baseline="0">
                <a:ln>
                  <a:noFill/>
                </a:ln>
                <a:solidFill>
                  <a:srgbClr val="A9B7C6"/>
                </a:solidFill>
                <a:effectLst/>
                <a:latin typeface="JetBrains Mono"/>
              </a:rPr>
              <a:t>departamento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depa</a:t>
            </a:r>
            <a:br>
              <a:rPr kumimoji="0" lang="es-BO" altLang="es-BO" sz="2400" b="0" i="0" u="none" strike="noStrike" cap="none" normalizeH="0" baseline="0">
                <a:ln>
                  <a:noFill/>
                </a:ln>
                <a:solidFill>
                  <a:srgbClr val="A9B7C6"/>
                </a:solidFill>
                <a:effectLst/>
                <a:latin typeface="JetBrains Mono"/>
              </a:rPr>
            </a:b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CC7832"/>
                </a:solidFill>
                <a:effectLst/>
                <a:latin typeface="JetBrains Mono"/>
              </a:rPr>
              <a:t>inner join </a:t>
            </a:r>
            <a:r>
              <a:rPr kumimoji="0" lang="es-BO" altLang="es-BO" sz="2400" b="0" i="0" u="none" strike="noStrike" cap="none" normalizeH="0" baseline="0">
                <a:ln>
                  <a:noFill/>
                </a:ln>
                <a:solidFill>
                  <a:srgbClr val="A9B7C6"/>
                </a:solidFill>
                <a:effectLst/>
                <a:latin typeface="JetBrains Mono"/>
              </a:rPr>
              <a:t>provincia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pro </a:t>
            </a:r>
            <a:r>
              <a:rPr kumimoji="0" lang="es-BO" altLang="es-BO" sz="2400" b="0" i="0" u="none" strike="noStrike" cap="none" normalizeH="0" baseline="0">
                <a:ln>
                  <a:noFill/>
                </a:ln>
                <a:solidFill>
                  <a:srgbClr val="CC7832"/>
                </a:solidFill>
                <a:effectLst/>
                <a:latin typeface="JetBrains Mono"/>
              </a:rPr>
              <a:t>on </a:t>
            </a:r>
            <a:r>
              <a:rPr kumimoji="0" lang="es-BO" altLang="es-BO" sz="2400" b="0" i="0" u="none" strike="noStrike" cap="none" normalizeH="0" baseline="0">
                <a:ln>
                  <a:noFill/>
                </a:ln>
                <a:solidFill>
                  <a:srgbClr val="A9B7C6"/>
                </a:solidFill>
                <a:effectLst/>
                <a:latin typeface="JetBrains Mono"/>
              </a:rPr>
              <a:t>depa.</a:t>
            </a:r>
            <a:r>
              <a:rPr kumimoji="0" lang="es-BO" altLang="es-BO" sz="2400" b="0" i="0" u="none" strike="noStrike" cap="none" normalizeH="0" baseline="0">
                <a:ln>
                  <a:noFill/>
                </a:ln>
                <a:solidFill>
                  <a:srgbClr val="9876AA"/>
                </a:solidFill>
                <a:effectLst/>
                <a:latin typeface="JetBrains Mono"/>
              </a:rPr>
              <a:t>id_dep </a:t>
            </a:r>
            <a:r>
              <a:rPr kumimoji="0" lang="es-BO" altLang="es-BO" sz="2400" b="0" i="0" u="none" strike="noStrike" cap="none" normalizeH="0" baseline="0">
                <a:ln>
                  <a:noFill/>
                </a:ln>
                <a:solidFill>
                  <a:srgbClr val="A9B7C6"/>
                </a:solidFill>
                <a:effectLst/>
                <a:latin typeface="JetBrains Mono"/>
              </a:rPr>
              <a:t>= pro.</a:t>
            </a:r>
            <a:r>
              <a:rPr kumimoji="0" lang="es-BO" altLang="es-BO" sz="2400" b="0" i="0" u="none" strike="noStrike" cap="none" normalizeH="0" baseline="0">
                <a:ln>
                  <a:noFill/>
                </a:ln>
                <a:solidFill>
                  <a:srgbClr val="9876AA"/>
                </a:solidFill>
                <a:effectLst/>
                <a:latin typeface="JetBrains Mono"/>
              </a:rPr>
              <a:t>id_dep</a:t>
            </a:r>
            <a:br>
              <a:rPr kumimoji="0" lang="es-BO" altLang="es-BO" sz="2400" b="0" i="0" u="none" strike="noStrike" cap="none" normalizeH="0" baseline="0">
                <a:ln>
                  <a:noFill/>
                </a:ln>
                <a:solidFill>
                  <a:srgbClr val="9876AA"/>
                </a:solidFill>
                <a:effectLst/>
                <a:latin typeface="JetBrains Mono"/>
              </a:rPr>
            </a:br>
            <a:r>
              <a:rPr kumimoji="0" lang="es-BO" altLang="es-BO" sz="2400" b="0" i="0" u="none" strike="noStrike" cap="none" normalizeH="0" baseline="0">
                <a:ln>
                  <a:noFill/>
                </a:ln>
                <a:solidFill>
                  <a:srgbClr val="9876AA"/>
                </a:solidFill>
                <a:effectLst/>
                <a:latin typeface="JetBrains Mono"/>
              </a:rPr>
              <a:t>    </a:t>
            </a:r>
            <a:r>
              <a:rPr kumimoji="0" lang="es-BO" altLang="es-BO" sz="2400" b="0" i="0" u="none" strike="noStrike" cap="none" normalizeH="0" baseline="0">
                <a:ln>
                  <a:noFill/>
                </a:ln>
                <a:solidFill>
                  <a:srgbClr val="CC7832"/>
                </a:solidFill>
                <a:effectLst/>
                <a:latin typeface="JetBrains Mono"/>
              </a:rPr>
              <a:t>inner join </a:t>
            </a:r>
            <a:r>
              <a:rPr kumimoji="0" lang="es-BO" altLang="es-BO" sz="2400" b="0" i="0" u="none" strike="noStrike" cap="none" normalizeH="0" baseline="0">
                <a:ln>
                  <a:noFill/>
                </a:ln>
                <a:solidFill>
                  <a:srgbClr val="A9B7C6"/>
                </a:solidFill>
                <a:effectLst/>
                <a:latin typeface="JetBrains Mono"/>
              </a:rPr>
              <a:t>persona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per </a:t>
            </a:r>
            <a:r>
              <a:rPr kumimoji="0" lang="es-BO" altLang="es-BO" sz="2400" b="0" i="0" u="none" strike="noStrike" cap="none" normalizeH="0" baseline="0">
                <a:ln>
                  <a:noFill/>
                </a:ln>
                <a:solidFill>
                  <a:srgbClr val="CC7832"/>
                </a:solidFill>
                <a:effectLst/>
                <a:latin typeface="JetBrains Mono"/>
              </a:rPr>
              <a:t>on </a:t>
            </a:r>
            <a:r>
              <a:rPr kumimoji="0" lang="es-BO" altLang="es-BO" sz="2400" b="0" i="0" u="none" strike="noStrike" cap="none" normalizeH="0" baseline="0">
                <a:ln>
                  <a:noFill/>
                </a:ln>
                <a:solidFill>
                  <a:srgbClr val="A9B7C6"/>
                </a:solidFill>
                <a:effectLst/>
                <a:latin typeface="JetBrains Mono"/>
              </a:rPr>
              <a:t>depa.</a:t>
            </a:r>
            <a:r>
              <a:rPr kumimoji="0" lang="es-BO" altLang="es-BO" sz="2400" b="0" i="0" u="none" strike="noStrike" cap="none" normalizeH="0" baseline="0">
                <a:ln>
                  <a:noFill/>
                </a:ln>
                <a:solidFill>
                  <a:srgbClr val="9876AA"/>
                </a:solidFill>
                <a:effectLst/>
                <a:latin typeface="JetBrains Mono"/>
              </a:rPr>
              <a:t>id_dep </a:t>
            </a:r>
            <a:r>
              <a:rPr kumimoji="0" lang="es-BO" altLang="es-BO" sz="2400" b="0" i="0" u="none" strike="noStrike" cap="none" normalizeH="0" baseline="0">
                <a:ln>
                  <a:noFill/>
                </a:ln>
                <a:solidFill>
                  <a:srgbClr val="A9B7C6"/>
                </a:solidFill>
                <a:effectLst/>
                <a:latin typeface="JetBrains Mono"/>
              </a:rPr>
              <a:t>= per.</a:t>
            </a:r>
            <a:r>
              <a:rPr kumimoji="0" lang="es-BO" altLang="es-BO" sz="2400" b="0" i="0" u="none" strike="noStrike" cap="none" normalizeH="0" baseline="0">
                <a:ln>
                  <a:noFill/>
                </a:ln>
                <a:solidFill>
                  <a:srgbClr val="9876AA"/>
                </a:solidFill>
                <a:effectLst/>
                <a:latin typeface="JetBrains Mono"/>
              </a:rPr>
              <a:t>id_dep</a:t>
            </a:r>
            <a:br>
              <a:rPr kumimoji="0" lang="es-BO" altLang="es-BO" sz="2400" b="0" i="0" u="none" strike="noStrike" cap="none" normalizeH="0" baseline="0">
                <a:ln>
                  <a:noFill/>
                </a:ln>
                <a:solidFill>
                  <a:srgbClr val="9876AA"/>
                </a:solidFill>
                <a:effectLst/>
                <a:latin typeface="JetBrains Mono"/>
              </a:rPr>
            </a:br>
            <a:r>
              <a:rPr kumimoji="0" lang="es-BO" altLang="es-BO" sz="2400" b="0" i="0" u="none" strike="noStrike" cap="none" normalizeH="0" baseline="0">
                <a:ln>
                  <a:noFill/>
                </a:ln>
                <a:solidFill>
                  <a:srgbClr val="9876AA"/>
                </a:solidFill>
                <a:effectLst/>
                <a:latin typeface="JetBrains Mono"/>
              </a:rPr>
              <a:t>    </a:t>
            </a:r>
            <a:r>
              <a:rPr kumimoji="0" lang="es-BO" altLang="es-BO" sz="2400" b="0" i="0" u="none" strike="noStrike" cap="none" normalizeH="0" baseline="0">
                <a:ln>
                  <a:noFill/>
                </a:ln>
                <a:solidFill>
                  <a:srgbClr val="CC7832"/>
                </a:solidFill>
                <a:effectLst/>
                <a:latin typeface="JetBrains Mono"/>
              </a:rPr>
              <a:t>inner join </a:t>
            </a:r>
            <a:r>
              <a:rPr kumimoji="0" lang="es-BO" altLang="es-BO" sz="2400" b="0" i="0" u="none" strike="noStrike" cap="none" normalizeH="0" baseline="0">
                <a:ln>
                  <a:noFill/>
                </a:ln>
                <a:solidFill>
                  <a:srgbClr val="A9B7C6"/>
                </a:solidFill>
                <a:effectLst/>
                <a:latin typeface="JetBrains Mono"/>
              </a:rPr>
              <a:t>detalle_proyecto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dep </a:t>
            </a:r>
            <a:r>
              <a:rPr kumimoji="0" lang="es-BO" altLang="es-BO" sz="2400" b="0" i="0" u="none" strike="noStrike" cap="none" normalizeH="0" baseline="0">
                <a:ln>
                  <a:noFill/>
                </a:ln>
                <a:solidFill>
                  <a:srgbClr val="CC7832"/>
                </a:solidFill>
                <a:effectLst/>
                <a:latin typeface="JetBrains Mono"/>
              </a:rPr>
              <a:t>on </a:t>
            </a:r>
            <a:r>
              <a:rPr kumimoji="0" lang="es-BO" altLang="es-BO" sz="2400" b="0" i="0" u="none" strike="noStrike" cap="none" normalizeH="0" baseline="0">
                <a:ln>
                  <a:noFill/>
                </a:ln>
                <a:solidFill>
                  <a:srgbClr val="A9B7C6"/>
                </a:solidFill>
                <a:effectLst/>
                <a:latin typeface="JetBrains Mono"/>
              </a:rPr>
              <a:t>per.</a:t>
            </a:r>
            <a:r>
              <a:rPr kumimoji="0" lang="es-BO" altLang="es-BO" sz="2400" b="0" i="0" u="none" strike="noStrike" cap="none" normalizeH="0" baseline="0">
                <a:ln>
                  <a:noFill/>
                </a:ln>
                <a:solidFill>
                  <a:srgbClr val="9876AA"/>
                </a:solidFill>
                <a:effectLst/>
                <a:latin typeface="JetBrains Mono"/>
              </a:rPr>
              <a:t>id_per </a:t>
            </a:r>
            <a:r>
              <a:rPr kumimoji="0" lang="es-BO" altLang="es-BO" sz="2400" b="0" i="0" u="none" strike="noStrike" cap="none" normalizeH="0" baseline="0">
                <a:ln>
                  <a:noFill/>
                </a:ln>
                <a:solidFill>
                  <a:srgbClr val="A9B7C6"/>
                </a:solidFill>
                <a:effectLst/>
                <a:latin typeface="JetBrains Mono"/>
              </a:rPr>
              <a:t>= dep.</a:t>
            </a:r>
            <a:r>
              <a:rPr kumimoji="0" lang="es-BO" altLang="es-BO" sz="2400" b="0" i="0" u="none" strike="noStrike" cap="none" normalizeH="0" baseline="0">
                <a:ln>
                  <a:noFill/>
                </a:ln>
                <a:solidFill>
                  <a:srgbClr val="9876AA"/>
                </a:solidFill>
                <a:effectLst/>
                <a:latin typeface="JetBrains Mono"/>
              </a:rPr>
              <a:t>id_per</a:t>
            </a:r>
            <a:br>
              <a:rPr kumimoji="0" lang="es-BO" altLang="es-BO" sz="2400" b="0" i="0" u="none" strike="noStrike" cap="none" normalizeH="0" baseline="0">
                <a:ln>
                  <a:noFill/>
                </a:ln>
                <a:solidFill>
                  <a:srgbClr val="9876AA"/>
                </a:solidFill>
                <a:effectLst/>
                <a:latin typeface="JetBrains Mono"/>
              </a:rPr>
            </a:br>
            <a:r>
              <a:rPr kumimoji="0" lang="es-BO" altLang="es-BO" sz="2400" b="0" i="0" u="none" strike="noStrike" cap="none" normalizeH="0" baseline="0">
                <a:ln>
                  <a:noFill/>
                </a:ln>
                <a:solidFill>
                  <a:srgbClr val="9876AA"/>
                </a:solidFill>
                <a:effectLst/>
                <a:latin typeface="JetBrains Mono"/>
              </a:rPr>
              <a:t>    </a:t>
            </a:r>
            <a:r>
              <a:rPr kumimoji="0" lang="es-BO" altLang="es-BO" sz="2400" b="0" i="0" u="none" strike="noStrike" cap="none" normalizeH="0" baseline="0">
                <a:ln>
                  <a:noFill/>
                </a:ln>
                <a:solidFill>
                  <a:srgbClr val="CC7832"/>
                </a:solidFill>
                <a:effectLst/>
                <a:latin typeface="JetBrains Mono"/>
              </a:rPr>
              <a:t>inner join </a:t>
            </a:r>
            <a:r>
              <a:rPr kumimoji="0" lang="es-BO" altLang="es-BO" sz="2400" b="0" i="0" u="none" strike="noStrike" cap="none" normalizeH="0" baseline="0">
                <a:ln>
                  <a:noFill/>
                </a:ln>
                <a:solidFill>
                  <a:srgbClr val="A9B7C6"/>
                </a:solidFill>
                <a:effectLst/>
                <a:latin typeface="JetBrains Mono"/>
              </a:rPr>
              <a:t>proyecto </a:t>
            </a:r>
            <a:r>
              <a:rPr kumimoji="0" lang="es-BO" altLang="es-BO" sz="2400" b="0" i="0" u="none" strike="noStrike" cap="none" normalizeH="0" baseline="0">
                <a:ln>
                  <a:noFill/>
                </a:ln>
                <a:solidFill>
                  <a:srgbClr val="CC7832"/>
                </a:solidFill>
                <a:effectLst/>
                <a:latin typeface="JetBrains Mono"/>
              </a:rPr>
              <a:t>as </a:t>
            </a:r>
            <a:r>
              <a:rPr kumimoji="0" lang="es-BO" altLang="es-BO" sz="2400" b="0" i="0" u="none" strike="noStrike" cap="none" normalizeH="0" baseline="0">
                <a:ln>
                  <a:noFill/>
                </a:ln>
                <a:solidFill>
                  <a:srgbClr val="A9B7C6"/>
                </a:solidFill>
                <a:effectLst/>
                <a:latin typeface="JetBrains Mono"/>
              </a:rPr>
              <a:t>proy </a:t>
            </a:r>
            <a:r>
              <a:rPr kumimoji="0" lang="es-BO" altLang="es-BO" sz="2400" b="0" i="0" u="none" strike="noStrike" cap="none" normalizeH="0" baseline="0">
                <a:ln>
                  <a:noFill/>
                </a:ln>
                <a:solidFill>
                  <a:srgbClr val="CC7832"/>
                </a:solidFill>
                <a:effectLst/>
                <a:latin typeface="JetBrains Mono"/>
              </a:rPr>
              <a:t>on </a:t>
            </a:r>
            <a:r>
              <a:rPr kumimoji="0" lang="es-BO" altLang="es-BO" sz="2400" b="0" i="0" u="none" strike="noStrike" cap="none" normalizeH="0" baseline="0">
                <a:ln>
                  <a:noFill/>
                </a:ln>
                <a:solidFill>
                  <a:srgbClr val="A9B7C6"/>
                </a:solidFill>
                <a:effectLst/>
                <a:latin typeface="JetBrains Mono"/>
              </a:rPr>
              <a:t>dep.</a:t>
            </a:r>
            <a:r>
              <a:rPr kumimoji="0" lang="es-BO" altLang="es-BO" sz="2400" b="0" i="0" u="none" strike="noStrike" cap="none" normalizeH="0" baseline="0">
                <a:ln>
                  <a:noFill/>
                </a:ln>
                <a:solidFill>
                  <a:srgbClr val="9876AA"/>
                </a:solidFill>
                <a:effectLst/>
                <a:latin typeface="JetBrains Mono"/>
              </a:rPr>
              <a:t>id_proy </a:t>
            </a:r>
            <a:r>
              <a:rPr kumimoji="0" lang="es-BO" altLang="es-BO" sz="2400" b="0" i="0" u="none" strike="noStrike" cap="none" normalizeH="0" baseline="0">
                <a:ln>
                  <a:noFill/>
                </a:ln>
                <a:solidFill>
                  <a:srgbClr val="A9B7C6"/>
                </a:solidFill>
                <a:effectLst/>
                <a:latin typeface="JetBrains Mono"/>
              </a:rPr>
              <a:t>= proy.</a:t>
            </a:r>
            <a:r>
              <a:rPr kumimoji="0" lang="es-BO" altLang="es-BO" sz="2400" b="0" i="0" u="none" strike="noStrike" cap="none" normalizeH="0" baseline="0">
                <a:ln>
                  <a:noFill/>
                </a:ln>
                <a:solidFill>
                  <a:srgbClr val="9876AA"/>
                </a:solidFill>
                <a:effectLst/>
                <a:latin typeface="JetBrains Mono"/>
              </a:rPr>
              <a:t>id_proy</a:t>
            </a:r>
            <a:br>
              <a:rPr kumimoji="0" lang="es-BO" altLang="es-BO" sz="2400" b="0" i="0" u="none" strike="noStrike" cap="none" normalizeH="0" baseline="0">
                <a:ln>
                  <a:noFill/>
                </a:ln>
                <a:solidFill>
                  <a:srgbClr val="9876AA"/>
                </a:solidFill>
                <a:effectLst/>
                <a:latin typeface="JetBrains Mono"/>
              </a:rPr>
            </a:br>
            <a:r>
              <a:rPr kumimoji="0" lang="es-BO" altLang="es-BO" sz="2400" b="0" i="0" u="none" strike="noStrike" cap="none" normalizeH="0" baseline="0">
                <a:ln>
                  <a:noFill/>
                </a:ln>
                <a:solidFill>
                  <a:srgbClr val="9876AA"/>
                </a:solidFill>
                <a:effectLst/>
                <a:latin typeface="JetBrains Mono"/>
              </a:rPr>
              <a:t>    </a:t>
            </a:r>
            <a:r>
              <a:rPr kumimoji="0" lang="es-BO" altLang="es-BO" sz="2400" b="0" i="0" u="none" strike="noStrike" cap="none" normalizeH="0" baseline="0">
                <a:ln>
                  <a:noFill/>
                </a:ln>
                <a:solidFill>
                  <a:srgbClr val="CC7832"/>
                </a:solidFill>
                <a:effectLst/>
                <a:latin typeface="JetBrains Mono"/>
              </a:rPr>
              <a:t>where </a:t>
            </a:r>
            <a:r>
              <a:rPr kumimoji="0" lang="es-BO" altLang="es-BO" sz="2400" b="0" i="0" u="none" strike="noStrike" cap="none" normalizeH="0" baseline="0">
                <a:ln>
                  <a:noFill/>
                </a:ln>
                <a:solidFill>
                  <a:srgbClr val="A9B7C6"/>
                </a:solidFill>
                <a:effectLst/>
                <a:latin typeface="JetBrains Mono"/>
              </a:rPr>
              <a:t>per.</a:t>
            </a:r>
            <a:r>
              <a:rPr kumimoji="0" lang="es-BO" altLang="es-BO" sz="2400" b="0" i="0" u="none" strike="noStrike" cap="none" normalizeH="0" baseline="0">
                <a:ln>
                  <a:noFill/>
                </a:ln>
                <a:solidFill>
                  <a:srgbClr val="9876AA"/>
                </a:solidFill>
                <a:effectLst/>
                <a:latin typeface="JetBrains Mono"/>
              </a:rPr>
              <a:t>sexo </a:t>
            </a: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6A8759"/>
                </a:solidFill>
                <a:effectLst/>
                <a:latin typeface="JetBrains Mono"/>
              </a:rPr>
              <a:t>'Femenino' </a:t>
            </a:r>
            <a:r>
              <a:rPr kumimoji="0" lang="es-BO" altLang="es-BO" sz="2400" b="0" i="0" u="none" strike="noStrike" cap="none" normalizeH="0" baseline="0">
                <a:ln>
                  <a:noFill/>
                </a:ln>
                <a:solidFill>
                  <a:srgbClr val="CC7832"/>
                </a:solidFill>
                <a:effectLst/>
                <a:latin typeface="JetBrains Mono"/>
              </a:rPr>
              <a:t>AND </a:t>
            </a:r>
            <a:r>
              <a:rPr kumimoji="0" lang="es-BO" altLang="es-BO" sz="2400" b="0" i="0" u="none" strike="noStrike" cap="none" normalizeH="0" baseline="0">
                <a:ln>
                  <a:noFill/>
                </a:ln>
                <a:solidFill>
                  <a:srgbClr val="A9B7C6"/>
                </a:solidFill>
                <a:effectLst/>
                <a:latin typeface="JetBrains Mono"/>
              </a:rPr>
              <a:t>depa.</a:t>
            </a:r>
            <a:r>
              <a:rPr kumimoji="0" lang="es-BO" altLang="es-BO" sz="2400" b="0" i="0" u="none" strike="noStrike" cap="none" normalizeH="0" baseline="0">
                <a:ln>
                  <a:noFill/>
                </a:ln>
                <a:solidFill>
                  <a:srgbClr val="9876AA"/>
                </a:solidFill>
                <a:effectLst/>
                <a:latin typeface="JetBrains Mono"/>
              </a:rPr>
              <a:t>nombre </a:t>
            </a: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6A8759"/>
                </a:solidFill>
                <a:effectLst/>
                <a:latin typeface="JetBrains Mono"/>
              </a:rPr>
              <a:t>'ElAlto' </a:t>
            </a:r>
            <a:r>
              <a:rPr kumimoji="0" lang="es-BO" altLang="es-BO" sz="2400" b="0" i="0" u="none" strike="noStrike" cap="none" normalizeH="0" baseline="0">
                <a:ln>
                  <a:noFill/>
                </a:ln>
                <a:solidFill>
                  <a:srgbClr val="CC7832"/>
                </a:solidFill>
                <a:effectLst/>
                <a:latin typeface="JetBrains Mono"/>
              </a:rPr>
              <a:t>AND </a:t>
            </a:r>
            <a:r>
              <a:rPr kumimoji="0" lang="es-BO" altLang="es-BO" sz="2400" b="0" i="0" u="none" strike="noStrike" cap="none" normalizeH="0" baseline="0">
                <a:ln>
                  <a:noFill/>
                </a:ln>
                <a:solidFill>
                  <a:srgbClr val="A9B7C6"/>
                </a:solidFill>
                <a:effectLst/>
                <a:latin typeface="JetBrains Mono"/>
              </a:rPr>
              <a:t>per.</a:t>
            </a:r>
            <a:r>
              <a:rPr kumimoji="0" lang="es-BO" altLang="es-BO" sz="2400" b="0" i="0" u="none" strike="noStrike" cap="none" normalizeH="0" baseline="0">
                <a:ln>
                  <a:noFill/>
                </a:ln>
                <a:solidFill>
                  <a:srgbClr val="9876AA"/>
                </a:solidFill>
                <a:effectLst/>
                <a:latin typeface="JetBrains Mono"/>
              </a:rPr>
              <a:t>fecha_nac </a:t>
            </a: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6A8759"/>
                </a:solidFill>
                <a:effectLst/>
                <a:latin typeface="JetBrains Mono"/>
              </a:rPr>
              <a:t>'2000-10-10'</a:t>
            </a:r>
            <a:r>
              <a:rPr kumimoji="0" lang="es-BO" altLang="es-BO" sz="2400" b="0" i="0" u="none" strike="noStrike" cap="none" normalizeH="0" baseline="0">
                <a:ln>
                  <a:noFill/>
                </a:ln>
                <a:solidFill>
                  <a:srgbClr val="CC7832"/>
                </a:solidFill>
                <a:effectLst/>
                <a:latin typeface="JetBrains Mono"/>
              </a:rPr>
              <a:t>;</a:t>
            </a:r>
            <a:endParaRPr kumimoji="0" lang="es-BO" altLang="es-BO"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2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425702"/>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12. </a:t>
            </a:r>
            <a:r>
              <a:rPr lang="es-BO" sz="3600" dirty="0"/>
              <a:t>.</a:t>
            </a:r>
            <a:r>
              <a:rPr lang="es-BO" sz="3600" b="1" dirty="0">
                <a:solidFill>
                  <a:srgbClr val="FF0000"/>
                </a:solidFill>
              </a:rPr>
              <a:t>Manejo de TRIGGERS I.</a:t>
            </a:r>
            <a:br>
              <a:rPr lang="es-ES" sz="3600" dirty="0"/>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1">
            <a:extLst>
              <a:ext uri="{FF2B5EF4-FFF2-40B4-BE49-F238E27FC236}">
                <a16:creationId xmlns:a16="http://schemas.microsoft.com/office/drawing/2014/main" id="{21EE231A-A370-49B6-8EA8-9B88E06D0552}"/>
              </a:ext>
            </a:extLst>
          </p:cNvPr>
          <p:cNvSpPr>
            <a:spLocks noChangeArrowheads="1"/>
          </p:cNvSpPr>
          <p:nvPr/>
        </p:nvSpPr>
        <p:spPr bwMode="auto">
          <a:xfrm>
            <a:off x="755904" y="1773174"/>
            <a:ext cx="10680192"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err="1">
                <a:ln>
                  <a:noFill/>
                </a:ln>
                <a:solidFill>
                  <a:srgbClr val="CC7832"/>
                </a:solidFill>
                <a:effectLst/>
                <a:latin typeface="JetBrains Mono"/>
              </a:rPr>
              <a:t>create</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trigger</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A9B7C6"/>
                </a:solidFill>
                <a:effectLst/>
                <a:latin typeface="JetBrains Mono"/>
              </a:rPr>
              <a:t>tipoproy</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before</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update</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on</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proyecto</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for</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each</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row</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begin</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if</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A9B7C6"/>
                </a:solidFill>
                <a:effectLst/>
                <a:latin typeface="JetBrains Mono"/>
              </a:rPr>
              <a:t>new.</a:t>
            </a:r>
            <a:r>
              <a:rPr kumimoji="0" lang="es-BO" altLang="es-BO" sz="2000" b="0" i="0" u="none" strike="noStrike" cap="none" normalizeH="0" baseline="0" dirty="0" err="1">
                <a:ln>
                  <a:noFill/>
                </a:ln>
                <a:solidFill>
                  <a:srgbClr val="9876AA"/>
                </a:solidFill>
                <a:effectLst/>
                <a:latin typeface="JetBrains Mono"/>
              </a:rPr>
              <a:t>tipoProy</a:t>
            </a:r>
            <a:r>
              <a:rPr kumimoji="0" lang="es-BO" altLang="es-BO" sz="2000" b="0" i="0" u="none" strike="noStrike" cap="none" normalizeH="0" baseline="0" dirty="0">
                <a:ln>
                  <a:noFill/>
                </a:ln>
                <a:solidFill>
                  <a:srgbClr val="9876AA"/>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6A8759"/>
                </a:solidFill>
                <a:effectLst/>
                <a:latin typeface="JetBrains Mono"/>
              </a:rPr>
              <a:t>'</a:t>
            </a:r>
            <a:r>
              <a:rPr kumimoji="0" lang="es-BO" altLang="es-BO" sz="2000" b="0" i="0" u="none" strike="noStrike" cap="none" normalizeH="0" baseline="0" dirty="0" err="1">
                <a:ln>
                  <a:noFill/>
                </a:ln>
                <a:solidFill>
                  <a:srgbClr val="6A8759"/>
                </a:solidFill>
                <a:effectLst/>
                <a:latin typeface="JetBrains Mono"/>
              </a:rPr>
              <a:t>Educacion</a:t>
            </a:r>
            <a:r>
              <a:rPr kumimoji="0" lang="es-BO" altLang="es-BO" sz="2000" b="0" i="0" u="none" strike="noStrike" cap="none" normalizeH="0" baseline="0" dirty="0">
                <a:ln>
                  <a:noFill/>
                </a:ln>
                <a:solidFill>
                  <a:srgbClr val="6A8759"/>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or</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A9B7C6"/>
                </a:solidFill>
                <a:effectLst/>
                <a:latin typeface="JetBrains Mono"/>
              </a:rPr>
              <a:t>new.</a:t>
            </a:r>
            <a:r>
              <a:rPr kumimoji="0" lang="es-BO" altLang="es-BO" sz="2000" b="0" i="0" u="none" strike="noStrike" cap="none" normalizeH="0" baseline="0" dirty="0" err="1">
                <a:ln>
                  <a:noFill/>
                </a:ln>
                <a:solidFill>
                  <a:srgbClr val="9876AA"/>
                </a:solidFill>
                <a:effectLst/>
                <a:latin typeface="JetBrains Mono"/>
              </a:rPr>
              <a:t>tipoProy</a:t>
            </a:r>
            <a:r>
              <a:rPr kumimoji="0" lang="es-BO" altLang="es-BO" sz="2000" b="0" i="0" u="none" strike="noStrike" cap="none" normalizeH="0" baseline="0" dirty="0">
                <a:ln>
                  <a:noFill/>
                </a:ln>
                <a:solidFill>
                  <a:srgbClr val="9876AA"/>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6A8759"/>
                </a:solidFill>
                <a:effectLst/>
                <a:latin typeface="JetBrains Mono"/>
              </a:rPr>
              <a:t>'</a:t>
            </a:r>
            <a:r>
              <a:rPr kumimoji="0" lang="es-BO" altLang="es-BO" sz="2000" b="0" i="0" u="none" strike="noStrike" cap="none" normalizeH="0" baseline="0" dirty="0" err="1">
                <a:ln>
                  <a:noFill/>
                </a:ln>
                <a:solidFill>
                  <a:srgbClr val="6A8759"/>
                </a:solidFill>
                <a:effectLst/>
                <a:latin typeface="JetBrains Mono"/>
              </a:rPr>
              <a:t>Forestacion</a:t>
            </a:r>
            <a:r>
              <a:rPr kumimoji="0" lang="es-BO" altLang="es-BO" sz="2000" b="0" i="0" u="none" strike="noStrike" cap="none" normalizeH="0" baseline="0" dirty="0">
                <a:ln>
                  <a:noFill/>
                </a:ln>
                <a:solidFill>
                  <a:srgbClr val="6A8759"/>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or</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A9B7C6"/>
                </a:solidFill>
                <a:effectLst/>
                <a:latin typeface="JetBrains Mono"/>
              </a:rPr>
              <a:t>new.</a:t>
            </a:r>
            <a:r>
              <a:rPr kumimoji="0" lang="es-BO" altLang="es-BO" sz="2000" b="0" i="0" u="none" strike="noStrike" cap="none" normalizeH="0" baseline="0" dirty="0" err="1">
                <a:ln>
                  <a:noFill/>
                </a:ln>
                <a:solidFill>
                  <a:srgbClr val="9876AA"/>
                </a:solidFill>
                <a:effectLst/>
                <a:latin typeface="JetBrains Mono"/>
              </a:rPr>
              <a:t>tipoProy</a:t>
            </a:r>
            <a:r>
              <a:rPr kumimoji="0" lang="es-BO" altLang="es-BO" sz="2000" b="0" i="0" u="none" strike="noStrike" cap="none" normalizeH="0" baseline="0" dirty="0">
                <a:ln>
                  <a:noFill/>
                </a:ln>
                <a:solidFill>
                  <a:srgbClr val="9876AA"/>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6A8759"/>
                </a:solidFill>
                <a:effectLst/>
                <a:latin typeface="JetBrains Mono"/>
              </a:rPr>
              <a:t>'Cultura' </a:t>
            </a:r>
            <a:r>
              <a:rPr kumimoji="0" lang="es-BO" altLang="es-BO" sz="2000" b="0" i="0" u="none" strike="noStrike" cap="none" normalizeH="0" baseline="0" dirty="0" err="1">
                <a:ln>
                  <a:noFill/>
                </a:ln>
                <a:solidFill>
                  <a:srgbClr val="CC7832"/>
                </a:solidFill>
                <a:effectLst/>
                <a:latin typeface="JetBrains Mono"/>
              </a:rPr>
              <a:t>then</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set </a:t>
            </a:r>
            <a:r>
              <a:rPr kumimoji="0" lang="es-BO" altLang="es-BO" sz="2000" b="0" i="0" u="none" strike="noStrike" cap="none" normalizeH="0" baseline="0" dirty="0" err="1">
                <a:ln>
                  <a:noFill/>
                </a:ln>
                <a:solidFill>
                  <a:srgbClr val="A9B7C6"/>
                </a:solidFill>
                <a:effectLst/>
                <a:latin typeface="JetBrains Mono"/>
              </a:rPr>
              <a:t>new.</a:t>
            </a:r>
            <a:r>
              <a:rPr kumimoji="0" lang="es-BO" altLang="es-BO" sz="2000" b="0" i="0" u="none" strike="noStrike" cap="none" normalizeH="0" baseline="0" dirty="0" err="1">
                <a:ln>
                  <a:noFill/>
                </a:ln>
                <a:solidFill>
                  <a:srgbClr val="9876AA"/>
                </a:solidFill>
                <a:effectLst/>
                <a:latin typeface="JetBrains Mono"/>
              </a:rPr>
              <a:t>estado</a:t>
            </a:r>
            <a:r>
              <a:rPr kumimoji="0" lang="es-BO" altLang="es-BO" sz="2000" b="0" i="0" u="none" strike="noStrike" cap="none" normalizeH="0" baseline="0" dirty="0">
                <a:ln>
                  <a:noFill/>
                </a:ln>
                <a:solidFill>
                  <a:srgbClr val="9876AA"/>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6A8759"/>
                </a:solidFill>
                <a:effectLst/>
                <a:latin typeface="JetBrains Mono"/>
              </a:rPr>
              <a:t>'Activo'</a:t>
            </a:r>
            <a:r>
              <a:rPr kumimoji="0" lang="es-BO" altLang="es-BO" sz="2000" b="0" i="0" u="none" strike="noStrike" cap="none" normalizeH="0" baseline="0" dirty="0">
                <a:ln>
                  <a:noFill/>
                </a:ln>
                <a:solidFill>
                  <a:srgbClr val="CC7832"/>
                </a:solidFill>
                <a:effectLst/>
                <a:latin typeface="JetBrains Mono"/>
              </a:rPr>
              <a:t>;</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else</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set </a:t>
            </a:r>
            <a:r>
              <a:rPr kumimoji="0" lang="es-BO" altLang="es-BO" sz="2000" b="0" i="0" u="none" strike="noStrike" cap="none" normalizeH="0" baseline="0" dirty="0" err="1">
                <a:ln>
                  <a:noFill/>
                </a:ln>
                <a:solidFill>
                  <a:srgbClr val="A9B7C6"/>
                </a:solidFill>
                <a:effectLst/>
                <a:latin typeface="JetBrains Mono"/>
              </a:rPr>
              <a:t>new.</a:t>
            </a:r>
            <a:r>
              <a:rPr kumimoji="0" lang="es-BO" altLang="es-BO" sz="2000" b="0" i="0" u="none" strike="noStrike" cap="none" normalizeH="0" baseline="0" dirty="0" err="1">
                <a:ln>
                  <a:noFill/>
                </a:ln>
                <a:solidFill>
                  <a:srgbClr val="9876AA"/>
                </a:solidFill>
                <a:effectLst/>
                <a:latin typeface="JetBrains Mono"/>
              </a:rPr>
              <a:t>estado</a:t>
            </a:r>
            <a:r>
              <a:rPr kumimoji="0" lang="es-BO" altLang="es-BO" sz="2000" b="0" i="0" u="none" strike="noStrike" cap="none" normalizeH="0" baseline="0" dirty="0">
                <a:ln>
                  <a:noFill/>
                </a:ln>
                <a:solidFill>
                  <a:srgbClr val="9876AA"/>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6A8759"/>
                </a:solidFill>
                <a:effectLst/>
                <a:latin typeface="JetBrains Mono"/>
              </a:rPr>
              <a:t>'Inactivo'</a:t>
            </a:r>
            <a:r>
              <a:rPr kumimoji="0" lang="es-BO" altLang="es-BO" sz="2000" b="0" i="0" u="none" strike="noStrike" cap="none" normalizeH="0" baseline="0" dirty="0">
                <a:ln>
                  <a:noFill/>
                </a:ln>
                <a:solidFill>
                  <a:srgbClr val="CC7832"/>
                </a:solidFill>
                <a:effectLst/>
                <a:latin typeface="JetBrains Mono"/>
              </a:rPr>
              <a:t>;</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end</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if</a:t>
            </a:r>
            <a:r>
              <a:rPr kumimoji="0" lang="es-BO" altLang="es-BO" sz="2000" b="0" i="0" u="none" strike="noStrike" cap="none" normalizeH="0" baseline="0" dirty="0">
                <a:ln>
                  <a:noFill/>
                </a:ln>
                <a:solidFill>
                  <a:srgbClr val="CC7832"/>
                </a:solidFill>
                <a:effectLst/>
                <a:latin typeface="JetBrains Mono"/>
              </a:rPr>
              <a:t>;</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end</a:t>
            </a:r>
            <a:r>
              <a:rPr kumimoji="0" lang="es-BO" altLang="es-BO" sz="2000" b="0" i="0" u="none" strike="noStrike" cap="none" normalizeH="0" baseline="0" dirty="0">
                <a:ln>
                  <a:noFill/>
                </a:ln>
                <a:solidFill>
                  <a:srgbClr val="CC7832"/>
                </a:solidFill>
                <a:effectLst/>
                <a:latin typeface="JetBrains Mono"/>
              </a:rPr>
              <a:t>;</a:t>
            </a:r>
            <a:br>
              <a:rPr kumimoji="0" lang="es-BO" altLang="es-BO" sz="2000" b="0" i="0" u="none" strike="noStrike" cap="none" normalizeH="0" baseline="0" dirty="0">
                <a:ln>
                  <a:noFill/>
                </a:ln>
                <a:solidFill>
                  <a:srgbClr val="CC7832"/>
                </a:solidFill>
                <a:effectLst/>
                <a:latin typeface="JetBrains Mono"/>
              </a:rPr>
            </a:b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err="1">
                <a:ln>
                  <a:noFill/>
                </a:ln>
                <a:solidFill>
                  <a:srgbClr val="CC7832"/>
                </a:solidFill>
                <a:effectLst/>
                <a:latin typeface="JetBrains Mono"/>
              </a:rPr>
              <a:t>update</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proyecto</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CC7832"/>
                </a:solidFill>
                <a:effectLst/>
                <a:latin typeface="JetBrains Mono"/>
              </a:rPr>
              <a:t>set </a:t>
            </a:r>
            <a:r>
              <a:rPr kumimoji="0" lang="es-BO" altLang="es-BO" sz="2000" b="0" i="0" u="none" strike="noStrike" cap="none" normalizeH="0" baseline="0" dirty="0" err="1">
                <a:ln>
                  <a:noFill/>
                </a:ln>
                <a:solidFill>
                  <a:srgbClr val="9876AA"/>
                </a:solidFill>
                <a:effectLst/>
                <a:latin typeface="JetBrains Mono"/>
              </a:rPr>
              <a:t>tipoProy</a:t>
            </a:r>
            <a:r>
              <a:rPr kumimoji="0" lang="es-BO" altLang="es-BO" sz="2000" b="0" i="0" u="none" strike="noStrike" cap="none" normalizeH="0" baseline="0" dirty="0">
                <a:ln>
                  <a:noFill/>
                </a:ln>
                <a:solidFill>
                  <a:srgbClr val="9876AA"/>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6A8759"/>
                </a:solidFill>
                <a:effectLst/>
                <a:latin typeface="JetBrains Mono"/>
              </a:rPr>
              <a:t>'</a:t>
            </a:r>
            <a:r>
              <a:rPr kumimoji="0" lang="es-BO" altLang="es-BO" sz="2000" b="0" i="0" u="none" strike="noStrike" cap="none" normalizeH="0" baseline="0" dirty="0" err="1">
                <a:ln>
                  <a:noFill/>
                </a:ln>
                <a:solidFill>
                  <a:srgbClr val="6A8759"/>
                </a:solidFill>
                <a:effectLst/>
                <a:latin typeface="JetBrains Mono"/>
              </a:rPr>
              <a:t>Educacion</a:t>
            </a:r>
            <a:r>
              <a:rPr kumimoji="0" lang="es-BO" altLang="es-BO" sz="2000" b="0" i="0" u="none" strike="noStrike" cap="none" normalizeH="0" baseline="0" dirty="0">
                <a:ln>
                  <a:noFill/>
                </a:ln>
                <a:solidFill>
                  <a:srgbClr val="6A8759"/>
                </a:solidFill>
                <a:effectLst/>
                <a:latin typeface="JetBrains Mono"/>
              </a:rPr>
              <a:t>'</a:t>
            </a:r>
            <a:br>
              <a:rPr kumimoji="0" lang="es-BO" altLang="es-BO" sz="2000" b="0" i="0" u="none" strike="noStrike" cap="none" normalizeH="0" baseline="0" dirty="0">
                <a:ln>
                  <a:noFill/>
                </a:ln>
                <a:solidFill>
                  <a:srgbClr val="6A8759"/>
                </a:solidFill>
                <a:effectLst/>
                <a:latin typeface="JetBrains Mono"/>
              </a:rPr>
            </a:br>
            <a:r>
              <a:rPr kumimoji="0" lang="es-BO" altLang="es-BO" sz="2000" b="0" i="0" u="none" strike="noStrike" cap="none" normalizeH="0" baseline="0" dirty="0" err="1">
                <a:ln>
                  <a:noFill/>
                </a:ln>
                <a:solidFill>
                  <a:srgbClr val="CC7832"/>
                </a:solidFill>
                <a:effectLst/>
                <a:latin typeface="JetBrains Mono"/>
              </a:rPr>
              <a:t>where</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9876AA"/>
                </a:solidFill>
                <a:effectLst/>
                <a:latin typeface="JetBrains Mono"/>
              </a:rPr>
              <a:t>id_proy</a:t>
            </a:r>
            <a:r>
              <a:rPr kumimoji="0" lang="es-BO" altLang="es-BO" sz="2000" b="0" i="0" u="none" strike="noStrike" cap="none" normalizeH="0" baseline="0" dirty="0">
                <a:ln>
                  <a:noFill/>
                </a:ln>
                <a:solidFill>
                  <a:srgbClr val="9876AA"/>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6897BB"/>
                </a:solidFill>
                <a:effectLst/>
                <a:latin typeface="JetBrains Mono"/>
              </a:rPr>
              <a:t>1</a:t>
            </a:r>
            <a:r>
              <a:rPr kumimoji="0" lang="es-BO" altLang="es-BO" sz="2000" b="0" i="0" u="none" strike="noStrike" cap="none" normalizeH="0" baseline="0" dirty="0">
                <a:ln>
                  <a:noFill/>
                </a:ln>
                <a:solidFill>
                  <a:srgbClr val="CC7832"/>
                </a:solidFill>
                <a:effectLst/>
                <a:latin typeface="JetBrains Mono"/>
              </a:rPr>
              <a:t>;</a:t>
            </a:r>
            <a:endParaRPr kumimoji="0" lang="es-BO" altLang="es-BO"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915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13. </a:t>
            </a:r>
            <a:r>
              <a:rPr lang="es-BO" sz="3600" b="1" dirty="0">
                <a:solidFill>
                  <a:srgbClr val="FF0000"/>
                </a:solidFill>
              </a:rPr>
              <a:t>Manejo de </a:t>
            </a:r>
            <a:r>
              <a:rPr lang="es-BO" sz="3600" b="1" dirty="0" err="1">
                <a:solidFill>
                  <a:srgbClr val="FF0000"/>
                </a:solidFill>
              </a:rPr>
              <a:t>Triggers</a:t>
            </a:r>
            <a:r>
              <a:rPr lang="es-BO" sz="3600" b="1" dirty="0">
                <a:solidFill>
                  <a:srgbClr val="FF0000"/>
                </a:solidFill>
              </a:rPr>
              <a:t> II.</a:t>
            </a:r>
            <a:br>
              <a:rPr lang="es-ES" sz="3600" b="1" i="1" dirty="0">
                <a:solidFill>
                  <a:srgbClr val="FF0000"/>
                </a:solidFill>
              </a:rPr>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1">
            <a:extLst>
              <a:ext uri="{FF2B5EF4-FFF2-40B4-BE49-F238E27FC236}">
                <a16:creationId xmlns:a16="http://schemas.microsoft.com/office/drawing/2014/main" id="{C6B173E7-00C0-447A-A85D-6801FA4D0DD3}"/>
              </a:ext>
            </a:extLst>
          </p:cNvPr>
          <p:cNvSpPr>
            <a:spLocks noChangeArrowheads="1"/>
          </p:cNvSpPr>
          <p:nvPr/>
        </p:nvSpPr>
        <p:spPr bwMode="auto">
          <a:xfrm>
            <a:off x="800100" y="1830324"/>
            <a:ext cx="10079736"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400" b="0" i="0" u="none" strike="noStrike" cap="none" normalizeH="0" baseline="0">
                <a:ln>
                  <a:noFill/>
                </a:ln>
                <a:solidFill>
                  <a:srgbClr val="CC7832"/>
                </a:solidFill>
                <a:effectLst/>
                <a:latin typeface="JetBrains Mono"/>
              </a:rPr>
              <a:t>create trigger </a:t>
            </a:r>
            <a:r>
              <a:rPr kumimoji="0" lang="es-BO" altLang="es-BO" sz="2400" b="0" i="0" u="none" strike="noStrike" cap="none" normalizeH="0" baseline="0">
                <a:ln>
                  <a:noFill/>
                </a:ln>
                <a:solidFill>
                  <a:srgbClr val="A9B7C6"/>
                </a:solidFill>
                <a:effectLst/>
                <a:latin typeface="JetBrains Mono"/>
              </a:rPr>
              <a:t>calcula_edad_para_persona</a:t>
            </a:r>
            <a:br>
              <a:rPr kumimoji="0" lang="es-BO" altLang="es-BO" sz="2400" b="0" i="0" u="none" strike="noStrike" cap="none" normalizeH="0" baseline="0">
                <a:ln>
                  <a:noFill/>
                </a:ln>
                <a:solidFill>
                  <a:srgbClr val="A9B7C6"/>
                </a:solidFill>
                <a:effectLst/>
                <a:latin typeface="JetBrains Mono"/>
              </a:rPr>
            </a:b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CC7832"/>
                </a:solidFill>
                <a:effectLst/>
                <a:latin typeface="JetBrains Mono"/>
              </a:rPr>
              <a:t>before insert on </a:t>
            </a:r>
            <a:r>
              <a:rPr kumimoji="0" lang="es-BO" altLang="es-BO" sz="2400" b="0" i="0" u="none" strike="noStrike" cap="none" normalizeH="0" baseline="0">
                <a:ln>
                  <a:noFill/>
                </a:ln>
                <a:solidFill>
                  <a:srgbClr val="A9B7C6"/>
                </a:solidFill>
                <a:effectLst/>
                <a:latin typeface="JetBrains Mono"/>
              </a:rPr>
              <a:t>persona</a:t>
            </a:r>
            <a:br>
              <a:rPr kumimoji="0" lang="es-BO" altLang="es-BO" sz="2400" b="0" i="0" u="none" strike="noStrike" cap="none" normalizeH="0" baseline="0">
                <a:ln>
                  <a:noFill/>
                </a:ln>
                <a:solidFill>
                  <a:srgbClr val="A9B7C6"/>
                </a:solidFill>
                <a:effectLst/>
                <a:latin typeface="JetBrains Mono"/>
              </a:rPr>
            </a:b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CC7832"/>
                </a:solidFill>
                <a:effectLst/>
                <a:latin typeface="JetBrains Mono"/>
              </a:rPr>
              <a:t>for each row</a:t>
            </a:r>
            <a:br>
              <a:rPr kumimoji="0" lang="es-BO" altLang="es-BO" sz="2400" b="0" i="0" u="none" strike="noStrike" cap="none" normalizeH="0" baseline="0">
                <a:ln>
                  <a:noFill/>
                </a:ln>
                <a:solidFill>
                  <a:srgbClr val="CC7832"/>
                </a:solidFill>
                <a:effectLst/>
                <a:latin typeface="JetBrains Mono"/>
              </a:rPr>
            </a:br>
            <a:r>
              <a:rPr kumimoji="0" lang="es-BO" altLang="es-BO" sz="2400" b="0" i="0" u="none" strike="noStrike" cap="none" normalizeH="0" baseline="0">
                <a:ln>
                  <a:noFill/>
                </a:ln>
                <a:solidFill>
                  <a:srgbClr val="CC7832"/>
                </a:solidFill>
                <a:effectLst/>
                <a:latin typeface="JetBrains Mono"/>
              </a:rPr>
              <a:t>begin</a:t>
            </a:r>
            <a:br>
              <a:rPr kumimoji="0" lang="es-BO" altLang="es-BO" sz="2400" b="0" i="0" u="none" strike="noStrike" cap="none" normalizeH="0" baseline="0">
                <a:ln>
                  <a:noFill/>
                </a:ln>
                <a:solidFill>
                  <a:srgbClr val="CC7832"/>
                </a:solidFill>
                <a:effectLst/>
                <a:latin typeface="JetBrains Mono"/>
              </a:rPr>
            </a:br>
            <a:r>
              <a:rPr kumimoji="0" lang="es-BO" altLang="es-BO" sz="2400" b="0" i="0" u="none" strike="noStrike" cap="none" normalizeH="0" baseline="0">
                <a:ln>
                  <a:noFill/>
                </a:ln>
                <a:solidFill>
                  <a:srgbClr val="CC7832"/>
                </a:solidFill>
                <a:effectLst/>
                <a:latin typeface="JetBrains Mono"/>
              </a:rPr>
              <a:t>   declare </a:t>
            </a:r>
            <a:r>
              <a:rPr kumimoji="0" lang="es-BO" altLang="es-BO" sz="2400" b="0" i="0" u="none" strike="noStrike" cap="none" normalizeH="0" baseline="0">
                <a:ln>
                  <a:noFill/>
                </a:ln>
                <a:solidFill>
                  <a:srgbClr val="A9B7C6"/>
                </a:solidFill>
                <a:effectLst/>
                <a:latin typeface="JetBrains Mono"/>
              </a:rPr>
              <a:t>edad_calc </a:t>
            </a:r>
            <a:r>
              <a:rPr kumimoji="0" lang="es-BO" altLang="es-BO" sz="2400" b="0" i="0" u="none" strike="noStrike" cap="none" normalizeH="0" baseline="0">
                <a:ln>
                  <a:noFill/>
                </a:ln>
                <a:solidFill>
                  <a:srgbClr val="CC7832"/>
                </a:solidFill>
                <a:effectLst/>
                <a:latin typeface="JetBrains Mono"/>
              </a:rPr>
              <a:t>integer;</a:t>
            </a:r>
            <a:br>
              <a:rPr kumimoji="0" lang="es-BO" altLang="es-BO" sz="2400" b="0" i="0" u="none" strike="noStrike" cap="none" normalizeH="0" baseline="0">
                <a:ln>
                  <a:noFill/>
                </a:ln>
                <a:solidFill>
                  <a:srgbClr val="CC7832"/>
                </a:solidFill>
                <a:effectLst/>
                <a:latin typeface="JetBrains Mono"/>
              </a:rPr>
            </a:br>
            <a:r>
              <a:rPr kumimoji="0" lang="es-BO" altLang="es-BO" sz="2400" b="0" i="0" u="none" strike="noStrike" cap="none" normalizeH="0" baseline="0">
                <a:ln>
                  <a:noFill/>
                </a:ln>
                <a:solidFill>
                  <a:srgbClr val="CC7832"/>
                </a:solidFill>
                <a:effectLst/>
                <a:latin typeface="JetBrains Mono"/>
              </a:rPr>
              <a:t>   set </a:t>
            </a:r>
            <a:r>
              <a:rPr kumimoji="0" lang="es-BO" altLang="es-BO" sz="2400" b="0" i="0" u="none" strike="noStrike" cap="none" normalizeH="0" baseline="0">
                <a:ln>
                  <a:noFill/>
                </a:ln>
                <a:solidFill>
                  <a:srgbClr val="A9B7C6"/>
                </a:solidFill>
                <a:effectLst/>
                <a:latin typeface="JetBrains Mono"/>
              </a:rPr>
              <a:t>edad_calc=</a:t>
            </a:r>
            <a:r>
              <a:rPr kumimoji="0" lang="es-BO" altLang="es-BO" sz="2400" b="0" i="0" u="none" strike="noStrike" cap="none" normalizeH="0" baseline="0">
                <a:ln>
                  <a:noFill/>
                </a:ln>
                <a:solidFill>
                  <a:srgbClr val="FFC66D"/>
                </a:solidFill>
                <a:effectLst/>
                <a:latin typeface="JetBrains Mono"/>
              </a:rPr>
              <a:t>timestampdiff</a:t>
            </a:r>
            <a:r>
              <a:rPr kumimoji="0" lang="es-BO" altLang="es-BO" sz="2400" b="0" i="0" u="none" strike="noStrike" cap="none" normalizeH="0" baseline="0">
                <a:ln>
                  <a:noFill/>
                </a:ln>
                <a:solidFill>
                  <a:srgbClr val="A9B7C6"/>
                </a:solidFill>
                <a:effectLst/>
                <a:latin typeface="JetBrains Mono"/>
              </a:rPr>
              <a:t>(</a:t>
            </a:r>
            <a:r>
              <a:rPr kumimoji="0" lang="es-BO" altLang="es-BO" sz="2400" b="0" i="0" u="none" strike="noStrike" cap="none" normalizeH="0" baseline="0">
                <a:ln>
                  <a:noFill/>
                </a:ln>
                <a:solidFill>
                  <a:srgbClr val="CC7832"/>
                </a:solidFill>
                <a:effectLst/>
                <a:latin typeface="JetBrains Mono"/>
              </a:rPr>
              <a:t>year, </a:t>
            </a:r>
            <a:r>
              <a:rPr kumimoji="0" lang="es-BO" altLang="es-BO" sz="2400" b="0" i="0" u="none" strike="noStrike" cap="none" normalizeH="0" baseline="0">
                <a:ln>
                  <a:noFill/>
                </a:ln>
                <a:solidFill>
                  <a:srgbClr val="A9B7C6"/>
                </a:solidFill>
                <a:effectLst/>
                <a:latin typeface="JetBrains Mono"/>
              </a:rPr>
              <a:t>new.</a:t>
            </a:r>
            <a:r>
              <a:rPr kumimoji="0" lang="es-BO" altLang="es-BO" sz="2400" b="0" i="0" u="none" strike="noStrike" cap="none" normalizeH="0" baseline="0">
                <a:ln>
                  <a:noFill/>
                </a:ln>
                <a:solidFill>
                  <a:srgbClr val="9876AA"/>
                </a:solidFill>
                <a:effectLst/>
                <a:latin typeface="JetBrains Mono"/>
              </a:rPr>
              <a:t>fecha_nac</a:t>
            </a:r>
            <a:r>
              <a:rPr kumimoji="0" lang="es-BO" altLang="es-BO" sz="2400" b="0" i="0" u="none" strike="noStrike" cap="none" normalizeH="0" baseline="0">
                <a:ln>
                  <a:noFill/>
                </a:ln>
                <a:solidFill>
                  <a:srgbClr val="CC7832"/>
                </a:solidFill>
                <a:effectLst/>
                <a:latin typeface="JetBrains Mono"/>
              </a:rPr>
              <a:t>,</a:t>
            </a:r>
            <a:r>
              <a:rPr kumimoji="0" lang="es-BO" altLang="es-BO" sz="2400" b="0" i="0" u="none" strike="noStrike" cap="none" normalizeH="0" baseline="0">
                <a:ln>
                  <a:noFill/>
                </a:ln>
                <a:solidFill>
                  <a:srgbClr val="FFC66D"/>
                </a:solidFill>
                <a:effectLst/>
                <a:latin typeface="JetBrains Mono"/>
              </a:rPr>
              <a:t>curdate</a:t>
            </a:r>
            <a:r>
              <a:rPr kumimoji="0" lang="es-BO" altLang="es-BO" sz="2400" b="0" i="0" u="none" strike="noStrike" cap="none" normalizeH="0" baseline="0">
                <a:ln>
                  <a:noFill/>
                </a:ln>
                <a:solidFill>
                  <a:srgbClr val="A9B7C6"/>
                </a:solidFill>
                <a:effectLst/>
                <a:latin typeface="JetBrains Mono"/>
              </a:rPr>
              <a:t>())</a:t>
            </a:r>
            <a:r>
              <a:rPr kumimoji="0" lang="es-BO" altLang="es-BO" sz="2400" b="0" i="0" u="none" strike="noStrike" cap="none" normalizeH="0" baseline="0">
                <a:ln>
                  <a:noFill/>
                </a:ln>
                <a:solidFill>
                  <a:srgbClr val="CC7832"/>
                </a:solidFill>
                <a:effectLst/>
                <a:latin typeface="JetBrains Mono"/>
              </a:rPr>
              <a:t>;</a:t>
            </a:r>
            <a:br>
              <a:rPr kumimoji="0" lang="es-BO" altLang="es-BO" sz="2400" b="0" i="0" u="none" strike="noStrike" cap="none" normalizeH="0" baseline="0">
                <a:ln>
                  <a:noFill/>
                </a:ln>
                <a:solidFill>
                  <a:srgbClr val="CC7832"/>
                </a:solidFill>
                <a:effectLst/>
                <a:latin typeface="JetBrains Mono"/>
              </a:rPr>
            </a:br>
            <a:br>
              <a:rPr kumimoji="0" lang="es-BO" altLang="es-BO" sz="2400" b="0" i="0" u="none" strike="noStrike" cap="none" normalizeH="0" baseline="0">
                <a:ln>
                  <a:noFill/>
                </a:ln>
                <a:solidFill>
                  <a:srgbClr val="CC7832"/>
                </a:solidFill>
                <a:effectLst/>
                <a:latin typeface="JetBrains Mono"/>
              </a:rPr>
            </a:br>
            <a:r>
              <a:rPr kumimoji="0" lang="es-BO" altLang="es-BO" sz="2400" b="0" i="0" u="none" strike="noStrike" cap="none" normalizeH="0" baseline="0">
                <a:ln>
                  <a:noFill/>
                </a:ln>
                <a:solidFill>
                  <a:srgbClr val="CC7832"/>
                </a:solidFill>
                <a:effectLst/>
                <a:latin typeface="JetBrains Mono"/>
              </a:rPr>
              <a:t>   set </a:t>
            </a:r>
            <a:r>
              <a:rPr kumimoji="0" lang="es-BO" altLang="es-BO" sz="2400" b="0" i="0" u="none" strike="noStrike" cap="none" normalizeH="0" baseline="0">
                <a:ln>
                  <a:noFill/>
                </a:ln>
                <a:solidFill>
                  <a:srgbClr val="A9B7C6"/>
                </a:solidFill>
                <a:effectLst/>
                <a:latin typeface="JetBrains Mono"/>
              </a:rPr>
              <a:t>new.</a:t>
            </a:r>
            <a:r>
              <a:rPr kumimoji="0" lang="es-BO" altLang="es-BO" sz="2400" b="0" i="0" u="none" strike="noStrike" cap="none" normalizeH="0" baseline="0">
                <a:ln>
                  <a:noFill/>
                </a:ln>
                <a:solidFill>
                  <a:srgbClr val="9876AA"/>
                </a:solidFill>
                <a:effectLst/>
                <a:latin typeface="JetBrains Mono"/>
              </a:rPr>
              <a:t>edad</a:t>
            </a:r>
            <a:r>
              <a:rPr kumimoji="0" lang="es-BO" altLang="es-BO" sz="2400" b="0" i="0" u="none" strike="noStrike" cap="none" normalizeH="0" baseline="0">
                <a:ln>
                  <a:noFill/>
                </a:ln>
                <a:solidFill>
                  <a:srgbClr val="A9B7C6"/>
                </a:solidFill>
                <a:effectLst/>
                <a:latin typeface="JetBrains Mono"/>
              </a:rPr>
              <a:t>=edad_calc</a:t>
            </a:r>
            <a:r>
              <a:rPr kumimoji="0" lang="es-BO" altLang="es-BO" sz="2400" b="0" i="0" u="none" strike="noStrike" cap="none" normalizeH="0" baseline="0">
                <a:ln>
                  <a:noFill/>
                </a:ln>
                <a:solidFill>
                  <a:srgbClr val="CC7832"/>
                </a:solidFill>
                <a:effectLst/>
                <a:latin typeface="JetBrains Mono"/>
              </a:rPr>
              <a:t>;</a:t>
            </a:r>
            <a:br>
              <a:rPr kumimoji="0" lang="es-BO" altLang="es-BO" sz="2400" b="0" i="0" u="none" strike="noStrike" cap="none" normalizeH="0" baseline="0">
                <a:ln>
                  <a:noFill/>
                </a:ln>
                <a:solidFill>
                  <a:srgbClr val="CC7832"/>
                </a:solidFill>
                <a:effectLst/>
                <a:latin typeface="JetBrains Mono"/>
              </a:rPr>
            </a:br>
            <a:r>
              <a:rPr kumimoji="0" lang="es-BO" altLang="es-BO" sz="2400" b="0" i="0" u="none" strike="noStrike" cap="none" normalizeH="0" baseline="0">
                <a:ln>
                  <a:noFill/>
                </a:ln>
                <a:solidFill>
                  <a:srgbClr val="CC7832"/>
                </a:solidFill>
                <a:effectLst/>
                <a:latin typeface="JetBrains Mono"/>
              </a:rPr>
              <a:t>end;</a:t>
            </a:r>
            <a:br>
              <a:rPr kumimoji="0" lang="es-BO" altLang="es-BO" sz="2400" b="0" i="0" u="none" strike="noStrike" cap="none" normalizeH="0" baseline="0">
                <a:ln>
                  <a:noFill/>
                </a:ln>
                <a:solidFill>
                  <a:srgbClr val="CC7832"/>
                </a:solidFill>
                <a:effectLst/>
                <a:latin typeface="JetBrains Mono"/>
              </a:rPr>
            </a:br>
            <a:br>
              <a:rPr kumimoji="0" lang="es-BO" altLang="es-BO" sz="2400" b="0" i="0" u="none" strike="noStrike" cap="none" normalizeH="0" baseline="0">
                <a:ln>
                  <a:noFill/>
                </a:ln>
                <a:solidFill>
                  <a:srgbClr val="CC7832"/>
                </a:solidFill>
                <a:effectLst/>
                <a:latin typeface="JetBrains Mono"/>
              </a:rPr>
            </a:br>
            <a:r>
              <a:rPr kumimoji="0" lang="es-BO" altLang="es-BO" sz="2400" b="0" i="0" u="none" strike="noStrike" cap="none" normalizeH="0" baseline="0">
                <a:ln>
                  <a:noFill/>
                </a:ln>
                <a:solidFill>
                  <a:srgbClr val="CC7832"/>
                </a:solidFill>
                <a:effectLst/>
                <a:latin typeface="JetBrains Mono"/>
              </a:rPr>
              <a:t>INSERT INTO </a:t>
            </a:r>
            <a:r>
              <a:rPr kumimoji="0" lang="es-BO" altLang="es-BO" sz="2400" b="0" i="0" u="none" strike="noStrike" cap="none" normalizeH="0" baseline="0">
                <a:ln>
                  <a:noFill/>
                </a:ln>
                <a:solidFill>
                  <a:srgbClr val="A9B7C6"/>
                </a:solidFill>
                <a:effectLst/>
                <a:latin typeface="JetBrains Mono"/>
              </a:rPr>
              <a:t>persona (</a:t>
            </a:r>
            <a:r>
              <a:rPr kumimoji="0" lang="es-BO" altLang="es-BO" sz="2400" b="0" i="0" u="none" strike="noStrike" cap="none" normalizeH="0" baseline="0">
                <a:ln>
                  <a:noFill/>
                </a:ln>
                <a:solidFill>
                  <a:srgbClr val="9876AA"/>
                </a:solidFill>
                <a:effectLst/>
                <a:latin typeface="JetBrains Mono"/>
              </a:rPr>
              <a:t>nombre</a:t>
            </a:r>
            <a:r>
              <a:rPr kumimoji="0" lang="es-BO" altLang="es-BO" sz="2400" b="0" i="0" u="none" strike="noStrike" cap="none" normalizeH="0" baseline="0">
                <a:ln>
                  <a:noFill/>
                </a:ln>
                <a:solidFill>
                  <a:srgbClr val="CC7832"/>
                </a:solidFill>
                <a:effectLst/>
                <a:latin typeface="JetBrains Mono"/>
              </a:rPr>
              <a:t>,</a:t>
            </a:r>
            <a:r>
              <a:rPr kumimoji="0" lang="es-BO" altLang="es-BO" sz="2400" b="0" i="0" u="none" strike="noStrike" cap="none" normalizeH="0" baseline="0">
                <a:ln>
                  <a:noFill/>
                </a:ln>
                <a:solidFill>
                  <a:srgbClr val="9876AA"/>
                </a:solidFill>
                <a:effectLst/>
                <a:latin typeface="JetBrains Mono"/>
              </a:rPr>
              <a:t>fecha_nac</a:t>
            </a:r>
            <a:r>
              <a:rPr kumimoji="0" lang="es-BO" altLang="es-BO" sz="2400" b="0" i="0" u="none" strike="noStrike" cap="none" normalizeH="0" baseline="0">
                <a:ln>
                  <a:noFill/>
                </a:ln>
                <a:solidFill>
                  <a:srgbClr val="A9B7C6"/>
                </a:solidFill>
                <a:effectLst/>
                <a:latin typeface="JetBrains Mono"/>
              </a:rPr>
              <a:t>) </a:t>
            </a:r>
            <a:r>
              <a:rPr kumimoji="0" lang="es-BO" altLang="es-BO" sz="2400" b="0" i="0" u="none" strike="noStrike" cap="none" normalizeH="0" baseline="0">
                <a:ln>
                  <a:noFill/>
                </a:ln>
                <a:solidFill>
                  <a:srgbClr val="CC7832"/>
                </a:solidFill>
                <a:effectLst/>
                <a:latin typeface="JetBrains Mono"/>
              </a:rPr>
              <a:t>VALUES </a:t>
            </a:r>
            <a:r>
              <a:rPr kumimoji="0" lang="es-BO" altLang="es-BO" sz="2400" b="0" i="0" u="none" strike="noStrike" cap="none" normalizeH="0" baseline="0">
                <a:ln>
                  <a:noFill/>
                </a:ln>
                <a:solidFill>
                  <a:srgbClr val="A9B7C6"/>
                </a:solidFill>
                <a:effectLst/>
                <a:latin typeface="JetBrains Mono"/>
              </a:rPr>
              <a:t>(</a:t>
            </a:r>
            <a:r>
              <a:rPr kumimoji="0" lang="es-BO" altLang="es-BO" sz="2400" b="0" i="0" u="none" strike="noStrike" cap="none" normalizeH="0" baseline="0">
                <a:ln>
                  <a:noFill/>
                </a:ln>
                <a:solidFill>
                  <a:srgbClr val="6A8759"/>
                </a:solidFill>
                <a:effectLst/>
                <a:latin typeface="JetBrains Mono"/>
              </a:rPr>
              <a:t>'Martin'</a:t>
            </a:r>
            <a:r>
              <a:rPr kumimoji="0" lang="es-BO" altLang="es-BO" sz="2400" b="0" i="0" u="none" strike="noStrike" cap="none" normalizeH="0" baseline="0">
                <a:ln>
                  <a:noFill/>
                </a:ln>
                <a:solidFill>
                  <a:srgbClr val="CC7832"/>
                </a:solidFill>
                <a:effectLst/>
                <a:latin typeface="JetBrains Mono"/>
              </a:rPr>
              <a:t>,</a:t>
            </a:r>
            <a:r>
              <a:rPr kumimoji="0" lang="es-BO" altLang="es-BO" sz="2400" b="0" i="0" u="none" strike="noStrike" cap="none" normalizeH="0" baseline="0">
                <a:ln>
                  <a:noFill/>
                </a:ln>
                <a:solidFill>
                  <a:srgbClr val="6A8759"/>
                </a:solidFill>
                <a:effectLst/>
                <a:latin typeface="JetBrains Mono"/>
              </a:rPr>
              <a:t>'1990-02-15'</a:t>
            </a:r>
            <a:r>
              <a:rPr kumimoji="0" lang="es-BO" altLang="es-BO" sz="2400" b="0" i="0" u="none" strike="noStrike" cap="none" normalizeH="0" baseline="0">
                <a:ln>
                  <a:noFill/>
                </a:ln>
                <a:solidFill>
                  <a:srgbClr val="A9B7C6"/>
                </a:solidFill>
                <a:effectLst/>
                <a:latin typeface="JetBrains Mono"/>
              </a:rPr>
              <a:t>)</a:t>
            </a:r>
            <a:r>
              <a:rPr kumimoji="0" lang="es-BO" altLang="es-BO" sz="2400" b="0" i="0" u="none" strike="noStrike" cap="none" normalizeH="0" baseline="0">
                <a:ln>
                  <a:noFill/>
                </a:ln>
                <a:solidFill>
                  <a:srgbClr val="CC7832"/>
                </a:solidFill>
                <a:effectLst/>
                <a:latin typeface="JetBrains Mono"/>
              </a:rPr>
              <a:t>;</a:t>
            </a:r>
            <a:endParaRPr kumimoji="0" lang="es-BO" altLang="es-BO"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884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14. </a:t>
            </a:r>
            <a:r>
              <a:rPr lang="es-BO" sz="3600" b="1" dirty="0">
                <a:solidFill>
                  <a:srgbClr val="FF0000"/>
                </a:solidFill>
              </a:rPr>
              <a:t>Manejo de TRIGGERS III.</a:t>
            </a:r>
            <a:br>
              <a:rPr lang="es-ES" sz="3600" dirty="0"/>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1">
            <a:extLst>
              <a:ext uri="{FF2B5EF4-FFF2-40B4-BE49-F238E27FC236}">
                <a16:creationId xmlns:a16="http://schemas.microsoft.com/office/drawing/2014/main" id="{06FC5DFE-C672-4C5A-8A16-8A9218EC33DD}"/>
              </a:ext>
            </a:extLst>
          </p:cNvPr>
          <p:cNvSpPr>
            <a:spLocks noChangeArrowheads="1"/>
          </p:cNvSpPr>
          <p:nvPr/>
        </p:nvSpPr>
        <p:spPr bwMode="auto">
          <a:xfrm>
            <a:off x="1330452" y="1614357"/>
            <a:ext cx="9531096" cy="418576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400" b="0" i="0" u="none" strike="noStrike" cap="none" normalizeH="0" baseline="0" dirty="0">
                <a:ln>
                  <a:noFill/>
                </a:ln>
                <a:solidFill>
                  <a:srgbClr val="CC7832"/>
                </a:solidFill>
                <a:effectLst/>
                <a:latin typeface="JetBrains Mono"/>
              </a:rPr>
              <a:t>CREATE TABLE </a:t>
            </a:r>
            <a:r>
              <a:rPr kumimoji="0" lang="es-BO" altLang="es-BO" sz="1400" b="0" i="0" u="none" strike="noStrike" cap="none" normalizeH="0" baseline="0" dirty="0">
                <a:ln>
                  <a:noFill/>
                </a:ln>
                <a:solidFill>
                  <a:srgbClr val="A9B7C6"/>
                </a:solidFill>
                <a:effectLst/>
                <a:latin typeface="JetBrains Mono"/>
              </a:rPr>
              <a:t>persona1(</a:t>
            </a:r>
            <a:br>
              <a:rPr kumimoji="0" lang="es-BO" altLang="es-BO" sz="1400" b="0" i="0" u="none" strike="noStrike" cap="none" normalizeH="0" baseline="0" dirty="0">
                <a:ln>
                  <a:noFill/>
                </a:ln>
                <a:solidFill>
                  <a:srgbClr val="A9B7C6"/>
                </a:solidFill>
                <a:effectLst/>
                <a:latin typeface="JetBrains Mono"/>
              </a:rPr>
            </a:b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nombre </a:t>
            </a:r>
            <a:r>
              <a:rPr kumimoji="0" lang="es-BO" altLang="es-BO" sz="1400" b="0" i="0" u="none" strike="noStrike" cap="none" normalizeH="0" baseline="0" dirty="0">
                <a:ln>
                  <a:noFill/>
                </a:ln>
                <a:solidFill>
                  <a:srgbClr val="CC7832"/>
                </a:solidFill>
                <a:effectLst/>
                <a:latin typeface="JetBrains Mono"/>
              </a:rPr>
              <a:t>VARCHAR</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50</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apellidos </a:t>
            </a:r>
            <a:r>
              <a:rPr kumimoji="0" lang="es-BO" altLang="es-BO" sz="1400" b="0" i="0" u="none" strike="noStrike" cap="none" normalizeH="0" baseline="0" dirty="0">
                <a:ln>
                  <a:noFill/>
                </a:ln>
                <a:solidFill>
                  <a:srgbClr val="CC7832"/>
                </a:solidFill>
                <a:effectLst/>
                <a:latin typeface="JetBrains Mono"/>
              </a:rPr>
              <a:t>VARCHAR</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50</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9876AA"/>
                </a:solidFill>
                <a:effectLst/>
                <a:latin typeface="JetBrains Mono"/>
              </a:rPr>
              <a:t>fecha_nac</a:t>
            </a:r>
            <a:r>
              <a:rPr kumimoji="0" lang="es-BO" altLang="es-BO" sz="1400" b="0" i="0" u="none" strike="noStrike" cap="none" normalizeH="0" baseline="0" dirty="0">
                <a:ln>
                  <a:noFill/>
                </a:ln>
                <a:solidFill>
                  <a:srgbClr val="9876AA"/>
                </a:solidFill>
                <a:effectLst/>
                <a:latin typeface="JetBrains Mono"/>
              </a:rPr>
              <a:t> </a:t>
            </a:r>
            <a:r>
              <a:rPr kumimoji="0" lang="es-BO" altLang="es-BO" sz="1400" b="0" i="0" u="none" strike="noStrike" cap="none" normalizeH="0" baseline="0" dirty="0">
                <a:ln>
                  <a:noFill/>
                </a:ln>
                <a:solidFill>
                  <a:srgbClr val="CC7832"/>
                </a:solidFill>
                <a:effectLst/>
                <a:latin typeface="JetBrains Mono"/>
              </a:rPr>
              <a:t>date,</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edad </a:t>
            </a:r>
            <a:r>
              <a:rPr kumimoji="0" lang="es-BO" altLang="es-BO" sz="1400" b="0" i="0" u="none" strike="noStrike" cap="none" normalizeH="0" baseline="0" dirty="0">
                <a:ln>
                  <a:noFill/>
                </a:ln>
                <a:solidFill>
                  <a:srgbClr val="CC7832"/>
                </a:solidFill>
                <a:effectLst/>
                <a:latin typeface="JetBrains Mono"/>
              </a:rPr>
              <a:t>INTEGER</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11</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email </a:t>
            </a:r>
            <a:r>
              <a:rPr kumimoji="0" lang="es-BO" altLang="es-BO" sz="1400" b="0" i="0" u="none" strike="noStrike" cap="none" normalizeH="0" baseline="0" dirty="0">
                <a:ln>
                  <a:noFill/>
                </a:ln>
                <a:solidFill>
                  <a:srgbClr val="CC7832"/>
                </a:solidFill>
                <a:effectLst/>
                <a:latin typeface="JetBrains Mono"/>
              </a:rPr>
              <a:t>VARCHAR</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50</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sexo </a:t>
            </a:r>
            <a:r>
              <a:rPr kumimoji="0" lang="es-BO" altLang="es-BO" sz="1400" b="0" i="0" u="none" strike="noStrike" cap="none" normalizeH="0" baseline="0" dirty="0">
                <a:ln>
                  <a:noFill/>
                </a:ln>
                <a:solidFill>
                  <a:srgbClr val="CC7832"/>
                </a:solidFill>
                <a:effectLst/>
                <a:latin typeface="JetBrains Mono"/>
              </a:rPr>
              <a:t>CHAR</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1</a:t>
            </a:r>
            <a:r>
              <a:rPr kumimoji="0" lang="es-BO" altLang="es-BO" sz="1400" b="0" i="0" u="none" strike="noStrike" cap="none" normalizeH="0" baseline="0" dirty="0">
                <a:ln>
                  <a:noFill/>
                </a:ln>
                <a:solidFill>
                  <a:srgbClr val="A9B7C6"/>
                </a:solidFill>
                <a:effectLst/>
                <a:latin typeface="JetBrains Mono"/>
              </a:rPr>
              <a:t>)</a:t>
            </a:r>
            <a:br>
              <a:rPr kumimoji="0" lang="es-BO" altLang="es-BO" sz="1400" b="0" i="0" u="none" strike="noStrike" cap="none" normalizeH="0" baseline="0" dirty="0">
                <a:ln>
                  <a:noFill/>
                </a:ln>
                <a:solidFill>
                  <a:srgbClr val="A9B7C6"/>
                </a:solidFill>
                <a:effectLst/>
                <a:latin typeface="JetBrains Mono"/>
              </a:rPr>
            </a:b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create</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trigger</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A9B7C6"/>
                </a:solidFill>
                <a:effectLst/>
                <a:latin typeface="JetBrains Mono"/>
              </a:rPr>
              <a:t>copeear</a:t>
            </a:r>
            <a:br>
              <a:rPr kumimoji="0" lang="es-BO" altLang="es-BO" sz="1400" b="0" i="0" u="none" strike="noStrike" cap="none" normalizeH="0" baseline="0" dirty="0">
                <a:ln>
                  <a:noFill/>
                </a:ln>
                <a:solidFill>
                  <a:srgbClr val="A9B7C6"/>
                </a:solidFill>
                <a:effectLst/>
                <a:latin typeface="JetBrains Mono"/>
              </a:rPr>
            </a:b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before</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insert</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on</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A9B7C6"/>
                </a:solidFill>
                <a:effectLst/>
                <a:latin typeface="JetBrains Mono"/>
              </a:rPr>
              <a:t>persona</a:t>
            </a:r>
            <a:br>
              <a:rPr kumimoji="0" lang="es-BO" altLang="es-BO" sz="1400" b="0" i="0" u="none" strike="noStrike" cap="none" normalizeH="0" baseline="0" dirty="0">
                <a:ln>
                  <a:noFill/>
                </a:ln>
                <a:solidFill>
                  <a:srgbClr val="A9B7C6"/>
                </a:solidFill>
                <a:effectLst/>
                <a:latin typeface="JetBrains Mono"/>
              </a:rPr>
            </a:b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for</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each</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row</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begin</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insert</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into</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A9B7C6"/>
                </a:solidFill>
                <a:effectLst/>
                <a:latin typeface="JetBrains Mono"/>
              </a:rPr>
              <a:t>persona1(</a:t>
            </a:r>
            <a:r>
              <a:rPr kumimoji="0" lang="es-BO" altLang="es-BO" sz="1400" b="0" i="0" u="none" strike="noStrike" cap="none" normalizeH="0" baseline="0" dirty="0">
                <a:ln>
                  <a:noFill/>
                </a:ln>
                <a:solidFill>
                  <a:srgbClr val="9876AA"/>
                </a:solidFill>
                <a:effectLst/>
                <a:latin typeface="JetBrains Mono"/>
              </a:rPr>
              <a:t>nombre</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apellidos</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9876AA"/>
                </a:solidFill>
                <a:effectLst/>
                <a:latin typeface="JetBrains Mono"/>
              </a:rPr>
              <a:t>fecha_nac</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edad</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9876AA"/>
                </a:solidFill>
                <a:effectLst/>
                <a:latin typeface="JetBrains Mono"/>
              </a:rPr>
              <a:t>email</a:t>
            </a:r>
            <a:r>
              <a:rPr kumimoji="0" lang="es-BO" altLang="es-BO" sz="1400" b="0" i="0" u="none" strike="noStrike" cap="none" normalizeH="0" baseline="0" dirty="0" err="1">
                <a:ln>
                  <a:noFill/>
                </a:ln>
                <a:solidFill>
                  <a:srgbClr val="CC7832"/>
                </a:solidFill>
                <a:effectLst/>
                <a:latin typeface="JetBrains Mono"/>
              </a:rPr>
              <a:t>,</a:t>
            </a:r>
            <a:r>
              <a:rPr kumimoji="0" lang="es-BO" altLang="es-BO" sz="1400" b="0" i="0" u="none" strike="noStrike" cap="none" normalizeH="0" baseline="0" dirty="0" err="1">
                <a:ln>
                  <a:noFill/>
                </a:ln>
                <a:solidFill>
                  <a:srgbClr val="9876AA"/>
                </a:solidFill>
                <a:effectLst/>
                <a:latin typeface="JetBrains Mono"/>
              </a:rPr>
              <a:t>sexo</a:t>
            </a:r>
            <a:r>
              <a:rPr kumimoji="0" lang="es-BO" altLang="es-BO" sz="1400" b="0" i="0" u="none" strike="noStrike" cap="none" normalizeH="0" baseline="0" dirty="0">
                <a:ln>
                  <a:noFill/>
                </a:ln>
                <a:solidFill>
                  <a:srgbClr val="A9B7C6"/>
                </a:solidFill>
                <a:effectLst/>
                <a:latin typeface="JetBrains Mono"/>
              </a:rPr>
              <a:t>) </a:t>
            </a:r>
            <a:r>
              <a:rPr kumimoji="0" lang="es-BO" altLang="es-BO" sz="1400" b="0" i="0" u="none" strike="noStrike" cap="none" normalizeH="0" baseline="0" dirty="0">
                <a:ln>
                  <a:noFill/>
                </a:ln>
                <a:solidFill>
                  <a:srgbClr val="CC7832"/>
                </a:solidFill>
                <a:effectLst/>
                <a:latin typeface="JetBrains Mono"/>
              </a:rPr>
              <a:t>VALUES</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A9B7C6"/>
                </a:solidFill>
                <a:effectLst/>
                <a:latin typeface="JetBrains Mono"/>
              </a:rPr>
              <a:t>(new.</a:t>
            </a:r>
            <a:r>
              <a:rPr kumimoji="0" lang="es-BO" altLang="es-BO" sz="1400" b="0" i="0" u="none" strike="noStrike" cap="none" normalizeH="0" baseline="0" dirty="0">
                <a:ln>
                  <a:noFill/>
                </a:ln>
                <a:solidFill>
                  <a:srgbClr val="9876AA"/>
                </a:solidFill>
                <a:effectLst/>
                <a:latin typeface="JetBrains Mono"/>
              </a:rPr>
              <a:t>nombre</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A9B7C6"/>
                </a:solidFill>
                <a:effectLst/>
                <a:latin typeface="JetBrains Mono"/>
              </a:rPr>
              <a:t>new.</a:t>
            </a:r>
            <a:r>
              <a:rPr kumimoji="0" lang="es-BO" altLang="es-BO" sz="1400" b="0" i="0" u="none" strike="noStrike" cap="none" normalizeH="0" baseline="0" dirty="0">
                <a:ln>
                  <a:noFill/>
                </a:ln>
                <a:solidFill>
                  <a:srgbClr val="9876AA"/>
                </a:solidFill>
                <a:effectLst/>
                <a:latin typeface="JetBrains Mono"/>
              </a:rPr>
              <a:t>apellidos</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A9B7C6"/>
                </a:solidFill>
                <a:effectLst/>
                <a:latin typeface="JetBrains Mono"/>
              </a:rPr>
              <a:t>new.</a:t>
            </a:r>
            <a:r>
              <a:rPr kumimoji="0" lang="es-BO" altLang="es-BO" sz="1400" b="0" i="0" u="none" strike="noStrike" cap="none" normalizeH="0" baseline="0" dirty="0">
                <a:ln>
                  <a:noFill/>
                </a:ln>
                <a:solidFill>
                  <a:srgbClr val="9876AA"/>
                </a:solidFill>
                <a:effectLst/>
                <a:latin typeface="JetBrains Mono"/>
              </a:rPr>
              <a:t>fecha_nac</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A9B7C6"/>
                </a:solidFill>
                <a:effectLst/>
                <a:latin typeface="JetBrains Mono"/>
              </a:rPr>
              <a:t>new.</a:t>
            </a:r>
            <a:r>
              <a:rPr kumimoji="0" lang="es-BO" altLang="es-BO" sz="1400" b="0" i="0" u="none" strike="noStrike" cap="none" normalizeH="0" baseline="0" dirty="0">
                <a:ln>
                  <a:noFill/>
                </a:ln>
                <a:solidFill>
                  <a:srgbClr val="9876AA"/>
                </a:solidFill>
                <a:effectLst/>
                <a:latin typeface="JetBrains Mono"/>
              </a:rPr>
              <a:t>edad</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A9B7C6"/>
                </a:solidFill>
                <a:effectLst/>
                <a:latin typeface="JetBrains Mono"/>
              </a:rPr>
              <a:t>new.</a:t>
            </a:r>
            <a:r>
              <a:rPr kumimoji="0" lang="es-BO" altLang="es-BO" sz="1400" b="0" i="0" u="none" strike="noStrike" cap="none" normalizeH="0" baseline="0" dirty="0">
                <a:ln>
                  <a:noFill/>
                </a:ln>
                <a:solidFill>
                  <a:srgbClr val="9876AA"/>
                </a:solidFill>
                <a:effectLst/>
                <a:latin typeface="JetBrains Mono"/>
              </a:rPr>
              <a:t>email</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A9B7C6"/>
                </a:solidFill>
                <a:effectLst/>
                <a:latin typeface="JetBrains Mono"/>
              </a:rPr>
              <a:t>new.</a:t>
            </a:r>
            <a:r>
              <a:rPr kumimoji="0" lang="es-BO" altLang="es-BO" sz="1400" b="0" i="0" u="none" strike="noStrike" cap="none" normalizeH="0" baseline="0" dirty="0">
                <a:ln>
                  <a:noFill/>
                </a:ln>
                <a:solidFill>
                  <a:srgbClr val="9876AA"/>
                </a:solidFill>
                <a:effectLst/>
                <a:latin typeface="JetBrains Mono"/>
              </a:rPr>
              <a:t>sexo</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end</a:t>
            </a:r>
            <a:r>
              <a:rPr kumimoji="0" lang="es-BO" altLang="es-BO" sz="1400" b="0" i="0" u="none" strike="noStrike" cap="none" normalizeH="0" baseline="0" dirty="0">
                <a:ln>
                  <a:noFill/>
                </a:ln>
                <a:solidFill>
                  <a:srgbClr val="CC7832"/>
                </a:solidFill>
                <a:effectLst/>
                <a:latin typeface="JetBrains Mono"/>
              </a:rPr>
              <a:t>;</a:t>
            </a:r>
            <a:br>
              <a:rPr kumimoji="0" lang="es-BO" altLang="es-BO" sz="1400" b="0" i="0" u="none" strike="noStrike" cap="none" normalizeH="0" baseline="0" dirty="0">
                <a:ln>
                  <a:noFill/>
                </a:ln>
                <a:solidFill>
                  <a:srgbClr val="CC7832"/>
                </a:solidFill>
                <a:effectLst/>
                <a:latin typeface="JetBrains Mono"/>
              </a:rPr>
            </a:br>
            <a:br>
              <a:rPr kumimoji="0" lang="es-BO" altLang="es-BO" sz="1400" b="0" i="0" u="none" strike="noStrike" cap="none" normalizeH="0" baseline="0" dirty="0">
                <a:ln>
                  <a:noFill/>
                </a:ln>
                <a:solidFill>
                  <a:srgbClr val="CC7832"/>
                </a:solidFill>
                <a:effectLst/>
                <a:latin typeface="JetBrains Mono"/>
              </a:rPr>
            </a:br>
            <a:r>
              <a:rPr kumimoji="0" lang="es-BO" altLang="es-BO" sz="1400" b="0" i="0" u="none" strike="noStrike" cap="none" normalizeH="0" baseline="0" dirty="0" err="1">
                <a:ln>
                  <a:noFill/>
                </a:ln>
                <a:solidFill>
                  <a:srgbClr val="CC7832"/>
                </a:solidFill>
                <a:effectLst/>
                <a:latin typeface="JetBrains Mono"/>
              </a:rPr>
              <a:t>insert</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CC7832"/>
                </a:solidFill>
                <a:effectLst/>
                <a:latin typeface="JetBrains Mono"/>
              </a:rPr>
              <a:t>into</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A9B7C6"/>
                </a:solidFill>
                <a:effectLst/>
                <a:latin typeface="JetBrains Mono"/>
              </a:rPr>
              <a:t>persona(</a:t>
            </a:r>
            <a:r>
              <a:rPr kumimoji="0" lang="es-BO" altLang="es-BO" sz="1400" b="0" i="0" u="none" strike="noStrike" cap="none" normalizeH="0" baseline="0" dirty="0" err="1">
                <a:ln>
                  <a:noFill/>
                </a:ln>
                <a:solidFill>
                  <a:srgbClr val="9876AA"/>
                </a:solidFill>
                <a:effectLst/>
                <a:latin typeface="JetBrains Mono"/>
              </a:rPr>
              <a:t>id_per</a:t>
            </a:r>
            <a:r>
              <a:rPr kumimoji="0" lang="es-BO" altLang="es-BO" sz="1400" b="0" i="0" u="none" strike="noStrike" cap="none" normalizeH="0" baseline="0" dirty="0" err="1">
                <a:ln>
                  <a:noFill/>
                </a:ln>
                <a:solidFill>
                  <a:srgbClr val="CC7832"/>
                </a:solidFill>
                <a:effectLst/>
                <a:latin typeface="JetBrains Mono"/>
              </a:rPr>
              <a:t>,</a:t>
            </a:r>
            <a:r>
              <a:rPr kumimoji="0" lang="es-BO" altLang="es-BO" sz="1400" b="0" i="0" u="none" strike="noStrike" cap="none" normalizeH="0" baseline="0" dirty="0" err="1">
                <a:ln>
                  <a:noFill/>
                </a:ln>
                <a:solidFill>
                  <a:srgbClr val="9876AA"/>
                </a:solidFill>
                <a:effectLst/>
                <a:latin typeface="JetBrains Mono"/>
              </a:rPr>
              <a:t>nombre</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apellidos</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9876AA"/>
                </a:solidFill>
                <a:effectLst/>
                <a:latin typeface="JetBrains Mono"/>
              </a:rPr>
              <a:t>fecha_nac</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a:ln>
                  <a:noFill/>
                </a:ln>
                <a:solidFill>
                  <a:srgbClr val="9876AA"/>
                </a:solidFill>
                <a:effectLst/>
                <a:latin typeface="JetBrains Mono"/>
              </a:rPr>
              <a:t>edad</a:t>
            </a:r>
            <a:r>
              <a:rPr kumimoji="0" lang="es-BO" altLang="es-BO" sz="1400" b="0" i="0" u="none" strike="noStrike" cap="none" normalizeH="0" baseline="0" dirty="0">
                <a:ln>
                  <a:noFill/>
                </a:ln>
                <a:solidFill>
                  <a:srgbClr val="CC7832"/>
                </a:solidFill>
                <a:effectLst/>
                <a:latin typeface="JetBrains Mono"/>
              </a:rPr>
              <a:t>, </a:t>
            </a:r>
            <a:r>
              <a:rPr kumimoji="0" lang="es-BO" altLang="es-BO" sz="1400" b="0" i="0" u="none" strike="noStrike" cap="none" normalizeH="0" baseline="0" dirty="0" err="1">
                <a:ln>
                  <a:noFill/>
                </a:ln>
                <a:solidFill>
                  <a:srgbClr val="9876AA"/>
                </a:solidFill>
                <a:effectLst/>
                <a:latin typeface="JetBrains Mono"/>
              </a:rPr>
              <a:t>email</a:t>
            </a:r>
            <a:r>
              <a:rPr kumimoji="0" lang="es-BO" altLang="es-BO" sz="1400" b="0" i="0" u="none" strike="noStrike" cap="none" normalizeH="0" baseline="0" dirty="0" err="1">
                <a:ln>
                  <a:noFill/>
                </a:ln>
                <a:solidFill>
                  <a:srgbClr val="CC7832"/>
                </a:solidFill>
                <a:effectLst/>
                <a:latin typeface="JetBrains Mono"/>
              </a:rPr>
              <a:t>,</a:t>
            </a:r>
            <a:r>
              <a:rPr kumimoji="0" lang="es-BO" altLang="es-BO" sz="1400" b="0" i="0" u="none" strike="noStrike" cap="none" normalizeH="0" baseline="0" dirty="0" err="1">
                <a:ln>
                  <a:noFill/>
                </a:ln>
                <a:solidFill>
                  <a:srgbClr val="9876AA"/>
                </a:solidFill>
                <a:effectLst/>
                <a:latin typeface="JetBrains Mono"/>
              </a:rPr>
              <a:t>sexo</a:t>
            </a:r>
            <a:r>
              <a:rPr kumimoji="0" lang="es-BO" altLang="es-BO" sz="1400" b="0" i="0" u="none" strike="noStrike" cap="none" normalizeH="0" baseline="0" dirty="0">
                <a:ln>
                  <a:noFill/>
                </a:ln>
                <a:solidFill>
                  <a:srgbClr val="A9B7C6"/>
                </a:solidFill>
                <a:effectLst/>
                <a:latin typeface="JetBrains Mono"/>
              </a:rPr>
              <a:t>)</a:t>
            </a:r>
            <a:br>
              <a:rPr kumimoji="0" lang="es-BO" altLang="es-BO" sz="1400" b="0" i="0" u="none" strike="noStrike" cap="none" normalizeH="0" baseline="0" dirty="0">
                <a:ln>
                  <a:noFill/>
                </a:ln>
                <a:solidFill>
                  <a:srgbClr val="A9B7C6"/>
                </a:solidFill>
                <a:effectLst/>
                <a:latin typeface="JetBrains Mono"/>
              </a:rPr>
            </a:br>
            <a:r>
              <a:rPr kumimoji="0" lang="es-BO" altLang="es-BO" sz="1400" b="0" i="0" u="none" strike="noStrike" cap="none" normalizeH="0" baseline="0" dirty="0">
                <a:ln>
                  <a:noFill/>
                </a:ln>
                <a:solidFill>
                  <a:srgbClr val="CC7832"/>
                </a:solidFill>
                <a:effectLst/>
                <a:latin typeface="JetBrains Mono"/>
              </a:rPr>
              <a:t>VALUES</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9</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6A8759"/>
                </a:solidFill>
                <a:effectLst/>
                <a:latin typeface="JetBrains Mono"/>
              </a:rPr>
              <a:t>'Mdgfa'</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6A8759"/>
                </a:solidFill>
                <a:effectLst/>
                <a:latin typeface="JetBrains Mono"/>
              </a:rPr>
              <a:t>'Maamanti'</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6A8759"/>
                </a:solidFill>
                <a:effectLst/>
                <a:latin typeface="JetBrains Mono"/>
              </a:rPr>
              <a:t>'2010-10-11'</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6897BB"/>
                </a:solidFill>
                <a:effectLst/>
                <a:latin typeface="JetBrains Mono"/>
              </a:rPr>
              <a:t>8</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6A8759"/>
                </a:solidFill>
                <a:effectLst/>
                <a:latin typeface="JetBrains Mono"/>
              </a:rPr>
              <a:t>'aarddfdondgmail.com'</a:t>
            </a:r>
            <a:r>
              <a:rPr kumimoji="0" lang="es-BO" altLang="es-BO" sz="1400" b="0" i="0" u="none" strike="noStrike" cap="none" normalizeH="0" baseline="0" dirty="0">
                <a:ln>
                  <a:noFill/>
                </a:ln>
                <a:solidFill>
                  <a:srgbClr val="CC7832"/>
                </a:solidFill>
                <a:effectLst/>
                <a:latin typeface="JetBrains Mono"/>
              </a:rPr>
              <a:t>,</a:t>
            </a:r>
            <a:r>
              <a:rPr kumimoji="0" lang="es-BO" altLang="es-BO" sz="1400" b="0" i="0" u="none" strike="noStrike" cap="none" normalizeH="0" baseline="0" dirty="0">
                <a:ln>
                  <a:noFill/>
                </a:ln>
                <a:solidFill>
                  <a:srgbClr val="6A8759"/>
                </a:solidFill>
                <a:effectLst/>
                <a:latin typeface="JetBrains Mono"/>
              </a:rPr>
              <a:t>'F'</a:t>
            </a:r>
            <a:r>
              <a:rPr kumimoji="0" lang="es-BO" altLang="es-BO" sz="1400" b="0" i="0" u="none" strike="noStrike" cap="none" normalizeH="0" baseline="0" dirty="0">
                <a:ln>
                  <a:noFill/>
                </a:ln>
                <a:solidFill>
                  <a:srgbClr val="A9B7C6"/>
                </a:solidFill>
                <a:effectLst/>
                <a:latin typeface="JetBrains Mono"/>
              </a:rPr>
              <a:t>)</a:t>
            </a:r>
            <a:r>
              <a:rPr kumimoji="0" lang="es-BO" altLang="es-BO" sz="1400" b="0" i="0" u="none" strike="noStrike" cap="none" normalizeH="0" baseline="0" dirty="0">
                <a:ln>
                  <a:noFill/>
                </a:ln>
                <a:solidFill>
                  <a:srgbClr val="CC7832"/>
                </a:solidFill>
                <a:effectLst/>
                <a:latin typeface="JetBrains Mono"/>
              </a:rPr>
              <a:t>;</a:t>
            </a:r>
            <a:endParaRPr kumimoji="0" lang="es-BO" altLang="es-BO"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053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47472"/>
            <a:ext cx="11868912" cy="1138428"/>
          </a:xfrm>
        </p:spPr>
        <p:txBody>
          <a:bodyPr>
            <a:noAutofit/>
            <a:scene3d>
              <a:camera prst="orthographicFront"/>
              <a:lightRig rig="threePt" dir="t"/>
            </a:scene3d>
            <a:sp3d prstMaterial="metal"/>
          </a:bodyPr>
          <a:lstStyle/>
          <a:p>
            <a:pPr algn="l"/>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br>
              <a:rPr lang="es-BO" sz="3600" dirty="0">
                <a:solidFill>
                  <a:srgbClr val="FF0000"/>
                </a:solidFill>
              </a:rPr>
            </a:br>
            <a:r>
              <a:rPr lang="es-419" sz="3600" b="1" i="1" dirty="0">
                <a:ln w="0"/>
                <a:solidFill>
                  <a:srgbClr val="FF0000"/>
                </a:solidFill>
                <a:effectLst>
                  <a:outerShdw blurRad="38100" dist="19050" dir="2700000" algn="tl" rotWithShape="0">
                    <a:schemeClr val="dk1">
                      <a:alpha val="40000"/>
                    </a:schemeClr>
                  </a:outerShdw>
                </a:effectLst>
              </a:rPr>
              <a:t>15. </a:t>
            </a:r>
            <a:r>
              <a:rPr lang="es-ES" sz="3600" b="1" dirty="0">
                <a:solidFill>
                  <a:srgbClr val="FF0000"/>
                </a:solidFill>
              </a:rPr>
              <a:t>Crear una consulta SQL que haga uso de todas las tablas.</a:t>
            </a:r>
            <a:br>
              <a:rPr lang="es-ES" sz="3600" dirty="0"/>
            </a:br>
            <a:r>
              <a:rPr lang="es-ES" sz="3600" b="1" i="1" dirty="0">
                <a:solidFill>
                  <a:srgbClr val="FFFF00"/>
                </a:solidFill>
              </a:rPr>
              <a:t>Código: </a:t>
            </a:r>
            <a:endParaRPr lang="es-BO" sz="3600" b="1" i="1" dirty="0">
              <a:solidFill>
                <a:srgbClr val="FFFF00"/>
              </a:solidFill>
              <a:effectLst>
                <a:outerShdw blurRad="38100" dist="38100" dir="2700000" algn="tl">
                  <a:srgbClr val="000000">
                    <a:alpha val="43137"/>
                  </a:srgbClr>
                </a:outerShdw>
              </a:effectLst>
              <a:latin typeface="Arial Black" panose="020B0A04020102020204" pitchFamily="34" charset="0"/>
            </a:endParaRPr>
          </a:p>
        </p:txBody>
      </p:sp>
      <p:sp>
        <p:nvSpPr>
          <p:cNvPr id="5" name="Rectangle 1">
            <a:extLst>
              <a:ext uri="{FF2B5EF4-FFF2-40B4-BE49-F238E27FC236}">
                <a16:creationId xmlns:a16="http://schemas.microsoft.com/office/drawing/2014/main" id="{EA26CE02-392B-4E1D-B290-35C918B17F84}"/>
              </a:ext>
            </a:extLst>
          </p:cNvPr>
          <p:cNvSpPr>
            <a:spLocks noChangeArrowheads="1"/>
          </p:cNvSpPr>
          <p:nvPr/>
        </p:nvSpPr>
        <p:spPr bwMode="auto">
          <a:xfrm>
            <a:off x="1677924" y="2227333"/>
            <a:ext cx="8836152"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400" b="0" i="0" u="none" strike="noStrike" cap="none" normalizeH="0" baseline="0" dirty="0" err="1">
                <a:ln>
                  <a:noFill/>
                </a:ln>
                <a:solidFill>
                  <a:srgbClr val="CC7832"/>
                </a:solidFill>
                <a:effectLst/>
                <a:latin typeface="JetBrains Mono"/>
              </a:rPr>
              <a:t>select</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per.</a:t>
            </a:r>
            <a:r>
              <a:rPr kumimoji="0" lang="es-BO" altLang="es-BO" sz="2400" b="0" i="0" u="none" strike="noStrike" cap="none" normalizeH="0" baseline="0" dirty="0" err="1">
                <a:ln>
                  <a:noFill/>
                </a:ln>
                <a:solidFill>
                  <a:srgbClr val="9876AA"/>
                </a:solidFill>
                <a:effectLst/>
                <a:latin typeface="JetBrains Mono"/>
              </a:rPr>
              <a:t>nombre</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per.</a:t>
            </a:r>
            <a:r>
              <a:rPr kumimoji="0" lang="es-BO" altLang="es-BO" sz="2400" b="0" i="0" u="none" strike="noStrike" cap="none" normalizeH="0" baseline="0" dirty="0" err="1">
                <a:ln>
                  <a:noFill/>
                </a:ln>
                <a:solidFill>
                  <a:srgbClr val="9876AA"/>
                </a:solidFill>
                <a:effectLst/>
                <a:latin typeface="JetBrains Mono"/>
              </a:rPr>
              <a:t>apellidos</a:t>
            </a:r>
            <a:r>
              <a:rPr kumimoji="0" lang="es-BO" altLang="es-BO" sz="2400" b="0" i="0" u="none" strike="noStrike" cap="none" normalizeH="0" baseline="0" dirty="0" err="1">
                <a:ln>
                  <a:noFill/>
                </a:ln>
                <a:solidFill>
                  <a:srgbClr val="CC7832"/>
                </a:solidFill>
                <a:effectLst/>
                <a:latin typeface="JetBrains Mono"/>
              </a:rPr>
              <a:t>,</a:t>
            </a:r>
            <a:r>
              <a:rPr kumimoji="0" lang="es-BO" altLang="es-BO" sz="2400" b="0" i="0" u="none" strike="noStrike" cap="none" normalizeH="0" baseline="0" dirty="0" err="1">
                <a:ln>
                  <a:noFill/>
                </a:ln>
                <a:solidFill>
                  <a:srgbClr val="A9B7C6"/>
                </a:solidFill>
                <a:effectLst/>
                <a:latin typeface="JetBrains Mono"/>
              </a:rPr>
              <a:t>depa.</a:t>
            </a:r>
            <a:r>
              <a:rPr kumimoji="0" lang="es-BO" altLang="es-BO" sz="2400" b="0" i="0" u="none" strike="noStrike" cap="none" normalizeH="0" baseline="0" dirty="0" err="1">
                <a:ln>
                  <a:noFill/>
                </a:ln>
                <a:solidFill>
                  <a:srgbClr val="9876AA"/>
                </a:solidFill>
                <a:effectLst/>
                <a:latin typeface="JetBrains Mono"/>
              </a:rPr>
              <a:t>nombre</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pro.</a:t>
            </a:r>
            <a:r>
              <a:rPr kumimoji="0" lang="es-BO" altLang="es-BO" sz="2400" b="0" i="0" u="none" strike="noStrike" cap="none" normalizeH="0" baseline="0" dirty="0" err="1">
                <a:ln>
                  <a:noFill/>
                </a:ln>
                <a:solidFill>
                  <a:srgbClr val="9876AA"/>
                </a:solidFill>
                <a:effectLst/>
                <a:latin typeface="JetBrains Mono"/>
              </a:rPr>
              <a:t>nombre</a:t>
            </a:r>
            <a:r>
              <a:rPr kumimoji="0" lang="es-BO" altLang="es-BO" sz="2400" b="0" i="0" u="none" strike="noStrike" cap="none" normalizeH="0" baseline="0" dirty="0" err="1">
                <a:ln>
                  <a:noFill/>
                </a:ln>
                <a:solidFill>
                  <a:srgbClr val="CC7832"/>
                </a:solidFill>
                <a:effectLst/>
                <a:latin typeface="JetBrains Mono"/>
              </a:rPr>
              <a:t>,</a:t>
            </a:r>
            <a:r>
              <a:rPr kumimoji="0" lang="es-BO" altLang="es-BO" sz="2400" b="0" i="0" u="none" strike="noStrike" cap="none" normalizeH="0" baseline="0" dirty="0" err="1">
                <a:ln>
                  <a:noFill/>
                </a:ln>
                <a:solidFill>
                  <a:srgbClr val="A9B7C6"/>
                </a:solidFill>
                <a:effectLst/>
                <a:latin typeface="JetBrains Mono"/>
              </a:rPr>
              <a:t>proy.</a:t>
            </a:r>
            <a:r>
              <a:rPr kumimoji="0" lang="es-BO" altLang="es-BO" sz="2400" b="0" i="0" u="none" strike="noStrike" cap="none" normalizeH="0" baseline="0" dirty="0" err="1">
                <a:ln>
                  <a:noFill/>
                </a:ln>
                <a:solidFill>
                  <a:srgbClr val="9876AA"/>
                </a:solidFill>
                <a:effectLst/>
                <a:latin typeface="JetBrains Mono"/>
              </a:rPr>
              <a:t>nombreProy</a:t>
            </a:r>
            <a:r>
              <a:rPr kumimoji="0" lang="es-BO" altLang="es-BO" sz="2400" b="0" i="0" u="none" strike="noStrike" cap="none" normalizeH="0" baseline="0" dirty="0" err="1">
                <a:ln>
                  <a:noFill/>
                </a:ln>
                <a:solidFill>
                  <a:srgbClr val="CC7832"/>
                </a:solidFill>
                <a:effectLst/>
                <a:latin typeface="JetBrains Mono"/>
              </a:rPr>
              <a:t>,</a:t>
            </a:r>
            <a:r>
              <a:rPr kumimoji="0" lang="es-BO" altLang="es-BO" sz="2400" b="0" i="0" u="none" strike="noStrike" cap="none" normalizeH="0" baseline="0" dirty="0" err="1">
                <a:ln>
                  <a:noFill/>
                </a:ln>
                <a:solidFill>
                  <a:srgbClr val="A9B7C6"/>
                </a:solidFill>
                <a:effectLst/>
                <a:latin typeface="JetBrains Mono"/>
              </a:rPr>
              <a:t>proy.</a:t>
            </a:r>
            <a:r>
              <a:rPr kumimoji="0" lang="es-BO" altLang="es-BO" sz="2400" b="0" i="0" u="none" strike="noStrike" cap="none" normalizeH="0" baseline="0" dirty="0" err="1">
                <a:ln>
                  <a:noFill/>
                </a:ln>
                <a:solidFill>
                  <a:srgbClr val="9876AA"/>
                </a:solidFill>
                <a:effectLst/>
                <a:latin typeface="JetBrains Mono"/>
              </a:rPr>
              <a:t>tipoProy</a:t>
            </a:r>
            <a:br>
              <a:rPr kumimoji="0" lang="es-BO" altLang="es-BO" sz="2400" b="0" i="0" u="none" strike="noStrike" cap="none" normalizeH="0" baseline="0" dirty="0">
                <a:ln>
                  <a:noFill/>
                </a:ln>
                <a:solidFill>
                  <a:srgbClr val="9876AA"/>
                </a:solidFill>
                <a:effectLst/>
                <a:latin typeface="JetBrains Mono"/>
              </a:rPr>
            </a:br>
            <a:r>
              <a:rPr kumimoji="0" lang="es-BO" altLang="es-BO" sz="2400" b="0" i="0" u="none" strike="noStrike" cap="none" normalizeH="0" baseline="0" dirty="0">
                <a:ln>
                  <a:noFill/>
                </a:ln>
                <a:solidFill>
                  <a:srgbClr val="9876AA"/>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from</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a:ln>
                  <a:noFill/>
                </a:ln>
                <a:solidFill>
                  <a:srgbClr val="A9B7C6"/>
                </a:solidFill>
                <a:effectLst/>
                <a:latin typeface="JetBrains Mono"/>
              </a:rPr>
              <a:t>departamento </a:t>
            </a:r>
            <a:r>
              <a:rPr kumimoji="0" lang="es-BO" altLang="es-BO" sz="2400" b="0" i="0" u="none" strike="noStrike" cap="none" normalizeH="0" baseline="0" dirty="0">
                <a:ln>
                  <a:noFill/>
                </a:ln>
                <a:solidFill>
                  <a:srgbClr val="CC7832"/>
                </a:solidFill>
                <a:effectLst/>
                <a:latin typeface="JetBrains Mono"/>
              </a:rPr>
              <a:t>as </a:t>
            </a:r>
            <a:r>
              <a:rPr kumimoji="0" lang="es-BO" altLang="es-BO" sz="2400" b="0" i="0" u="none" strike="noStrike" cap="none" normalizeH="0" baseline="0" dirty="0" err="1">
                <a:ln>
                  <a:noFill/>
                </a:ln>
                <a:solidFill>
                  <a:srgbClr val="A9B7C6"/>
                </a:solidFill>
                <a:effectLst/>
                <a:latin typeface="JetBrains Mono"/>
              </a:rPr>
              <a:t>depa</a:t>
            </a:r>
            <a:br>
              <a:rPr kumimoji="0" lang="es-BO" altLang="es-BO" sz="2400" b="0" i="0" u="none" strike="noStrike" cap="none" normalizeH="0" baseline="0" dirty="0">
                <a:ln>
                  <a:noFill/>
                </a:ln>
                <a:solidFill>
                  <a:srgbClr val="A9B7C6"/>
                </a:solidFill>
                <a:effectLst/>
                <a:latin typeface="JetBrains Mono"/>
              </a:rPr>
            </a:br>
            <a:r>
              <a:rPr kumimoji="0" lang="es-BO" altLang="es-BO" sz="2400" b="0" i="0" u="none" strike="noStrike" cap="none" normalizeH="0" baseline="0" dirty="0">
                <a:ln>
                  <a:noFill/>
                </a:ln>
                <a:solidFill>
                  <a:srgbClr val="A9B7C6"/>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inner</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join</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a:ln>
                  <a:noFill/>
                </a:ln>
                <a:solidFill>
                  <a:srgbClr val="A9B7C6"/>
                </a:solidFill>
                <a:effectLst/>
                <a:latin typeface="JetBrains Mono"/>
              </a:rPr>
              <a:t>provincia </a:t>
            </a:r>
            <a:r>
              <a:rPr kumimoji="0" lang="es-BO" altLang="es-BO" sz="2400" b="0" i="0" u="none" strike="noStrike" cap="none" normalizeH="0" baseline="0" dirty="0">
                <a:ln>
                  <a:noFill/>
                </a:ln>
                <a:solidFill>
                  <a:srgbClr val="CC7832"/>
                </a:solidFill>
                <a:effectLst/>
                <a:latin typeface="JetBrains Mono"/>
              </a:rPr>
              <a:t>as </a:t>
            </a:r>
            <a:r>
              <a:rPr kumimoji="0" lang="es-BO" altLang="es-BO" sz="2400" b="0" i="0" u="none" strike="noStrike" cap="none" normalizeH="0" baseline="0" dirty="0">
                <a:ln>
                  <a:noFill/>
                </a:ln>
                <a:solidFill>
                  <a:srgbClr val="A9B7C6"/>
                </a:solidFill>
                <a:effectLst/>
                <a:latin typeface="JetBrains Mono"/>
              </a:rPr>
              <a:t>pro </a:t>
            </a:r>
            <a:r>
              <a:rPr kumimoji="0" lang="es-BO" altLang="es-BO" sz="2400" b="0" i="0" u="none" strike="noStrike" cap="none" normalizeH="0" baseline="0" dirty="0" err="1">
                <a:ln>
                  <a:noFill/>
                </a:ln>
                <a:solidFill>
                  <a:srgbClr val="CC7832"/>
                </a:solidFill>
                <a:effectLst/>
                <a:latin typeface="JetBrains Mono"/>
              </a:rPr>
              <a:t>on</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depa.</a:t>
            </a:r>
            <a:r>
              <a:rPr kumimoji="0" lang="es-BO" altLang="es-BO" sz="2400" b="0" i="0" u="none" strike="noStrike" cap="none" normalizeH="0" baseline="0" dirty="0" err="1">
                <a:ln>
                  <a:noFill/>
                </a:ln>
                <a:solidFill>
                  <a:srgbClr val="9876AA"/>
                </a:solidFill>
                <a:effectLst/>
                <a:latin typeface="JetBrains Mono"/>
              </a:rPr>
              <a:t>id_dep</a:t>
            </a:r>
            <a:r>
              <a:rPr kumimoji="0" lang="es-BO" altLang="es-BO" sz="2400" b="0" i="0" u="none" strike="noStrike" cap="none" normalizeH="0" baseline="0" dirty="0">
                <a:ln>
                  <a:noFill/>
                </a:ln>
                <a:solidFill>
                  <a:srgbClr val="9876AA"/>
                </a:solidFill>
                <a:effectLst/>
                <a:latin typeface="JetBrains Mono"/>
              </a:rPr>
              <a:t> </a:t>
            </a:r>
            <a:r>
              <a:rPr kumimoji="0" lang="es-BO" altLang="es-BO" sz="2400" b="0" i="0" u="none" strike="noStrike" cap="none" normalizeH="0" baseline="0" dirty="0">
                <a:ln>
                  <a:noFill/>
                </a:ln>
                <a:solidFill>
                  <a:srgbClr val="A9B7C6"/>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pro.</a:t>
            </a:r>
            <a:r>
              <a:rPr kumimoji="0" lang="es-BO" altLang="es-BO" sz="2400" b="0" i="0" u="none" strike="noStrike" cap="none" normalizeH="0" baseline="0" dirty="0" err="1">
                <a:ln>
                  <a:noFill/>
                </a:ln>
                <a:solidFill>
                  <a:srgbClr val="9876AA"/>
                </a:solidFill>
                <a:effectLst/>
                <a:latin typeface="JetBrains Mono"/>
              </a:rPr>
              <a:t>id_dep</a:t>
            </a:r>
            <a:br>
              <a:rPr kumimoji="0" lang="es-BO" altLang="es-BO" sz="2400" b="0" i="0" u="none" strike="noStrike" cap="none" normalizeH="0" baseline="0" dirty="0">
                <a:ln>
                  <a:noFill/>
                </a:ln>
                <a:solidFill>
                  <a:srgbClr val="9876AA"/>
                </a:solidFill>
                <a:effectLst/>
                <a:latin typeface="JetBrains Mono"/>
              </a:rPr>
            </a:br>
            <a:r>
              <a:rPr kumimoji="0" lang="es-BO" altLang="es-BO" sz="2400" b="0" i="0" u="none" strike="noStrike" cap="none" normalizeH="0" baseline="0" dirty="0">
                <a:ln>
                  <a:noFill/>
                </a:ln>
                <a:solidFill>
                  <a:srgbClr val="9876AA"/>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inner</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join</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a:ln>
                  <a:noFill/>
                </a:ln>
                <a:solidFill>
                  <a:srgbClr val="A9B7C6"/>
                </a:solidFill>
                <a:effectLst/>
                <a:latin typeface="JetBrains Mono"/>
              </a:rPr>
              <a:t>persona </a:t>
            </a:r>
            <a:r>
              <a:rPr kumimoji="0" lang="es-BO" altLang="es-BO" sz="2400" b="0" i="0" u="none" strike="noStrike" cap="none" normalizeH="0" baseline="0" dirty="0">
                <a:ln>
                  <a:noFill/>
                </a:ln>
                <a:solidFill>
                  <a:srgbClr val="CC7832"/>
                </a:solidFill>
                <a:effectLst/>
                <a:latin typeface="JetBrains Mono"/>
              </a:rPr>
              <a:t>as </a:t>
            </a:r>
            <a:r>
              <a:rPr kumimoji="0" lang="es-BO" altLang="es-BO" sz="2400" b="0" i="0" u="none" strike="noStrike" cap="none" normalizeH="0" baseline="0" dirty="0">
                <a:ln>
                  <a:noFill/>
                </a:ln>
                <a:solidFill>
                  <a:srgbClr val="A9B7C6"/>
                </a:solidFill>
                <a:effectLst/>
                <a:latin typeface="JetBrains Mono"/>
              </a:rPr>
              <a:t>per </a:t>
            </a:r>
            <a:r>
              <a:rPr kumimoji="0" lang="es-BO" altLang="es-BO" sz="2400" b="0" i="0" u="none" strike="noStrike" cap="none" normalizeH="0" baseline="0" dirty="0" err="1">
                <a:ln>
                  <a:noFill/>
                </a:ln>
                <a:solidFill>
                  <a:srgbClr val="CC7832"/>
                </a:solidFill>
                <a:effectLst/>
                <a:latin typeface="JetBrains Mono"/>
              </a:rPr>
              <a:t>on</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depa.</a:t>
            </a:r>
            <a:r>
              <a:rPr kumimoji="0" lang="es-BO" altLang="es-BO" sz="2400" b="0" i="0" u="none" strike="noStrike" cap="none" normalizeH="0" baseline="0" dirty="0" err="1">
                <a:ln>
                  <a:noFill/>
                </a:ln>
                <a:solidFill>
                  <a:srgbClr val="9876AA"/>
                </a:solidFill>
                <a:effectLst/>
                <a:latin typeface="JetBrains Mono"/>
              </a:rPr>
              <a:t>id_dep</a:t>
            </a:r>
            <a:r>
              <a:rPr kumimoji="0" lang="es-BO" altLang="es-BO" sz="2400" b="0" i="0" u="none" strike="noStrike" cap="none" normalizeH="0" baseline="0" dirty="0">
                <a:ln>
                  <a:noFill/>
                </a:ln>
                <a:solidFill>
                  <a:srgbClr val="9876AA"/>
                </a:solidFill>
                <a:effectLst/>
                <a:latin typeface="JetBrains Mono"/>
              </a:rPr>
              <a:t> </a:t>
            </a:r>
            <a:r>
              <a:rPr kumimoji="0" lang="es-BO" altLang="es-BO" sz="2400" b="0" i="0" u="none" strike="noStrike" cap="none" normalizeH="0" baseline="0" dirty="0">
                <a:ln>
                  <a:noFill/>
                </a:ln>
                <a:solidFill>
                  <a:srgbClr val="A9B7C6"/>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per.</a:t>
            </a:r>
            <a:r>
              <a:rPr kumimoji="0" lang="es-BO" altLang="es-BO" sz="2400" b="0" i="0" u="none" strike="noStrike" cap="none" normalizeH="0" baseline="0" dirty="0" err="1">
                <a:ln>
                  <a:noFill/>
                </a:ln>
                <a:solidFill>
                  <a:srgbClr val="9876AA"/>
                </a:solidFill>
                <a:effectLst/>
                <a:latin typeface="JetBrains Mono"/>
              </a:rPr>
              <a:t>id_dep</a:t>
            </a:r>
            <a:br>
              <a:rPr kumimoji="0" lang="es-BO" altLang="es-BO" sz="2400" b="0" i="0" u="none" strike="noStrike" cap="none" normalizeH="0" baseline="0" dirty="0">
                <a:ln>
                  <a:noFill/>
                </a:ln>
                <a:solidFill>
                  <a:srgbClr val="9876AA"/>
                </a:solidFill>
                <a:effectLst/>
                <a:latin typeface="JetBrains Mono"/>
              </a:rPr>
            </a:br>
            <a:r>
              <a:rPr kumimoji="0" lang="es-BO" altLang="es-BO" sz="2400" b="0" i="0" u="none" strike="noStrike" cap="none" normalizeH="0" baseline="0" dirty="0">
                <a:ln>
                  <a:noFill/>
                </a:ln>
                <a:solidFill>
                  <a:srgbClr val="9876AA"/>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inner</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join</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detalle_proyecto</a:t>
            </a:r>
            <a:r>
              <a:rPr kumimoji="0" lang="es-BO" altLang="es-BO" sz="2400" b="0" i="0" u="none" strike="noStrike" cap="none" normalizeH="0" baseline="0" dirty="0">
                <a:ln>
                  <a:noFill/>
                </a:ln>
                <a:solidFill>
                  <a:srgbClr val="A9B7C6"/>
                </a:solidFill>
                <a:effectLst/>
                <a:latin typeface="JetBrains Mono"/>
              </a:rPr>
              <a:t> </a:t>
            </a:r>
            <a:r>
              <a:rPr kumimoji="0" lang="es-BO" altLang="es-BO" sz="2400" b="0" i="0" u="none" strike="noStrike" cap="none" normalizeH="0" baseline="0" dirty="0">
                <a:ln>
                  <a:noFill/>
                </a:ln>
                <a:solidFill>
                  <a:srgbClr val="CC7832"/>
                </a:solidFill>
                <a:effectLst/>
                <a:latin typeface="JetBrains Mono"/>
              </a:rPr>
              <a:t>as </a:t>
            </a:r>
            <a:r>
              <a:rPr kumimoji="0" lang="es-BO" altLang="es-BO" sz="2400" b="0" i="0" u="none" strike="noStrike" cap="none" normalizeH="0" baseline="0" dirty="0" err="1">
                <a:ln>
                  <a:noFill/>
                </a:ln>
                <a:solidFill>
                  <a:srgbClr val="A9B7C6"/>
                </a:solidFill>
                <a:effectLst/>
                <a:latin typeface="JetBrains Mono"/>
              </a:rPr>
              <a:t>dep</a:t>
            </a:r>
            <a:r>
              <a:rPr kumimoji="0" lang="es-BO" altLang="es-BO" sz="2400" b="0" i="0" u="none" strike="noStrike" cap="none" normalizeH="0" baseline="0" dirty="0">
                <a:ln>
                  <a:noFill/>
                </a:ln>
                <a:solidFill>
                  <a:srgbClr val="A9B7C6"/>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on</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per.</a:t>
            </a:r>
            <a:r>
              <a:rPr kumimoji="0" lang="es-BO" altLang="es-BO" sz="2400" b="0" i="0" u="none" strike="noStrike" cap="none" normalizeH="0" baseline="0" dirty="0" err="1">
                <a:ln>
                  <a:noFill/>
                </a:ln>
                <a:solidFill>
                  <a:srgbClr val="9876AA"/>
                </a:solidFill>
                <a:effectLst/>
                <a:latin typeface="JetBrains Mono"/>
              </a:rPr>
              <a:t>id_per</a:t>
            </a:r>
            <a:r>
              <a:rPr kumimoji="0" lang="es-BO" altLang="es-BO" sz="2400" b="0" i="0" u="none" strike="noStrike" cap="none" normalizeH="0" baseline="0" dirty="0">
                <a:ln>
                  <a:noFill/>
                </a:ln>
                <a:solidFill>
                  <a:srgbClr val="9876AA"/>
                </a:solidFill>
                <a:effectLst/>
                <a:latin typeface="JetBrains Mono"/>
              </a:rPr>
              <a:t> </a:t>
            </a:r>
            <a:r>
              <a:rPr kumimoji="0" lang="es-BO" altLang="es-BO" sz="2400" b="0" i="0" u="none" strike="noStrike" cap="none" normalizeH="0" baseline="0" dirty="0">
                <a:ln>
                  <a:noFill/>
                </a:ln>
                <a:solidFill>
                  <a:srgbClr val="A9B7C6"/>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dep.</a:t>
            </a:r>
            <a:r>
              <a:rPr kumimoji="0" lang="es-BO" altLang="es-BO" sz="2400" b="0" i="0" u="none" strike="noStrike" cap="none" normalizeH="0" baseline="0" dirty="0" err="1">
                <a:ln>
                  <a:noFill/>
                </a:ln>
                <a:solidFill>
                  <a:srgbClr val="9876AA"/>
                </a:solidFill>
                <a:effectLst/>
                <a:latin typeface="JetBrains Mono"/>
              </a:rPr>
              <a:t>id_per</a:t>
            </a:r>
            <a:br>
              <a:rPr kumimoji="0" lang="es-BO" altLang="es-BO" sz="2400" b="0" i="0" u="none" strike="noStrike" cap="none" normalizeH="0" baseline="0" dirty="0">
                <a:ln>
                  <a:noFill/>
                </a:ln>
                <a:solidFill>
                  <a:srgbClr val="9876AA"/>
                </a:solidFill>
                <a:effectLst/>
                <a:latin typeface="JetBrains Mono"/>
              </a:rPr>
            </a:br>
            <a:r>
              <a:rPr kumimoji="0" lang="es-BO" altLang="es-BO" sz="2400" b="0" i="0" u="none" strike="noStrike" cap="none" normalizeH="0" baseline="0" dirty="0">
                <a:ln>
                  <a:noFill/>
                </a:ln>
                <a:solidFill>
                  <a:srgbClr val="9876AA"/>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inner</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join</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a:ln>
                  <a:noFill/>
                </a:ln>
                <a:solidFill>
                  <a:srgbClr val="A9B7C6"/>
                </a:solidFill>
                <a:effectLst/>
                <a:latin typeface="JetBrains Mono"/>
              </a:rPr>
              <a:t>proyecto </a:t>
            </a:r>
            <a:r>
              <a:rPr kumimoji="0" lang="es-BO" altLang="es-BO" sz="2400" b="0" i="0" u="none" strike="noStrike" cap="none" normalizeH="0" baseline="0" dirty="0">
                <a:ln>
                  <a:noFill/>
                </a:ln>
                <a:solidFill>
                  <a:srgbClr val="CC7832"/>
                </a:solidFill>
                <a:effectLst/>
                <a:latin typeface="JetBrains Mono"/>
              </a:rPr>
              <a:t>as </a:t>
            </a:r>
            <a:r>
              <a:rPr kumimoji="0" lang="es-BO" altLang="es-BO" sz="2400" b="0" i="0" u="none" strike="noStrike" cap="none" normalizeH="0" baseline="0" dirty="0" err="1">
                <a:ln>
                  <a:noFill/>
                </a:ln>
                <a:solidFill>
                  <a:srgbClr val="A9B7C6"/>
                </a:solidFill>
                <a:effectLst/>
                <a:latin typeface="JetBrains Mono"/>
              </a:rPr>
              <a:t>proy</a:t>
            </a:r>
            <a:r>
              <a:rPr kumimoji="0" lang="es-BO" altLang="es-BO" sz="2400" b="0" i="0" u="none" strike="noStrike" cap="none" normalizeH="0" baseline="0" dirty="0">
                <a:ln>
                  <a:noFill/>
                </a:ln>
                <a:solidFill>
                  <a:srgbClr val="A9B7C6"/>
                </a:solidFill>
                <a:effectLst/>
                <a:latin typeface="JetBrains Mono"/>
              </a:rPr>
              <a:t> </a:t>
            </a:r>
            <a:r>
              <a:rPr kumimoji="0" lang="es-BO" altLang="es-BO" sz="2400" b="0" i="0" u="none" strike="noStrike" cap="none" normalizeH="0" baseline="0" dirty="0" err="1">
                <a:ln>
                  <a:noFill/>
                </a:ln>
                <a:solidFill>
                  <a:srgbClr val="CC7832"/>
                </a:solidFill>
                <a:effectLst/>
                <a:latin typeface="JetBrains Mono"/>
              </a:rPr>
              <a:t>on</a:t>
            </a:r>
            <a:r>
              <a:rPr kumimoji="0" lang="es-BO" altLang="es-BO" sz="2400" b="0" i="0" u="none" strike="noStrike" cap="none" normalizeH="0" baseline="0" dirty="0">
                <a:ln>
                  <a:noFill/>
                </a:ln>
                <a:solidFill>
                  <a:srgbClr val="CC7832"/>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dep.</a:t>
            </a:r>
            <a:r>
              <a:rPr kumimoji="0" lang="es-BO" altLang="es-BO" sz="2400" b="0" i="0" u="none" strike="noStrike" cap="none" normalizeH="0" baseline="0" dirty="0" err="1">
                <a:ln>
                  <a:noFill/>
                </a:ln>
                <a:solidFill>
                  <a:srgbClr val="9876AA"/>
                </a:solidFill>
                <a:effectLst/>
                <a:latin typeface="JetBrains Mono"/>
              </a:rPr>
              <a:t>id_proy</a:t>
            </a:r>
            <a:r>
              <a:rPr kumimoji="0" lang="es-BO" altLang="es-BO" sz="2400" b="0" i="0" u="none" strike="noStrike" cap="none" normalizeH="0" baseline="0" dirty="0">
                <a:ln>
                  <a:noFill/>
                </a:ln>
                <a:solidFill>
                  <a:srgbClr val="9876AA"/>
                </a:solidFill>
                <a:effectLst/>
                <a:latin typeface="JetBrains Mono"/>
              </a:rPr>
              <a:t> </a:t>
            </a:r>
            <a:r>
              <a:rPr kumimoji="0" lang="es-BO" altLang="es-BO" sz="2400" b="0" i="0" u="none" strike="noStrike" cap="none" normalizeH="0" baseline="0" dirty="0">
                <a:ln>
                  <a:noFill/>
                </a:ln>
                <a:solidFill>
                  <a:srgbClr val="A9B7C6"/>
                </a:solidFill>
                <a:effectLst/>
                <a:latin typeface="JetBrains Mono"/>
              </a:rPr>
              <a:t>= </a:t>
            </a:r>
            <a:r>
              <a:rPr kumimoji="0" lang="es-BO" altLang="es-BO" sz="2400" b="0" i="0" u="none" strike="noStrike" cap="none" normalizeH="0" baseline="0" dirty="0" err="1">
                <a:ln>
                  <a:noFill/>
                </a:ln>
                <a:solidFill>
                  <a:srgbClr val="A9B7C6"/>
                </a:solidFill>
                <a:effectLst/>
                <a:latin typeface="JetBrains Mono"/>
              </a:rPr>
              <a:t>proy.</a:t>
            </a:r>
            <a:r>
              <a:rPr kumimoji="0" lang="es-BO" altLang="es-BO" sz="2400" b="0" i="0" u="none" strike="noStrike" cap="none" normalizeH="0" baseline="0" dirty="0" err="1">
                <a:ln>
                  <a:noFill/>
                </a:ln>
                <a:solidFill>
                  <a:srgbClr val="9876AA"/>
                </a:solidFill>
                <a:effectLst/>
                <a:latin typeface="JetBrains Mono"/>
              </a:rPr>
              <a:t>id_proy</a:t>
            </a:r>
            <a:endParaRPr kumimoji="0" lang="es-BO" altLang="es-BO"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01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5" name="Título 4">
            <a:extLst>
              <a:ext uri="{FF2B5EF4-FFF2-40B4-BE49-F238E27FC236}">
                <a16:creationId xmlns:a16="http://schemas.microsoft.com/office/drawing/2014/main" id="{9744D788-4102-4924-AC59-0A973DF9627F}"/>
              </a:ext>
            </a:extLst>
          </p:cNvPr>
          <p:cNvSpPr>
            <a:spLocks noGrp="1"/>
          </p:cNvSpPr>
          <p:nvPr>
            <p:ph type="ctrTitle"/>
          </p:nvPr>
        </p:nvSpPr>
        <p:spPr>
          <a:xfrm>
            <a:off x="1524000" y="1675225"/>
            <a:ext cx="9144000" cy="3504501"/>
          </a:xfrm>
        </p:spPr>
        <p:txBody>
          <a:bodyPr>
            <a:noAutofit/>
          </a:bodyPr>
          <a:lstStyle/>
          <a:p>
            <a:r>
              <a:rPr lang="es-ES" sz="9600" b="1" i="1" dirty="0">
                <a:solidFill>
                  <a:srgbClr val="FF0000"/>
                </a:solidFill>
              </a:rPr>
              <a:t>GRACIAS POR LA REVISIÓN </a:t>
            </a:r>
            <a:endParaRPr lang="es-BO" sz="9600" b="1" i="1" dirty="0">
              <a:solidFill>
                <a:srgbClr val="FF0000"/>
              </a:solidFill>
            </a:endParaRPr>
          </a:p>
        </p:txBody>
      </p:sp>
    </p:spTree>
    <p:extLst>
      <p:ext uri="{BB962C8B-B14F-4D97-AF65-F5344CB8AC3E}">
        <p14:creationId xmlns:p14="http://schemas.microsoft.com/office/powerpoint/2010/main" val="405245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35636" y="252888"/>
            <a:ext cx="11868912" cy="895477"/>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BO" sz="3100" b="1" i="1" dirty="0">
                <a:solidFill>
                  <a:srgbClr val="FF0000"/>
                </a:solidFill>
              </a:rPr>
              <a:t>1. </a:t>
            </a:r>
            <a:r>
              <a:rPr lang="es-ES" sz="3200" b="1" i="1" dirty="0">
                <a:solidFill>
                  <a:srgbClr val="FF0000"/>
                </a:solidFill>
              </a:rPr>
              <a:t>Defina que es lenguaje procedural en MySQL</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2968752" y="1417637"/>
            <a:ext cx="6202680" cy="2341141"/>
          </a:xfrm>
        </p:spPr>
        <p:txBody>
          <a:bodyPr>
            <a:noAutofit/>
          </a:bodyPr>
          <a:lstStyle/>
          <a:p>
            <a:r>
              <a:rPr lang="es-ES" sz="2800" b="1" i="1" dirty="0">
                <a:solidFill>
                  <a:srgbClr val="FFFF00"/>
                </a:solidFill>
              </a:rPr>
              <a:t>El usuario da órdenes para que se realicen las tareas pertinentes con el objetico de recuperarlos datos requeridos. Es la base del lenguaje de consulta SQL.</a:t>
            </a:r>
            <a:endParaRPr lang="es-419" sz="2800" b="1" i="1" dirty="0">
              <a:solidFill>
                <a:srgbClr val="FFFF00"/>
              </a:solidFill>
            </a:endParaRPr>
          </a:p>
        </p:txBody>
      </p:sp>
      <p:pic>
        <p:nvPicPr>
          <p:cNvPr id="1028" name="Picture 4" descr="MySQL SELECT: Realizar consultas a una base de datos">
            <a:extLst>
              <a:ext uri="{FF2B5EF4-FFF2-40B4-BE49-F238E27FC236}">
                <a16:creationId xmlns:a16="http://schemas.microsoft.com/office/drawing/2014/main" id="{EACDAEFB-9D17-4DCE-9AFC-FA321048C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012" y="3609425"/>
            <a:ext cx="4430424" cy="2726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7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06068"/>
            <a:ext cx="11868912" cy="603505"/>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cap="none" spc="0" dirty="0">
                <a:ln w="0"/>
                <a:solidFill>
                  <a:srgbClr val="FF0000"/>
                </a:solidFill>
                <a:effectLst>
                  <a:outerShdw blurRad="38100" dist="19050" dir="2700000" algn="tl" rotWithShape="0">
                    <a:schemeClr val="dk1">
                      <a:alpha val="40000"/>
                    </a:schemeClr>
                  </a:outerShdw>
                </a:effectLst>
              </a:rPr>
              <a:t>2. </a:t>
            </a:r>
            <a:r>
              <a:rPr lang="es-ES" sz="3200" b="1" i="1" dirty="0">
                <a:solidFill>
                  <a:srgbClr val="FF0000"/>
                </a:solidFill>
              </a:rPr>
              <a:t>Defina que es una función en MySQL.</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23087" y="1253996"/>
            <a:ext cx="7883461" cy="2175004"/>
          </a:xfrm>
        </p:spPr>
        <p:txBody>
          <a:bodyPr>
            <a:noAutofit/>
          </a:bodyPr>
          <a:lstStyle/>
          <a:p>
            <a:pPr algn="l"/>
            <a:r>
              <a:rPr lang="es-ES" sz="3600" b="1" i="1" dirty="0">
                <a:solidFill>
                  <a:srgbClr val="FFFF00"/>
                </a:solidFill>
              </a:rPr>
              <a:t>Las funciones son piezas de código que reciben datos de entrada, realizan operaciones con ellos y luego devuelven un resultado.</a:t>
            </a:r>
            <a:endParaRPr lang="es-MX" sz="3600" b="1" i="1" dirty="0">
              <a:solidFill>
                <a:srgbClr val="FFFF00"/>
              </a:solidFill>
            </a:endParaRPr>
          </a:p>
        </p:txBody>
      </p:sp>
      <p:pic>
        <p:nvPicPr>
          <p:cNvPr id="2050" name="Picture 2" descr="Funciones agregadas MySQL">
            <a:extLst>
              <a:ext uri="{FF2B5EF4-FFF2-40B4-BE49-F238E27FC236}">
                <a16:creationId xmlns:a16="http://schemas.microsoft.com/office/drawing/2014/main" id="{7B50AFD5-6E41-4EE0-8393-FCD293F03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3746" y="3642249"/>
            <a:ext cx="4330446" cy="242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72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06068"/>
            <a:ext cx="11868912" cy="603505"/>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3</a:t>
            </a:r>
            <a:r>
              <a:rPr lang="es-419" sz="3100" b="1" i="1" cap="none" spc="0" dirty="0">
                <a:ln w="0"/>
                <a:solidFill>
                  <a:srgbClr val="FF0000"/>
                </a:solidFill>
                <a:effectLst>
                  <a:outerShdw blurRad="38100" dist="19050" dir="2700000" algn="tl" rotWithShape="0">
                    <a:schemeClr val="dk1">
                      <a:alpha val="40000"/>
                    </a:schemeClr>
                  </a:outerShdw>
                </a:effectLst>
              </a:rPr>
              <a:t>. </a:t>
            </a:r>
            <a:r>
              <a:rPr lang="es-ES" sz="3200" b="1" dirty="0">
                <a:solidFill>
                  <a:srgbClr val="FF0000"/>
                </a:solidFill>
              </a:rPr>
              <a:t>Cuál es la diferencia entre funciones y procedimientos almacenados</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23087" y="1253996"/>
            <a:ext cx="10576561" cy="2872886"/>
          </a:xfrm>
        </p:spPr>
        <p:txBody>
          <a:bodyPr>
            <a:noAutofit/>
          </a:bodyPr>
          <a:lstStyle/>
          <a:p>
            <a:pPr algn="l"/>
            <a:r>
              <a:rPr lang="es-ES" sz="3200" b="1" i="1" dirty="0">
                <a:solidFill>
                  <a:srgbClr val="FFFF00"/>
                </a:solidFill>
              </a:rPr>
              <a:t>Cuando llama al procedimiento almacenado, se debe especificar que es un parámetro externo. Una ventaja de los procedimientos almacenados es que puede obtener varios parámetros mientras que, en las funciones, solo se puede devolver una variable (función escalar) o una tabla (funciones con valores de tabla).</a:t>
            </a:r>
            <a:endParaRPr lang="es-MX" sz="3200" b="1" i="1" dirty="0">
              <a:solidFill>
                <a:srgbClr val="FFFF00"/>
              </a:solidFill>
            </a:endParaRPr>
          </a:p>
        </p:txBody>
      </p:sp>
      <p:pic>
        <p:nvPicPr>
          <p:cNvPr id="2050" name="Picture 2" descr="Funciones agregadas MySQL">
            <a:extLst>
              <a:ext uri="{FF2B5EF4-FFF2-40B4-BE49-F238E27FC236}">
                <a16:creationId xmlns:a16="http://schemas.microsoft.com/office/drawing/2014/main" id="{7B50AFD5-6E41-4EE0-8393-FCD293F03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4562" y="4126882"/>
            <a:ext cx="4330446" cy="242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6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159764"/>
            <a:ext cx="11868912" cy="603505"/>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4</a:t>
            </a:r>
            <a:r>
              <a:rPr lang="es-419" sz="3100" b="1" i="1" cap="none" spc="0" dirty="0">
                <a:ln w="0"/>
                <a:solidFill>
                  <a:srgbClr val="FF0000"/>
                </a:solidFill>
                <a:effectLst>
                  <a:outerShdw blurRad="38100" dist="19050" dir="2700000" algn="tl" rotWithShape="0">
                    <a:schemeClr val="dk1">
                      <a:alpha val="40000"/>
                    </a:schemeClr>
                  </a:outerShdw>
                </a:effectLst>
              </a:rPr>
              <a:t>. </a:t>
            </a:r>
            <a:r>
              <a:rPr lang="es-ES" sz="3200" b="1" dirty="0">
                <a:solidFill>
                  <a:srgbClr val="FF0000"/>
                </a:solidFill>
              </a:rPr>
              <a:t>Cómo se ejecuta una función y un procedimiento almacenado.</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Rectangle 2">
            <a:extLst>
              <a:ext uri="{FF2B5EF4-FFF2-40B4-BE49-F238E27FC236}">
                <a16:creationId xmlns:a16="http://schemas.microsoft.com/office/drawing/2014/main" id="{5CB59A34-5916-4D37-8FC5-89957F55728A}"/>
              </a:ext>
            </a:extLst>
          </p:cNvPr>
          <p:cNvSpPr>
            <a:spLocks noChangeArrowheads="1"/>
          </p:cNvSpPr>
          <p:nvPr/>
        </p:nvSpPr>
        <p:spPr bwMode="auto">
          <a:xfrm>
            <a:off x="1097280" y="2862281"/>
            <a:ext cx="3749040"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800" b="0" i="0" u="none" strike="noStrike" cap="none" normalizeH="0" baseline="0" dirty="0">
                <a:ln>
                  <a:noFill/>
                </a:ln>
                <a:solidFill>
                  <a:srgbClr val="CC7832"/>
                </a:solidFill>
                <a:effectLst/>
                <a:latin typeface="JetBrains Mono"/>
              </a:rPr>
              <a:t>CREATE PROCEDURE </a:t>
            </a:r>
            <a:r>
              <a:rPr kumimoji="0" lang="es-BO" altLang="es-BO" sz="2800" b="0" i="1" u="none" strike="noStrike" cap="none" normalizeH="0" baseline="0" dirty="0" err="1">
                <a:ln>
                  <a:noFill/>
                </a:ln>
                <a:solidFill>
                  <a:srgbClr val="FFC66D"/>
                </a:solidFill>
                <a:effectLst/>
                <a:latin typeface="JetBrains Mono"/>
              </a:rPr>
              <a:t>HelloWorldprocedure</a:t>
            </a:r>
            <a:br>
              <a:rPr kumimoji="0" lang="es-BO" altLang="es-BO" sz="2800" b="0" i="1" u="none" strike="noStrike" cap="none" normalizeH="0" baseline="0" dirty="0">
                <a:ln>
                  <a:noFill/>
                </a:ln>
                <a:solidFill>
                  <a:srgbClr val="FFC66D"/>
                </a:solidFill>
                <a:effectLst/>
                <a:latin typeface="JetBrains Mono"/>
              </a:rPr>
            </a:br>
            <a:r>
              <a:rPr kumimoji="0" lang="es-BO" altLang="es-BO" sz="2800" b="0" i="0" u="none" strike="noStrike" cap="none" normalizeH="0" baseline="0" dirty="0">
                <a:ln>
                  <a:noFill/>
                </a:ln>
                <a:solidFill>
                  <a:srgbClr val="CC7832"/>
                </a:solidFill>
                <a:effectLst/>
                <a:latin typeface="JetBrains Mono"/>
              </a:rPr>
              <a:t>AS</a:t>
            </a:r>
            <a:br>
              <a:rPr kumimoji="0" lang="es-BO" altLang="es-BO" sz="2800" b="0" i="0" u="none" strike="noStrike" cap="none" normalizeH="0" baseline="0" dirty="0">
                <a:ln>
                  <a:noFill/>
                </a:ln>
                <a:solidFill>
                  <a:srgbClr val="CC7832"/>
                </a:solidFill>
                <a:effectLst/>
                <a:latin typeface="JetBrains Mono"/>
              </a:rPr>
            </a:br>
            <a:r>
              <a:rPr kumimoji="0" lang="es-BO" altLang="es-BO" sz="2800" b="0" i="0" u="none" strike="noStrike" cap="none" normalizeH="0" baseline="0" dirty="0">
                <a:ln>
                  <a:noFill/>
                </a:ln>
                <a:solidFill>
                  <a:srgbClr val="A9B7C6"/>
                </a:solidFill>
                <a:effectLst/>
                <a:latin typeface="JetBrains Mono"/>
              </a:rPr>
              <a:t>PRINT </a:t>
            </a:r>
            <a:r>
              <a:rPr kumimoji="0" lang="es-BO" altLang="es-BO" sz="2800" b="0" i="0" u="none" strike="noStrike" cap="none" normalizeH="0" baseline="0" dirty="0">
                <a:ln>
                  <a:noFill/>
                </a:ln>
                <a:solidFill>
                  <a:srgbClr val="6A8759"/>
                </a:solidFill>
                <a:effectLst/>
                <a:latin typeface="JetBrains Mono"/>
              </a:rPr>
              <a:t>'</a:t>
            </a:r>
            <a:r>
              <a:rPr kumimoji="0" lang="es-BO" altLang="es-BO" sz="2800" b="0" i="0" u="none" strike="noStrike" cap="none" normalizeH="0" baseline="0" dirty="0" err="1">
                <a:ln>
                  <a:noFill/>
                </a:ln>
                <a:solidFill>
                  <a:srgbClr val="6A8759"/>
                </a:solidFill>
                <a:effectLst/>
                <a:latin typeface="JetBrains Mono"/>
              </a:rPr>
              <a:t>Hello</a:t>
            </a:r>
            <a:r>
              <a:rPr kumimoji="0" lang="es-BO" altLang="es-BO" sz="2800" b="0" i="0" u="none" strike="noStrike" cap="none" normalizeH="0" baseline="0" dirty="0">
                <a:ln>
                  <a:noFill/>
                </a:ln>
                <a:solidFill>
                  <a:srgbClr val="6A8759"/>
                </a:solidFill>
                <a:effectLst/>
                <a:latin typeface="JetBrains Mono"/>
              </a:rPr>
              <a:t> </a:t>
            </a:r>
            <a:r>
              <a:rPr kumimoji="0" lang="es-BO" altLang="es-BO" sz="2800" b="0" i="0" u="none" strike="noStrike" cap="none" normalizeH="0" baseline="0" dirty="0" err="1">
                <a:ln>
                  <a:noFill/>
                </a:ln>
                <a:solidFill>
                  <a:srgbClr val="6A8759"/>
                </a:solidFill>
                <a:effectLst/>
                <a:latin typeface="JetBrains Mono"/>
              </a:rPr>
              <a:t>World</a:t>
            </a:r>
            <a:r>
              <a:rPr kumimoji="0" lang="es-BO" altLang="es-BO" sz="2800" b="0" i="0" u="none" strike="noStrike" cap="none" normalizeH="0" baseline="0" dirty="0">
                <a:ln>
                  <a:noFill/>
                </a:ln>
                <a:solidFill>
                  <a:srgbClr val="6A8759"/>
                </a:solidFill>
                <a:effectLst/>
                <a:latin typeface="JetBrains Mono"/>
              </a:rPr>
              <a:t>'</a:t>
            </a:r>
            <a:endParaRPr kumimoji="0" lang="es-BO" altLang="es-BO" sz="2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9E723292-AADB-4392-BA13-7115A1268005}"/>
              </a:ext>
            </a:extLst>
          </p:cNvPr>
          <p:cNvSpPr>
            <a:spLocks noChangeArrowheads="1"/>
          </p:cNvSpPr>
          <p:nvPr/>
        </p:nvSpPr>
        <p:spPr bwMode="auto">
          <a:xfrm>
            <a:off x="5943600" y="1874728"/>
            <a:ext cx="4846320"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800" b="0" i="0" u="none" strike="noStrike" cap="none" normalizeH="0" baseline="0" dirty="0">
                <a:ln>
                  <a:noFill/>
                </a:ln>
                <a:solidFill>
                  <a:srgbClr val="CC7832"/>
                </a:solidFill>
                <a:effectLst/>
                <a:latin typeface="JetBrains Mono"/>
              </a:rPr>
              <a:t>CREATE FUNCTION </a:t>
            </a:r>
            <a:r>
              <a:rPr kumimoji="0" lang="es-BO" altLang="es-BO" sz="2800" b="0" i="0" u="none" strike="noStrike" cap="none" normalizeH="0" baseline="0" dirty="0" err="1">
                <a:ln>
                  <a:noFill/>
                </a:ln>
                <a:solidFill>
                  <a:srgbClr val="FFC66D"/>
                </a:solidFill>
                <a:effectLst/>
                <a:latin typeface="JetBrains Mono"/>
              </a:rPr>
              <a:t>dbo</a:t>
            </a:r>
            <a:r>
              <a:rPr kumimoji="0" lang="es-BO" altLang="es-BO" sz="2800" b="0" i="0" u="none" strike="noStrike" cap="none" normalizeH="0" baseline="0" dirty="0" err="1">
                <a:ln>
                  <a:noFill/>
                </a:ln>
                <a:solidFill>
                  <a:srgbClr val="A9B7C6"/>
                </a:solidFill>
                <a:effectLst/>
                <a:latin typeface="JetBrains Mono"/>
              </a:rPr>
              <a:t>.</a:t>
            </a:r>
            <a:r>
              <a:rPr kumimoji="0" lang="es-BO" altLang="es-BO" sz="2800" b="0" i="1" u="none" strike="noStrike" cap="none" normalizeH="0" baseline="0" dirty="0" err="1">
                <a:ln>
                  <a:noFill/>
                </a:ln>
                <a:solidFill>
                  <a:srgbClr val="FFC66D"/>
                </a:solidFill>
                <a:effectLst/>
                <a:latin typeface="JetBrains Mono"/>
              </a:rPr>
              <a:t>helloworldfunction</a:t>
            </a:r>
            <a:r>
              <a:rPr kumimoji="0" lang="es-BO" altLang="es-BO" sz="2800" b="0" i="0" u="none" strike="noStrike" cap="none" normalizeH="0" baseline="0" dirty="0">
                <a:ln>
                  <a:noFill/>
                </a:ln>
                <a:solidFill>
                  <a:srgbClr val="A9B7C6"/>
                </a:solidFill>
                <a:effectLst/>
                <a:latin typeface="JetBrains Mono"/>
              </a:rPr>
              <a:t>()</a:t>
            </a:r>
            <a:br>
              <a:rPr kumimoji="0" lang="es-BO" altLang="es-BO" sz="2800" b="0" i="0" u="none" strike="noStrike" cap="none" normalizeH="0" baseline="0" dirty="0">
                <a:ln>
                  <a:noFill/>
                </a:ln>
                <a:solidFill>
                  <a:srgbClr val="A9B7C6"/>
                </a:solidFill>
                <a:effectLst/>
                <a:latin typeface="JetBrains Mono"/>
              </a:rPr>
            </a:br>
            <a:r>
              <a:rPr kumimoji="0" lang="es-BO" altLang="es-BO" sz="2800" b="0" i="0" u="none" strike="noStrike" cap="none" normalizeH="0" baseline="0" dirty="0">
                <a:ln>
                  <a:noFill/>
                </a:ln>
                <a:solidFill>
                  <a:srgbClr val="CC7832"/>
                </a:solidFill>
                <a:effectLst/>
                <a:latin typeface="JetBrains Mono"/>
              </a:rPr>
              <a:t>RETURNS </a:t>
            </a:r>
            <a:r>
              <a:rPr kumimoji="0" lang="es-BO" altLang="es-BO" sz="2800" b="0" i="0" u="none" strike="noStrike" cap="none" normalizeH="0" baseline="0" dirty="0" err="1">
                <a:ln>
                  <a:noFill/>
                </a:ln>
                <a:solidFill>
                  <a:srgbClr val="CC7832"/>
                </a:solidFill>
                <a:effectLst/>
                <a:latin typeface="JetBrains Mono"/>
              </a:rPr>
              <a:t>varchar</a:t>
            </a:r>
            <a:r>
              <a:rPr kumimoji="0" lang="es-BO" altLang="es-BO" sz="2800" b="0" i="0" u="none" strike="noStrike" cap="none" normalizeH="0" baseline="0" dirty="0">
                <a:ln>
                  <a:noFill/>
                </a:ln>
                <a:solidFill>
                  <a:srgbClr val="A9B7C6"/>
                </a:solidFill>
                <a:effectLst/>
                <a:latin typeface="JetBrains Mono"/>
              </a:rPr>
              <a:t>(</a:t>
            </a:r>
            <a:r>
              <a:rPr kumimoji="0" lang="es-BO" altLang="es-BO" sz="2800" b="0" i="0" u="none" strike="noStrike" cap="none" normalizeH="0" baseline="0" dirty="0">
                <a:ln>
                  <a:noFill/>
                </a:ln>
                <a:solidFill>
                  <a:srgbClr val="6897BB"/>
                </a:solidFill>
                <a:effectLst/>
                <a:latin typeface="JetBrains Mono"/>
              </a:rPr>
              <a:t>20</a:t>
            </a:r>
            <a:r>
              <a:rPr kumimoji="0" lang="es-BO" altLang="es-BO" sz="2800" b="0" i="0" u="none" strike="noStrike" cap="none" normalizeH="0" baseline="0" dirty="0">
                <a:ln>
                  <a:noFill/>
                </a:ln>
                <a:solidFill>
                  <a:srgbClr val="A9B7C6"/>
                </a:solidFill>
                <a:effectLst/>
                <a:latin typeface="JetBrains Mono"/>
              </a:rPr>
              <a:t>)</a:t>
            </a:r>
            <a:br>
              <a:rPr kumimoji="0" lang="es-BO" altLang="es-BO" sz="2800" b="0" i="0" u="none" strike="noStrike" cap="none" normalizeH="0" baseline="0" dirty="0">
                <a:ln>
                  <a:noFill/>
                </a:ln>
                <a:solidFill>
                  <a:srgbClr val="A9B7C6"/>
                </a:solidFill>
                <a:effectLst/>
                <a:latin typeface="JetBrains Mono"/>
              </a:rPr>
            </a:br>
            <a:r>
              <a:rPr kumimoji="0" lang="es-BO" altLang="es-BO" sz="2800" b="0" i="0" u="none" strike="noStrike" cap="none" normalizeH="0" baseline="0" dirty="0">
                <a:ln>
                  <a:noFill/>
                </a:ln>
                <a:solidFill>
                  <a:srgbClr val="CC7832"/>
                </a:solidFill>
                <a:effectLst/>
                <a:latin typeface="JetBrains Mono"/>
              </a:rPr>
              <a:t>AS</a:t>
            </a:r>
            <a:br>
              <a:rPr kumimoji="0" lang="es-BO" altLang="es-BO" sz="2800" b="0" i="0" u="none" strike="noStrike" cap="none" normalizeH="0" baseline="0" dirty="0">
                <a:ln>
                  <a:noFill/>
                </a:ln>
                <a:solidFill>
                  <a:srgbClr val="CC7832"/>
                </a:solidFill>
                <a:effectLst/>
                <a:latin typeface="JetBrains Mono"/>
              </a:rPr>
            </a:br>
            <a:r>
              <a:rPr kumimoji="0" lang="es-BO" altLang="es-BO" sz="2800" b="0" i="0" u="none" strike="noStrike" cap="none" normalizeH="0" baseline="0" dirty="0">
                <a:ln>
                  <a:noFill/>
                </a:ln>
                <a:solidFill>
                  <a:srgbClr val="CC7832"/>
                </a:solidFill>
                <a:effectLst/>
                <a:latin typeface="JetBrains Mono"/>
              </a:rPr>
              <a:t>BEGIN</a:t>
            </a:r>
            <a:br>
              <a:rPr kumimoji="0" lang="es-BO" altLang="es-BO" sz="2800" b="0" i="0" u="none" strike="noStrike" cap="none" normalizeH="0" baseline="0" dirty="0">
                <a:ln>
                  <a:noFill/>
                </a:ln>
                <a:solidFill>
                  <a:srgbClr val="CC7832"/>
                </a:solidFill>
                <a:effectLst/>
                <a:latin typeface="JetBrains Mono"/>
              </a:rPr>
            </a:br>
            <a:r>
              <a:rPr kumimoji="0" lang="es-BO" altLang="es-BO" sz="2800" b="0" i="0" u="none" strike="noStrike" cap="none" normalizeH="0" baseline="0" dirty="0">
                <a:ln>
                  <a:noFill/>
                </a:ln>
                <a:solidFill>
                  <a:srgbClr val="CC7832"/>
                </a:solidFill>
                <a:effectLst/>
                <a:latin typeface="JetBrains Mono"/>
              </a:rPr>
              <a:t>    RETURN </a:t>
            </a:r>
            <a:r>
              <a:rPr kumimoji="0" lang="es-BO" altLang="es-BO" sz="2800" b="0" i="0" u="none" strike="noStrike" cap="none" normalizeH="0" baseline="0" dirty="0">
                <a:ln>
                  <a:noFill/>
                </a:ln>
                <a:solidFill>
                  <a:srgbClr val="6A8759"/>
                </a:solidFill>
                <a:effectLst/>
                <a:latin typeface="JetBrains Mono"/>
              </a:rPr>
              <a:t>'</a:t>
            </a:r>
            <a:r>
              <a:rPr kumimoji="0" lang="es-BO" altLang="es-BO" sz="2800" b="0" i="0" u="none" strike="noStrike" cap="none" normalizeH="0" baseline="0" dirty="0" err="1">
                <a:ln>
                  <a:noFill/>
                </a:ln>
                <a:solidFill>
                  <a:srgbClr val="6A8759"/>
                </a:solidFill>
                <a:effectLst/>
                <a:latin typeface="JetBrains Mono"/>
              </a:rPr>
              <a:t>Hello</a:t>
            </a:r>
            <a:r>
              <a:rPr kumimoji="0" lang="es-BO" altLang="es-BO" sz="2800" b="0" i="0" u="none" strike="noStrike" cap="none" normalizeH="0" baseline="0" dirty="0">
                <a:ln>
                  <a:noFill/>
                </a:ln>
                <a:solidFill>
                  <a:srgbClr val="6A8759"/>
                </a:solidFill>
                <a:effectLst/>
                <a:latin typeface="JetBrains Mono"/>
              </a:rPr>
              <a:t> </a:t>
            </a:r>
            <a:r>
              <a:rPr kumimoji="0" lang="es-BO" altLang="es-BO" sz="2800" b="0" i="0" u="none" strike="noStrike" cap="none" normalizeH="0" baseline="0" dirty="0" err="1">
                <a:ln>
                  <a:noFill/>
                </a:ln>
                <a:solidFill>
                  <a:srgbClr val="6A8759"/>
                </a:solidFill>
                <a:effectLst/>
                <a:latin typeface="JetBrains Mono"/>
              </a:rPr>
              <a:t>world</a:t>
            </a:r>
            <a:r>
              <a:rPr kumimoji="0" lang="es-BO" altLang="es-BO" sz="2800" b="0" i="0" u="none" strike="noStrike" cap="none" normalizeH="0" baseline="0" dirty="0">
                <a:ln>
                  <a:noFill/>
                </a:ln>
                <a:solidFill>
                  <a:srgbClr val="6A8759"/>
                </a:solidFill>
                <a:effectLst/>
                <a:latin typeface="JetBrains Mono"/>
              </a:rPr>
              <a:t>'</a:t>
            </a:r>
            <a:br>
              <a:rPr kumimoji="0" lang="es-BO" altLang="es-BO" sz="2800" b="0" i="0" u="none" strike="noStrike" cap="none" normalizeH="0" baseline="0" dirty="0">
                <a:ln>
                  <a:noFill/>
                </a:ln>
                <a:solidFill>
                  <a:srgbClr val="6A8759"/>
                </a:solidFill>
                <a:effectLst/>
                <a:latin typeface="JetBrains Mono"/>
              </a:rPr>
            </a:br>
            <a:r>
              <a:rPr kumimoji="0" lang="es-BO" altLang="es-BO" sz="2800" b="0" i="0" u="none" strike="noStrike" cap="none" normalizeH="0" baseline="0" dirty="0">
                <a:ln>
                  <a:noFill/>
                </a:ln>
                <a:solidFill>
                  <a:srgbClr val="CC7832"/>
                </a:solidFill>
                <a:effectLst/>
                <a:latin typeface="JetBrains Mono"/>
              </a:rPr>
              <a:t>END</a:t>
            </a:r>
            <a:endParaRPr kumimoji="0" lang="es-BO" altLang="es-BO" sz="2800" b="0" i="0" u="none" strike="noStrike" cap="none" normalizeH="0" baseline="0" dirty="0">
              <a:ln>
                <a:noFill/>
              </a:ln>
              <a:solidFill>
                <a:schemeClr val="tx1"/>
              </a:solidFill>
              <a:effectLst/>
              <a:latin typeface="Arial" panose="020B0604020202020204" pitchFamily="34" charset="0"/>
            </a:endParaRPr>
          </a:p>
        </p:txBody>
      </p:sp>
      <p:sp>
        <p:nvSpPr>
          <p:cNvPr id="12" name="Subtítulo 2">
            <a:extLst>
              <a:ext uri="{FF2B5EF4-FFF2-40B4-BE49-F238E27FC236}">
                <a16:creationId xmlns:a16="http://schemas.microsoft.com/office/drawing/2014/main" id="{F827241B-F4C1-426D-8841-82B255634255}"/>
              </a:ext>
            </a:extLst>
          </p:cNvPr>
          <p:cNvSpPr>
            <a:spLocks noGrp="1"/>
          </p:cNvSpPr>
          <p:nvPr>
            <p:ph type="subTitle" idx="1"/>
          </p:nvPr>
        </p:nvSpPr>
        <p:spPr>
          <a:xfrm>
            <a:off x="323087" y="1253996"/>
            <a:ext cx="4157473" cy="603505"/>
          </a:xfrm>
        </p:spPr>
        <p:txBody>
          <a:bodyPr>
            <a:noAutofit/>
          </a:bodyPr>
          <a:lstStyle/>
          <a:p>
            <a:pPr algn="l"/>
            <a:r>
              <a:rPr lang="es-MX" sz="3200" b="1" i="1" dirty="0">
                <a:solidFill>
                  <a:srgbClr val="FFFF00"/>
                </a:solidFill>
              </a:rPr>
              <a:t>Lógica para cada una:</a:t>
            </a:r>
          </a:p>
        </p:txBody>
      </p:sp>
    </p:spTree>
    <p:extLst>
      <p:ext uri="{BB962C8B-B14F-4D97-AF65-F5344CB8AC3E}">
        <p14:creationId xmlns:p14="http://schemas.microsoft.com/office/powerpoint/2010/main" val="178488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06068"/>
            <a:ext cx="11868912" cy="603505"/>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5</a:t>
            </a:r>
            <a:r>
              <a:rPr lang="es-419" sz="3100" b="1" i="1" cap="none" spc="0" dirty="0">
                <a:ln w="0"/>
                <a:solidFill>
                  <a:srgbClr val="FF0000"/>
                </a:solidFill>
                <a:effectLst>
                  <a:outerShdw blurRad="38100" dist="19050" dir="2700000" algn="tl" rotWithShape="0">
                    <a:schemeClr val="dk1">
                      <a:alpha val="40000"/>
                    </a:schemeClr>
                  </a:outerShdw>
                </a:effectLst>
              </a:rPr>
              <a:t>. </a:t>
            </a:r>
            <a:r>
              <a:rPr lang="es-ES" sz="3200" b="1" dirty="0">
                <a:solidFill>
                  <a:srgbClr val="FF0000"/>
                </a:solidFill>
              </a:rPr>
              <a:t>Defina que es una TRIGGER en MySQL.</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23087" y="1253996"/>
            <a:ext cx="10576561" cy="2872886"/>
          </a:xfrm>
        </p:spPr>
        <p:txBody>
          <a:bodyPr>
            <a:noAutofit/>
          </a:bodyPr>
          <a:lstStyle/>
          <a:p>
            <a:pPr algn="l"/>
            <a:r>
              <a:rPr lang="es-ES" sz="3200" b="1" dirty="0">
                <a:solidFill>
                  <a:srgbClr val="FFFF00"/>
                </a:solidFill>
              </a:rPr>
              <a:t>El </a:t>
            </a:r>
            <a:r>
              <a:rPr lang="es-ES" sz="3200" b="1" dirty="0" err="1">
                <a:solidFill>
                  <a:srgbClr val="FFFF00"/>
                </a:solidFill>
              </a:rPr>
              <a:t>trigger</a:t>
            </a:r>
            <a:r>
              <a:rPr lang="es-ES" sz="3200" b="1" dirty="0">
                <a:solidFill>
                  <a:srgbClr val="FFFF00"/>
                </a:solidFill>
              </a:rPr>
              <a:t> MySQL es un objeto de la base de datos que está asociado con una tabla. Se activará cuando una acción definida se ejecute en la tabla. El </a:t>
            </a:r>
            <a:r>
              <a:rPr lang="es-ES" sz="3200" b="1" dirty="0" err="1">
                <a:solidFill>
                  <a:srgbClr val="FFFF00"/>
                </a:solidFill>
              </a:rPr>
              <a:t>trigger</a:t>
            </a:r>
            <a:r>
              <a:rPr lang="es-ES" sz="3200" b="1" dirty="0">
                <a:solidFill>
                  <a:srgbClr val="FFFF00"/>
                </a:solidFill>
              </a:rPr>
              <a:t> puede usarse para ejecutar una de las siguientes sentencias MySQL en la tabla: INSERT, UPDATE y DELETE. Se puede invocar antes o después del evento.</a:t>
            </a:r>
            <a:endParaRPr lang="es-MX" sz="3200" b="1" i="1" dirty="0">
              <a:solidFill>
                <a:srgbClr val="FFFF00"/>
              </a:solidFill>
            </a:endParaRPr>
          </a:p>
        </p:txBody>
      </p:sp>
      <p:pic>
        <p:nvPicPr>
          <p:cNvPr id="2050" name="Picture 2" descr="Funciones agregadas MySQL">
            <a:extLst>
              <a:ext uri="{FF2B5EF4-FFF2-40B4-BE49-F238E27FC236}">
                <a16:creationId xmlns:a16="http://schemas.microsoft.com/office/drawing/2014/main" id="{7B50AFD5-6E41-4EE0-8393-FCD293F03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4562" y="4126882"/>
            <a:ext cx="4330446" cy="242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09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0"/>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06068"/>
            <a:ext cx="11868912" cy="603505"/>
          </a:xfrm>
        </p:spPr>
        <p:txBody>
          <a:bodyPr>
            <a:normAutofit fontScale="90000"/>
            <a:scene3d>
              <a:camera prst="orthographicFront"/>
              <a:lightRig rig="threePt" dir="t"/>
            </a:scene3d>
            <a:sp3d prstMaterial="metal"/>
          </a:bodyPr>
          <a:lstStyle/>
          <a:p>
            <a:pPr algn="l"/>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br>
              <a:rPr lang="es-BO"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6</a:t>
            </a:r>
            <a:r>
              <a:rPr lang="es-419" sz="3100" b="1" i="1" cap="none" spc="0" dirty="0">
                <a:ln w="0"/>
                <a:solidFill>
                  <a:srgbClr val="FF0000"/>
                </a:solidFill>
                <a:effectLst>
                  <a:outerShdw blurRad="38100" dist="19050" dir="2700000" algn="tl" rotWithShape="0">
                    <a:schemeClr val="dk1">
                      <a:alpha val="40000"/>
                    </a:schemeClr>
                  </a:outerShdw>
                </a:effectLst>
              </a:rPr>
              <a:t>. </a:t>
            </a:r>
            <a:r>
              <a:rPr lang="es-ES" sz="3200" b="1" dirty="0">
                <a:solidFill>
                  <a:srgbClr val="FF0000"/>
                </a:solidFill>
              </a:rPr>
              <a:t>En un </a:t>
            </a:r>
            <a:r>
              <a:rPr lang="es-ES" sz="3200" b="1" dirty="0" err="1">
                <a:solidFill>
                  <a:srgbClr val="FF0000"/>
                </a:solidFill>
              </a:rPr>
              <a:t>trigger</a:t>
            </a:r>
            <a:r>
              <a:rPr lang="es-ES" sz="3200" b="1" dirty="0">
                <a:solidFill>
                  <a:srgbClr val="FF0000"/>
                </a:solidFill>
              </a:rPr>
              <a:t> que papel juega las variables OLD y NEW </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3E349BDF-220A-440D-AA24-64AFA4C5D785}"/>
              </a:ext>
            </a:extLst>
          </p:cNvPr>
          <p:cNvSpPr>
            <a:spLocks noGrp="1"/>
          </p:cNvSpPr>
          <p:nvPr>
            <p:ph type="subTitle" idx="1"/>
          </p:nvPr>
        </p:nvSpPr>
        <p:spPr>
          <a:xfrm>
            <a:off x="323087" y="1253996"/>
            <a:ext cx="10576561" cy="2872886"/>
          </a:xfrm>
        </p:spPr>
        <p:txBody>
          <a:bodyPr>
            <a:noAutofit/>
          </a:bodyPr>
          <a:lstStyle/>
          <a:p>
            <a:pPr algn="l"/>
            <a:r>
              <a:rPr lang="es-ES" sz="3200" b="1" dirty="0">
                <a:solidFill>
                  <a:srgbClr val="FFFF00"/>
                </a:solidFill>
              </a:rPr>
              <a:t>Cuando trabajamos con </a:t>
            </a:r>
            <a:r>
              <a:rPr lang="es-ES" sz="3200" b="1" dirty="0" err="1">
                <a:solidFill>
                  <a:srgbClr val="FFFF00"/>
                </a:solidFill>
              </a:rPr>
              <a:t>trigger</a:t>
            </a:r>
            <a:r>
              <a:rPr lang="es-ES" sz="3200" b="1" dirty="0">
                <a:solidFill>
                  <a:srgbClr val="FFFF00"/>
                </a:solidFill>
              </a:rPr>
              <a:t> a nivel de fila, Oracle provee de dos tablas temporales a las cuales se puede acceder, que contienen los antiguos y nuevos valores de los campos del registro afectado por la sentencia que disparó el </a:t>
            </a:r>
            <a:r>
              <a:rPr lang="es-ES" sz="3200" b="1" dirty="0" err="1">
                <a:solidFill>
                  <a:srgbClr val="FFFF00"/>
                </a:solidFill>
              </a:rPr>
              <a:t>trigger</a:t>
            </a:r>
            <a:r>
              <a:rPr lang="es-ES" sz="3200" b="1" dirty="0">
                <a:solidFill>
                  <a:srgbClr val="FFFF00"/>
                </a:solidFill>
              </a:rPr>
              <a:t>. El nuevo valor es ":new" y el viejo valor es ":</a:t>
            </a:r>
            <a:r>
              <a:rPr lang="es-ES" sz="3200" b="1" dirty="0" err="1">
                <a:solidFill>
                  <a:srgbClr val="FFFF00"/>
                </a:solidFill>
              </a:rPr>
              <a:t>old</a:t>
            </a:r>
            <a:r>
              <a:rPr lang="es-ES" sz="3200" b="1" dirty="0">
                <a:solidFill>
                  <a:srgbClr val="FFFF00"/>
                </a:solidFill>
              </a:rPr>
              <a:t>". Para referirnos a ellos debemos especificar su campo separado por un punto ":</a:t>
            </a:r>
            <a:r>
              <a:rPr lang="es-ES" sz="3200" b="1" dirty="0" err="1">
                <a:solidFill>
                  <a:srgbClr val="FFFF00"/>
                </a:solidFill>
              </a:rPr>
              <a:t>new.CAMPO</a:t>
            </a:r>
            <a:r>
              <a:rPr lang="es-ES" sz="3200" b="1" dirty="0">
                <a:solidFill>
                  <a:srgbClr val="FFFF00"/>
                </a:solidFill>
              </a:rPr>
              <a:t>" y ":</a:t>
            </a:r>
            <a:r>
              <a:rPr lang="es-ES" sz="3200" b="1" dirty="0" err="1">
                <a:solidFill>
                  <a:srgbClr val="FFFF00"/>
                </a:solidFill>
              </a:rPr>
              <a:t>old.CAMPO</a:t>
            </a:r>
            <a:r>
              <a:rPr lang="es-ES" sz="3200" b="1" dirty="0">
                <a:solidFill>
                  <a:srgbClr val="FFFF00"/>
                </a:solidFill>
              </a:rPr>
              <a:t>".</a:t>
            </a:r>
            <a:endParaRPr lang="es-MX" sz="3200" b="1" i="1" dirty="0">
              <a:solidFill>
                <a:srgbClr val="FFFF00"/>
              </a:solidFill>
            </a:endParaRPr>
          </a:p>
        </p:txBody>
      </p:sp>
      <p:pic>
        <p:nvPicPr>
          <p:cNvPr id="2050" name="Picture 2" descr="Funciones agregadas MySQL">
            <a:extLst>
              <a:ext uri="{FF2B5EF4-FFF2-40B4-BE49-F238E27FC236}">
                <a16:creationId xmlns:a16="http://schemas.microsoft.com/office/drawing/2014/main" id="{7B50AFD5-6E41-4EE0-8393-FCD293F03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0010" y="4126882"/>
            <a:ext cx="4330446" cy="242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98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06068"/>
            <a:ext cx="11868912" cy="603505"/>
          </a:xfrm>
        </p:spPr>
        <p:txBody>
          <a:bodyPr>
            <a:normAutofit fontScale="90000"/>
            <a:scene3d>
              <a:camera prst="orthographicFront"/>
              <a:lightRig rig="threePt" dir="t"/>
            </a:scene3d>
            <a:sp3d prstMaterial="metal"/>
          </a:bodyPr>
          <a:lstStyle/>
          <a:p>
            <a:pPr algn="l"/>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r>
              <a:rPr lang="es-419" sz="3100" b="1" i="1" dirty="0">
                <a:ln w="0"/>
                <a:solidFill>
                  <a:srgbClr val="FF0000"/>
                </a:solidFill>
                <a:effectLst>
                  <a:outerShdw blurRad="38100" dist="19050" dir="2700000" algn="tl" rotWithShape="0">
                    <a:schemeClr val="dk1">
                      <a:alpha val="40000"/>
                    </a:schemeClr>
                  </a:outerShdw>
                </a:effectLst>
              </a:rPr>
              <a:t>7</a:t>
            </a:r>
            <a:r>
              <a:rPr lang="es-419" sz="3100" b="1" i="1" cap="none" spc="0" dirty="0">
                <a:ln w="0"/>
                <a:solidFill>
                  <a:srgbClr val="FF0000"/>
                </a:solidFill>
                <a:effectLst>
                  <a:outerShdw blurRad="38100" dist="19050" dir="2700000" algn="tl" rotWithShape="0">
                    <a:schemeClr val="dk1">
                      <a:alpha val="40000"/>
                    </a:schemeClr>
                  </a:outerShdw>
                </a:effectLst>
              </a:rPr>
              <a:t>.</a:t>
            </a:r>
            <a:r>
              <a:rPr lang="es-ES" sz="3200" b="1" dirty="0">
                <a:solidFill>
                  <a:srgbClr val="FF0000"/>
                </a:solidFill>
              </a:rPr>
              <a:t> En un </a:t>
            </a:r>
            <a:r>
              <a:rPr lang="es-ES" sz="3200" b="1" dirty="0" err="1">
                <a:solidFill>
                  <a:srgbClr val="FF0000"/>
                </a:solidFill>
              </a:rPr>
              <a:t>trigger</a:t>
            </a:r>
            <a:r>
              <a:rPr lang="es-ES" sz="3200" b="1" dirty="0">
                <a:solidFill>
                  <a:srgbClr val="FF0000"/>
                </a:solidFill>
              </a:rPr>
              <a:t> que papel juega los conceptos(cláusulas) BEFORE o AFTER</a:t>
            </a:r>
            <a:endParaRPr lang="es-BO" sz="31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pic>
        <p:nvPicPr>
          <p:cNvPr id="2050" name="Picture 2" descr="Funciones agregadas MySQL">
            <a:extLst>
              <a:ext uri="{FF2B5EF4-FFF2-40B4-BE49-F238E27FC236}">
                <a16:creationId xmlns:a16="http://schemas.microsoft.com/office/drawing/2014/main" id="{7B50AFD5-6E41-4EE0-8393-FCD293F03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274" y="3639975"/>
            <a:ext cx="4330446" cy="24250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AD229166-1A1C-4D0F-B9EC-C1B8BB9890B9}"/>
              </a:ext>
            </a:extLst>
          </p:cNvPr>
          <p:cNvSpPr>
            <a:spLocks noChangeArrowheads="1"/>
          </p:cNvSpPr>
          <p:nvPr/>
        </p:nvSpPr>
        <p:spPr bwMode="auto">
          <a:xfrm>
            <a:off x="1150620" y="1463700"/>
            <a:ext cx="989076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3600" b="0" i="0" u="none" strike="noStrike" cap="none" normalizeH="0" baseline="0" dirty="0">
                <a:ln>
                  <a:noFill/>
                </a:ln>
                <a:solidFill>
                  <a:srgbClr val="000000"/>
                </a:solidFill>
                <a:effectLst/>
                <a:cs typeface="Arial" panose="020B0604020202020204" pitchFamily="34" charset="0"/>
              </a:rPr>
              <a:t>Puede ser </a:t>
            </a:r>
            <a:r>
              <a:rPr kumimoji="0" lang="es-BO" altLang="es-BO" sz="3600" b="1" i="0" u="none" strike="noStrike" cap="none" normalizeH="0" baseline="0" dirty="0">
                <a:ln>
                  <a:noFill/>
                </a:ln>
                <a:solidFill>
                  <a:srgbClr val="026789"/>
                </a:solidFill>
                <a:effectLst/>
                <a:latin typeface="Courier New" panose="02070309020205020404" pitchFamily="49" charset="0"/>
                <a:cs typeface="Courier New" panose="02070309020205020404" pitchFamily="49" charset="0"/>
              </a:rPr>
              <a:t>BEFORE</a:t>
            </a:r>
            <a:r>
              <a:rPr kumimoji="0" lang="es-BO" altLang="es-BO" sz="3600" b="0" i="0" u="none" strike="noStrike" cap="none" normalizeH="0" baseline="0" dirty="0">
                <a:ln>
                  <a:noFill/>
                </a:ln>
                <a:solidFill>
                  <a:srgbClr val="000000"/>
                </a:solidFill>
                <a:effectLst/>
                <a:cs typeface="Arial" panose="020B0604020202020204" pitchFamily="34" charset="0"/>
              </a:rPr>
              <a:t> (antes) o </a:t>
            </a:r>
            <a:r>
              <a:rPr kumimoji="0" lang="es-BO" altLang="es-BO" sz="3600" b="1" i="0" u="none" strike="noStrike" cap="none" normalizeH="0" baseline="0" dirty="0">
                <a:ln>
                  <a:noFill/>
                </a:ln>
                <a:solidFill>
                  <a:srgbClr val="026789"/>
                </a:solidFill>
                <a:effectLst/>
                <a:latin typeface="Courier New" panose="02070309020205020404" pitchFamily="49" charset="0"/>
                <a:cs typeface="Courier New" panose="02070309020205020404" pitchFamily="49" charset="0"/>
              </a:rPr>
              <a:t>AFTER</a:t>
            </a:r>
            <a:r>
              <a:rPr kumimoji="0" lang="es-BO" altLang="es-BO" sz="3600" b="0" i="0" u="none" strike="noStrike" cap="none" normalizeH="0" baseline="0" dirty="0">
                <a:ln>
                  <a:noFill/>
                </a:ln>
                <a:solidFill>
                  <a:srgbClr val="000000"/>
                </a:solidFill>
                <a:effectLst/>
                <a:cs typeface="Arial" panose="020B0604020202020204" pitchFamily="34" charset="0"/>
              </a:rPr>
              <a:t> (</a:t>
            </a:r>
            <a:r>
              <a:rPr kumimoji="0" lang="es-BO" altLang="es-BO" sz="3600" b="0" i="0" u="none" strike="noStrike" cap="none" normalizeH="0" baseline="0" dirty="0" err="1">
                <a:ln>
                  <a:noFill/>
                </a:ln>
                <a:solidFill>
                  <a:srgbClr val="000000"/>
                </a:solidFill>
                <a:effectLst/>
                <a:cs typeface="Arial" panose="020B0604020202020204" pitchFamily="34" charset="0"/>
              </a:rPr>
              <a:t>despues</a:t>
            </a:r>
            <a:r>
              <a:rPr kumimoji="0" lang="es-BO" altLang="es-BO" sz="3600" b="0" i="0" u="none" strike="noStrike" cap="none" normalizeH="0" baseline="0" dirty="0">
                <a:ln>
                  <a:noFill/>
                </a:ln>
                <a:solidFill>
                  <a:srgbClr val="000000"/>
                </a:solidFill>
                <a:effectLst/>
                <a:cs typeface="Arial" panose="020B0604020202020204" pitchFamily="34" charset="0"/>
              </a:rPr>
              <a:t>), para indicar que el disparador se ejecute antes o después que la sentencia que lo activa.</a:t>
            </a:r>
            <a:r>
              <a:rPr kumimoji="0" lang="es-BO" altLang="es-BO" sz="3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38296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8AB1AA-CCE0-43EC-A763-BECADD26C0C1}"/>
              </a:ext>
            </a:extLst>
          </p:cNvPr>
          <p:cNvPicPr>
            <a:picLocks noChangeAspect="1"/>
          </p:cNvPicPr>
          <p:nvPr/>
        </p:nvPicPr>
        <p:blipFill>
          <a:blip r:embed="rId2"/>
          <a:stretch>
            <a:fillRect/>
          </a:stretch>
        </p:blipFill>
        <p:spPr>
          <a:xfrm>
            <a:off x="0" y="3048"/>
            <a:ext cx="12192000" cy="6854952"/>
          </a:xfrm>
          <a:prstGeom prst="rect">
            <a:avLst/>
          </a:prstGeom>
        </p:spPr>
      </p:pic>
      <p:sp>
        <p:nvSpPr>
          <p:cNvPr id="2" name="Título 1">
            <a:extLst>
              <a:ext uri="{FF2B5EF4-FFF2-40B4-BE49-F238E27FC236}">
                <a16:creationId xmlns:a16="http://schemas.microsoft.com/office/drawing/2014/main" id="{037F475D-CCCC-41CA-B5A9-BD2A82BCFB3B}"/>
              </a:ext>
            </a:extLst>
          </p:cNvPr>
          <p:cNvSpPr>
            <a:spLocks noGrp="1"/>
          </p:cNvSpPr>
          <p:nvPr>
            <p:ph type="ctrTitle"/>
          </p:nvPr>
        </p:nvSpPr>
        <p:spPr>
          <a:xfrm>
            <a:off x="161544" y="306068"/>
            <a:ext cx="11868912" cy="603505"/>
          </a:xfrm>
        </p:spPr>
        <p:txBody>
          <a:bodyPr>
            <a:normAutofit fontScale="90000"/>
            <a:scene3d>
              <a:camera prst="orthographicFront"/>
              <a:lightRig rig="threePt" dir="t"/>
            </a:scene3d>
            <a:sp3d prstMaterial="metal"/>
          </a:bodyPr>
          <a:lstStyle/>
          <a:p>
            <a:pPr algn="l"/>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br>
              <a:rPr lang="es-BO" b="1" dirty="0">
                <a:solidFill>
                  <a:srgbClr val="FF0000"/>
                </a:solidFill>
              </a:rPr>
            </a:br>
            <a:r>
              <a:rPr lang="es-419" sz="3100" b="1" dirty="0">
                <a:ln w="0"/>
                <a:solidFill>
                  <a:srgbClr val="FF0000"/>
                </a:solidFill>
                <a:effectLst>
                  <a:outerShdw blurRad="38100" dist="19050" dir="2700000" algn="tl" rotWithShape="0">
                    <a:schemeClr val="dk1">
                      <a:alpha val="40000"/>
                    </a:schemeClr>
                  </a:outerShdw>
                </a:effectLst>
              </a:rPr>
              <a:t>8</a:t>
            </a:r>
            <a:r>
              <a:rPr lang="es-419" sz="3100" b="1" cap="none" spc="0" dirty="0">
                <a:ln w="0"/>
                <a:solidFill>
                  <a:srgbClr val="FF0000"/>
                </a:solidFill>
                <a:effectLst>
                  <a:outerShdw blurRad="38100" dist="19050" dir="2700000" algn="tl" rotWithShape="0">
                    <a:schemeClr val="dk1">
                      <a:alpha val="40000"/>
                    </a:schemeClr>
                  </a:outerShdw>
                </a:effectLst>
              </a:rPr>
              <a:t>.</a:t>
            </a:r>
            <a:r>
              <a:rPr lang="es-ES" sz="3200" b="1" dirty="0">
                <a:solidFill>
                  <a:srgbClr val="FF0000"/>
                </a:solidFill>
              </a:rPr>
              <a:t> A que se refiere cuando se habla de eventos en TRIGGERS </a:t>
            </a:r>
            <a:endParaRPr lang="es-BO" sz="3100" b="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pic>
        <p:nvPicPr>
          <p:cNvPr id="2050" name="Picture 2" descr="Funciones agregadas MySQL">
            <a:extLst>
              <a:ext uri="{FF2B5EF4-FFF2-40B4-BE49-F238E27FC236}">
                <a16:creationId xmlns:a16="http://schemas.microsoft.com/office/drawing/2014/main" id="{7B50AFD5-6E41-4EE0-8393-FCD293F03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777" y="4070158"/>
            <a:ext cx="4330446" cy="2425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1E030D60-84B6-4BB3-91F1-A6C24EC4748B}"/>
              </a:ext>
            </a:extLst>
          </p:cNvPr>
          <p:cNvSpPr/>
          <p:nvPr/>
        </p:nvSpPr>
        <p:spPr>
          <a:xfrm>
            <a:off x="452725" y="1212593"/>
            <a:ext cx="10958987" cy="2554545"/>
          </a:xfrm>
          <a:prstGeom prst="rect">
            <a:avLst/>
          </a:prstGeom>
        </p:spPr>
        <p:txBody>
          <a:bodyPr wrap="square">
            <a:spAutoFit/>
          </a:bodyPr>
          <a:lstStyle/>
          <a:p>
            <a:r>
              <a:rPr lang="es-ES" sz="3200" b="1" dirty="0">
                <a:solidFill>
                  <a:srgbClr val="FFFF00"/>
                </a:solidFill>
              </a:rPr>
              <a:t>Un "</a:t>
            </a:r>
            <a:r>
              <a:rPr lang="es-ES" sz="3200" b="1" dirty="0" err="1">
                <a:solidFill>
                  <a:srgbClr val="FFFF00"/>
                </a:solidFill>
              </a:rPr>
              <a:t>trigger</a:t>
            </a:r>
            <a:r>
              <a:rPr lang="es-ES" sz="3200" b="1" dirty="0">
                <a:solidFill>
                  <a:srgbClr val="FFFF00"/>
                </a:solidFill>
              </a:rPr>
              <a:t>" (disparador o desencadenador) es un bloque de código que se ejecuta automáticamente cuando ocurre algún evento (como inserción, actualización o borrado) sobre una determinada tabla (o vista); es decir, cuando se intenta modificar los datos de una tabla (o vista) asociada al disparador.</a:t>
            </a:r>
            <a:endParaRPr lang="es-BO" sz="3200" b="1" dirty="0">
              <a:solidFill>
                <a:srgbClr val="FFFF00"/>
              </a:solidFill>
            </a:endParaRPr>
          </a:p>
        </p:txBody>
      </p:sp>
    </p:spTree>
    <p:extLst>
      <p:ext uri="{BB962C8B-B14F-4D97-AF65-F5344CB8AC3E}">
        <p14:creationId xmlns:p14="http://schemas.microsoft.com/office/powerpoint/2010/main" val="3685260522"/>
      </p:ext>
    </p:extLst>
  </p:cSld>
  <p:clrMapOvr>
    <a:masterClrMapping/>
  </p:clrMapOvr>
</p:sld>
</file>

<file path=ppt/theme/theme1.xml><?xml version="1.0" encoding="utf-8"?>
<a:theme xmlns:a="http://schemas.openxmlformats.org/drawingml/2006/main" name="Tema de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244</Words>
  <Application>Microsoft Office PowerPoint</Application>
  <PresentationFormat>Panorámica</PresentationFormat>
  <Paragraphs>39</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Arial Black</vt:lpstr>
      <vt:lpstr>Calibri</vt:lpstr>
      <vt:lpstr>Calibri Light</vt:lpstr>
      <vt:lpstr>Courier New</vt:lpstr>
      <vt:lpstr>JetBrains Mono</vt:lpstr>
      <vt:lpstr>Tema de Office</vt:lpstr>
      <vt:lpstr>        TAREA HITO 4 BASE DE DATOS </vt:lpstr>
      <vt:lpstr>        1. Defina que es lenguaje procedural en MySQL</vt:lpstr>
      <vt:lpstr>        2. Defina que es una función en MySQL.</vt:lpstr>
      <vt:lpstr>        3. Cuál es la diferencia entre funciones y procedimientos almacenados</vt:lpstr>
      <vt:lpstr>        4. Cómo se ejecuta una función y un procedimiento almacenado.</vt:lpstr>
      <vt:lpstr>        5. Defina que es una TRIGGER en MySQL.</vt:lpstr>
      <vt:lpstr>        6. En un trigger que papel juega las variables OLD y NEW </vt:lpstr>
      <vt:lpstr>        7. En un trigger que papel juega los conceptos(cláusulas) BEFORE o AFTER</vt:lpstr>
      <vt:lpstr>        8. A que se refiere cuando se habla de eventos en TRIGGERS </vt:lpstr>
      <vt:lpstr>       Parte practica 9. Crear la siguiente Base de datos y sus registros</vt:lpstr>
      <vt:lpstr>Presentación de PowerPoint</vt:lpstr>
      <vt:lpstr>     10. Crear una función que sume los valores de la serie Fibonacci. Código: </vt:lpstr>
      <vt:lpstr>     11. Manejo de vistas. Código: </vt:lpstr>
      <vt:lpstr>     12. .Manejo de TRIGGERS I. Código: </vt:lpstr>
      <vt:lpstr>     13. Manejo de Triggers II. Código: </vt:lpstr>
      <vt:lpstr>     14. Manejo de TRIGGERS III. Código: </vt:lpstr>
      <vt:lpstr>     15. Crear una consulta SQL que haga uso de todas las tablas. Código: </vt:lpstr>
      <vt:lpstr>GRACIAS POR LA REVISIÓN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 Defensa del examen</dc:title>
  <dc:creator>Daira Huanca</dc:creator>
  <cp:lastModifiedBy>Daira Huanca</cp:lastModifiedBy>
  <cp:revision>24</cp:revision>
  <dcterms:created xsi:type="dcterms:W3CDTF">2022-04-22T20:27:40Z</dcterms:created>
  <dcterms:modified xsi:type="dcterms:W3CDTF">2022-06-16T03:18:53Z</dcterms:modified>
</cp:coreProperties>
</file>