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71" r:id="rId9"/>
    <p:sldId id="272" r:id="rId10"/>
    <p:sldId id="273" r:id="rId11"/>
    <p:sldId id="274" r:id="rId12"/>
    <p:sldId id="261" r:id="rId13"/>
    <p:sldId id="275" r:id="rId14"/>
    <p:sldId id="262" r:id="rId15"/>
    <p:sldId id="276" r:id="rId16"/>
    <p:sldId id="277" r:id="rId17"/>
    <p:sldId id="278" r:id="rId18"/>
    <p:sldId id="279" r:id="rId19"/>
    <p:sldId id="268" r:id="rId20"/>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6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p:scale>
          <a:sx n="48" d="100"/>
          <a:sy n="48" d="100"/>
        </p:scale>
        <p:origin x="25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7B12A-C756-44C5-9B30-F9BC23CEE7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5B2A3A1F-2221-4F16-AA64-8AE3286B0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B7655D2F-6319-46BB-B59F-E19256804535}"/>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CE9E2DEA-F5B0-4A6C-9A31-9F65157E55FD}"/>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F66200EC-56A1-4629-AFE6-F7D087FF2EE3}"/>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671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3EBC7-7925-4E15-9589-68A41C45557F}"/>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34710156-F9F6-40E9-8A48-94508CBB7F2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05705E2F-2A12-4F1F-8FEA-F2D738088407}"/>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BA9BEF50-9C9C-46C3-BB7F-1D197CFBF5AD}"/>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6CEA192-D45C-426A-AFB9-904F2B7B8932}"/>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70788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B57915-74E5-48CA-9655-4FDEFE212A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A78D115C-D77B-47DE-82C7-D31088A5145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27B37041-CCCB-4C30-852F-743772222A6D}"/>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A1FD173A-A857-46A9-8BDE-36A1353FA95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BBDD8F7-0B15-4782-B167-FDB36F77DBB5}"/>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8615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A70D4-1959-4563-B517-99013B034EBA}"/>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FB95A99-D094-471C-996D-B163CED4B8C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545C187-6023-4313-BC5E-27DCC8033CC7}"/>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EF21C199-98F9-4884-90CC-9CD4686E67F6}"/>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E67BBE10-A583-4AE7-AF7C-D817E71D5290}"/>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31561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AA065-2A2D-4BE0-9C20-BD72C543D7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E661BA28-4E4F-469F-A4E1-1EB106274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044FD3-68AF-4D22-9A19-C613E14204A8}"/>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28E71ECD-634F-415D-827E-FF7B4F9B7DB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4F5A390C-596B-4E6C-A299-A44029B89F6B}"/>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59970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DB274-FBBF-45F9-BD24-F360F1992E20}"/>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9A63D48C-1DFE-4494-AF7A-9261A31158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8073057-6756-4454-9723-E0A6048FAD5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6CB0E642-F90D-4F2C-ADD8-F781F4FB4C07}"/>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6" name="Marcador de pie de página 5">
            <a:extLst>
              <a:ext uri="{FF2B5EF4-FFF2-40B4-BE49-F238E27FC236}">
                <a16:creationId xmlns:a16="http://schemas.microsoft.com/office/drawing/2014/main" id="{4E005E5A-6574-4641-9767-26717772B471}"/>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C50CD2D5-EB53-46B4-88F7-E788EDB65C45}"/>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25026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52F6E-8B0A-470E-BD7C-76CEA5F141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6C6474C0-4D56-4C5C-9C9A-0F83EFE49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14342D-B3A5-406F-9A6F-794248CFE1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5B78D85D-2A73-48F7-8343-9E72A95B9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5C9A10-96E7-477D-96C6-EDB75EBC0DA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66F4DF3A-45ED-4821-89A7-681B8ACFEAF9}"/>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8" name="Marcador de pie de página 7">
            <a:extLst>
              <a:ext uri="{FF2B5EF4-FFF2-40B4-BE49-F238E27FC236}">
                <a16:creationId xmlns:a16="http://schemas.microsoft.com/office/drawing/2014/main" id="{39AE5E3B-FE14-4C74-8054-B20E64BE1352}"/>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6BEB20E8-85FC-4E9C-BD5F-D68B86E77E3A}"/>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63641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153C0-D796-49E3-BEE9-509BCB316D85}"/>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149ADE57-253B-42B0-AB5E-A91A74E69C36}"/>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4" name="Marcador de pie de página 3">
            <a:extLst>
              <a:ext uri="{FF2B5EF4-FFF2-40B4-BE49-F238E27FC236}">
                <a16:creationId xmlns:a16="http://schemas.microsoft.com/office/drawing/2014/main" id="{7D147DCE-4043-473B-8DAF-97D4D370598D}"/>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7628F3D6-282A-4CDD-8C0C-C946D31F39EE}"/>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84650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853560-B707-499C-ACD7-6034529888C7}"/>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3" name="Marcador de pie de página 2">
            <a:extLst>
              <a:ext uri="{FF2B5EF4-FFF2-40B4-BE49-F238E27FC236}">
                <a16:creationId xmlns:a16="http://schemas.microsoft.com/office/drawing/2014/main" id="{42BF743F-7788-4600-8AA3-E424F897C883}"/>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34EC3A4C-1E33-4900-90A7-240AFF7B9722}"/>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90836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1F827-D51F-4970-96B7-0D7925AB7C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2B26438-2053-4F34-972E-94D3C8C16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FAE7CB71-898F-473A-BE73-2DDB1329D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F79E95-F7AD-4D62-9C18-A9B5E2E8449D}"/>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6" name="Marcador de pie de página 5">
            <a:extLst>
              <a:ext uri="{FF2B5EF4-FFF2-40B4-BE49-F238E27FC236}">
                <a16:creationId xmlns:a16="http://schemas.microsoft.com/office/drawing/2014/main" id="{BF01EA7D-F74A-4B8B-83AC-5E0561A3A255}"/>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67F6B9B-896D-4490-86CE-31DA12DAD6E6}"/>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41838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3C229-7E2B-4DEF-B658-C0E2678658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24452F43-20FE-41B9-8129-24305157B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293D465D-932C-42F9-BF27-61331CDC8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649984-3CB9-4A38-840E-43064E28E5A7}"/>
              </a:ext>
            </a:extLst>
          </p:cNvPr>
          <p:cNvSpPr>
            <a:spLocks noGrp="1"/>
          </p:cNvSpPr>
          <p:nvPr>
            <p:ph type="dt" sz="half" idx="10"/>
          </p:nvPr>
        </p:nvSpPr>
        <p:spPr/>
        <p:txBody>
          <a:bodyPr/>
          <a:lstStyle/>
          <a:p>
            <a:fld id="{B5991B29-5865-4B9F-9826-A75CB2004767}" type="datetimeFigureOut">
              <a:rPr lang="es-BO" smtClean="0"/>
              <a:t>19/5/2022</a:t>
            </a:fld>
            <a:endParaRPr lang="es-BO"/>
          </a:p>
        </p:txBody>
      </p:sp>
      <p:sp>
        <p:nvSpPr>
          <p:cNvPr id="6" name="Marcador de pie de página 5">
            <a:extLst>
              <a:ext uri="{FF2B5EF4-FFF2-40B4-BE49-F238E27FC236}">
                <a16:creationId xmlns:a16="http://schemas.microsoft.com/office/drawing/2014/main" id="{874C1896-00B0-49C1-B30F-D6123C90E966}"/>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F1139A33-58A8-4E65-93AA-E909C8F67F99}"/>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84406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078F2F-3398-48EF-AE0C-2FEC2C1D0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70CA81B9-3FBF-479C-977B-9D87B591D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77DBFACD-FEFC-4724-9E22-F1952F25A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91B29-5865-4B9F-9826-A75CB2004767}" type="datetimeFigureOut">
              <a:rPr lang="es-BO" smtClean="0"/>
              <a:t>19/5/2022</a:t>
            </a:fld>
            <a:endParaRPr lang="es-BO"/>
          </a:p>
        </p:txBody>
      </p:sp>
      <p:sp>
        <p:nvSpPr>
          <p:cNvPr id="5" name="Marcador de pie de página 4">
            <a:extLst>
              <a:ext uri="{FF2B5EF4-FFF2-40B4-BE49-F238E27FC236}">
                <a16:creationId xmlns:a16="http://schemas.microsoft.com/office/drawing/2014/main" id="{8ACED454-311B-4C89-8D42-80498E6C9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41BB8C75-D9BE-4C73-B60C-A118BF8EA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76FAA-A2E6-4AAC-AF72-DA5DE23376BF}" type="slidenum">
              <a:rPr lang="es-BO" smtClean="0"/>
              <a:t>‹Nº›</a:t>
            </a:fld>
            <a:endParaRPr lang="es-BO"/>
          </a:p>
        </p:txBody>
      </p:sp>
    </p:spTree>
    <p:extLst>
      <p:ext uri="{BB962C8B-B14F-4D97-AF65-F5344CB8AC3E}">
        <p14:creationId xmlns:p14="http://schemas.microsoft.com/office/powerpoint/2010/main" val="331724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3308F39-ADE0-4B9D-8873-312080B7C1C2}"/>
              </a:ext>
            </a:extLst>
          </p:cNvPr>
          <p:cNvPicPr>
            <a:picLocks noChangeAspect="1"/>
          </p:cNvPicPr>
          <p:nvPr/>
        </p:nvPicPr>
        <p:blipFill>
          <a:blip r:embed="rId2"/>
          <a:stretch>
            <a:fillRect/>
          </a:stretch>
        </p:blipFill>
        <p:spPr>
          <a:xfrm>
            <a:off x="-37614" y="0"/>
            <a:ext cx="12229614" cy="6858000"/>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524000" y="512699"/>
            <a:ext cx="9144000" cy="2387600"/>
          </a:xfrm>
        </p:spPr>
        <p:txBody>
          <a:bodyPr>
            <a:normAutofit fontScale="90000"/>
            <a:scene3d>
              <a:camera prst="orthographicFront"/>
              <a:lightRig rig="threePt" dir="t"/>
            </a:scene3d>
            <a:sp3d prstMaterial="metal"/>
          </a:bodyPr>
          <a:lstStyle/>
          <a:p>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sz="8900" b="1" dirty="0">
                <a:solidFill>
                  <a:srgbClr val="FF0000"/>
                </a:solidFill>
              </a:rPr>
              <a:t>TAREA HITO 3 BASE DE DATOS </a:t>
            </a:r>
            <a:endParaRPr lang="es-BO" sz="89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829414" y="3052763"/>
            <a:ext cx="4572000" cy="2835338"/>
          </a:xfrm>
        </p:spPr>
        <p:txBody>
          <a:bodyPr>
            <a:noAutofit/>
          </a:bodyPr>
          <a:lstStyle/>
          <a:p>
            <a:r>
              <a:rPr lang="es-BO" sz="2800" b="1" i="1" dirty="0">
                <a:solidFill>
                  <a:srgbClr val="FFFF00"/>
                </a:solidFill>
                <a:effectLst>
                  <a:outerShdw blurRad="38100" dist="38100" dir="2700000" algn="tl">
                    <a:srgbClr val="000000">
                      <a:alpha val="43137"/>
                    </a:srgbClr>
                  </a:outerShdw>
                </a:effectLst>
              </a:rPr>
              <a:t>Estudiante: Aaron Álvaro Huanca Salazar</a:t>
            </a:r>
          </a:p>
          <a:p>
            <a:r>
              <a:rPr lang="es-BO" sz="2800" b="1" i="1" dirty="0">
                <a:solidFill>
                  <a:srgbClr val="FFFF00"/>
                </a:solidFill>
                <a:effectLst>
                  <a:outerShdw blurRad="38100" dist="38100" dir="2700000" algn="tl">
                    <a:srgbClr val="000000">
                      <a:alpha val="43137"/>
                    </a:srgbClr>
                  </a:outerShdw>
                </a:effectLst>
              </a:rPr>
              <a:t>Carrera: Ingeniería de sistemas</a:t>
            </a:r>
          </a:p>
          <a:p>
            <a:r>
              <a:rPr lang="es-BO" sz="2800" b="1" i="1" dirty="0">
                <a:solidFill>
                  <a:srgbClr val="FFFF00"/>
                </a:solidFill>
                <a:effectLst>
                  <a:outerShdw blurRad="38100" dist="38100" dir="2700000" algn="tl">
                    <a:srgbClr val="000000">
                      <a:alpha val="43137"/>
                    </a:srgbClr>
                  </a:outerShdw>
                </a:effectLst>
              </a:rPr>
              <a:t>Docente: Ing. William Roddy Barra</a:t>
            </a:r>
          </a:p>
          <a:p>
            <a:r>
              <a:rPr lang="es-BO" sz="2800" b="1" i="1" dirty="0">
                <a:solidFill>
                  <a:srgbClr val="FFFF00"/>
                </a:solidFill>
                <a:effectLst>
                  <a:outerShdw blurRad="38100" dist="38100" dir="2700000" algn="tl">
                    <a:srgbClr val="000000">
                      <a:alpha val="43137"/>
                    </a:srgbClr>
                  </a:outerShdw>
                </a:effectLst>
              </a:rPr>
              <a:t>Gestión: 2022</a:t>
            </a:r>
          </a:p>
        </p:txBody>
      </p:sp>
    </p:spTree>
    <p:extLst>
      <p:ext uri="{BB962C8B-B14F-4D97-AF65-F5344CB8AC3E}">
        <p14:creationId xmlns:p14="http://schemas.microsoft.com/office/powerpoint/2010/main" val="44271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259080" y="410004"/>
            <a:ext cx="11564112" cy="1049226"/>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9</a:t>
            </a:r>
            <a:r>
              <a:rPr lang="es-419" sz="2700" b="1" i="1" dirty="0">
                <a:ln w="0"/>
                <a:solidFill>
                  <a:srgbClr val="FF0000"/>
                </a:solidFill>
                <a:effectLst>
                  <a:outerShdw blurRad="38100" dist="19050" dir="2700000" algn="tl" rotWithShape="0">
                    <a:schemeClr val="dk1">
                      <a:alpha val="40000"/>
                    </a:schemeClr>
                  </a:outerShdw>
                </a:effectLst>
              </a:rPr>
              <a:t>.</a:t>
            </a:r>
            <a:r>
              <a:rPr lang="es-ES" sz="2800" dirty="0"/>
              <a:t> </a:t>
            </a:r>
            <a:r>
              <a:rPr lang="es-ES" sz="2800" b="1" i="1" dirty="0">
                <a:solidFill>
                  <a:srgbClr val="FF0000"/>
                </a:solidFill>
              </a:rPr>
              <a:t>¿Cual es la diferencia entre las funciones de agresión y funciones creados por el DBA? Es decir funciones creadas por el usuario.</a:t>
            </a:r>
            <a:endParaRPr lang="es-BO" sz="27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259080" y="2330052"/>
            <a:ext cx="11564112" cy="2834687"/>
          </a:xfrm>
        </p:spPr>
        <p:txBody>
          <a:bodyPr>
            <a:noAutofit/>
          </a:bodyPr>
          <a:lstStyle/>
          <a:p>
            <a:r>
              <a:rPr lang="es-419" sz="3600" b="1" i="1" dirty="0">
                <a:solidFill>
                  <a:srgbClr val="FFFF00"/>
                </a:solidFill>
              </a:rPr>
              <a:t>La principal diferencia es que una ya viene con el software y el otro se podría decir que también pero el que moldea todas las posibilidades que te da el software es el usuario, es decir si bien las funciones creadas pueden ser únicas estas existen a su vez gracias a la función de agregación.</a:t>
            </a:r>
          </a:p>
          <a:p>
            <a:pPr algn="l"/>
            <a:endParaRPr lang="es-419" b="1" i="1" dirty="0">
              <a:solidFill>
                <a:srgbClr val="FFFF00"/>
              </a:solidFill>
            </a:endParaRPr>
          </a:p>
        </p:txBody>
      </p:sp>
    </p:spTree>
    <p:extLst>
      <p:ext uri="{BB962C8B-B14F-4D97-AF65-F5344CB8AC3E}">
        <p14:creationId xmlns:p14="http://schemas.microsoft.com/office/powerpoint/2010/main" val="83572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344424" y="411480"/>
            <a:ext cx="11028426" cy="1143214"/>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10</a:t>
            </a:r>
            <a:r>
              <a:rPr lang="es-419" sz="2700" b="1" i="1" dirty="0">
                <a:ln w="0"/>
                <a:solidFill>
                  <a:srgbClr val="FF0000"/>
                </a:solidFill>
                <a:effectLst>
                  <a:outerShdw blurRad="38100" dist="19050" dir="2700000" algn="tl" rotWithShape="0">
                    <a:schemeClr val="dk1">
                      <a:alpha val="40000"/>
                    </a:schemeClr>
                  </a:outerShdw>
                </a:effectLst>
              </a:rPr>
              <a:t>.</a:t>
            </a:r>
            <a:r>
              <a:rPr lang="es-ES" sz="2800" dirty="0"/>
              <a:t> </a:t>
            </a:r>
            <a:r>
              <a:rPr lang="es-ES" sz="2800" b="1" i="1" dirty="0">
                <a:solidFill>
                  <a:srgbClr val="FF0000"/>
                </a:solidFill>
              </a:rPr>
              <a:t>¿Busque y defina a qué se referirá cuando se habla de parámetros de entrada y salida en MySQL? ○ Es decir IN INOUT, etc.</a:t>
            </a:r>
            <a:endParaRPr lang="es-BO" sz="27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494538" y="1963126"/>
            <a:ext cx="10878312" cy="2066544"/>
          </a:xfrm>
        </p:spPr>
        <p:txBody>
          <a:bodyPr>
            <a:noAutofit/>
          </a:bodyPr>
          <a:lstStyle/>
          <a:p>
            <a:r>
              <a:rPr lang="es-ES" sz="2800" b="1" i="1" dirty="0">
                <a:solidFill>
                  <a:srgbClr val="FFFF00"/>
                </a:solidFill>
              </a:rPr>
              <a:t>Los procedimientos almacenados pueden recibir y devolver información; para ello se emplean parámetros, de entrada y salida, respectivamente.</a:t>
            </a:r>
          </a:p>
          <a:p>
            <a:r>
              <a:rPr lang="es-ES" sz="2800" b="1" i="1" dirty="0">
                <a:solidFill>
                  <a:srgbClr val="FFFF00"/>
                </a:solidFill>
              </a:rPr>
              <a:t>Veamos los primeros. Los parámetros de entrada posibilitan pasar información a un procedimiento.</a:t>
            </a:r>
            <a:br>
              <a:rPr lang="es-ES" sz="2800" b="1" i="1" dirty="0">
                <a:solidFill>
                  <a:srgbClr val="FFFF00"/>
                </a:solidFill>
              </a:rPr>
            </a:br>
            <a:endParaRPr lang="es-ES" sz="2800" b="1" i="1" dirty="0">
              <a:solidFill>
                <a:srgbClr val="FFFF00"/>
              </a:solidFill>
            </a:endParaRPr>
          </a:p>
          <a:p>
            <a:r>
              <a:rPr lang="es-ES" sz="2800" b="1" i="1" dirty="0">
                <a:solidFill>
                  <a:srgbClr val="FFFF00"/>
                </a:solidFill>
              </a:rPr>
              <a:t>Para que un procedimiento almacenado admita parámetros de entrada se deben declarar variables como parámetros al crearlo.</a:t>
            </a:r>
          </a:p>
          <a:p>
            <a:pPr algn="l"/>
            <a:endParaRPr lang="es-419" sz="2000" b="1" i="1" dirty="0">
              <a:solidFill>
                <a:srgbClr val="FFFF00"/>
              </a:solidFill>
            </a:endParaRPr>
          </a:p>
        </p:txBody>
      </p:sp>
      <p:sp>
        <p:nvSpPr>
          <p:cNvPr id="7" name="Rectángulo 6">
            <a:extLst>
              <a:ext uri="{FF2B5EF4-FFF2-40B4-BE49-F238E27FC236}">
                <a16:creationId xmlns:a16="http://schemas.microsoft.com/office/drawing/2014/main" id="{25A494C7-64CE-41EE-A21C-E9EE1AC202C9}"/>
              </a:ext>
            </a:extLst>
          </p:cNvPr>
          <p:cNvSpPr/>
          <p:nvPr/>
        </p:nvSpPr>
        <p:spPr>
          <a:xfrm>
            <a:off x="5812536" y="3861197"/>
            <a:ext cx="6096000" cy="369332"/>
          </a:xfrm>
          <a:prstGeom prst="rect">
            <a:avLst/>
          </a:prstGeom>
        </p:spPr>
        <p:txBody>
          <a:bodyPr>
            <a:spAutoFit/>
          </a:bodyPr>
          <a:lstStyle/>
          <a:p>
            <a:pPr lvl="0" eaLnBrk="0" fontAlgn="base" hangingPunct="0">
              <a:spcBef>
                <a:spcPct val="0"/>
              </a:spcBef>
              <a:spcAft>
                <a:spcPct val="0"/>
              </a:spcAft>
            </a:pPr>
            <a:endParaRPr kumimoji="0" lang="es-419" altLang="es-419"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80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230553"/>
            <a:ext cx="11868912" cy="1572769"/>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b="1" dirty="0">
                <a:solidFill>
                  <a:srgbClr val="FF0000"/>
                </a:solidFill>
              </a:rPr>
              <a:t>Parte practica</a:t>
            </a:r>
            <a:br>
              <a:rPr lang="es-BO" b="1" i="1"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5. </a:t>
            </a:r>
            <a:r>
              <a:rPr lang="es-ES" sz="3200" b="1" i="1" dirty="0">
                <a:solidFill>
                  <a:srgbClr val="FF0000"/>
                </a:solidFill>
              </a:rPr>
              <a:t>Crear la siguiente Base de datos y sus registros</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pic>
        <p:nvPicPr>
          <p:cNvPr id="6" name="Imagen 5">
            <a:extLst>
              <a:ext uri="{FF2B5EF4-FFF2-40B4-BE49-F238E27FC236}">
                <a16:creationId xmlns:a16="http://schemas.microsoft.com/office/drawing/2014/main" id="{45576737-B972-491C-BF4D-B05935B4F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093" y="2030827"/>
            <a:ext cx="3557814" cy="4312823"/>
          </a:xfrm>
          <a:prstGeom prst="rect">
            <a:avLst/>
          </a:prstGeom>
        </p:spPr>
      </p:pic>
      <p:sp>
        <p:nvSpPr>
          <p:cNvPr id="7" name="Título 1">
            <a:extLst>
              <a:ext uri="{FF2B5EF4-FFF2-40B4-BE49-F238E27FC236}">
                <a16:creationId xmlns:a16="http://schemas.microsoft.com/office/drawing/2014/main" id="{D45316D7-87B6-4295-8A03-7BC27C5F6FB0}"/>
              </a:ext>
            </a:extLst>
          </p:cNvPr>
          <p:cNvSpPr txBox="1">
            <a:spLocks/>
          </p:cNvSpPr>
          <p:nvPr/>
        </p:nvSpPr>
        <p:spPr>
          <a:xfrm>
            <a:off x="8472642" y="5619750"/>
            <a:ext cx="3557814" cy="723900"/>
          </a:xfrm>
          <a:prstGeom prst="rect">
            <a:avLst/>
          </a:prstGeom>
        </p:spPr>
        <p:txBody>
          <a:bodyPr vert="horz" lIns="91440" tIns="45720" rIns="91440" bIns="45720" rtlCol="0" anchor="b">
            <a:noAutofit/>
            <a:scene3d>
              <a:camera prst="orthographicFront"/>
              <a:lightRig rig="threePt" dir="t"/>
            </a:scene3d>
            <a:sp3d prstMaterial="metal"/>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r>
              <a:rPr lang="es-BO" sz="2800" b="1" dirty="0">
                <a:solidFill>
                  <a:srgbClr val="FF0000"/>
                </a:solidFill>
              </a:rPr>
              <a:t>Código: </a:t>
            </a:r>
            <a:endParaRPr lang="es-BO"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8815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7" name="Rectangle 1">
            <a:extLst>
              <a:ext uri="{FF2B5EF4-FFF2-40B4-BE49-F238E27FC236}">
                <a16:creationId xmlns:a16="http://schemas.microsoft.com/office/drawing/2014/main" id="{04C4BE4D-1143-4BC6-A7E5-0F52591455CB}"/>
              </a:ext>
            </a:extLst>
          </p:cNvPr>
          <p:cNvSpPr>
            <a:spLocks noGrp="1" noChangeArrowheads="1"/>
          </p:cNvSpPr>
          <p:nvPr>
            <p:ph type="ctrTitle"/>
          </p:nvPr>
        </p:nvSpPr>
        <p:spPr bwMode="auto">
          <a:xfrm>
            <a:off x="1433322" y="120402"/>
            <a:ext cx="9325356" cy="66171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800" b="0" i="0" u="none" strike="noStrike" cap="none" normalizeH="0" baseline="0" dirty="0">
                <a:ln>
                  <a:noFill/>
                </a:ln>
                <a:solidFill>
                  <a:srgbClr val="CC7832"/>
                </a:solidFill>
                <a:effectLst/>
                <a:latin typeface="JetBrains Mono"/>
              </a:rPr>
              <a:t>CREATE TABLE </a:t>
            </a:r>
            <a:r>
              <a:rPr kumimoji="0" lang="es-BO" altLang="es-BO" sz="800" b="0" i="0" u="none" strike="noStrike" cap="none" normalizeH="0" baseline="0" dirty="0">
                <a:ln>
                  <a:noFill/>
                </a:ln>
                <a:solidFill>
                  <a:srgbClr val="A9B7C6"/>
                </a:solidFill>
                <a:effectLst/>
                <a:latin typeface="JetBrains Mono"/>
              </a:rPr>
              <a:t>estudiantes</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INTEGER AUTO_INCREMENT PRIMARY KEY NOT NULL,</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nombres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50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apellidos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50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edad </a:t>
            </a:r>
            <a:r>
              <a:rPr kumimoji="0" lang="es-BO" altLang="es-BO" sz="800" b="0" i="0" u="none" strike="noStrike" cap="none" normalizeH="0" baseline="0" dirty="0">
                <a:ln>
                  <a:noFill/>
                </a:ln>
                <a:solidFill>
                  <a:srgbClr val="CC7832"/>
                </a:solidFill>
                <a:effectLst/>
                <a:latin typeface="JetBrains Mono"/>
              </a:rPr>
              <a:t>INTEGER,</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INTEGER,</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fono </a:t>
            </a:r>
            <a:r>
              <a:rPr kumimoji="0" lang="es-BO" altLang="es-BO" sz="800" b="0" i="0" u="none" strike="noStrike" cap="none" normalizeH="0" baseline="0" dirty="0">
                <a:ln>
                  <a:noFill/>
                </a:ln>
                <a:solidFill>
                  <a:srgbClr val="CC7832"/>
                </a:solidFill>
                <a:effectLst/>
                <a:latin typeface="JetBrains Mono"/>
              </a:rPr>
              <a:t>INTEGER,</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email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100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100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sexo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10</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a:ln>
                  <a:noFill/>
                </a:ln>
                <a:solidFill>
                  <a:srgbClr val="9876AA"/>
                </a:solidFill>
                <a:effectLst/>
                <a:latin typeface="JetBrains Mono"/>
              </a:rPr>
              <a:t>nombres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apellidos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edad</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fono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email</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sexo</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'Miguel' </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'Gonzales Veliz'</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2832115</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'miguel@gmail.com'</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'Av. 6 de Agosto'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'masculino'</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a:ln>
                  <a:noFill/>
                </a:ln>
                <a:solidFill>
                  <a:srgbClr val="9876AA"/>
                </a:solidFill>
                <a:effectLst/>
                <a:latin typeface="JetBrains Mono"/>
              </a:rPr>
              <a:t>nombres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apellidos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edad</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fono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email</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sexo</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'Sandra' </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err="1">
                <a:ln>
                  <a:noFill/>
                </a:ln>
                <a:solidFill>
                  <a:srgbClr val="6A8759"/>
                </a:solidFill>
                <a:effectLst/>
                <a:latin typeface="JetBrains Mono"/>
              </a:rPr>
              <a:t>Mavir</a:t>
            </a:r>
            <a:r>
              <a:rPr kumimoji="0" lang="es-BO" altLang="es-BO" sz="800" b="0" i="0" u="none" strike="noStrike" cap="none" normalizeH="0" baseline="0" dirty="0">
                <a:ln>
                  <a:noFill/>
                </a:ln>
                <a:solidFill>
                  <a:srgbClr val="6A8759"/>
                </a:solidFill>
                <a:effectLst/>
                <a:latin typeface="JetBrains Mono"/>
              </a:rPr>
              <a:t> </a:t>
            </a:r>
            <a:r>
              <a:rPr kumimoji="0" lang="es-BO" altLang="es-BO" sz="800" b="0" i="0" u="none" strike="noStrike" cap="none" normalizeH="0" baseline="0" dirty="0" err="1">
                <a:ln>
                  <a:noFill/>
                </a:ln>
                <a:solidFill>
                  <a:srgbClr val="6A8759"/>
                </a:solidFill>
                <a:effectLst/>
                <a:latin typeface="JetBrains Mono"/>
              </a:rPr>
              <a:t>Uria</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25</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2832116</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'sandra@gmail.com'</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'Av. 6 de Agosto'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'femenino'</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a:ln>
                  <a:noFill/>
                </a:ln>
                <a:solidFill>
                  <a:srgbClr val="9876AA"/>
                </a:solidFill>
                <a:effectLst/>
                <a:latin typeface="JetBrains Mono"/>
              </a:rPr>
              <a:t>nombres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apellidos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edad</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fono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email</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sexo</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'Joel' </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err="1">
                <a:ln>
                  <a:noFill/>
                </a:ln>
                <a:solidFill>
                  <a:srgbClr val="6A8759"/>
                </a:solidFill>
                <a:effectLst/>
                <a:latin typeface="JetBrains Mono"/>
              </a:rPr>
              <a:t>Adubiri</a:t>
            </a:r>
            <a:r>
              <a:rPr kumimoji="0" lang="es-BO" altLang="es-BO" sz="800" b="0" i="0" u="none" strike="noStrike" cap="none" normalizeH="0" baseline="0" dirty="0">
                <a:ln>
                  <a:noFill/>
                </a:ln>
                <a:solidFill>
                  <a:srgbClr val="6A8759"/>
                </a:solidFill>
                <a:effectLst/>
                <a:latin typeface="JetBrains Mono"/>
              </a:rPr>
              <a:t> Mondar'</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30</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2832117</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'joel@gmail.com'</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'Av. 6 de Agosto'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'masculino'</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a:ln>
                  <a:noFill/>
                </a:ln>
                <a:solidFill>
                  <a:srgbClr val="9876AA"/>
                </a:solidFill>
                <a:effectLst/>
                <a:latin typeface="JetBrains Mono"/>
              </a:rPr>
              <a:t>nombres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apellidos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edad</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fono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email</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sexo</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'Andrea' </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'Arias Ballesteros'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21</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2832118</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'andrea@gmail.com'</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'Av. 6 de Agosto'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'femenino'</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a:ln>
                  <a:noFill/>
                </a:ln>
                <a:solidFill>
                  <a:srgbClr val="9876AA"/>
                </a:solidFill>
                <a:effectLst/>
                <a:latin typeface="JetBrains Mono"/>
              </a:rPr>
              <a:t>nombres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apellidos</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edad</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fono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email</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direccion</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sexo</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'Santos' </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'Montes Valenzuela'</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24</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2832119</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'santos@gmail.com'</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'Av. 6 de Agosto'</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'masculino'</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CREATE TABLE </a:t>
            </a:r>
            <a:r>
              <a:rPr kumimoji="0" lang="es-BO" altLang="es-BO" sz="800" b="0" i="0" u="none" strike="noStrike" cap="none" normalizeH="0" baseline="0" dirty="0">
                <a:ln>
                  <a:noFill/>
                </a:ln>
                <a:solidFill>
                  <a:srgbClr val="A9B7C6"/>
                </a:solidFill>
                <a:effectLst/>
                <a:latin typeface="JetBrains Mono"/>
              </a:rPr>
              <a:t>materias</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INTEGER AUTO_INCREMENT PRIMARY KEY NOT NULL,</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100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100</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CREATE TABLE </a:t>
            </a:r>
            <a:r>
              <a:rPr kumimoji="0" lang="es-BO" altLang="es-BO" sz="800" b="0" i="0" u="none" strike="noStrike" cap="none" normalizeH="0" baseline="0" dirty="0" err="1">
                <a:ln>
                  <a:noFill/>
                </a:ln>
                <a:solidFill>
                  <a:srgbClr val="A9B7C6"/>
                </a:solidFill>
                <a:effectLst/>
                <a:latin typeface="JetBrains Mono"/>
              </a:rPr>
              <a:t>inscripcion</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id_ins</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INTEGER AUTO_INCREMENT PRIMARY KEY NOT NULL,</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 NOT NULL,</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 NOT NULL,</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9876AA"/>
                </a:solidFill>
                <a:effectLst/>
                <a:latin typeface="JetBrains Mono"/>
              </a:rPr>
              <a:t>semestre </a:t>
            </a:r>
            <a:r>
              <a:rPr kumimoji="0" lang="es-BO" altLang="es-BO" sz="800" b="0" i="0" u="none" strike="noStrike" cap="none" normalizeH="0" baseline="0" dirty="0">
                <a:ln>
                  <a:noFill/>
                </a:ln>
                <a:solidFill>
                  <a:srgbClr val="CC7832"/>
                </a:solidFill>
                <a:effectLst/>
                <a:latin typeface="JetBrains Mono"/>
              </a:rPr>
              <a:t>VARCHAR</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20</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9876AA"/>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INTEGER,</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FOREIGN KEY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REFERENCES </a:t>
            </a:r>
            <a:r>
              <a:rPr kumimoji="0" lang="es-BO" altLang="es-BO" sz="800" b="0" i="0" u="none" strike="noStrike" cap="none" normalizeH="0" baseline="0" dirty="0">
                <a:ln>
                  <a:noFill/>
                </a:ln>
                <a:solidFill>
                  <a:srgbClr val="A9B7C6"/>
                </a:solidFill>
                <a:effectLst/>
                <a:latin typeface="JetBrains Mono"/>
              </a:rPr>
              <a:t>estudiantes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FOREIGN KEY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REFERENCES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A9B7C6"/>
                </a:solidFill>
                <a:effectLst/>
                <a:latin typeface="JetBrains Mono"/>
              </a:rPr>
              <a:t>)</a:t>
            </a:r>
            <a:br>
              <a:rPr kumimoji="0" lang="es-BO" altLang="es-BO" sz="800" b="0" i="0" u="none" strike="noStrike" cap="none" normalizeH="0" baseline="0" dirty="0">
                <a:ln>
                  <a:noFill/>
                </a:ln>
                <a:solidFill>
                  <a:srgbClr val="A9B7C6"/>
                </a:solidFill>
                <a:effectLst/>
                <a:latin typeface="JetBrains Mono"/>
              </a:rPr>
            </a:b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err="1">
                <a:ln>
                  <a:noFill/>
                </a:ln>
                <a:solidFill>
                  <a:srgbClr val="6A8759"/>
                </a:solidFill>
                <a:effectLst/>
                <a:latin typeface="JetBrains Mono"/>
              </a:rPr>
              <a:t>Introduccion</a:t>
            </a:r>
            <a:r>
              <a:rPr kumimoji="0" lang="es-BO" altLang="es-BO" sz="800" b="0" i="0" u="none" strike="noStrike" cap="none" normalizeH="0" baseline="0" dirty="0">
                <a:ln>
                  <a:noFill/>
                </a:ln>
                <a:solidFill>
                  <a:srgbClr val="6A8759"/>
                </a:solidFill>
                <a:effectLst/>
                <a:latin typeface="JetBrains Mono"/>
              </a:rPr>
              <a:t> a la Arquitectura'</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'ARQ-101'</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'Urbanismo y Diseno'</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'ARQ-102'</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'Dibujo y Pintura Arquitectonico'</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'ARQ-103'</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err="1">
                <a:ln>
                  <a:noFill/>
                </a:ln>
                <a:solidFill>
                  <a:srgbClr val="6A8759"/>
                </a:solidFill>
                <a:effectLst/>
                <a:latin typeface="JetBrains Mono"/>
              </a:rPr>
              <a:t>Matematica</a:t>
            </a:r>
            <a:r>
              <a:rPr kumimoji="0" lang="es-BO" altLang="es-BO" sz="800" b="0" i="0" u="none" strike="noStrike" cap="none" normalizeH="0" baseline="0" dirty="0">
                <a:ln>
                  <a:noFill/>
                </a:ln>
                <a:solidFill>
                  <a:srgbClr val="6A8759"/>
                </a:solidFill>
                <a:effectLst/>
                <a:latin typeface="JetBrains Mono"/>
              </a:rPr>
              <a:t> discreta'</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'ARQ-104'</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a:ln>
                  <a:noFill/>
                </a:ln>
                <a:solidFill>
                  <a:srgbClr val="A9B7C6"/>
                </a:solidFill>
                <a:effectLst/>
                <a:latin typeface="JetBrains Mono"/>
              </a:rPr>
              <a:t>materias (</a:t>
            </a:r>
            <a:r>
              <a:rPr kumimoji="0" lang="es-BO" altLang="es-BO" sz="800" b="0" i="0" u="none" strike="noStrike" cap="none" normalizeH="0" baseline="0" dirty="0" err="1">
                <a:ln>
                  <a:noFill/>
                </a:ln>
                <a:solidFill>
                  <a:srgbClr val="9876AA"/>
                </a:solidFill>
                <a:effectLst/>
                <a:latin typeface="JetBrains Mono"/>
              </a:rPr>
              <a:t>nombre_mat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cod_mat</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t>
            </a:r>
            <a:r>
              <a:rPr kumimoji="0" lang="es-BO" altLang="es-BO" sz="800" b="0" i="0" u="none" strike="noStrike" cap="none" normalizeH="0" baseline="0" dirty="0" err="1">
                <a:ln>
                  <a:noFill/>
                </a:ln>
                <a:solidFill>
                  <a:srgbClr val="6A8759"/>
                </a:solidFill>
                <a:effectLst/>
                <a:latin typeface="JetBrains Mono"/>
              </a:rPr>
              <a:t>Fisica</a:t>
            </a:r>
            <a:r>
              <a:rPr kumimoji="0" lang="es-BO" altLang="es-BO" sz="800" b="0" i="0" u="none" strike="noStrike" cap="none" normalizeH="0" baseline="0" dirty="0">
                <a:ln>
                  <a:noFill/>
                </a:ln>
                <a:solidFill>
                  <a:srgbClr val="6A8759"/>
                </a:solidFill>
                <a:effectLst/>
                <a:latin typeface="JetBrains Mono"/>
              </a:rPr>
              <a:t> Basica'</a:t>
            </a:r>
            <a:r>
              <a:rPr kumimoji="0" lang="es-BO" altLang="es-BO" sz="800" b="0" i="0" u="none" strike="noStrike" cap="none" normalizeH="0" baseline="0" dirty="0">
                <a:ln>
                  <a:noFill/>
                </a:ln>
                <a:solidFill>
                  <a:srgbClr val="CC7832"/>
                </a:solidFill>
                <a:effectLst/>
                <a:latin typeface="JetBrains Mono"/>
              </a:rPr>
              <a:t>,</a:t>
            </a:r>
            <a:r>
              <a:rPr kumimoji="0" lang="es-BO" altLang="es-BO" sz="800" b="0" i="0" u="none" strike="noStrike" cap="none" normalizeH="0" baseline="0" dirty="0">
                <a:ln>
                  <a:noFill/>
                </a:ln>
                <a:solidFill>
                  <a:srgbClr val="6A8759"/>
                </a:solidFill>
                <a:effectLst/>
                <a:latin typeface="JetBrains Mono"/>
              </a:rPr>
              <a:t>'ARQ-105'</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1</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'1er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2015</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1</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'2do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2015</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2</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4</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'1er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2016</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2</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3</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'2do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2016</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3</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3</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'2do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2017</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3</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1</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'3er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2017</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4</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4</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'4to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2017</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r>
              <a:rPr kumimoji="0" lang="es-BO" altLang="es-BO" sz="800" b="0" i="0" u="none" strike="noStrike" cap="none" normalizeH="0" baseline="0" dirty="0">
                <a:ln>
                  <a:noFill/>
                </a:ln>
                <a:solidFill>
                  <a:srgbClr val="CC7832"/>
                </a:solidFill>
                <a:effectLst/>
                <a:latin typeface="JetBrains Mono"/>
              </a:rPr>
              <a:t>INSERT INTO </a:t>
            </a:r>
            <a:r>
              <a:rPr kumimoji="0" lang="es-BO" altLang="es-BO" sz="800" b="0" i="0" u="none" strike="noStrike" cap="none" normalizeH="0" baseline="0" dirty="0" err="1">
                <a:ln>
                  <a:noFill/>
                </a:ln>
                <a:solidFill>
                  <a:srgbClr val="A9B7C6"/>
                </a:solidFill>
                <a:effectLst/>
                <a:latin typeface="JetBrains Mono"/>
              </a:rPr>
              <a:t>inscripcion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id_est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id_mat</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9876AA"/>
                </a:solidFill>
                <a:effectLst/>
                <a:latin typeface="JetBrains Mono"/>
              </a:rPr>
              <a:t>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err="1">
                <a:ln>
                  <a:noFill/>
                </a:ln>
                <a:solidFill>
                  <a:srgbClr val="9876AA"/>
                </a:solidFill>
                <a:effectLst/>
                <a:latin typeface="JetBrains Mono"/>
              </a:rPr>
              <a:t>gestion</a:t>
            </a:r>
            <a:r>
              <a:rPr kumimoji="0" lang="es-BO" altLang="es-BO" sz="800" b="0" i="0" u="none" strike="noStrike" cap="none" normalizeH="0" baseline="0" dirty="0">
                <a:ln>
                  <a:noFill/>
                </a:ln>
                <a:solidFill>
                  <a:srgbClr val="A9B7C6"/>
                </a:solidFill>
                <a:effectLst/>
                <a:latin typeface="JetBrains Mono"/>
              </a:rPr>
              <a:t>) </a:t>
            </a:r>
            <a:r>
              <a:rPr kumimoji="0" lang="es-BO" altLang="es-BO" sz="800" b="0" i="0" u="none" strike="noStrike" cap="none" normalizeH="0" baseline="0" dirty="0">
                <a:ln>
                  <a:noFill/>
                </a:ln>
                <a:solidFill>
                  <a:srgbClr val="CC7832"/>
                </a:solidFill>
                <a:effectLst/>
                <a:latin typeface="JetBrains Mono"/>
              </a:rPr>
              <a:t>VALUES </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6897BB"/>
                </a:solidFill>
                <a:effectLst/>
                <a:latin typeface="JetBrains Mono"/>
              </a:rPr>
              <a:t>5</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5</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A8759"/>
                </a:solidFill>
                <a:effectLst/>
                <a:latin typeface="JetBrains Mono"/>
              </a:rPr>
              <a:t>'5to Semestre'</a:t>
            </a:r>
            <a:r>
              <a:rPr kumimoji="0" lang="es-BO" altLang="es-BO" sz="800" b="0" i="0" u="none" strike="noStrike" cap="none" normalizeH="0" baseline="0" dirty="0">
                <a:ln>
                  <a:noFill/>
                </a:ln>
                <a:solidFill>
                  <a:srgbClr val="CC7832"/>
                </a:solidFill>
                <a:effectLst/>
                <a:latin typeface="JetBrains Mono"/>
              </a:rPr>
              <a:t>, </a:t>
            </a:r>
            <a:r>
              <a:rPr kumimoji="0" lang="es-BO" altLang="es-BO" sz="800" b="0" i="0" u="none" strike="noStrike" cap="none" normalizeH="0" baseline="0" dirty="0">
                <a:ln>
                  <a:noFill/>
                </a:ln>
                <a:solidFill>
                  <a:srgbClr val="6897BB"/>
                </a:solidFill>
                <a:effectLst/>
                <a:latin typeface="JetBrains Mono"/>
              </a:rPr>
              <a:t>2017</a:t>
            </a:r>
            <a:r>
              <a:rPr kumimoji="0" lang="es-BO" altLang="es-BO" sz="800" b="0" i="0" u="none" strike="noStrike" cap="none" normalizeH="0" baseline="0" dirty="0">
                <a:ln>
                  <a:noFill/>
                </a:ln>
                <a:solidFill>
                  <a:srgbClr val="A9B7C6"/>
                </a:solidFill>
                <a:effectLst/>
                <a:latin typeface="JetBrains Mono"/>
              </a:rPr>
              <a:t>)</a:t>
            </a:r>
            <a:r>
              <a:rPr kumimoji="0" lang="es-BO" altLang="es-BO" sz="800" b="0" i="0" u="none" strike="noStrike" cap="none" normalizeH="0" baseline="0" dirty="0">
                <a:ln>
                  <a:noFill/>
                </a:ln>
                <a:solidFill>
                  <a:srgbClr val="CC7832"/>
                </a:solidFill>
                <a:effectLst/>
                <a:latin typeface="JetBrains Mono"/>
              </a:rPr>
              <a:t>;</a:t>
            </a:r>
            <a:br>
              <a:rPr kumimoji="0" lang="es-BO" altLang="es-BO" sz="800" b="0" i="0" u="none" strike="noStrike" cap="none" normalizeH="0" baseline="0" dirty="0">
                <a:ln>
                  <a:noFill/>
                </a:ln>
                <a:solidFill>
                  <a:srgbClr val="CC7832"/>
                </a:solidFill>
                <a:effectLst/>
                <a:latin typeface="JetBrains Mono"/>
              </a:rPr>
            </a:br>
            <a:endParaRPr kumimoji="0" lang="es-BO" altLang="es-BO"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3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12. </a:t>
            </a:r>
            <a:r>
              <a:rPr lang="es-ES" sz="3600" b="1" i="1" dirty="0">
                <a:solidFill>
                  <a:srgbClr val="FF0000"/>
                </a:solidFill>
              </a:rPr>
              <a:t>Crear una función que genere la serie Fibonacci</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5" name="Rectangle 2">
            <a:extLst>
              <a:ext uri="{FF2B5EF4-FFF2-40B4-BE49-F238E27FC236}">
                <a16:creationId xmlns:a16="http://schemas.microsoft.com/office/drawing/2014/main" id="{D9D9A57C-CAB2-4610-AB21-CA11D5AF57A4}"/>
              </a:ext>
            </a:extLst>
          </p:cNvPr>
          <p:cNvSpPr>
            <a:spLocks noChangeArrowheads="1"/>
          </p:cNvSpPr>
          <p:nvPr/>
        </p:nvSpPr>
        <p:spPr bwMode="auto">
          <a:xfrm rot="10800000" flipV="1">
            <a:off x="514350" y="1636866"/>
            <a:ext cx="6800850"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a:ln>
                  <a:noFill/>
                </a:ln>
                <a:solidFill>
                  <a:srgbClr val="808080"/>
                </a:solidFill>
                <a:effectLst/>
                <a:latin typeface="JetBrains Mono"/>
              </a:rPr>
              <a:t>#Crear una función que genere la serie Fibonacci</a:t>
            </a:r>
            <a:br>
              <a:rPr kumimoji="0" lang="es-BO" altLang="es-BO" sz="1200" b="0" i="0" u="none" strike="noStrike" cap="none" normalizeH="0" baseline="0">
                <a:ln>
                  <a:noFill/>
                </a:ln>
                <a:solidFill>
                  <a:srgbClr val="808080"/>
                </a:solidFill>
                <a:effectLst/>
                <a:latin typeface="JetBrains Mono"/>
              </a:rPr>
            </a:br>
            <a:r>
              <a:rPr kumimoji="0" lang="es-BO" altLang="es-BO" sz="1200" b="0" i="0" u="none" strike="noStrike" cap="none" normalizeH="0" baseline="0">
                <a:ln>
                  <a:noFill/>
                </a:ln>
                <a:solidFill>
                  <a:srgbClr val="808080"/>
                </a:solidFill>
                <a:effectLst/>
                <a:latin typeface="JetBrains Mono"/>
              </a:rPr>
              <a:t># retornar una cadena</a:t>
            </a:r>
            <a:br>
              <a:rPr kumimoji="0" lang="es-BO" altLang="es-BO" sz="1200" b="0" i="0" u="none" strike="noStrike" cap="none" normalizeH="0" baseline="0">
                <a:ln>
                  <a:noFill/>
                </a:ln>
                <a:solidFill>
                  <a:srgbClr val="808080"/>
                </a:solidFill>
                <a:effectLst/>
                <a:latin typeface="JetBrains Mono"/>
              </a:rPr>
            </a:br>
            <a:br>
              <a:rPr kumimoji="0" lang="es-BO" altLang="es-BO" sz="1200" b="0" i="0" u="none" strike="noStrike" cap="none" normalizeH="0" baseline="0">
                <a:ln>
                  <a:noFill/>
                </a:ln>
                <a:solidFill>
                  <a:srgbClr val="808080"/>
                </a:solidFill>
                <a:effectLst/>
                <a:latin typeface="JetBrains Mono"/>
              </a:rPr>
            </a:br>
            <a:r>
              <a:rPr kumimoji="0" lang="es-BO" altLang="es-BO" sz="1200" b="0" i="0" u="none" strike="noStrike" cap="none" normalizeH="0" baseline="0">
                <a:ln>
                  <a:noFill/>
                </a:ln>
                <a:solidFill>
                  <a:srgbClr val="CC7832"/>
                </a:solidFill>
                <a:effectLst/>
                <a:latin typeface="JetBrains Mono"/>
              </a:rPr>
              <a:t>drop function if exists </a:t>
            </a:r>
            <a:r>
              <a:rPr kumimoji="0" lang="es-BO" altLang="es-BO" sz="1200" b="0" i="1" u="none" strike="noStrike" cap="none" normalizeH="0" baseline="0">
                <a:ln>
                  <a:noFill/>
                </a:ln>
                <a:solidFill>
                  <a:srgbClr val="FFC66D"/>
                </a:solidFill>
                <a:effectLst/>
                <a:latin typeface="JetBrains Mono"/>
              </a:rPr>
              <a:t>SerieFibonnaci</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create function </a:t>
            </a:r>
            <a:r>
              <a:rPr kumimoji="0" lang="es-BO" altLang="es-BO" sz="1200" b="0" i="1" u="none" strike="noStrike" cap="none" normalizeH="0" baseline="0">
                <a:ln>
                  <a:noFill/>
                </a:ln>
                <a:solidFill>
                  <a:srgbClr val="FFC66D"/>
                </a:solidFill>
                <a:effectLst/>
                <a:latin typeface="JetBrains Mono"/>
              </a:rPr>
              <a:t>SerieFibonnaci</a:t>
            </a:r>
            <a:r>
              <a:rPr kumimoji="0" lang="es-BO" altLang="es-BO" sz="1200" b="0" i="0" u="none" strike="noStrike" cap="none" normalizeH="0" baseline="0">
                <a:ln>
                  <a:noFill/>
                </a:ln>
                <a:solidFill>
                  <a:srgbClr val="A9B7C6"/>
                </a:solidFill>
                <a:effectLst/>
                <a:latin typeface="JetBrains Mono"/>
              </a:rPr>
              <a:t>(numLimit </a:t>
            </a:r>
            <a:r>
              <a:rPr kumimoji="0" lang="es-BO" altLang="es-BO" sz="1200" b="0" i="0" u="none" strike="noStrike" cap="none" normalizeH="0" baseline="0">
                <a:ln>
                  <a:noFill/>
                </a:ln>
                <a:solidFill>
                  <a:srgbClr val="CC7832"/>
                </a:solidFill>
                <a:effectLst/>
                <a:latin typeface="JetBrains Mono"/>
              </a:rPr>
              <a:t>integer</a:t>
            </a:r>
            <a:r>
              <a:rPr kumimoji="0" lang="es-BO" altLang="es-BO" sz="1200" b="0" i="0" u="none" strike="noStrike" cap="none" normalizeH="0" baseline="0">
                <a:ln>
                  <a:noFill/>
                </a:ln>
                <a:solidFill>
                  <a:srgbClr val="A9B7C6"/>
                </a:solidFill>
                <a:effectLst/>
                <a:latin typeface="JetBrains Mono"/>
              </a:rPr>
              <a:t>)</a:t>
            </a:r>
            <a:br>
              <a:rPr kumimoji="0" lang="es-BO" altLang="es-BO" sz="1200" b="0" i="0" u="none" strike="noStrike" cap="none" normalizeH="0" baseline="0">
                <a:ln>
                  <a:noFill/>
                </a:ln>
                <a:solidFill>
                  <a:srgbClr val="A9B7C6"/>
                </a:solidFill>
                <a:effectLst/>
                <a:latin typeface="JetBrains Mono"/>
              </a:rPr>
            </a:br>
            <a:r>
              <a:rPr kumimoji="0" lang="es-BO" altLang="es-BO" sz="1200" b="0" i="0" u="none" strike="noStrike" cap="none" normalizeH="0" baseline="0">
                <a:ln>
                  <a:noFill/>
                </a:ln>
                <a:solidFill>
                  <a:srgbClr val="CC7832"/>
                </a:solidFill>
                <a:effectLst/>
                <a:latin typeface="JetBrains Mono"/>
              </a:rPr>
              <a:t>returns varchar</a:t>
            </a:r>
            <a:r>
              <a:rPr kumimoji="0" lang="es-BO" altLang="es-BO" sz="1200" b="0" i="0" u="none" strike="noStrike" cap="none" normalizeH="0" baseline="0">
                <a:ln>
                  <a:noFill/>
                </a:ln>
                <a:solidFill>
                  <a:srgbClr val="A9B7C6"/>
                </a:solidFill>
                <a:effectLst/>
                <a:latin typeface="JetBrains Mono"/>
              </a:rPr>
              <a:t>(</a:t>
            </a:r>
            <a:r>
              <a:rPr kumimoji="0" lang="es-BO" altLang="es-BO" sz="1200" b="0" i="0" u="none" strike="noStrike" cap="none" normalizeH="0" baseline="0">
                <a:ln>
                  <a:noFill/>
                </a:ln>
                <a:solidFill>
                  <a:srgbClr val="6897BB"/>
                </a:solidFill>
                <a:effectLst/>
                <a:latin typeface="JetBrains Mono"/>
              </a:rPr>
              <a:t>200</a:t>
            </a:r>
            <a:r>
              <a:rPr kumimoji="0" lang="es-BO" altLang="es-BO" sz="1200" b="0" i="0" u="none" strike="noStrike" cap="none" normalizeH="0" baseline="0">
                <a:ln>
                  <a:noFill/>
                </a:ln>
                <a:solidFill>
                  <a:srgbClr val="A9B7C6"/>
                </a:solidFill>
                <a:effectLst/>
                <a:latin typeface="JetBrains Mono"/>
              </a:rPr>
              <a:t>)</a:t>
            </a:r>
            <a:br>
              <a:rPr kumimoji="0" lang="es-BO" altLang="es-BO" sz="1200" b="0" i="0" u="none" strike="noStrike" cap="none" normalizeH="0" baseline="0">
                <a:ln>
                  <a:noFill/>
                </a:ln>
                <a:solidFill>
                  <a:srgbClr val="A9B7C6"/>
                </a:solidFill>
                <a:effectLst/>
                <a:latin typeface="JetBrains Mono"/>
              </a:rPr>
            </a:br>
            <a:r>
              <a:rPr kumimoji="0" lang="es-BO" altLang="es-BO" sz="1200" b="0" i="0" u="none" strike="noStrike" cap="none" normalizeH="0" baseline="0">
                <a:ln>
                  <a:noFill/>
                </a:ln>
                <a:solidFill>
                  <a:srgbClr val="CC7832"/>
                </a:solidFill>
                <a:effectLst/>
                <a:latin typeface="JetBrains Mono"/>
              </a:rPr>
              <a:t>begin</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declare </a:t>
            </a:r>
            <a:r>
              <a:rPr kumimoji="0" lang="es-BO" altLang="es-BO" sz="1200" b="0" i="0" u="none" strike="noStrike" cap="none" normalizeH="0" baseline="0">
                <a:ln>
                  <a:noFill/>
                </a:ln>
                <a:solidFill>
                  <a:srgbClr val="A9B7C6"/>
                </a:solidFill>
                <a:effectLst/>
                <a:latin typeface="JetBrains Mono"/>
              </a:rPr>
              <a:t>str </a:t>
            </a:r>
            <a:r>
              <a:rPr kumimoji="0" lang="es-BO" altLang="es-BO" sz="1200" b="0" i="0" u="none" strike="noStrike" cap="none" normalizeH="0" baseline="0">
                <a:ln>
                  <a:noFill/>
                </a:ln>
                <a:solidFill>
                  <a:srgbClr val="CC7832"/>
                </a:solidFill>
                <a:effectLst/>
                <a:latin typeface="JetBrains Mono"/>
              </a:rPr>
              <a:t>varchar</a:t>
            </a:r>
            <a:r>
              <a:rPr kumimoji="0" lang="es-BO" altLang="es-BO" sz="1200" b="0" i="0" u="none" strike="noStrike" cap="none" normalizeH="0" baseline="0">
                <a:ln>
                  <a:noFill/>
                </a:ln>
                <a:solidFill>
                  <a:srgbClr val="A9B7C6"/>
                </a:solidFill>
                <a:effectLst/>
                <a:latin typeface="JetBrains Mono"/>
              </a:rPr>
              <a:t>(</a:t>
            </a:r>
            <a:r>
              <a:rPr kumimoji="0" lang="es-BO" altLang="es-BO" sz="1200" b="0" i="0" u="none" strike="noStrike" cap="none" normalizeH="0" baseline="0">
                <a:ln>
                  <a:noFill/>
                </a:ln>
                <a:solidFill>
                  <a:srgbClr val="6897BB"/>
                </a:solidFill>
                <a:effectLst/>
                <a:latin typeface="JetBrains Mono"/>
              </a:rPr>
              <a:t>200</a:t>
            </a:r>
            <a:r>
              <a:rPr kumimoji="0" lang="es-BO" altLang="es-BO" sz="1200" b="0" i="0" u="none" strike="noStrike" cap="none" normalizeH="0" baseline="0">
                <a:ln>
                  <a:noFill/>
                </a:ln>
                <a:solidFill>
                  <a:srgbClr val="A9B7C6"/>
                </a:solidFill>
                <a:effectLst/>
                <a:latin typeface="JetBrains Mono"/>
              </a:rPr>
              <a:t>) </a:t>
            </a:r>
            <a:r>
              <a:rPr kumimoji="0" lang="es-BO" altLang="es-BO" sz="1200" b="0" i="0" u="none" strike="noStrike" cap="none" normalizeH="0" baseline="0">
                <a:ln>
                  <a:noFill/>
                </a:ln>
                <a:solidFill>
                  <a:srgbClr val="CC7832"/>
                </a:solidFill>
                <a:effectLst/>
                <a:latin typeface="JetBrains Mono"/>
              </a:rPr>
              <a:t>default </a:t>
            </a:r>
            <a:r>
              <a:rPr kumimoji="0" lang="es-BO" altLang="es-BO" sz="1200" b="0" i="0" u="none" strike="noStrike" cap="none" normalizeH="0" baseline="0">
                <a:ln>
                  <a:noFill/>
                </a:ln>
                <a:solidFill>
                  <a:srgbClr val="6A8759"/>
                </a:solidFill>
                <a:effectLst/>
                <a:latin typeface="JetBrains Mono"/>
              </a:rPr>
              <a:t>''</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declare </a:t>
            </a:r>
            <a:r>
              <a:rPr kumimoji="0" lang="es-BO" altLang="es-BO" sz="1200" b="0" i="0" u="none" strike="noStrike" cap="none" normalizeH="0" baseline="0">
                <a:ln>
                  <a:noFill/>
                </a:ln>
                <a:solidFill>
                  <a:srgbClr val="A9B7C6"/>
                </a:solidFill>
                <a:effectLst/>
                <a:latin typeface="JetBrains Mono"/>
              </a:rPr>
              <a:t>i </a:t>
            </a:r>
            <a:r>
              <a:rPr kumimoji="0" lang="es-BO" altLang="es-BO" sz="1200" b="0" i="0" u="none" strike="noStrike" cap="none" normalizeH="0" baseline="0">
                <a:ln>
                  <a:noFill/>
                </a:ln>
                <a:solidFill>
                  <a:srgbClr val="CC7832"/>
                </a:solidFill>
                <a:effectLst/>
                <a:latin typeface="JetBrains Mono"/>
              </a:rPr>
              <a:t>integer default </a:t>
            </a:r>
            <a:r>
              <a:rPr kumimoji="0" lang="es-BO" altLang="es-BO" sz="1200" b="0" i="0" u="none" strike="noStrike" cap="none" normalizeH="0" baseline="0">
                <a:ln>
                  <a:noFill/>
                </a:ln>
                <a:solidFill>
                  <a:srgbClr val="6897BB"/>
                </a:solidFill>
                <a:effectLst/>
                <a:latin typeface="JetBrains Mono"/>
              </a:rPr>
              <a:t>1</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declare </a:t>
            </a:r>
            <a:r>
              <a:rPr kumimoji="0" lang="es-BO" altLang="es-BO" sz="1200" b="0" i="0" u="none" strike="noStrike" cap="none" normalizeH="0" baseline="0">
                <a:ln>
                  <a:noFill/>
                </a:ln>
                <a:solidFill>
                  <a:srgbClr val="A9B7C6"/>
                </a:solidFill>
                <a:effectLst/>
                <a:latin typeface="JetBrains Mono"/>
              </a:rPr>
              <a:t>x </a:t>
            </a:r>
            <a:r>
              <a:rPr kumimoji="0" lang="es-BO" altLang="es-BO" sz="1200" b="0" i="0" u="none" strike="noStrike" cap="none" normalizeH="0" baseline="0">
                <a:ln>
                  <a:noFill/>
                </a:ln>
                <a:solidFill>
                  <a:srgbClr val="CC7832"/>
                </a:solidFill>
                <a:effectLst/>
                <a:latin typeface="JetBrains Mono"/>
              </a:rPr>
              <a:t>integer default </a:t>
            </a:r>
            <a:r>
              <a:rPr kumimoji="0" lang="es-BO" altLang="es-BO" sz="1200" b="0" i="0" u="none" strike="noStrike" cap="none" normalizeH="0" baseline="0">
                <a:ln>
                  <a:noFill/>
                </a:ln>
                <a:solidFill>
                  <a:srgbClr val="6897BB"/>
                </a:solidFill>
                <a:effectLst/>
                <a:latin typeface="JetBrains Mono"/>
              </a:rPr>
              <a:t>1</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declare </a:t>
            </a:r>
            <a:r>
              <a:rPr kumimoji="0" lang="es-BO" altLang="es-BO" sz="1200" b="0" i="0" u="none" strike="noStrike" cap="none" normalizeH="0" baseline="0">
                <a:ln>
                  <a:noFill/>
                </a:ln>
                <a:solidFill>
                  <a:srgbClr val="A9B7C6"/>
                </a:solidFill>
                <a:effectLst/>
                <a:latin typeface="JetBrains Mono"/>
              </a:rPr>
              <a:t>y </a:t>
            </a:r>
            <a:r>
              <a:rPr kumimoji="0" lang="es-BO" altLang="es-BO" sz="1200" b="0" i="0" u="none" strike="noStrike" cap="none" normalizeH="0" baseline="0">
                <a:ln>
                  <a:noFill/>
                </a:ln>
                <a:solidFill>
                  <a:srgbClr val="CC7832"/>
                </a:solidFill>
                <a:effectLst/>
                <a:latin typeface="JetBrains Mono"/>
              </a:rPr>
              <a:t>integer default </a:t>
            </a:r>
            <a:r>
              <a:rPr kumimoji="0" lang="es-BO" altLang="es-BO" sz="1200" b="0" i="0" u="none" strike="noStrike" cap="none" normalizeH="0" baseline="0">
                <a:ln>
                  <a:noFill/>
                </a:ln>
                <a:solidFill>
                  <a:srgbClr val="6897BB"/>
                </a:solidFill>
                <a:effectLst/>
                <a:latin typeface="JetBrains Mono"/>
              </a:rPr>
              <a:t>1</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declare </a:t>
            </a:r>
            <a:r>
              <a:rPr kumimoji="0" lang="es-BO" altLang="es-BO" sz="1200" b="0" i="0" u="none" strike="noStrike" cap="none" normalizeH="0" baseline="0">
                <a:ln>
                  <a:noFill/>
                </a:ln>
                <a:solidFill>
                  <a:srgbClr val="A9B7C6"/>
                </a:solidFill>
                <a:effectLst/>
                <a:latin typeface="JetBrains Mono"/>
              </a:rPr>
              <a:t>z </a:t>
            </a:r>
            <a:r>
              <a:rPr kumimoji="0" lang="es-BO" altLang="es-BO" sz="1200" b="0" i="0" u="none" strike="noStrike" cap="none" normalizeH="0" baseline="0">
                <a:ln>
                  <a:noFill/>
                </a:ln>
                <a:solidFill>
                  <a:srgbClr val="CC7832"/>
                </a:solidFill>
                <a:effectLst/>
                <a:latin typeface="JetBrains Mono"/>
              </a:rPr>
              <a:t>integer default </a:t>
            </a:r>
            <a:r>
              <a:rPr kumimoji="0" lang="es-BO" altLang="es-BO" sz="1200" b="0" i="0" u="none" strike="noStrike" cap="none" normalizeH="0" baseline="0">
                <a:ln>
                  <a:noFill/>
                </a:ln>
                <a:solidFill>
                  <a:srgbClr val="6897BB"/>
                </a:solidFill>
                <a:effectLst/>
                <a:latin typeface="JetBrains Mono"/>
              </a:rPr>
              <a:t>0</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REPEAT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set </a:t>
            </a:r>
            <a:r>
              <a:rPr kumimoji="0" lang="es-BO" altLang="es-BO" sz="1200" b="0" i="0" u="none" strike="noStrike" cap="none" normalizeH="0" baseline="0">
                <a:ln>
                  <a:noFill/>
                </a:ln>
                <a:solidFill>
                  <a:srgbClr val="A9B7C6"/>
                </a:solidFill>
                <a:effectLst/>
                <a:latin typeface="JetBrains Mono"/>
              </a:rPr>
              <a:t>i = i + </a:t>
            </a:r>
            <a:r>
              <a:rPr kumimoji="0" lang="es-BO" altLang="es-BO" sz="1200" b="0" i="0" u="none" strike="noStrike" cap="none" normalizeH="0" baseline="0">
                <a:ln>
                  <a:noFill/>
                </a:ln>
                <a:solidFill>
                  <a:srgbClr val="6897BB"/>
                </a:solidFill>
                <a:effectLst/>
                <a:latin typeface="JetBrains Mono"/>
              </a:rPr>
              <a:t>1</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set </a:t>
            </a:r>
            <a:r>
              <a:rPr kumimoji="0" lang="es-BO" altLang="es-BO" sz="1200" b="0" i="0" u="none" strike="noStrike" cap="none" normalizeH="0" baseline="0">
                <a:ln>
                  <a:noFill/>
                </a:ln>
                <a:solidFill>
                  <a:srgbClr val="A9B7C6"/>
                </a:solidFill>
                <a:effectLst/>
                <a:latin typeface="JetBrains Mono"/>
              </a:rPr>
              <a:t>str = </a:t>
            </a:r>
            <a:r>
              <a:rPr kumimoji="0" lang="es-BO" altLang="es-BO" sz="1200" b="0" i="0" u="none" strike="noStrike" cap="none" normalizeH="0" baseline="0">
                <a:ln>
                  <a:noFill/>
                </a:ln>
                <a:solidFill>
                  <a:srgbClr val="FFC66D"/>
                </a:solidFill>
                <a:effectLst/>
                <a:latin typeface="JetBrains Mono"/>
              </a:rPr>
              <a:t>concat</a:t>
            </a:r>
            <a:r>
              <a:rPr kumimoji="0" lang="es-BO" altLang="es-BO" sz="1200" b="0" i="0" u="none" strike="noStrike" cap="none" normalizeH="0" baseline="0">
                <a:ln>
                  <a:noFill/>
                </a:ln>
                <a:solidFill>
                  <a:srgbClr val="A9B7C6"/>
                </a:solidFill>
                <a:effectLst/>
                <a:latin typeface="JetBrains Mono"/>
              </a:rPr>
              <a:t>(str</a:t>
            </a:r>
            <a:r>
              <a:rPr kumimoji="0" lang="es-BO" altLang="es-BO" sz="1200" b="0" i="0" u="none" strike="noStrike" cap="none" normalizeH="0" baseline="0">
                <a:ln>
                  <a:noFill/>
                </a:ln>
                <a:solidFill>
                  <a:srgbClr val="CC7832"/>
                </a:solidFill>
                <a:effectLst/>
                <a:latin typeface="JetBrains Mono"/>
              </a:rPr>
              <a:t>, </a:t>
            </a:r>
            <a:r>
              <a:rPr kumimoji="0" lang="es-BO" altLang="es-BO" sz="1200" b="0" i="0" u="none" strike="noStrike" cap="none" normalizeH="0" baseline="0">
                <a:ln>
                  <a:noFill/>
                </a:ln>
                <a:solidFill>
                  <a:srgbClr val="A9B7C6"/>
                </a:solidFill>
                <a:effectLst/>
                <a:latin typeface="JetBrains Mono"/>
              </a:rPr>
              <a:t>x </a:t>
            </a:r>
            <a:r>
              <a:rPr kumimoji="0" lang="es-BO" altLang="es-BO" sz="1200" b="0" i="0" u="none" strike="noStrike" cap="none" normalizeH="0" baseline="0">
                <a:ln>
                  <a:noFill/>
                </a:ln>
                <a:solidFill>
                  <a:srgbClr val="CC7832"/>
                </a:solidFill>
                <a:effectLst/>
                <a:latin typeface="JetBrains Mono"/>
              </a:rPr>
              <a:t>, </a:t>
            </a:r>
            <a:r>
              <a:rPr kumimoji="0" lang="es-BO" altLang="es-BO" sz="1200" b="0" i="0" u="none" strike="noStrike" cap="none" normalizeH="0" baseline="0">
                <a:ln>
                  <a:noFill/>
                </a:ln>
                <a:solidFill>
                  <a:srgbClr val="6A8759"/>
                </a:solidFill>
                <a:effectLst/>
                <a:latin typeface="JetBrains Mono"/>
              </a:rPr>
              <a:t>','</a:t>
            </a:r>
            <a:r>
              <a:rPr kumimoji="0" lang="es-BO" altLang="es-BO" sz="1200" b="0" i="0" u="none" strike="noStrike" cap="none" normalizeH="0" baseline="0">
                <a:ln>
                  <a:noFill/>
                </a:ln>
                <a:solidFill>
                  <a:srgbClr val="A9B7C6"/>
                </a:solidFill>
                <a:effectLst/>
                <a:latin typeface="JetBrains Mono"/>
              </a:rPr>
              <a:t>)</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set </a:t>
            </a:r>
            <a:r>
              <a:rPr kumimoji="0" lang="es-BO" altLang="es-BO" sz="1200" b="0" i="0" u="none" strike="noStrike" cap="none" normalizeH="0" baseline="0">
                <a:ln>
                  <a:noFill/>
                </a:ln>
                <a:solidFill>
                  <a:srgbClr val="A9B7C6"/>
                </a:solidFill>
                <a:effectLst/>
                <a:latin typeface="JetBrains Mono"/>
              </a:rPr>
              <a:t>x = z + y</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set </a:t>
            </a:r>
            <a:r>
              <a:rPr kumimoji="0" lang="es-BO" altLang="es-BO" sz="1200" b="0" i="0" u="none" strike="noStrike" cap="none" normalizeH="0" baseline="0">
                <a:ln>
                  <a:noFill/>
                </a:ln>
                <a:solidFill>
                  <a:srgbClr val="A9B7C6"/>
                </a:solidFill>
                <a:effectLst/>
                <a:latin typeface="JetBrains Mono"/>
              </a:rPr>
              <a:t>z = y</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set </a:t>
            </a:r>
            <a:r>
              <a:rPr kumimoji="0" lang="es-BO" altLang="es-BO" sz="1200" b="0" i="0" u="none" strike="noStrike" cap="none" normalizeH="0" baseline="0">
                <a:ln>
                  <a:noFill/>
                </a:ln>
                <a:solidFill>
                  <a:srgbClr val="A9B7C6"/>
                </a:solidFill>
                <a:effectLst/>
                <a:latin typeface="JetBrains Mono"/>
              </a:rPr>
              <a:t>y = x</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UNTIL  </a:t>
            </a:r>
            <a:r>
              <a:rPr kumimoji="0" lang="es-BO" altLang="es-BO" sz="1200" b="0" i="0" u="none" strike="noStrike" cap="none" normalizeH="0" baseline="0">
                <a:ln>
                  <a:noFill/>
                </a:ln>
                <a:solidFill>
                  <a:srgbClr val="A9B7C6"/>
                </a:solidFill>
                <a:effectLst/>
                <a:latin typeface="JetBrains Mono"/>
              </a:rPr>
              <a:t>i = numLimit  </a:t>
            </a:r>
            <a:r>
              <a:rPr kumimoji="0" lang="es-BO" altLang="es-BO" sz="1200" b="0" i="0" u="none" strike="noStrike" cap="none" normalizeH="0" baseline="0">
                <a:ln>
                  <a:noFill/>
                </a:ln>
                <a:solidFill>
                  <a:srgbClr val="CC7832"/>
                </a:solidFill>
                <a:effectLst/>
                <a:latin typeface="JetBrains Mono"/>
              </a:rPr>
              <a:t>END REPEAT;</a:t>
            </a:r>
            <a:br>
              <a:rPr kumimoji="0" lang="es-BO" altLang="es-BO" sz="1200" b="0" i="0" u="none" strike="noStrike" cap="none" normalizeH="0" baseline="0">
                <a:ln>
                  <a:noFill/>
                </a:ln>
                <a:solidFill>
                  <a:srgbClr val="CC7832"/>
                </a:solidFill>
                <a:effectLst/>
                <a:latin typeface="JetBrains Mono"/>
              </a:rPr>
            </a:b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    return </a:t>
            </a:r>
            <a:r>
              <a:rPr kumimoji="0" lang="es-BO" altLang="es-BO" sz="1200" b="0" i="0" u="none" strike="noStrike" cap="none" normalizeH="0" baseline="0">
                <a:ln>
                  <a:noFill/>
                </a:ln>
                <a:solidFill>
                  <a:srgbClr val="A9B7C6"/>
                </a:solidFill>
                <a:effectLst/>
                <a:latin typeface="JetBrains Mono"/>
              </a:rPr>
              <a:t>str</a:t>
            </a:r>
            <a:r>
              <a:rPr kumimoji="0" lang="es-BO" altLang="es-BO" sz="1200" b="0" i="0" u="none" strike="noStrike" cap="none" normalizeH="0" baseline="0">
                <a:ln>
                  <a:noFill/>
                </a:ln>
                <a:solidFill>
                  <a:srgbClr val="CC7832"/>
                </a:solidFill>
                <a:effectLst/>
                <a:latin typeface="JetBrains Mono"/>
              </a:rPr>
              <a:t>;</a:t>
            </a: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end;</a:t>
            </a:r>
            <a:br>
              <a:rPr kumimoji="0" lang="es-BO" altLang="es-BO" sz="1200" b="0" i="0" u="none" strike="noStrike" cap="none" normalizeH="0" baseline="0">
                <a:ln>
                  <a:noFill/>
                </a:ln>
                <a:solidFill>
                  <a:srgbClr val="CC7832"/>
                </a:solidFill>
                <a:effectLst/>
                <a:latin typeface="JetBrains Mono"/>
              </a:rPr>
            </a:br>
            <a:br>
              <a:rPr kumimoji="0" lang="es-BO" altLang="es-BO" sz="1200" b="0" i="0" u="none" strike="noStrike" cap="none" normalizeH="0" baseline="0">
                <a:ln>
                  <a:noFill/>
                </a:ln>
                <a:solidFill>
                  <a:srgbClr val="CC7832"/>
                </a:solidFill>
                <a:effectLst/>
                <a:latin typeface="JetBrains Mono"/>
              </a:rPr>
            </a:br>
            <a:r>
              <a:rPr kumimoji="0" lang="es-BO" altLang="es-BO" sz="1200" b="0" i="0" u="none" strike="noStrike" cap="none" normalizeH="0" baseline="0">
                <a:ln>
                  <a:noFill/>
                </a:ln>
                <a:solidFill>
                  <a:srgbClr val="CC7832"/>
                </a:solidFill>
                <a:effectLst/>
                <a:latin typeface="JetBrains Mono"/>
              </a:rPr>
              <a:t>Select </a:t>
            </a:r>
            <a:r>
              <a:rPr kumimoji="0" lang="es-BO" altLang="es-BO" sz="1200" b="0" i="1" u="none" strike="noStrike" cap="none" normalizeH="0" baseline="0">
                <a:ln>
                  <a:noFill/>
                </a:ln>
                <a:solidFill>
                  <a:srgbClr val="FFC66D"/>
                </a:solidFill>
                <a:effectLst/>
                <a:latin typeface="JetBrains Mono"/>
              </a:rPr>
              <a:t>SerieFibonnaci</a:t>
            </a:r>
            <a:r>
              <a:rPr kumimoji="0" lang="es-BO" altLang="es-BO" sz="1200" b="0" i="0" u="none" strike="noStrike" cap="none" normalizeH="0" baseline="0">
                <a:ln>
                  <a:noFill/>
                </a:ln>
                <a:solidFill>
                  <a:srgbClr val="A9B7C6"/>
                </a:solidFill>
                <a:effectLst/>
                <a:latin typeface="JetBrains Mono"/>
              </a:rPr>
              <a:t>(</a:t>
            </a:r>
            <a:r>
              <a:rPr kumimoji="0" lang="es-BO" altLang="es-BO" sz="1200" b="0" i="0" u="none" strike="noStrike" cap="none" normalizeH="0" baseline="0">
                <a:ln>
                  <a:noFill/>
                </a:ln>
                <a:solidFill>
                  <a:srgbClr val="6897BB"/>
                </a:solidFill>
                <a:effectLst/>
                <a:latin typeface="JetBrains Mono"/>
              </a:rPr>
              <a:t>9</a:t>
            </a:r>
            <a:r>
              <a:rPr kumimoji="0" lang="es-BO" altLang="es-BO" sz="1200" b="0" i="0" u="none" strike="noStrike" cap="none" normalizeH="0" baseline="0">
                <a:ln>
                  <a:noFill/>
                </a:ln>
                <a:solidFill>
                  <a:srgbClr val="A9B7C6"/>
                </a:solidFill>
                <a:effectLst/>
                <a:latin typeface="JetBrains Mono"/>
              </a:rPr>
              <a:t>)</a:t>
            </a:r>
            <a:r>
              <a:rPr kumimoji="0" lang="es-BO" altLang="es-BO" sz="1200" b="0" i="0" u="none" strike="noStrike" cap="none" normalizeH="0" baseline="0">
                <a:ln>
                  <a:noFill/>
                </a:ln>
                <a:solidFill>
                  <a:srgbClr val="CC7832"/>
                </a:solidFill>
                <a:effectLst/>
                <a:latin typeface="JetBrains Mono"/>
              </a:rPr>
              <a:t>;</a:t>
            </a:r>
            <a:endParaRPr kumimoji="0" lang="es-BO" altLang="es-BO"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29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13. </a:t>
            </a:r>
            <a:r>
              <a:rPr lang="es-ES" sz="3600" b="1" i="1" dirty="0">
                <a:solidFill>
                  <a:srgbClr val="FF0000"/>
                </a:solidFill>
              </a:rPr>
              <a:t>Crear una variable global a nivel BASE DE DATOS.</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1">
            <a:extLst>
              <a:ext uri="{FF2B5EF4-FFF2-40B4-BE49-F238E27FC236}">
                <a16:creationId xmlns:a16="http://schemas.microsoft.com/office/drawing/2014/main" id="{3D02781A-B027-4BCF-8B7E-4C8397CB0E2D}"/>
              </a:ext>
            </a:extLst>
          </p:cNvPr>
          <p:cNvSpPr>
            <a:spLocks noChangeArrowheads="1"/>
          </p:cNvSpPr>
          <p:nvPr/>
        </p:nvSpPr>
        <p:spPr bwMode="auto">
          <a:xfrm>
            <a:off x="495300" y="1773174"/>
            <a:ext cx="9886950"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a:ln>
                  <a:noFill/>
                </a:ln>
                <a:solidFill>
                  <a:srgbClr val="808080"/>
                </a:solidFill>
                <a:effectLst/>
                <a:latin typeface="JetBrains Mono"/>
              </a:rPr>
              <a:t>#Crear una variable global a nivel BASE DE DATOS</a:t>
            </a:r>
            <a:br>
              <a:rPr kumimoji="0" lang="es-BO" altLang="es-BO" sz="2000" b="0" i="0" u="none" strike="noStrike" cap="none" normalizeH="0" baseline="0">
                <a:ln>
                  <a:noFill/>
                </a:ln>
                <a:solidFill>
                  <a:srgbClr val="808080"/>
                </a:solidFill>
                <a:effectLst/>
                <a:latin typeface="JetBrains Mono"/>
              </a:rPr>
            </a:br>
            <a:r>
              <a:rPr kumimoji="0" lang="es-BO" altLang="es-BO" sz="2000" b="0" i="0" u="none" strike="noStrike" cap="none" normalizeH="0" baseline="0">
                <a:ln>
                  <a:noFill/>
                </a:ln>
                <a:solidFill>
                  <a:srgbClr val="808080"/>
                </a:solidFill>
                <a:effectLst/>
                <a:latin typeface="JetBrains Mono"/>
              </a:rPr>
              <a:t># La función debe retornar la variable global.</a:t>
            </a:r>
            <a:br>
              <a:rPr kumimoji="0" lang="es-BO" altLang="es-BO" sz="2000" b="0" i="0" u="none" strike="noStrike" cap="none" normalizeH="0" baseline="0">
                <a:ln>
                  <a:noFill/>
                </a:ln>
                <a:solidFill>
                  <a:srgbClr val="808080"/>
                </a:solidFill>
                <a:effectLst/>
                <a:latin typeface="JetBrains Mono"/>
              </a:rPr>
            </a:br>
            <a:br>
              <a:rPr kumimoji="0" lang="es-BO" altLang="es-BO" sz="2000" b="0" i="0" u="none" strike="noStrike" cap="none" normalizeH="0" baseline="0">
                <a:ln>
                  <a:noFill/>
                </a:ln>
                <a:solidFill>
                  <a:srgbClr val="808080"/>
                </a:solidFill>
                <a:effectLst/>
                <a:latin typeface="JetBrains Mono"/>
              </a:rPr>
            </a:br>
            <a:r>
              <a:rPr kumimoji="0" lang="es-BO" altLang="es-BO" sz="2000" b="0" i="0" u="none" strike="noStrike" cap="none" normalizeH="0" baseline="0">
                <a:ln>
                  <a:noFill/>
                </a:ln>
                <a:solidFill>
                  <a:srgbClr val="CC7832"/>
                </a:solidFill>
                <a:effectLst/>
                <a:latin typeface="JetBrains Mono"/>
              </a:rPr>
              <a:t>DROP FUNCTION IF EXISTS </a:t>
            </a:r>
            <a:r>
              <a:rPr kumimoji="0" lang="es-BO" altLang="es-BO" sz="2000" b="0" i="1" u="none" strike="noStrike" cap="none" normalizeH="0" baseline="0">
                <a:ln>
                  <a:noFill/>
                </a:ln>
                <a:solidFill>
                  <a:srgbClr val="FFC66D"/>
                </a:solidFill>
                <a:effectLst/>
                <a:latin typeface="JetBrains Mono"/>
              </a:rPr>
              <a:t>max_edad_estudiantes</a:t>
            </a:r>
            <a:r>
              <a:rPr kumimoji="0" lang="es-BO" altLang="es-BO" sz="2000" b="0" i="0" u="none" strike="noStrike" cap="none" normalizeH="0" baseline="0">
                <a:ln>
                  <a:noFill/>
                </a:ln>
                <a:solidFill>
                  <a:srgbClr val="CC7832"/>
                </a:solidFill>
                <a:effectLst/>
                <a:latin typeface="JetBrains Mono"/>
              </a:rPr>
              <a:t>;</a:t>
            </a: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CC7832"/>
                </a:solidFill>
                <a:effectLst/>
                <a:latin typeface="JetBrains Mono"/>
              </a:rPr>
              <a:t>CREATE FUNCTION </a:t>
            </a:r>
            <a:r>
              <a:rPr kumimoji="0" lang="es-BO" altLang="es-BO" sz="2000" b="0" i="1" u="none" strike="noStrike" cap="none" normalizeH="0" baseline="0">
                <a:ln>
                  <a:noFill/>
                </a:ln>
                <a:solidFill>
                  <a:srgbClr val="FFC66D"/>
                </a:solidFill>
                <a:effectLst/>
                <a:latin typeface="JetBrains Mono"/>
              </a:rPr>
              <a:t>max_edad_estudiantes</a:t>
            </a:r>
            <a:r>
              <a:rPr kumimoji="0" lang="es-BO" altLang="es-BO" sz="2000" b="0" i="0" u="none" strike="noStrike" cap="none" normalizeH="0" baseline="0">
                <a:ln>
                  <a:noFill/>
                </a:ln>
                <a:solidFill>
                  <a:srgbClr val="A9B7C6"/>
                </a:solidFill>
                <a:effectLst/>
                <a:latin typeface="JetBrains Mono"/>
              </a:rPr>
              <a:t>() </a:t>
            </a:r>
            <a:r>
              <a:rPr kumimoji="0" lang="es-BO" altLang="es-BO" sz="2000" b="0" i="0" u="none" strike="noStrike" cap="none" normalizeH="0" baseline="0">
                <a:ln>
                  <a:noFill/>
                </a:ln>
                <a:solidFill>
                  <a:srgbClr val="CC7832"/>
                </a:solidFill>
                <a:effectLst/>
                <a:latin typeface="JetBrains Mono"/>
              </a:rPr>
              <a:t>RETURNS int</a:t>
            </a: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CC7832"/>
                </a:solidFill>
                <a:effectLst/>
                <a:latin typeface="JetBrains Mono"/>
              </a:rPr>
              <a:t>BEGIN</a:t>
            </a: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CC7832"/>
                </a:solidFill>
                <a:effectLst/>
                <a:latin typeface="JetBrains Mono"/>
              </a:rPr>
              <a:t>return</a:t>
            </a: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A9B7C6"/>
                </a:solidFill>
                <a:effectLst/>
                <a:latin typeface="JetBrains Mono"/>
              </a:rPr>
              <a:t>(</a:t>
            </a:r>
            <a:br>
              <a:rPr kumimoji="0" lang="es-BO" altLang="es-BO" sz="2000" b="0" i="0" u="none" strike="noStrike" cap="none" normalizeH="0" baseline="0">
                <a:ln>
                  <a:noFill/>
                </a:ln>
                <a:solidFill>
                  <a:srgbClr val="A9B7C6"/>
                </a:solidFill>
                <a:effectLst/>
                <a:latin typeface="JetBrains Mono"/>
              </a:rPr>
            </a:br>
            <a:r>
              <a:rPr kumimoji="0" lang="es-BO" altLang="es-BO" sz="2000" b="0" i="0" u="none" strike="noStrike" cap="none" normalizeH="0" baseline="0">
                <a:ln>
                  <a:noFill/>
                </a:ln>
                <a:solidFill>
                  <a:srgbClr val="A9B7C6"/>
                </a:solidFill>
                <a:effectLst/>
                <a:latin typeface="JetBrains Mono"/>
              </a:rPr>
              <a:t>    </a:t>
            </a:r>
            <a:r>
              <a:rPr kumimoji="0" lang="es-BO" altLang="es-BO" sz="2000" b="0" i="0" u="none" strike="noStrike" cap="none" normalizeH="0" baseline="0">
                <a:ln>
                  <a:noFill/>
                </a:ln>
                <a:solidFill>
                  <a:srgbClr val="CC7832"/>
                </a:solidFill>
                <a:effectLst/>
                <a:latin typeface="JetBrains Mono"/>
              </a:rPr>
              <a:t>SELECT </a:t>
            </a:r>
            <a:r>
              <a:rPr kumimoji="0" lang="es-BO" altLang="es-BO" sz="2000" b="0" i="0" u="none" strike="noStrike" cap="none" normalizeH="0" baseline="0">
                <a:ln>
                  <a:noFill/>
                </a:ln>
                <a:solidFill>
                  <a:srgbClr val="FFC66D"/>
                </a:solidFill>
                <a:effectLst/>
                <a:latin typeface="JetBrains Mono"/>
              </a:rPr>
              <a:t>max</a:t>
            </a:r>
            <a:r>
              <a:rPr kumimoji="0" lang="es-BO" altLang="es-BO" sz="2000" b="0" i="0" u="none" strike="noStrike" cap="none" normalizeH="0" baseline="0">
                <a:ln>
                  <a:noFill/>
                </a:ln>
                <a:solidFill>
                  <a:srgbClr val="A9B7C6"/>
                </a:solidFill>
                <a:effectLst/>
                <a:latin typeface="JetBrains Mono"/>
              </a:rPr>
              <a:t>(est.</a:t>
            </a:r>
            <a:r>
              <a:rPr kumimoji="0" lang="es-BO" altLang="es-BO" sz="2000" b="0" i="0" u="none" strike="noStrike" cap="none" normalizeH="0" baseline="0">
                <a:ln>
                  <a:noFill/>
                </a:ln>
                <a:solidFill>
                  <a:srgbClr val="9876AA"/>
                </a:solidFill>
                <a:effectLst/>
                <a:latin typeface="JetBrains Mono"/>
              </a:rPr>
              <a:t>edad</a:t>
            </a:r>
            <a:r>
              <a:rPr kumimoji="0" lang="es-BO" altLang="es-BO" sz="2000" b="0" i="0" u="none" strike="noStrike" cap="none" normalizeH="0" baseline="0">
                <a:ln>
                  <a:noFill/>
                </a:ln>
                <a:solidFill>
                  <a:srgbClr val="A9B7C6"/>
                </a:solidFill>
                <a:effectLst/>
                <a:latin typeface="JetBrains Mono"/>
              </a:rPr>
              <a:t>)</a:t>
            </a:r>
            <a:br>
              <a:rPr kumimoji="0" lang="es-BO" altLang="es-BO" sz="2000" b="0" i="0" u="none" strike="noStrike" cap="none" normalizeH="0" baseline="0">
                <a:ln>
                  <a:noFill/>
                </a:ln>
                <a:solidFill>
                  <a:srgbClr val="A9B7C6"/>
                </a:solidFill>
                <a:effectLst/>
                <a:latin typeface="JetBrains Mono"/>
              </a:rPr>
            </a:br>
            <a:r>
              <a:rPr kumimoji="0" lang="es-BO" altLang="es-BO" sz="2000" b="0" i="0" u="none" strike="noStrike" cap="none" normalizeH="0" baseline="0">
                <a:ln>
                  <a:noFill/>
                </a:ln>
                <a:solidFill>
                  <a:srgbClr val="A9B7C6"/>
                </a:solidFill>
                <a:effectLst/>
                <a:latin typeface="JetBrains Mono"/>
              </a:rPr>
              <a:t>    </a:t>
            </a:r>
            <a:r>
              <a:rPr kumimoji="0" lang="es-BO" altLang="es-BO" sz="2000" b="0" i="0" u="none" strike="noStrike" cap="none" normalizeH="0" baseline="0">
                <a:ln>
                  <a:noFill/>
                </a:ln>
                <a:solidFill>
                  <a:srgbClr val="CC7832"/>
                </a:solidFill>
                <a:effectLst/>
                <a:latin typeface="JetBrains Mono"/>
              </a:rPr>
              <a:t>FROM </a:t>
            </a:r>
            <a:r>
              <a:rPr kumimoji="0" lang="es-BO" altLang="es-BO" sz="2000" b="0" i="0" u="none" strike="noStrike" cap="none" normalizeH="0" baseline="0">
                <a:ln>
                  <a:noFill/>
                </a:ln>
                <a:solidFill>
                  <a:srgbClr val="A9B7C6"/>
                </a:solidFill>
                <a:effectLst/>
                <a:latin typeface="JetBrains Mono"/>
              </a:rPr>
              <a:t>estudiantes </a:t>
            </a:r>
            <a:r>
              <a:rPr kumimoji="0" lang="es-BO" altLang="es-BO" sz="2000" b="0" i="0" u="none" strike="noStrike" cap="none" normalizeH="0" baseline="0">
                <a:ln>
                  <a:noFill/>
                </a:ln>
                <a:solidFill>
                  <a:srgbClr val="CC7832"/>
                </a:solidFill>
                <a:effectLst/>
                <a:latin typeface="JetBrains Mono"/>
              </a:rPr>
              <a:t>AS </a:t>
            </a:r>
            <a:r>
              <a:rPr kumimoji="0" lang="es-BO" altLang="es-BO" sz="2000" b="0" i="0" u="none" strike="noStrike" cap="none" normalizeH="0" baseline="0">
                <a:ln>
                  <a:noFill/>
                </a:ln>
                <a:solidFill>
                  <a:srgbClr val="A9B7C6"/>
                </a:solidFill>
                <a:effectLst/>
                <a:latin typeface="JetBrains Mono"/>
              </a:rPr>
              <a:t>est</a:t>
            </a:r>
            <a:br>
              <a:rPr kumimoji="0" lang="es-BO" altLang="es-BO" sz="2000" b="0" i="0" u="none" strike="noStrike" cap="none" normalizeH="0" baseline="0">
                <a:ln>
                  <a:noFill/>
                </a:ln>
                <a:solidFill>
                  <a:srgbClr val="A9B7C6"/>
                </a:solidFill>
                <a:effectLst/>
                <a:latin typeface="JetBrains Mono"/>
              </a:rPr>
            </a:br>
            <a:r>
              <a:rPr kumimoji="0" lang="es-BO" altLang="es-BO" sz="2000" b="0" i="0" u="none" strike="noStrike" cap="none" normalizeH="0" baseline="0">
                <a:ln>
                  <a:noFill/>
                </a:ln>
                <a:solidFill>
                  <a:srgbClr val="A9B7C6"/>
                </a:solidFill>
                <a:effectLst/>
                <a:latin typeface="JetBrains Mono"/>
              </a:rPr>
              <a:t>)</a:t>
            </a:r>
            <a:r>
              <a:rPr kumimoji="0" lang="es-BO" altLang="es-BO" sz="2000" b="0" i="0" u="none" strike="noStrike" cap="none" normalizeH="0" baseline="0">
                <a:ln>
                  <a:noFill/>
                </a:ln>
                <a:solidFill>
                  <a:srgbClr val="CC7832"/>
                </a:solidFill>
                <a:effectLst/>
                <a:latin typeface="JetBrains Mono"/>
              </a:rPr>
              <a:t>;</a:t>
            </a: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CC7832"/>
                </a:solidFill>
                <a:effectLst/>
                <a:latin typeface="JetBrains Mono"/>
              </a:rPr>
              <a:t>END;</a:t>
            </a:r>
            <a:br>
              <a:rPr kumimoji="0" lang="es-BO" altLang="es-BO" sz="2000" b="0" i="0" u="none" strike="noStrike" cap="none" normalizeH="0" baseline="0">
                <a:ln>
                  <a:noFill/>
                </a:ln>
                <a:solidFill>
                  <a:srgbClr val="CC7832"/>
                </a:solidFill>
                <a:effectLst/>
                <a:latin typeface="JetBrains Mono"/>
              </a:rPr>
            </a:br>
            <a:br>
              <a:rPr kumimoji="0" lang="es-BO" altLang="es-BO" sz="2000" b="0" i="0" u="none" strike="noStrike" cap="none" normalizeH="0" baseline="0">
                <a:ln>
                  <a:noFill/>
                </a:ln>
                <a:solidFill>
                  <a:srgbClr val="CC7832"/>
                </a:solidFill>
                <a:effectLst/>
                <a:latin typeface="JetBrains Mono"/>
              </a:rPr>
            </a:br>
            <a:r>
              <a:rPr kumimoji="0" lang="es-BO" altLang="es-BO" sz="2000" b="0" i="0" u="none" strike="noStrike" cap="none" normalizeH="0" baseline="0">
                <a:ln>
                  <a:noFill/>
                </a:ln>
                <a:solidFill>
                  <a:srgbClr val="CC7832"/>
                </a:solidFill>
                <a:effectLst/>
                <a:latin typeface="JetBrains Mono"/>
              </a:rPr>
              <a:t>SELECT </a:t>
            </a:r>
            <a:r>
              <a:rPr kumimoji="0" lang="es-BO" altLang="es-BO" sz="2000" b="0" i="1" u="none" strike="noStrike" cap="none" normalizeH="0" baseline="0">
                <a:ln>
                  <a:noFill/>
                </a:ln>
                <a:solidFill>
                  <a:srgbClr val="FFC66D"/>
                </a:solidFill>
                <a:effectLst/>
                <a:latin typeface="JetBrains Mono"/>
              </a:rPr>
              <a:t>max_edad_estudiantes</a:t>
            </a:r>
            <a:r>
              <a:rPr kumimoji="0" lang="es-BO" altLang="es-BO" sz="2000" b="0" i="0" u="none" strike="noStrike" cap="none" normalizeH="0" baseline="0">
                <a:ln>
                  <a:noFill/>
                </a:ln>
                <a:solidFill>
                  <a:srgbClr val="A9B7C6"/>
                </a:solidFill>
                <a:effectLst/>
                <a:latin typeface="JetBrains Mono"/>
              </a:rPr>
              <a:t>()</a:t>
            </a:r>
            <a:r>
              <a:rPr kumimoji="0" lang="es-BO" altLang="es-BO" sz="2000" b="0" i="0" u="none" strike="noStrike" cap="none" normalizeH="0" baseline="0">
                <a:ln>
                  <a:noFill/>
                </a:ln>
                <a:solidFill>
                  <a:srgbClr val="CC7832"/>
                </a:solidFill>
                <a:effectLst/>
                <a:latin typeface="JetBrains Mono"/>
              </a:rPr>
              <a:t>;</a:t>
            </a:r>
            <a:endParaRPr kumimoji="0" lang="es-BO" altLang="es-BO"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2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425702"/>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14. </a:t>
            </a:r>
            <a:r>
              <a:rPr lang="es-ES" sz="3600" b="1" i="1" dirty="0">
                <a:solidFill>
                  <a:srgbClr val="FF0000"/>
                </a:solidFill>
              </a:rPr>
              <a:t>Crear una función que determina cuantas veces se repite las vocales.</a:t>
            </a:r>
            <a:br>
              <a:rPr lang="es-ES" sz="3600" dirty="0"/>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6" name="Rectangle 2">
            <a:extLst>
              <a:ext uri="{FF2B5EF4-FFF2-40B4-BE49-F238E27FC236}">
                <a16:creationId xmlns:a16="http://schemas.microsoft.com/office/drawing/2014/main" id="{BA92EBB6-A032-422B-B818-F972C22BD60B}"/>
              </a:ext>
            </a:extLst>
          </p:cNvPr>
          <p:cNvSpPr>
            <a:spLocks noChangeArrowheads="1"/>
          </p:cNvSpPr>
          <p:nvPr/>
        </p:nvSpPr>
        <p:spPr bwMode="auto">
          <a:xfrm>
            <a:off x="2219739" y="1247549"/>
            <a:ext cx="7752522"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700" b="0" i="0" u="none" strike="noStrike" cap="none" normalizeH="0" baseline="0">
                <a:ln>
                  <a:noFill/>
                </a:ln>
                <a:solidFill>
                  <a:srgbClr val="CC7832"/>
                </a:solidFill>
                <a:effectLst/>
                <a:latin typeface="JetBrains Mono"/>
              </a:rPr>
              <a:t>drop function if exists </a:t>
            </a:r>
            <a:r>
              <a:rPr kumimoji="0" lang="es-BO" altLang="es-BO" sz="700" b="0" i="1" u="none" strike="noStrike" cap="none" normalizeH="0" baseline="0">
                <a:ln>
                  <a:noFill/>
                </a:ln>
                <a:solidFill>
                  <a:srgbClr val="FFC66D"/>
                </a:solidFill>
                <a:effectLst/>
                <a:latin typeface="JetBrains Mono"/>
              </a:rPr>
              <a:t>determina_n_veces_que_se_repite</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create function </a:t>
            </a:r>
            <a:r>
              <a:rPr kumimoji="0" lang="es-BO" altLang="es-BO" sz="700" b="0" i="1" u="none" strike="noStrike" cap="none" normalizeH="0" baseline="0">
                <a:ln>
                  <a:noFill/>
                </a:ln>
                <a:solidFill>
                  <a:srgbClr val="FFC66D"/>
                </a:solidFill>
                <a:effectLst/>
                <a:latin typeface="JetBrains Mono"/>
              </a:rPr>
              <a:t>determina_n_veces_que_se_repite</a:t>
            </a:r>
            <a:r>
              <a:rPr kumimoji="0" lang="es-BO" altLang="es-BO" sz="700" b="0" i="0" u="none" strike="noStrike" cap="none" normalizeH="0" baseline="0">
                <a:ln>
                  <a:noFill/>
                </a:ln>
                <a:solidFill>
                  <a:srgbClr val="A9B7C6"/>
                </a:solidFill>
                <a:effectLst/>
                <a:latin typeface="JetBrains Mono"/>
              </a:rPr>
              <a:t>(par1 </a:t>
            </a:r>
            <a:r>
              <a:rPr kumimoji="0" lang="es-BO" altLang="es-BO" sz="700" b="0" i="0" u="none" strike="noStrike" cap="none" normalizeH="0" baseline="0">
                <a:ln>
                  <a:noFill/>
                </a:ln>
                <a:solidFill>
                  <a:srgbClr val="CC7832"/>
                </a:solidFill>
                <a:effectLst/>
                <a:latin typeface="JetBrains Mono"/>
              </a:rPr>
              <a:t>text</a:t>
            </a:r>
            <a:r>
              <a:rPr kumimoji="0" lang="es-BO" altLang="es-BO" sz="700" b="0" i="0" u="none" strike="noStrike" cap="none" normalizeH="0" baseline="0">
                <a:ln>
                  <a:noFill/>
                </a:ln>
                <a:solidFill>
                  <a:srgbClr val="A9B7C6"/>
                </a:solidFill>
                <a:effectLst/>
                <a:latin typeface="JetBrains Mono"/>
              </a:rPr>
              <a:t>)</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returns text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begin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x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aVeces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0</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eVeces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0</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iVeces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0</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uVeces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0</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oVeces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6897BB"/>
                </a:solidFill>
                <a:effectLst/>
                <a:latin typeface="JetBrains Mono"/>
              </a:rPr>
              <a:t>0</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response </a:t>
            </a:r>
            <a:r>
              <a:rPr kumimoji="0" lang="es-BO" altLang="es-BO" sz="700" b="0" i="0" u="none" strike="noStrike" cap="none" normalizeH="0" baseline="0">
                <a:ln>
                  <a:noFill/>
                </a:ln>
                <a:solidFill>
                  <a:srgbClr val="CC7832"/>
                </a:solidFill>
                <a:effectLst/>
                <a:latin typeface="JetBrains Mono"/>
              </a:rPr>
              <a:t>text default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letra </a:t>
            </a:r>
            <a:r>
              <a:rPr kumimoji="0" lang="es-BO" altLang="es-BO" sz="700" b="0" i="0" u="none" strike="noStrike" cap="none" normalizeH="0" baseline="0">
                <a:ln>
                  <a:noFill/>
                </a:ln>
                <a:solidFill>
                  <a:srgbClr val="CC7832"/>
                </a:solidFill>
                <a:effectLst/>
                <a:latin typeface="JetBrains Mono"/>
              </a:rPr>
              <a:t>char default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limite </a:t>
            </a:r>
            <a:r>
              <a:rPr kumimoji="0" lang="es-BO" altLang="es-BO" sz="700" b="0" i="0" u="none" strike="noStrike" cap="none" normalizeH="0" baseline="0">
                <a:ln>
                  <a:noFill/>
                </a:ln>
                <a:solidFill>
                  <a:srgbClr val="CC7832"/>
                </a:solidFill>
                <a:effectLst/>
                <a:latin typeface="JetBrains Mono"/>
              </a:rPr>
              <a:t>int default </a:t>
            </a:r>
            <a:r>
              <a:rPr kumimoji="0" lang="es-BO" altLang="es-BO" sz="700" b="0" i="0" u="none" strike="noStrike" cap="none" normalizeH="0" baseline="0">
                <a:ln>
                  <a:noFill/>
                </a:ln>
                <a:solidFill>
                  <a:srgbClr val="FFC66D"/>
                </a:solidFill>
                <a:effectLst/>
                <a:latin typeface="JetBrains Mono"/>
              </a:rPr>
              <a:t>char_length</a:t>
            </a:r>
            <a:r>
              <a:rPr kumimoji="0" lang="es-BO" altLang="es-BO" sz="700" b="0" i="0" u="none" strike="noStrike" cap="none" normalizeH="0" baseline="0">
                <a:ln>
                  <a:noFill/>
                </a:ln>
                <a:solidFill>
                  <a:srgbClr val="A9B7C6"/>
                </a:solidFill>
                <a:effectLst/>
                <a:latin typeface="JetBrains Mono"/>
              </a:rPr>
              <a:t>(par1)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a </a:t>
            </a:r>
            <a:r>
              <a:rPr kumimoji="0" lang="es-BO" altLang="es-BO" sz="700" b="0" i="0" u="none" strike="noStrike" cap="none" normalizeH="0" baseline="0">
                <a:ln>
                  <a:noFill/>
                </a:ln>
                <a:solidFill>
                  <a:srgbClr val="CC7832"/>
                </a:solidFill>
                <a:effectLst/>
                <a:latin typeface="JetBrains Mono"/>
              </a:rPr>
              <a:t>varchar</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897BB"/>
                </a:solidFill>
                <a:effectLst/>
                <a:latin typeface="JetBrains Mono"/>
              </a:rPr>
              <a:t>5</a:t>
            </a: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default </a:t>
            </a:r>
            <a:r>
              <a:rPr kumimoji="0" lang="es-BO" altLang="es-BO" sz="700" b="0" i="0" u="none" strike="noStrike" cap="none" normalizeH="0" baseline="0">
                <a:ln>
                  <a:noFill/>
                </a:ln>
                <a:solidFill>
                  <a:srgbClr val="6A8759"/>
                </a:solidFill>
                <a:effectLst/>
                <a:latin typeface="JetBrains Mono"/>
              </a:rPr>
              <a:t>'a'</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e </a:t>
            </a:r>
            <a:r>
              <a:rPr kumimoji="0" lang="es-BO" altLang="es-BO" sz="700" b="0" i="0" u="none" strike="noStrike" cap="none" normalizeH="0" baseline="0">
                <a:ln>
                  <a:noFill/>
                </a:ln>
                <a:solidFill>
                  <a:srgbClr val="CC7832"/>
                </a:solidFill>
                <a:effectLst/>
                <a:latin typeface="JetBrains Mono"/>
              </a:rPr>
              <a:t>varchar</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897BB"/>
                </a:solidFill>
                <a:effectLst/>
                <a:latin typeface="JetBrains Mono"/>
              </a:rPr>
              <a:t>5</a:t>
            </a: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default </a:t>
            </a:r>
            <a:r>
              <a:rPr kumimoji="0" lang="es-BO" altLang="es-BO" sz="700" b="0" i="0" u="none" strike="noStrike" cap="none" normalizeH="0" baseline="0">
                <a:ln>
                  <a:noFill/>
                </a:ln>
                <a:solidFill>
                  <a:srgbClr val="6A8759"/>
                </a:solidFill>
                <a:effectLst/>
                <a:latin typeface="JetBrains Mono"/>
              </a:rPr>
              <a:t>'e'</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i </a:t>
            </a:r>
            <a:r>
              <a:rPr kumimoji="0" lang="es-BO" altLang="es-BO" sz="700" b="0" i="0" u="none" strike="noStrike" cap="none" normalizeH="0" baseline="0">
                <a:ln>
                  <a:noFill/>
                </a:ln>
                <a:solidFill>
                  <a:srgbClr val="CC7832"/>
                </a:solidFill>
                <a:effectLst/>
                <a:latin typeface="JetBrains Mono"/>
              </a:rPr>
              <a:t>varchar</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897BB"/>
                </a:solidFill>
                <a:effectLst/>
                <a:latin typeface="JetBrains Mono"/>
              </a:rPr>
              <a:t>5</a:t>
            </a: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default </a:t>
            </a:r>
            <a:r>
              <a:rPr kumimoji="0" lang="es-BO" altLang="es-BO" sz="700" b="0" i="0" u="none" strike="noStrike" cap="none" normalizeH="0" baseline="0">
                <a:ln>
                  <a:noFill/>
                </a:ln>
                <a:solidFill>
                  <a:srgbClr val="6A8759"/>
                </a:solidFill>
                <a:effectLst/>
                <a:latin typeface="JetBrains Mono"/>
              </a:rPr>
              <a:t>'i'</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o </a:t>
            </a:r>
            <a:r>
              <a:rPr kumimoji="0" lang="es-BO" altLang="es-BO" sz="700" b="0" i="0" u="none" strike="noStrike" cap="none" normalizeH="0" baseline="0">
                <a:ln>
                  <a:noFill/>
                </a:ln>
                <a:solidFill>
                  <a:srgbClr val="CC7832"/>
                </a:solidFill>
                <a:effectLst/>
                <a:latin typeface="JetBrains Mono"/>
              </a:rPr>
              <a:t>varchar</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897BB"/>
                </a:solidFill>
                <a:effectLst/>
                <a:latin typeface="JetBrains Mono"/>
              </a:rPr>
              <a:t>5</a:t>
            </a: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default </a:t>
            </a:r>
            <a:r>
              <a:rPr kumimoji="0" lang="es-BO" altLang="es-BO" sz="700" b="0" i="0" u="none" strike="noStrike" cap="none" normalizeH="0" baseline="0">
                <a:ln>
                  <a:noFill/>
                </a:ln>
                <a:solidFill>
                  <a:srgbClr val="6A8759"/>
                </a:solidFill>
                <a:effectLst/>
                <a:latin typeface="JetBrains Mono"/>
              </a:rPr>
              <a:t>'o'</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declare </a:t>
            </a:r>
            <a:r>
              <a:rPr kumimoji="0" lang="es-BO" altLang="es-BO" sz="700" b="0" i="0" u="none" strike="noStrike" cap="none" normalizeH="0" baseline="0">
                <a:ln>
                  <a:noFill/>
                </a:ln>
                <a:solidFill>
                  <a:srgbClr val="A9B7C6"/>
                </a:solidFill>
                <a:effectLst/>
                <a:latin typeface="JetBrains Mono"/>
              </a:rPr>
              <a:t>u </a:t>
            </a:r>
            <a:r>
              <a:rPr kumimoji="0" lang="es-BO" altLang="es-BO" sz="700" b="0" i="0" u="none" strike="noStrike" cap="none" normalizeH="0" baseline="0">
                <a:ln>
                  <a:noFill/>
                </a:ln>
                <a:solidFill>
                  <a:srgbClr val="CC7832"/>
                </a:solidFill>
                <a:effectLst/>
                <a:latin typeface="JetBrains Mono"/>
              </a:rPr>
              <a:t>varchar</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897BB"/>
                </a:solidFill>
                <a:effectLst/>
                <a:latin typeface="JetBrains Mono"/>
              </a:rPr>
              <a:t>5</a:t>
            </a: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default </a:t>
            </a:r>
            <a:r>
              <a:rPr kumimoji="0" lang="es-BO" altLang="es-BO" sz="700" b="0" i="0" u="none" strike="noStrike" cap="none" normalizeH="0" baseline="0">
                <a:ln>
                  <a:noFill/>
                </a:ln>
                <a:solidFill>
                  <a:srgbClr val="6A8759"/>
                </a:solidFill>
                <a:effectLst/>
                <a:latin typeface="JetBrains Mono"/>
              </a:rPr>
              <a:t>'u'</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while </a:t>
            </a:r>
            <a:r>
              <a:rPr kumimoji="0" lang="es-BO" altLang="es-BO" sz="700" b="0" i="0" u="none" strike="noStrike" cap="none" normalizeH="0" baseline="0">
                <a:ln>
                  <a:noFill/>
                </a:ln>
                <a:solidFill>
                  <a:srgbClr val="A9B7C6"/>
                </a:solidFill>
                <a:effectLst/>
                <a:latin typeface="JetBrains Mono"/>
              </a:rPr>
              <a:t>x &lt;= limite </a:t>
            </a:r>
            <a:r>
              <a:rPr kumimoji="0" lang="es-BO" altLang="es-BO" sz="700" b="0" i="0" u="none" strike="noStrike" cap="none" normalizeH="0" baseline="0">
                <a:ln>
                  <a:noFill/>
                </a:ln>
                <a:solidFill>
                  <a:srgbClr val="CC7832"/>
                </a:solidFill>
                <a:effectLst/>
                <a:latin typeface="JetBrains Mono"/>
              </a:rPr>
              <a:t>do</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letra = </a:t>
            </a:r>
            <a:r>
              <a:rPr kumimoji="0" lang="es-BO" altLang="es-BO" sz="700" b="0" i="0" u="none" strike="noStrike" cap="none" normalizeH="0" baseline="0">
                <a:ln>
                  <a:noFill/>
                </a:ln>
                <a:solidFill>
                  <a:srgbClr val="FFC66D"/>
                </a:solidFill>
                <a:effectLst/>
                <a:latin typeface="JetBrains Mono"/>
              </a:rPr>
              <a:t>substring</a:t>
            </a:r>
            <a:r>
              <a:rPr kumimoji="0" lang="es-BO" altLang="es-BO" sz="700" b="0" i="0" u="none" strike="noStrike" cap="none" normalizeH="0" baseline="0">
                <a:ln>
                  <a:noFill/>
                </a:ln>
                <a:solidFill>
                  <a:srgbClr val="A9B7C6"/>
                </a:solidFill>
                <a:effectLst/>
                <a:latin typeface="JetBrains Mono"/>
              </a:rPr>
              <a:t>(par1</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x</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if </a:t>
            </a:r>
            <a:r>
              <a:rPr kumimoji="0" lang="es-BO" altLang="es-BO" sz="700" b="0" i="0" u="none" strike="noStrike" cap="none" normalizeH="0" baseline="0">
                <a:ln>
                  <a:noFill/>
                </a:ln>
                <a:solidFill>
                  <a:srgbClr val="A9B7C6"/>
                </a:solidFill>
                <a:effectLst/>
                <a:latin typeface="JetBrains Mono"/>
              </a:rPr>
              <a:t>letra = a</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then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aVeces = aVeces +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else if </a:t>
            </a:r>
            <a:r>
              <a:rPr kumimoji="0" lang="es-BO" altLang="es-BO" sz="700" b="0" i="0" u="none" strike="noStrike" cap="none" normalizeH="0" baseline="0">
                <a:ln>
                  <a:noFill/>
                </a:ln>
                <a:solidFill>
                  <a:srgbClr val="A9B7C6"/>
                </a:solidFill>
                <a:effectLst/>
                <a:latin typeface="JetBrains Mono"/>
              </a:rPr>
              <a:t>letra = e</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then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eVeces = eVeces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else if </a:t>
            </a:r>
            <a:r>
              <a:rPr kumimoji="0" lang="es-BO" altLang="es-BO" sz="700" b="0" i="0" u="none" strike="noStrike" cap="none" normalizeH="0" baseline="0">
                <a:ln>
                  <a:noFill/>
                </a:ln>
                <a:solidFill>
                  <a:srgbClr val="A9B7C6"/>
                </a:solidFill>
                <a:effectLst/>
                <a:latin typeface="JetBrains Mono"/>
              </a:rPr>
              <a:t>letra = i</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then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iVeces = iVeces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else if </a:t>
            </a:r>
            <a:r>
              <a:rPr kumimoji="0" lang="es-BO" altLang="es-BO" sz="700" b="0" i="0" u="none" strike="noStrike" cap="none" normalizeH="0" baseline="0">
                <a:ln>
                  <a:noFill/>
                </a:ln>
                <a:solidFill>
                  <a:srgbClr val="A9B7C6"/>
                </a:solidFill>
                <a:effectLst/>
                <a:latin typeface="JetBrains Mono"/>
              </a:rPr>
              <a:t>letra = o</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then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oVeces = oVeces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else if </a:t>
            </a:r>
            <a:r>
              <a:rPr kumimoji="0" lang="es-BO" altLang="es-BO" sz="700" b="0" i="0" u="none" strike="noStrike" cap="none" normalizeH="0" baseline="0">
                <a:ln>
                  <a:noFill/>
                </a:ln>
                <a:solidFill>
                  <a:srgbClr val="A9B7C6"/>
                </a:solidFill>
                <a:effectLst/>
                <a:latin typeface="JetBrains Mono"/>
              </a:rPr>
              <a:t>letra = u</a:t>
            </a:r>
            <a:br>
              <a:rPr kumimoji="0" lang="es-BO" altLang="es-BO" sz="700" b="0" i="0" u="none" strike="noStrike" cap="none" normalizeH="0" baseline="0">
                <a:ln>
                  <a:noFill/>
                </a:ln>
                <a:solidFill>
                  <a:srgbClr val="A9B7C6"/>
                </a:solidFill>
                <a:effectLst/>
                <a:latin typeface="JetBrains Mono"/>
              </a:rPr>
            </a:br>
            <a:r>
              <a:rPr kumimoji="0" lang="es-BO" altLang="es-BO" sz="700" b="0" i="0" u="none" strike="noStrike" cap="none" normalizeH="0" baseline="0">
                <a:ln>
                  <a:noFill/>
                </a:ln>
                <a:solidFill>
                  <a:srgbClr val="A9B7C6"/>
                </a:solidFill>
                <a:effectLst/>
                <a:latin typeface="JetBrains Mono"/>
              </a:rPr>
              <a:t>            </a:t>
            </a:r>
            <a:r>
              <a:rPr kumimoji="0" lang="es-BO" altLang="es-BO" sz="700" b="0" i="0" u="none" strike="noStrike" cap="none" normalizeH="0" baseline="0">
                <a:ln>
                  <a:noFill/>
                </a:ln>
                <a:solidFill>
                  <a:srgbClr val="CC7832"/>
                </a:solidFill>
                <a:effectLst/>
                <a:latin typeface="JetBrains Mono"/>
              </a:rPr>
              <a:t>then</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uVeces = uVeces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if;</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if;</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if;</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if;</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if;</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x = x + </a:t>
            </a:r>
            <a:r>
              <a:rPr kumimoji="0" lang="es-BO" altLang="es-BO" sz="700" b="0" i="0" u="none" strike="noStrike" cap="none" normalizeH="0" baseline="0">
                <a:ln>
                  <a:noFill/>
                </a:ln>
                <a:solidFill>
                  <a:srgbClr val="6897BB"/>
                </a:solidFill>
                <a:effectLst/>
                <a:latin typeface="JetBrains Mono"/>
              </a:rPr>
              <a:t>1</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 while;</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set </a:t>
            </a:r>
            <a:r>
              <a:rPr kumimoji="0" lang="es-BO" altLang="es-BO" sz="700" b="0" i="0" u="none" strike="noStrike" cap="none" normalizeH="0" baseline="0">
                <a:ln>
                  <a:noFill/>
                </a:ln>
                <a:solidFill>
                  <a:srgbClr val="A9B7C6"/>
                </a:solidFill>
                <a:effectLst/>
                <a:latin typeface="JetBrains Mono"/>
              </a:rPr>
              <a:t>response = </a:t>
            </a:r>
            <a:r>
              <a:rPr kumimoji="0" lang="es-BO" altLang="es-BO" sz="700" b="0" i="0" u="none" strike="noStrike" cap="none" normalizeH="0" baseline="0">
                <a:ln>
                  <a:noFill/>
                </a:ln>
                <a:solidFill>
                  <a:srgbClr val="FFC66D"/>
                </a:solidFill>
                <a:effectLst/>
                <a:latin typeface="JetBrains Mono"/>
              </a:rPr>
              <a:t>concat</a:t>
            </a:r>
            <a:r>
              <a:rPr kumimoji="0" lang="es-BO" altLang="es-BO" sz="700" b="0" i="0" u="none" strike="noStrike" cap="none" normalizeH="0" baseline="0">
                <a:ln>
                  <a:noFill/>
                </a:ln>
                <a:solidFill>
                  <a:srgbClr val="A9B7C6"/>
                </a:solidFill>
                <a:effectLst/>
                <a:latin typeface="JetBrains Mono"/>
              </a:rPr>
              <a:t>(a</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aVeces</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 </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e</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eVeces</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 </a:t>
            </a:r>
            <a:r>
              <a:rPr kumimoji="0" lang="es-BO" altLang="es-BO" sz="700" b="0" i="0" u="none" strike="noStrike" cap="none" normalizeH="0" baseline="0">
                <a:ln>
                  <a:noFill/>
                </a:ln>
                <a:solidFill>
                  <a:srgbClr val="CC7832"/>
                </a:solidFill>
                <a:effectLst/>
                <a:latin typeface="JetBrains Mono"/>
              </a:rPr>
              <a:t>,</a:t>
            </a:r>
            <a:r>
              <a:rPr kumimoji="0" lang="es-BO" altLang="es-BO" sz="700" b="0" i="0" u="none" strike="noStrike" cap="none" normalizeH="0" baseline="0">
                <a:ln>
                  <a:noFill/>
                </a:ln>
                <a:solidFill>
                  <a:srgbClr val="A9B7C6"/>
                </a:solidFill>
                <a:effectLst/>
                <a:latin typeface="JetBrains Mono"/>
              </a:rPr>
              <a:t>i</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iVeces</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 </a:t>
            </a:r>
            <a:r>
              <a:rPr kumimoji="0" lang="es-BO" altLang="es-BO" sz="700" b="0" i="0" u="none" strike="noStrike" cap="none" normalizeH="0" baseline="0">
                <a:ln>
                  <a:noFill/>
                </a:ln>
                <a:solidFill>
                  <a:srgbClr val="CC7832"/>
                </a:solidFill>
                <a:effectLst/>
                <a:latin typeface="JetBrains Mono"/>
              </a:rPr>
              <a:t>,</a:t>
            </a:r>
            <a:r>
              <a:rPr kumimoji="0" lang="es-BO" altLang="es-BO" sz="700" b="0" i="0" u="none" strike="noStrike" cap="none" normalizeH="0" baseline="0">
                <a:ln>
                  <a:noFill/>
                </a:ln>
                <a:solidFill>
                  <a:srgbClr val="A9B7C6"/>
                </a:solidFill>
                <a:effectLst/>
                <a:latin typeface="JetBrains Mono"/>
              </a:rPr>
              <a:t>o</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oVeces</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 </a:t>
            </a:r>
            <a:r>
              <a:rPr kumimoji="0" lang="es-BO" altLang="es-BO" sz="700" b="0" i="0" u="none" strike="noStrike" cap="none" normalizeH="0" baseline="0">
                <a:ln>
                  <a:noFill/>
                </a:ln>
                <a:solidFill>
                  <a:srgbClr val="CC7832"/>
                </a:solidFill>
                <a:effectLst/>
                <a:latin typeface="JetBrains Mono"/>
              </a:rPr>
              <a:t>,</a:t>
            </a:r>
            <a:r>
              <a:rPr kumimoji="0" lang="es-BO" altLang="es-BO" sz="700" b="0" i="0" u="none" strike="noStrike" cap="none" normalizeH="0" baseline="0">
                <a:ln>
                  <a:noFill/>
                </a:ln>
                <a:solidFill>
                  <a:srgbClr val="A9B7C6"/>
                </a:solidFill>
                <a:effectLst/>
                <a:latin typeface="JetBrains Mono"/>
              </a:rPr>
              <a:t>u</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6A8759"/>
                </a:solidFill>
                <a:effectLst/>
                <a:latin typeface="JetBrains Mono"/>
              </a:rPr>
              <a:t>':'</a:t>
            </a:r>
            <a:r>
              <a:rPr kumimoji="0" lang="es-BO" altLang="es-BO" sz="700" b="0" i="0" u="none" strike="noStrike" cap="none" normalizeH="0" baseline="0">
                <a:ln>
                  <a:noFill/>
                </a:ln>
                <a:solidFill>
                  <a:srgbClr val="CC7832"/>
                </a:solidFill>
                <a:effectLst/>
                <a:latin typeface="JetBrains Mono"/>
              </a:rPr>
              <a:t>, </a:t>
            </a:r>
            <a:r>
              <a:rPr kumimoji="0" lang="es-BO" altLang="es-BO" sz="700" b="0" i="0" u="none" strike="noStrike" cap="none" normalizeH="0" baseline="0">
                <a:ln>
                  <a:noFill/>
                </a:ln>
                <a:solidFill>
                  <a:srgbClr val="A9B7C6"/>
                </a:solidFill>
                <a:effectLst/>
                <a:latin typeface="JetBrains Mono"/>
              </a:rPr>
              <a:t>uVeces)</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return </a:t>
            </a:r>
            <a:r>
              <a:rPr kumimoji="0" lang="es-BO" altLang="es-BO" sz="700" b="0" i="0" u="none" strike="noStrike" cap="none" normalizeH="0" baseline="0">
                <a:ln>
                  <a:noFill/>
                </a:ln>
                <a:solidFill>
                  <a:srgbClr val="A9B7C6"/>
                </a:solidFill>
                <a:effectLst/>
                <a:latin typeface="JetBrains Mono"/>
              </a:rPr>
              <a:t>response</a:t>
            </a:r>
            <a:r>
              <a:rPr kumimoji="0" lang="es-BO" altLang="es-BO" sz="700" b="0" i="0" u="none" strike="noStrike" cap="none" normalizeH="0" baseline="0">
                <a:ln>
                  <a:noFill/>
                </a:ln>
                <a:solidFill>
                  <a:srgbClr val="CC7832"/>
                </a:solidFill>
                <a:effectLst/>
                <a:latin typeface="JetBrains Mono"/>
              </a:rPr>
              <a:t>;</a:t>
            </a: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  end;</a:t>
            </a:r>
            <a:br>
              <a:rPr kumimoji="0" lang="es-BO" altLang="es-BO" sz="700" b="0" i="0" u="none" strike="noStrike" cap="none" normalizeH="0" baseline="0">
                <a:ln>
                  <a:noFill/>
                </a:ln>
                <a:solidFill>
                  <a:srgbClr val="CC7832"/>
                </a:solidFill>
                <a:effectLst/>
                <a:latin typeface="JetBrains Mono"/>
              </a:rPr>
            </a:br>
            <a:br>
              <a:rPr kumimoji="0" lang="es-BO" altLang="es-BO" sz="700" b="0" i="0" u="none" strike="noStrike" cap="none" normalizeH="0" baseline="0">
                <a:ln>
                  <a:noFill/>
                </a:ln>
                <a:solidFill>
                  <a:srgbClr val="CC7832"/>
                </a:solidFill>
                <a:effectLst/>
                <a:latin typeface="JetBrains Mono"/>
              </a:rPr>
            </a:br>
            <a:r>
              <a:rPr kumimoji="0" lang="es-BO" altLang="es-BO" sz="700" b="0" i="0" u="none" strike="noStrike" cap="none" normalizeH="0" baseline="0">
                <a:ln>
                  <a:noFill/>
                </a:ln>
                <a:solidFill>
                  <a:srgbClr val="CC7832"/>
                </a:solidFill>
                <a:effectLst/>
                <a:latin typeface="JetBrains Mono"/>
              </a:rPr>
              <a:t>select </a:t>
            </a:r>
            <a:r>
              <a:rPr kumimoji="0" lang="es-BO" altLang="es-BO" sz="700" b="0" i="1" u="none" strike="noStrike" cap="none" normalizeH="0" baseline="0">
                <a:ln>
                  <a:noFill/>
                </a:ln>
                <a:solidFill>
                  <a:srgbClr val="FFC66D"/>
                </a:solidFill>
                <a:effectLst/>
                <a:latin typeface="JetBrains Mono"/>
              </a:rPr>
              <a:t>determina_n_veces_que_se_repite</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6A8759"/>
                </a:solidFill>
                <a:effectLst/>
                <a:latin typeface="JetBrains Mono"/>
              </a:rPr>
              <a:t>'taller de base de datos'</a:t>
            </a:r>
            <a:r>
              <a:rPr kumimoji="0" lang="es-BO" altLang="es-BO" sz="700" b="0" i="0" u="none" strike="noStrike" cap="none" normalizeH="0" baseline="0">
                <a:ln>
                  <a:noFill/>
                </a:ln>
                <a:solidFill>
                  <a:srgbClr val="A9B7C6"/>
                </a:solidFill>
                <a:effectLst/>
                <a:latin typeface="JetBrains Mono"/>
              </a:rPr>
              <a:t>)</a:t>
            </a:r>
            <a:r>
              <a:rPr kumimoji="0" lang="es-BO" altLang="es-BO" sz="700" b="0" i="0" u="none" strike="noStrike" cap="none" normalizeH="0" baseline="0">
                <a:ln>
                  <a:noFill/>
                </a:ln>
                <a:solidFill>
                  <a:srgbClr val="CC7832"/>
                </a:solidFill>
                <a:effectLst/>
                <a:latin typeface="JetBrains Mono"/>
              </a:rPr>
              <a:t>;</a:t>
            </a:r>
            <a:endParaRPr kumimoji="0" lang="es-BO" altLang="es-BO" sz="7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91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16. </a:t>
            </a:r>
            <a:r>
              <a:rPr lang="es-ES" sz="3600" b="1" i="1" dirty="0">
                <a:solidFill>
                  <a:srgbClr val="FF0000"/>
                </a:solidFill>
              </a:rPr>
              <a:t>Crear una función que recibe un parámetro INTEGER</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5" name="Rectangle 1">
            <a:extLst>
              <a:ext uri="{FF2B5EF4-FFF2-40B4-BE49-F238E27FC236}">
                <a16:creationId xmlns:a16="http://schemas.microsoft.com/office/drawing/2014/main" id="{11C0B08C-331B-40AE-A3ED-8576BDAA0C71}"/>
              </a:ext>
            </a:extLst>
          </p:cNvPr>
          <p:cNvSpPr>
            <a:spLocks noChangeArrowheads="1"/>
          </p:cNvSpPr>
          <p:nvPr/>
        </p:nvSpPr>
        <p:spPr bwMode="auto">
          <a:xfrm>
            <a:off x="1205948" y="1475961"/>
            <a:ext cx="9780104" cy="48628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000" b="0" i="0" u="none" strike="noStrike" cap="none" normalizeH="0" baseline="0">
                <a:ln>
                  <a:noFill/>
                </a:ln>
                <a:solidFill>
                  <a:srgbClr val="808080"/>
                </a:solidFill>
                <a:effectLst/>
                <a:latin typeface="JetBrains Mono"/>
              </a:rPr>
              <a:t>#Crear una función que recibe un parámetro INTEGER</a:t>
            </a:r>
            <a:br>
              <a:rPr kumimoji="0" lang="es-BO" altLang="es-BO" sz="1000" b="0" i="0" u="none" strike="noStrike" cap="none" normalizeH="0" baseline="0">
                <a:ln>
                  <a:noFill/>
                </a:ln>
                <a:solidFill>
                  <a:srgbClr val="808080"/>
                </a:solidFill>
                <a:effectLst/>
                <a:latin typeface="JetBrains Mono"/>
              </a:rPr>
            </a:br>
            <a:br>
              <a:rPr kumimoji="0" lang="es-BO" altLang="es-BO" sz="1000" b="0" i="0" u="none" strike="noStrike" cap="none" normalizeH="0" baseline="0">
                <a:ln>
                  <a:noFill/>
                </a:ln>
                <a:solidFill>
                  <a:srgbClr val="808080"/>
                </a:solidFill>
                <a:effectLst/>
                <a:latin typeface="JetBrains Mono"/>
              </a:rPr>
            </a:br>
            <a:r>
              <a:rPr kumimoji="0" lang="es-BO" altLang="es-BO" sz="1000" b="0" i="0" u="none" strike="noStrike" cap="none" normalizeH="0" baseline="0">
                <a:ln>
                  <a:noFill/>
                </a:ln>
                <a:solidFill>
                  <a:srgbClr val="CC7832"/>
                </a:solidFill>
                <a:effectLst/>
                <a:latin typeface="JetBrains Mono"/>
              </a:rPr>
              <a:t>drop function if exists </a:t>
            </a:r>
            <a:r>
              <a:rPr kumimoji="0" lang="es-BO" altLang="es-BO" sz="1000" b="0" i="1" u="none" strike="noStrike" cap="none" normalizeH="0" baseline="0">
                <a:ln>
                  <a:noFill/>
                </a:ln>
                <a:solidFill>
                  <a:srgbClr val="FFC66D"/>
                </a:solidFill>
                <a:effectLst/>
                <a:latin typeface="JetBrains Mono"/>
              </a:rPr>
              <a:t>determinaelniveldeusuario</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create function </a:t>
            </a:r>
            <a:r>
              <a:rPr kumimoji="0" lang="es-BO" altLang="es-BO" sz="1000" b="0" i="1" u="none" strike="noStrike" cap="none" normalizeH="0" baseline="0">
                <a:ln>
                  <a:noFill/>
                </a:ln>
                <a:solidFill>
                  <a:srgbClr val="FFC66D"/>
                </a:solidFill>
                <a:effectLst/>
                <a:latin typeface="JetBrains Mono"/>
              </a:rPr>
              <a:t>determinaelniveldeusuario</a:t>
            </a:r>
            <a:r>
              <a:rPr kumimoji="0" lang="es-BO" altLang="es-BO" sz="1000" b="0" i="0" u="none" strike="noStrike" cap="none" normalizeH="0" baseline="0">
                <a:ln>
                  <a:noFill/>
                </a:ln>
                <a:solidFill>
                  <a:srgbClr val="A9B7C6"/>
                </a:solidFill>
                <a:effectLst/>
                <a:latin typeface="JetBrains Mono"/>
              </a:rPr>
              <a:t>(par1 </a:t>
            </a:r>
            <a:r>
              <a:rPr kumimoji="0" lang="es-BO" altLang="es-BO" sz="1000" b="0" i="0" u="none" strike="noStrike" cap="none" normalizeH="0" baseline="0">
                <a:ln>
                  <a:noFill/>
                </a:ln>
                <a:solidFill>
                  <a:srgbClr val="CC7832"/>
                </a:solidFill>
                <a:effectLst/>
                <a:latin typeface="JetBrains Mono"/>
              </a:rPr>
              <a:t>integer</a:t>
            </a:r>
            <a:r>
              <a:rPr kumimoji="0" lang="es-BO" altLang="es-BO" sz="1000" b="0" i="0" u="none" strike="noStrike" cap="none" normalizeH="0" baseline="0">
                <a:ln>
                  <a:noFill/>
                </a:ln>
                <a:solidFill>
                  <a:srgbClr val="A9B7C6"/>
                </a:solidFill>
                <a:effectLst/>
                <a:latin typeface="JetBrains Mono"/>
              </a:rPr>
              <a:t>)</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A9B7C6"/>
                </a:solidFill>
                <a:effectLst/>
                <a:latin typeface="JetBrains Mono"/>
              </a:rPr>
              <a:t>  </a:t>
            </a:r>
            <a:r>
              <a:rPr kumimoji="0" lang="es-BO" altLang="es-BO" sz="1000" b="0" i="0" u="none" strike="noStrike" cap="none" normalizeH="0" baseline="0">
                <a:ln>
                  <a:noFill/>
                </a:ln>
                <a:solidFill>
                  <a:srgbClr val="CC7832"/>
                </a:solidFill>
                <a:effectLst/>
                <a:latin typeface="JetBrains Mono"/>
              </a:rPr>
              <a:t>returns text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begin</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declare </a:t>
            </a:r>
            <a:r>
              <a:rPr kumimoji="0" lang="es-BO" altLang="es-BO" sz="1000" b="0" i="0" u="none" strike="noStrike" cap="none" normalizeH="0" baseline="0">
                <a:ln>
                  <a:noFill/>
                </a:ln>
                <a:solidFill>
                  <a:srgbClr val="A9B7C6"/>
                </a:solidFill>
                <a:effectLst/>
                <a:latin typeface="JetBrains Mono"/>
              </a:rPr>
              <a:t>response </a:t>
            </a:r>
            <a:r>
              <a:rPr kumimoji="0" lang="es-BO" altLang="es-BO" sz="1000" b="0" i="0" u="none" strike="noStrike" cap="none" normalizeH="0" baseline="0">
                <a:ln>
                  <a:noFill/>
                </a:ln>
                <a:solidFill>
                  <a:srgbClr val="CC7832"/>
                </a:solidFill>
                <a:effectLst/>
                <a:latin typeface="JetBrains Mono"/>
              </a:rPr>
              <a:t>text;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declare </a:t>
            </a:r>
            <a:r>
              <a:rPr kumimoji="0" lang="es-BO" altLang="es-BO" sz="1000" b="0" i="0" u="none" strike="noStrike" cap="none" normalizeH="0" baseline="0">
                <a:ln>
                  <a:noFill/>
                </a:ln>
                <a:solidFill>
                  <a:srgbClr val="A9B7C6"/>
                </a:solidFill>
                <a:effectLst/>
                <a:latin typeface="JetBrains Mono"/>
              </a:rPr>
              <a:t>letra </a:t>
            </a:r>
            <a:r>
              <a:rPr kumimoji="0" lang="es-BO" altLang="es-BO" sz="1000" b="0" i="0" u="none" strike="noStrike" cap="none" normalizeH="0" baseline="0">
                <a:ln>
                  <a:noFill/>
                </a:ln>
                <a:solidFill>
                  <a:srgbClr val="CC7832"/>
                </a:solidFill>
                <a:effectLst/>
                <a:latin typeface="JetBrains Mono"/>
              </a:rPr>
              <a:t>varchar</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897BB"/>
                </a:solidFill>
                <a:effectLst/>
                <a:latin typeface="JetBrains Mono"/>
              </a:rPr>
              <a:t>30</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if </a:t>
            </a:r>
            <a:r>
              <a:rPr kumimoji="0" lang="es-BO" altLang="es-BO" sz="1000" b="0" i="0" u="none" strike="noStrike" cap="none" normalizeH="0" baseline="0">
                <a:ln>
                  <a:noFill/>
                </a:ln>
                <a:solidFill>
                  <a:srgbClr val="A9B7C6"/>
                </a:solidFill>
                <a:effectLst/>
                <a:latin typeface="JetBrains Mono"/>
              </a:rPr>
              <a:t>par1 &lt;= </a:t>
            </a:r>
            <a:r>
              <a:rPr kumimoji="0" lang="es-BO" altLang="es-BO" sz="1000" b="0" i="0" u="none" strike="noStrike" cap="none" normalizeH="0" baseline="0">
                <a:ln>
                  <a:noFill/>
                </a:ln>
                <a:solidFill>
                  <a:srgbClr val="6897BB"/>
                </a:solidFill>
                <a:effectLst/>
                <a:latin typeface="JetBrains Mono"/>
              </a:rPr>
              <a:t>10000</a:t>
            </a:r>
            <a:br>
              <a:rPr kumimoji="0" lang="es-BO" altLang="es-BO" sz="1000" b="0" i="0" u="none" strike="noStrike" cap="none" normalizeH="0" baseline="0">
                <a:ln>
                  <a:noFill/>
                </a:ln>
                <a:solidFill>
                  <a:srgbClr val="6897BB"/>
                </a:solidFill>
                <a:effectLst/>
                <a:latin typeface="JetBrains Mono"/>
              </a:rPr>
            </a:br>
            <a:r>
              <a:rPr kumimoji="0" lang="es-BO" altLang="es-BO" sz="1000" b="0" i="0" u="none" strike="noStrike" cap="none" normalizeH="0" baseline="0">
                <a:ln>
                  <a:noFill/>
                </a:ln>
                <a:solidFill>
                  <a:srgbClr val="6897BB"/>
                </a:solidFill>
                <a:effectLst/>
                <a:latin typeface="JetBrains Mono"/>
              </a:rPr>
              <a:t>    </a:t>
            </a:r>
            <a:r>
              <a:rPr kumimoji="0" lang="es-BO" altLang="es-BO" sz="1000" b="0" i="0" u="none" strike="noStrike" cap="none" normalizeH="0" baseline="0">
                <a:ln>
                  <a:noFill/>
                </a:ln>
                <a:solidFill>
                  <a:srgbClr val="CC7832"/>
                </a:solidFill>
                <a:effectLst/>
                <a:latin typeface="JetBrains Mono"/>
              </a:rPr>
              <a:t>then</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letra = </a:t>
            </a:r>
            <a:r>
              <a:rPr kumimoji="0" lang="es-BO" altLang="es-BO" sz="1000" b="0" i="0" u="none" strike="noStrike" cap="none" normalizeH="0" baseline="0">
                <a:ln>
                  <a:noFill/>
                </a:ln>
                <a:solidFill>
                  <a:srgbClr val="6A8759"/>
                </a:solidFill>
                <a:effectLst/>
                <a:latin typeface="JetBrains Mono"/>
              </a:rPr>
              <a:t>'SILVER'</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response = </a:t>
            </a:r>
            <a:r>
              <a:rPr kumimoji="0" lang="es-BO" altLang="es-BO" sz="1000" b="0" i="0" u="none" strike="noStrike" cap="none" normalizeH="0" baseline="0">
                <a:ln>
                  <a:noFill/>
                </a:ln>
                <a:solidFill>
                  <a:srgbClr val="FFC66D"/>
                </a:solidFill>
                <a:effectLst/>
                <a:latin typeface="JetBrains Mono"/>
              </a:rPr>
              <a:t>concat</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A8759"/>
                </a:solidFill>
                <a:effectLst/>
                <a:latin typeface="JetBrains Mono"/>
              </a:rPr>
              <a:t>'El nivel del usuario es :'</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A9B7C6"/>
                </a:solidFill>
                <a:effectLst/>
                <a:latin typeface="JetBrains Mono"/>
              </a:rPr>
              <a:t>letra)</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par1 = par1 +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else if </a:t>
            </a:r>
            <a:r>
              <a:rPr kumimoji="0" lang="es-BO" altLang="es-BO" sz="1000" b="0" i="0" u="none" strike="noStrike" cap="none" normalizeH="0" baseline="0">
                <a:ln>
                  <a:noFill/>
                </a:ln>
                <a:solidFill>
                  <a:srgbClr val="A9B7C6"/>
                </a:solidFill>
                <a:effectLst/>
                <a:latin typeface="JetBrains Mono"/>
              </a:rPr>
              <a:t>par1 &gt;= </a:t>
            </a:r>
            <a:r>
              <a:rPr kumimoji="0" lang="es-BO" altLang="es-BO" sz="1000" b="0" i="0" u="none" strike="noStrike" cap="none" normalizeH="0" baseline="0">
                <a:ln>
                  <a:noFill/>
                </a:ln>
                <a:solidFill>
                  <a:srgbClr val="6897BB"/>
                </a:solidFill>
                <a:effectLst/>
                <a:latin typeface="JetBrains Mono"/>
              </a:rPr>
              <a:t>10001 </a:t>
            </a:r>
            <a:r>
              <a:rPr kumimoji="0" lang="es-BO" altLang="es-BO" sz="1000" b="0" i="0" u="none" strike="noStrike" cap="none" normalizeH="0" baseline="0">
                <a:ln>
                  <a:noFill/>
                </a:ln>
                <a:solidFill>
                  <a:srgbClr val="CC7832"/>
                </a:solidFill>
                <a:effectLst/>
                <a:latin typeface="JetBrains Mono"/>
              </a:rPr>
              <a:t>AND </a:t>
            </a:r>
            <a:r>
              <a:rPr kumimoji="0" lang="es-BO" altLang="es-BO" sz="1000" b="0" i="0" u="none" strike="noStrike" cap="none" normalizeH="0" baseline="0">
                <a:ln>
                  <a:noFill/>
                </a:ln>
                <a:solidFill>
                  <a:srgbClr val="A9B7C6"/>
                </a:solidFill>
                <a:effectLst/>
                <a:latin typeface="JetBrains Mono"/>
              </a:rPr>
              <a:t>par1 &lt;= </a:t>
            </a:r>
            <a:r>
              <a:rPr kumimoji="0" lang="es-BO" altLang="es-BO" sz="1000" b="0" i="0" u="none" strike="noStrike" cap="none" normalizeH="0" baseline="0">
                <a:ln>
                  <a:noFill/>
                </a:ln>
                <a:solidFill>
                  <a:srgbClr val="6897BB"/>
                </a:solidFill>
                <a:effectLst/>
                <a:latin typeface="JetBrains Mono"/>
              </a:rPr>
              <a:t>50000</a:t>
            </a:r>
            <a:br>
              <a:rPr kumimoji="0" lang="es-BO" altLang="es-BO" sz="1000" b="0" i="0" u="none" strike="noStrike" cap="none" normalizeH="0" baseline="0">
                <a:ln>
                  <a:noFill/>
                </a:ln>
                <a:solidFill>
                  <a:srgbClr val="6897BB"/>
                </a:solidFill>
                <a:effectLst/>
                <a:latin typeface="JetBrains Mono"/>
              </a:rPr>
            </a:br>
            <a:r>
              <a:rPr kumimoji="0" lang="es-BO" altLang="es-BO" sz="1000" b="0" i="0" u="none" strike="noStrike" cap="none" normalizeH="0" baseline="0">
                <a:ln>
                  <a:noFill/>
                </a:ln>
                <a:solidFill>
                  <a:srgbClr val="6897BB"/>
                </a:solidFill>
                <a:effectLst/>
                <a:latin typeface="JetBrains Mono"/>
              </a:rPr>
              <a:t>        </a:t>
            </a:r>
            <a:r>
              <a:rPr kumimoji="0" lang="es-BO" altLang="es-BO" sz="1000" b="0" i="0" u="none" strike="noStrike" cap="none" normalizeH="0" baseline="0">
                <a:ln>
                  <a:noFill/>
                </a:ln>
                <a:solidFill>
                  <a:srgbClr val="CC7832"/>
                </a:solidFill>
                <a:effectLst/>
                <a:latin typeface="JetBrains Mono"/>
              </a:rPr>
              <a:t>then</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letra = </a:t>
            </a:r>
            <a:r>
              <a:rPr kumimoji="0" lang="es-BO" altLang="es-BO" sz="1000" b="0" i="0" u="none" strike="noStrike" cap="none" normalizeH="0" baseline="0">
                <a:ln>
                  <a:noFill/>
                </a:ln>
                <a:solidFill>
                  <a:srgbClr val="6A8759"/>
                </a:solidFill>
                <a:effectLst/>
                <a:latin typeface="JetBrains Mono"/>
              </a:rPr>
              <a:t>'GOLD'</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response = </a:t>
            </a:r>
            <a:r>
              <a:rPr kumimoji="0" lang="es-BO" altLang="es-BO" sz="1000" b="0" i="0" u="none" strike="noStrike" cap="none" normalizeH="0" baseline="0">
                <a:ln>
                  <a:noFill/>
                </a:ln>
                <a:solidFill>
                  <a:srgbClr val="FFC66D"/>
                </a:solidFill>
                <a:effectLst/>
                <a:latin typeface="JetBrains Mono"/>
              </a:rPr>
              <a:t>concat</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A8759"/>
                </a:solidFill>
                <a:effectLst/>
                <a:latin typeface="JetBrains Mono"/>
              </a:rPr>
              <a:t>'El nivel del usuario es :'</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A9B7C6"/>
                </a:solidFill>
                <a:effectLst/>
                <a:latin typeface="JetBrains Mono"/>
              </a:rPr>
              <a:t>letra)</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par1 = par1 +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else if </a:t>
            </a:r>
            <a:r>
              <a:rPr kumimoji="0" lang="es-BO" altLang="es-BO" sz="1000" b="0" i="0" u="none" strike="noStrike" cap="none" normalizeH="0" baseline="0">
                <a:ln>
                  <a:noFill/>
                </a:ln>
                <a:solidFill>
                  <a:srgbClr val="A9B7C6"/>
                </a:solidFill>
                <a:effectLst/>
                <a:latin typeface="JetBrains Mono"/>
              </a:rPr>
              <a:t>par1 &gt;= </a:t>
            </a:r>
            <a:r>
              <a:rPr kumimoji="0" lang="es-BO" altLang="es-BO" sz="1000" b="0" i="0" u="none" strike="noStrike" cap="none" normalizeH="0" baseline="0">
                <a:ln>
                  <a:noFill/>
                </a:ln>
                <a:solidFill>
                  <a:srgbClr val="6897BB"/>
                </a:solidFill>
                <a:effectLst/>
                <a:latin typeface="JetBrains Mono"/>
              </a:rPr>
              <a:t>50001</a:t>
            </a:r>
            <a:br>
              <a:rPr kumimoji="0" lang="es-BO" altLang="es-BO" sz="1000" b="0" i="0" u="none" strike="noStrike" cap="none" normalizeH="0" baseline="0">
                <a:ln>
                  <a:noFill/>
                </a:ln>
                <a:solidFill>
                  <a:srgbClr val="6897BB"/>
                </a:solidFill>
                <a:effectLst/>
                <a:latin typeface="JetBrains Mono"/>
              </a:rPr>
            </a:br>
            <a:r>
              <a:rPr kumimoji="0" lang="es-BO" altLang="es-BO" sz="1000" b="0" i="0" u="none" strike="noStrike" cap="none" normalizeH="0" baseline="0">
                <a:ln>
                  <a:noFill/>
                </a:ln>
                <a:solidFill>
                  <a:srgbClr val="6897BB"/>
                </a:solidFill>
                <a:effectLst/>
                <a:latin typeface="JetBrains Mono"/>
              </a:rPr>
              <a:t>        </a:t>
            </a:r>
            <a:r>
              <a:rPr kumimoji="0" lang="es-BO" altLang="es-BO" sz="1000" b="0" i="0" u="none" strike="noStrike" cap="none" normalizeH="0" baseline="0">
                <a:ln>
                  <a:noFill/>
                </a:ln>
                <a:solidFill>
                  <a:srgbClr val="CC7832"/>
                </a:solidFill>
                <a:effectLst/>
                <a:latin typeface="JetBrains Mono"/>
              </a:rPr>
              <a:t>then</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letra = </a:t>
            </a:r>
            <a:r>
              <a:rPr kumimoji="0" lang="es-BO" altLang="es-BO" sz="1000" b="0" i="0" u="none" strike="noStrike" cap="none" normalizeH="0" baseline="0">
                <a:ln>
                  <a:noFill/>
                </a:ln>
                <a:solidFill>
                  <a:srgbClr val="6A8759"/>
                </a:solidFill>
                <a:effectLst/>
                <a:latin typeface="JetBrains Mono"/>
              </a:rPr>
              <a:t>'PLATINIUM'</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response = </a:t>
            </a:r>
            <a:r>
              <a:rPr kumimoji="0" lang="es-BO" altLang="es-BO" sz="1000" b="0" i="0" u="none" strike="noStrike" cap="none" normalizeH="0" baseline="0">
                <a:ln>
                  <a:noFill/>
                </a:ln>
                <a:solidFill>
                  <a:srgbClr val="FFC66D"/>
                </a:solidFill>
                <a:effectLst/>
                <a:latin typeface="JetBrains Mono"/>
              </a:rPr>
              <a:t>concat</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A8759"/>
                </a:solidFill>
                <a:effectLst/>
                <a:latin typeface="JetBrains Mono"/>
              </a:rPr>
              <a:t>'El nivel del usuario es :'</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A9B7C6"/>
                </a:solidFill>
                <a:effectLst/>
                <a:latin typeface="JetBrains Mono"/>
              </a:rPr>
              <a:t>letra)</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par1 = par1 +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end if;</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end if;</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end if;</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return </a:t>
            </a:r>
            <a:r>
              <a:rPr kumimoji="0" lang="es-BO" altLang="es-BO" sz="1000" b="0" i="0" u="none" strike="noStrike" cap="none" normalizeH="0" baseline="0">
                <a:ln>
                  <a:noFill/>
                </a:ln>
                <a:solidFill>
                  <a:srgbClr val="A9B7C6"/>
                </a:solidFill>
                <a:effectLst/>
                <a:latin typeface="JetBrains Mono"/>
              </a:rPr>
              <a:t>response</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end;</a:t>
            </a:r>
            <a:br>
              <a:rPr kumimoji="0" lang="es-BO" altLang="es-BO" sz="1000" b="0" i="0" u="none" strike="noStrike" cap="none" normalizeH="0" baseline="0">
                <a:ln>
                  <a:noFill/>
                </a:ln>
                <a:solidFill>
                  <a:srgbClr val="CC7832"/>
                </a:solidFill>
                <a:effectLst/>
                <a:latin typeface="JetBrains Mono"/>
              </a:rPr>
            </a:b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SELECT </a:t>
            </a:r>
            <a:r>
              <a:rPr kumimoji="0" lang="es-BO" altLang="es-BO" sz="1000" b="0" i="1" u="none" strike="noStrike" cap="none" normalizeH="0" baseline="0">
                <a:ln>
                  <a:noFill/>
                </a:ln>
                <a:solidFill>
                  <a:srgbClr val="FFC66D"/>
                </a:solidFill>
                <a:effectLst/>
                <a:latin typeface="JetBrains Mono"/>
              </a:rPr>
              <a:t>determinaelniveldeusuario</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897BB"/>
                </a:solidFill>
                <a:effectLst/>
                <a:latin typeface="JetBrains Mono"/>
              </a:rPr>
              <a:t>10001</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CC7832"/>
                </a:solidFill>
                <a:effectLst/>
                <a:latin typeface="JetBrains Mono"/>
              </a:rPr>
              <a:t>;</a:t>
            </a:r>
            <a:endParaRPr kumimoji="0" lang="es-BO" altLang="es-B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84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17. </a:t>
            </a:r>
            <a:r>
              <a:rPr lang="es-ES" sz="3600" b="1" i="1" dirty="0">
                <a:solidFill>
                  <a:srgbClr val="FF0000"/>
                </a:solidFill>
              </a:rPr>
              <a:t>Crear una función que reciba un parámetro TEXT</a:t>
            </a:r>
            <a:br>
              <a:rPr lang="es-ES" sz="3600" dirty="0"/>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5" name="Rectangle 1">
            <a:extLst>
              <a:ext uri="{FF2B5EF4-FFF2-40B4-BE49-F238E27FC236}">
                <a16:creationId xmlns:a16="http://schemas.microsoft.com/office/drawing/2014/main" id="{11111D5E-DC05-4D4F-8C10-DC33497015A7}"/>
              </a:ext>
            </a:extLst>
          </p:cNvPr>
          <p:cNvSpPr>
            <a:spLocks noChangeArrowheads="1"/>
          </p:cNvSpPr>
          <p:nvPr/>
        </p:nvSpPr>
        <p:spPr bwMode="auto">
          <a:xfrm>
            <a:off x="1563756" y="1792853"/>
            <a:ext cx="9064487"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a:ln>
                  <a:noFill/>
                </a:ln>
                <a:solidFill>
                  <a:srgbClr val="808080"/>
                </a:solidFill>
                <a:effectLst/>
                <a:latin typeface="JetBrains Mono"/>
              </a:rPr>
              <a:t>#Crear una función que reciba un parámetro TEXT</a:t>
            </a:r>
            <a:br>
              <a:rPr kumimoji="0" lang="es-BO" altLang="es-BO" sz="1400" b="0" i="0" u="none" strike="noStrike" cap="none" normalizeH="0" baseline="0">
                <a:ln>
                  <a:noFill/>
                </a:ln>
                <a:solidFill>
                  <a:srgbClr val="808080"/>
                </a:solidFill>
                <a:effectLst/>
                <a:latin typeface="JetBrains Mono"/>
              </a:rPr>
            </a:br>
            <a:r>
              <a:rPr kumimoji="0" lang="es-BO" altLang="es-BO" sz="1400" b="0" i="0" u="none" strike="noStrike" cap="none" normalizeH="0" baseline="0">
                <a:ln>
                  <a:noFill/>
                </a:ln>
                <a:solidFill>
                  <a:srgbClr val="808080"/>
                </a:solidFill>
                <a:effectLst/>
                <a:latin typeface="JetBrains Mono"/>
              </a:rPr>
              <a:t># dbaii, baii, aii, ...</a:t>
            </a:r>
            <a:br>
              <a:rPr kumimoji="0" lang="es-BO" altLang="es-BO" sz="1400" b="0" i="0" u="none" strike="noStrike" cap="none" normalizeH="0" baseline="0">
                <a:ln>
                  <a:noFill/>
                </a:ln>
                <a:solidFill>
                  <a:srgbClr val="808080"/>
                </a:solidFill>
                <a:effectLst/>
                <a:latin typeface="JetBrains Mono"/>
              </a:rPr>
            </a:br>
            <a:br>
              <a:rPr kumimoji="0" lang="es-BO" altLang="es-BO" sz="1400" b="0" i="0" u="none" strike="noStrike" cap="none" normalizeH="0" baseline="0">
                <a:ln>
                  <a:noFill/>
                </a:ln>
                <a:solidFill>
                  <a:srgbClr val="808080"/>
                </a:solidFill>
                <a:effectLst/>
                <a:latin typeface="JetBrains Mono"/>
              </a:rPr>
            </a:br>
            <a:r>
              <a:rPr kumimoji="0" lang="es-BO" altLang="es-BO" sz="1400" b="0" i="0" u="none" strike="noStrike" cap="none" normalizeH="0" baseline="0">
                <a:ln>
                  <a:noFill/>
                </a:ln>
                <a:solidFill>
                  <a:srgbClr val="CC7832"/>
                </a:solidFill>
                <a:effectLst/>
                <a:latin typeface="JetBrains Mono"/>
              </a:rPr>
              <a:t>drop function if exists </a:t>
            </a:r>
            <a:r>
              <a:rPr kumimoji="0" lang="es-BO" altLang="es-BO" sz="1400" b="0" i="1" u="none" strike="noStrike" cap="none" normalizeH="0" baseline="0">
                <a:ln>
                  <a:noFill/>
                </a:ln>
                <a:solidFill>
                  <a:srgbClr val="FFC66D"/>
                </a:solidFill>
                <a:effectLst/>
                <a:latin typeface="JetBrains Mono"/>
              </a:rPr>
              <a:t>subCadena</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create function </a:t>
            </a:r>
            <a:r>
              <a:rPr kumimoji="0" lang="es-BO" altLang="es-BO" sz="1400" b="0" i="1" u="none" strike="noStrike" cap="none" normalizeH="0" baseline="0">
                <a:ln>
                  <a:noFill/>
                </a:ln>
                <a:solidFill>
                  <a:srgbClr val="FFC66D"/>
                </a:solidFill>
                <a:effectLst/>
                <a:latin typeface="JetBrains Mono"/>
              </a:rPr>
              <a:t>subCadena</a:t>
            </a:r>
            <a:r>
              <a:rPr kumimoji="0" lang="es-BO" altLang="es-BO" sz="1400" b="0" i="0" u="none" strike="noStrike" cap="none" normalizeH="0" baseline="0">
                <a:ln>
                  <a:noFill/>
                </a:ln>
                <a:solidFill>
                  <a:srgbClr val="A9B7C6"/>
                </a:solidFill>
                <a:effectLst/>
                <a:latin typeface="JetBrains Mono"/>
              </a:rPr>
              <a:t>(cadena </a:t>
            </a:r>
            <a:r>
              <a:rPr kumimoji="0" lang="es-BO" altLang="es-BO" sz="1400" b="0" i="0" u="none" strike="noStrike" cap="none" normalizeH="0" baseline="0">
                <a:ln>
                  <a:noFill/>
                </a:ln>
                <a:solidFill>
                  <a:srgbClr val="CC7832"/>
                </a:solidFill>
                <a:effectLst/>
                <a:latin typeface="JetBrains Mono"/>
              </a:rPr>
              <a:t>varchar</a:t>
            </a:r>
            <a:r>
              <a:rPr kumimoji="0" lang="es-BO" altLang="es-BO" sz="1400" b="0" i="0" u="none" strike="noStrike" cap="none" normalizeH="0" baseline="0">
                <a:ln>
                  <a:noFill/>
                </a:ln>
                <a:solidFill>
                  <a:srgbClr val="A9B7C6"/>
                </a:solidFill>
                <a:effectLst/>
                <a:latin typeface="JetBrains Mono"/>
              </a:rPr>
              <a:t>(</a:t>
            </a:r>
            <a:r>
              <a:rPr kumimoji="0" lang="es-BO" altLang="es-BO" sz="1400" b="0" i="0" u="none" strike="noStrike" cap="none" normalizeH="0" baseline="0">
                <a:ln>
                  <a:noFill/>
                </a:ln>
                <a:solidFill>
                  <a:srgbClr val="6897BB"/>
                </a:solidFill>
                <a:effectLst/>
                <a:latin typeface="JetBrains Mono"/>
              </a:rPr>
              <a:t>20</a:t>
            </a:r>
            <a:r>
              <a:rPr kumimoji="0" lang="es-BO" altLang="es-BO" sz="1400" b="0" i="0" u="none" strike="noStrike" cap="none" normalizeH="0" baseline="0">
                <a:ln>
                  <a:noFill/>
                </a:ln>
                <a:solidFill>
                  <a:srgbClr val="A9B7C6"/>
                </a:solidFill>
                <a:effectLst/>
                <a:latin typeface="JetBrains Mono"/>
              </a:rPr>
              <a:t>)</a:t>
            </a:r>
            <a:r>
              <a:rPr kumimoji="0" lang="es-BO" altLang="es-BO" sz="1400" b="0" i="0" u="none" strike="noStrike" cap="none" normalizeH="0" baseline="0">
                <a:ln>
                  <a:noFill/>
                </a:ln>
                <a:solidFill>
                  <a:srgbClr val="CC7832"/>
                </a:solidFill>
                <a:effectLst/>
                <a:latin typeface="JetBrains Mono"/>
              </a:rPr>
              <a:t>, </a:t>
            </a:r>
            <a:r>
              <a:rPr kumimoji="0" lang="es-BO" altLang="es-BO" sz="1400" b="0" i="0" u="none" strike="noStrike" cap="none" normalizeH="0" baseline="0">
                <a:ln>
                  <a:noFill/>
                </a:ln>
                <a:solidFill>
                  <a:srgbClr val="A9B7C6"/>
                </a:solidFill>
                <a:effectLst/>
                <a:latin typeface="JetBrains Mono"/>
              </a:rPr>
              <a:t>position </a:t>
            </a:r>
            <a:r>
              <a:rPr kumimoji="0" lang="es-BO" altLang="es-BO" sz="1400" b="0" i="0" u="none" strike="noStrike" cap="none" normalizeH="0" baseline="0">
                <a:ln>
                  <a:noFill/>
                </a:ln>
                <a:solidFill>
                  <a:srgbClr val="CC7832"/>
                </a:solidFill>
                <a:effectLst/>
                <a:latin typeface="JetBrains Mono"/>
              </a:rPr>
              <a:t>integer</a:t>
            </a:r>
            <a:r>
              <a:rPr kumimoji="0" lang="es-BO" altLang="es-BO" sz="1400" b="0" i="0" u="none" strike="noStrike" cap="none" normalizeH="0" baseline="0">
                <a:ln>
                  <a:noFill/>
                </a:ln>
                <a:solidFill>
                  <a:srgbClr val="A9B7C6"/>
                </a:solidFill>
                <a:effectLst/>
                <a:latin typeface="JetBrains Mono"/>
              </a:rPr>
              <a:t>)</a:t>
            </a:r>
            <a:br>
              <a:rPr kumimoji="0" lang="es-BO" altLang="es-BO" sz="1400" b="0" i="0" u="none" strike="noStrike" cap="none" normalizeH="0" baseline="0">
                <a:ln>
                  <a:noFill/>
                </a:ln>
                <a:solidFill>
                  <a:srgbClr val="A9B7C6"/>
                </a:solidFill>
                <a:effectLst/>
                <a:latin typeface="JetBrains Mono"/>
              </a:rPr>
            </a:br>
            <a:r>
              <a:rPr kumimoji="0" lang="es-BO" altLang="es-BO" sz="1400" b="0" i="0" u="none" strike="noStrike" cap="none" normalizeH="0" baseline="0">
                <a:ln>
                  <a:noFill/>
                </a:ln>
                <a:solidFill>
                  <a:srgbClr val="CC7832"/>
                </a:solidFill>
                <a:effectLst/>
                <a:latin typeface="JetBrains Mono"/>
              </a:rPr>
              <a:t>returns text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begin</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declare </a:t>
            </a:r>
            <a:r>
              <a:rPr kumimoji="0" lang="es-BO" altLang="es-BO" sz="1400" b="0" i="0" u="none" strike="noStrike" cap="none" normalizeH="0" baseline="0">
                <a:ln>
                  <a:noFill/>
                </a:ln>
                <a:solidFill>
                  <a:srgbClr val="A9B7C6"/>
                </a:solidFill>
                <a:effectLst/>
                <a:latin typeface="JetBrains Mono"/>
              </a:rPr>
              <a:t>subCadena </a:t>
            </a:r>
            <a:r>
              <a:rPr kumimoji="0" lang="es-BO" altLang="es-BO" sz="1400" b="0" i="0" u="none" strike="noStrike" cap="none" normalizeH="0" baseline="0">
                <a:ln>
                  <a:noFill/>
                </a:ln>
                <a:solidFill>
                  <a:srgbClr val="CC7832"/>
                </a:solidFill>
                <a:effectLst/>
                <a:latin typeface="JetBrains Mono"/>
              </a:rPr>
              <a:t>text default </a:t>
            </a:r>
            <a:r>
              <a:rPr kumimoji="0" lang="es-BO" altLang="es-BO" sz="1400" b="0" i="0" u="none" strike="noStrike" cap="none" normalizeH="0" baseline="0">
                <a:ln>
                  <a:noFill/>
                </a:ln>
                <a:solidFill>
                  <a:srgbClr val="6A8759"/>
                </a:solidFill>
                <a:effectLst/>
                <a:latin typeface="JetBrains Mono"/>
              </a:rPr>
              <a:t>''</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declare </a:t>
            </a:r>
            <a:r>
              <a:rPr kumimoji="0" lang="es-BO" altLang="es-BO" sz="1400" b="0" i="0" u="none" strike="noStrike" cap="none" normalizeH="0" baseline="0">
                <a:ln>
                  <a:noFill/>
                </a:ln>
                <a:solidFill>
                  <a:srgbClr val="A9B7C6"/>
                </a:solidFill>
                <a:effectLst/>
                <a:latin typeface="JetBrains Mono"/>
              </a:rPr>
              <a:t>limite </a:t>
            </a:r>
            <a:r>
              <a:rPr kumimoji="0" lang="es-BO" altLang="es-BO" sz="1400" b="0" i="0" u="none" strike="noStrike" cap="none" normalizeH="0" baseline="0">
                <a:ln>
                  <a:noFill/>
                </a:ln>
                <a:solidFill>
                  <a:srgbClr val="CC7832"/>
                </a:solidFill>
                <a:effectLst/>
                <a:latin typeface="JetBrains Mono"/>
              </a:rPr>
              <a:t>int default </a:t>
            </a:r>
            <a:r>
              <a:rPr kumimoji="0" lang="es-BO" altLang="es-BO" sz="1400" b="0" i="0" u="none" strike="noStrike" cap="none" normalizeH="0" baseline="0">
                <a:ln>
                  <a:noFill/>
                </a:ln>
                <a:solidFill>
                  <a:srgbClr val="FFC66D"/>
                </a:solidFill>
                <a:effectLst/>
                <a:latin typeface="JetBrains Mono"/>
              </a:rPr>
              <a:t>char_length</a:t>
            </a:r>
            <a:r>
              <a:rPr kumimoji="0" lang="es-BO" altLang="es-BO" sz="1400" b="0" i="0" u="none" strike="noStrike" cap="none" normalizeH="0" baseline="0">
                <a:ln>
                  <a:noFill/>
                </a:ln>
                <a:solidFill>
                  <a:srgbClr val="A9B7C6"/>
                </a:solidFill>
                <a:effectLst/>
                <a:latin typeface="JetBrains Mono"/>
              </a:rPr>
              <a:t>(cadena)</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set </a:t>
            </a:r>
            <a:r>
              <a:rPr kumimoji="0" lang="es-BO" altLang="es-BO" sz="1400" b="0" i="0" u="none" strike="noStrike" cap="none" normalizeH="0" baseline="0">
                <a:ln>
                  <a:noFill/>
                </a:ln>
                <a:solidFill>
                  <a:srgbClr val="A9B7C6"/>
                </a:solidFill>
                <a:effectLst/>
                <a:latin typeface="JetBrains Mono"/>
              </a:rPr>
              <a:t>position = </a:t>
            </a:r>
            <a:r>
              <a:rPr kumimoji="0" lang="es-BO" altLang="es-BO" sz="1400" b="0" i="0" u="none" strike="noStrike" cap="none" normalizeH="0" baseline="0">
                <a:ln>
                  <a:noFill/>
                </a:ln>
                <a:solidFill>
                  <a:srgbClr val="6897BB"/>
                </a:solidFill>
                <a:effectLst/>
                <a:latin typeface="JetBrains Mono"/>
              </a:rPr>
              <a:t>1</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repeat</a:t>
            </a:r>
            <a:br>
              <a:rPr kumimoji="0" lang="es-BO" altLang="es-BO" sz="1400" b="0" i="0" u="none" strike="noStrike" cap="none" normalizeH="0" baseline="0">
                <a:ln>
                  <a:noFill/>
                </a:ln>
                <a:solidFill>
                  <a:srgbClr val="CC7832"/>
                </a:solidFill>
                <a:effectLst/>
                <a:latin typeface="JetBrains Mono"/>
              </a:rPr>
            </a:b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    set </a:t>
            </a:r>
            <a:r>
              <a:rPr kumimoji="0" lang="es-BO" altLang="es-BO" sz="1400" b="0" i="0" u="none" strike="noStrike" cap="none" normalizeH="0" baseline="0">
                <a:ln>
                  <a:noFill/>
                </a:ln>
                <a:solidFill>
                  <a:srgbClr val="A9B7C6"/>
                </a:solidFill>
                <a:effectLst/>
                <a:latin typeface="JetBrains Mono"/>
              </a:rPr>
              <a:t>subCadena = </a:t>
            </a:r>
            <a:r>
              <a:rPr kumimoji="0" lang="es-BO" altLang="es-BO" sz="1400" b="0" i="0" u="none" strike="noStrike" cap="none" normalizeH="0" baseline="0">
                <a:ln>
                  <a:noFill/>
                </a:ln>
                <a:solidFill>
                  <a:srgbClr val="FFC66D"/>
                </a:solidFill>
                <a:effectLst/>
                <a:latin typeface="JetBrains Mono"/>
              </a:rPr>
              <a:t>concat</a:t>
            </a:r>
            <a:r>
              <a:rPr kumimoji="0" lang="es-BO" altLang="es-BO" sz="1400" b="0" i="0" u="none" strike="noStrike" cap="none" normalizeH="0" baseline="0">
                <a:ln>
                  <a:noFill/>
                </a:ln>
                <a:solidFill>
                  <a:srgbClr val="A9B7C6"/>
                </a:solidFill>
                <a:effectLst/>
                <a:latin typeface="JetBrains Mono"/>
              </a:rPr>
              <a:t>(subCadena</a:t>
            </a:r>
            <a:r>
              <a:rPr kumimoji="0" lang="es-BO" altLang="es-BO" sz="1400" b="0" i="0" u="none" strike="noStrike" cap="none" normalizeH="0" baseline="0">
                <a:ln>
                  <a:noFill/>
                </a:ln>
                <a:solidFill>
                  <a:srgbClr val="CC7832"/>
                </a:solidFill>
                <a:effectLst/>
                <a:latin typeface="JetBrains Mono"/>
              </a:rPr>
              <a:t>,</a:t>
            </a:r>
            <a:r>
              <a:rPr kumimoji="0" lang="es-BO" altLang="es-BO" sz="1400" b="0" i="0" u="none" strike="noStrike" cap="none" normalizeH="0" baseline="0">
                <a:ln>
                  <a:noFill/>
                </a:ln>
                <a:solidFill>
                  <a:srgbClr val="FFC66D"/>
                </a:solidFill>
                <a:effectLst/>
                <a:latin typeface="JetBrains Mono"/>
              </a:rPr>
              <a:t>substring</a:t>
            </a:r>
            <a:r>
              <a:rPr kumimoji="0" lang="es-BO" altLang="es-BO" sz="1400" b="0" i="0" u="none" strike="noStrike" cap="none" normalizeH="0" baseline="0">
                <a:ln>
                  <a:noFill/>
                </a:ln>
                <a:solidFill>
                  <a:srgbClr val="A9B7C6"/>
                </a:solidFill>
                <a:effectLst/>
                <a:latin typeface="JetBrains Mono"/>
              </a:rPr>
              <a:t>(cadena </a:t>
            </a:r>
            <a:r>
              <a:rPr kumimoji="0" lang="es-BO" altLang="es-BO" sz="1400" b="0" i="0" u="none" strike="noStrike" cap="none" normalizeH="0" baseline="0">
                <a:ln>
                  <a:noFill/>
                </a:ln>
                <a:solidFill>
                  <a:srgbClr val="CC7832"/>
                </a:solidFill>
                <a:effectLst/>
                <a:latin typeface="JetBrains Mono"/>
              </a:rPr>
              <a:t>, </a:t>
            </a:r>
            <a:r>
              <a:rPr kumimoji="0" lang="es-BO" altLang="es-BO" sz="1400" b="0" i="0" u="none" strike="noStrike" cap="none" normalizeH="0" baseline="0">
                <a:ln>
                  <a:noFill/>
                </a:ln>
                <a:solidFill>
                  <a:srgbClr val="A9B7C6"/>
                </a:solidFill>
                <a:effectLst/>
                <a:latin typeface="JetBrains Mono"/>
              </a:rPr>
              <a:t>position</a:t>
            </a:r>
            <a:r>
              <a:rPr kumimoji="0" lang="es-BO" altLang="es-BO" sz="1400" b="0" i="0" u="none" strike="noStrike" cap="none" normalizeH="0" baseline="0">
                <a:ln>
                  <a:noFill/>
                </a:ln>
                <a:solidFill>
                  <a:srgbClr val="CC7832"/>
                </a:solidFill>
                <a:effectLst/>
                <a:latin typeface="JetBrains Mono"/>
              </a:rPr>
              <a:t>, </a:t>
            </a:r>
            <a:r>
              <a:rPr kumimoji="0" lang="es-BO" altLang="es-BO" sz="1400" b="0" i="0" u="none" strike="noStrike" cap="none" normalizeH="0" baseline="0">
                <a:ln>
                  <a:noFill/>
                </a:ln>
                <a:solidFill>
                  <a:srgbClr val="A9B7C6"/>
                </a:solidFill>
                <a:effectLst/>
                <a:latin typeface="JetBrains Mono"/>
              </a:rPr>
              <a:t>limite)</a:t>
            </a:r>
            <a:r>
              <a:rPr kumimoji="0" lang="es-BO" altLang="es-BO" sz="1400" b="0" i="0" u="none" strike="noStrike" cap="none" normalizeH="0" baseline="0">
                <a:ln>
                  <a:noFill/>
                </a:ln>
                <a:solidFill>
                  <a:srgbClr val="CC7832"/>
                </a:solidFill>
                <a:effectLst/>
                <a:latin typeface="JetBrains Mono"/>
              </a:rPr>
              <a:t>,</a:t>
            </a:r>
            <a:r>
              <a:rPr kumimoji="0" lang="es-BO" altLang="es-BO" sz="1400" b="0" i="0" u="none" strike="noStrike" cap="none" normalizeH="0" baseline="0">
                <a:ln>
                  <a:noFill/>
                </a:ln>
                <a:solidFill>
                  <a:srgbClr val="6A8759"/>
                </a:solidFill>
                <a:effectLst/>
                <a:latin typeface="JetBrains Mono"/>
              </a:rPr>
              <a:t>','</a:t>
            </a:r>
            <a:r>
              <a:rPr kumimoji="0" lang="es-BO" altLang="es-BO" sz="1400" b="0" i="0" u="none" strike="noStrike" cap="none" normalizeH="0" baseline="0">
                <a:ln>
                  <a:noFill/>
                </a:ln>
                <a:solidFill>
                  <a:srgbClr val="A9B7C6"/>
                </a:solidFill>
                <a:effectLst/>
                <a:latin typeface="JetBrains Mono"/>
              </a:rPr>
              <a:t>)</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    set </a:t>
            </a:r>
            <a:r>
              <a:rPr kumimoji="0" lang="es-BO" altLang="es-BO" sz="1400" b="0" i="0" u="none" strike="noStrike" cap="none" normalizeH="0" baseline="0">
                <a:ln>
                  <a:noFill/>
                </a:ln>
                <a:solidFill>
                  <a:srgbClr val="A9B7C6"/>
                </a:solidFill>
                <a:effectLst/>
                <a:latin typeface="JetBrains Mono"/>
              </a:rPr>
              <a:t>position = position + </a:t>
            </a:r>
            <a:r>
              <a:rPr kumimoji="0" lang="es-BO" altLang="es-BO" sz="1400" b="0" i="0" u="none" strike="noStrike" cap="none" normalizeH="0" baseline="0">
                <a:ln>
                  <a:noFill/>
                </a:ln>
                <a:solidFill>
                  <a:srgbClr val="6897BB"/>
                </a:solidFill>
                <a:effectLst/>
                <a:latin typeface="JetBrains Mono"/>
              </a:rPr>
              <a:t>1</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    until </a:t>
            </a:r>
            <a:r>
              <a:rPr kumimoji="0" lang="es-BO" altLang="es-BO" sz="1400" b="0" i="0" u="none" strike="noStrike" cap="none" normalizeH="0" baseline="0">
                <a:ln>
                  <a:noFill/>
                </a:ln>
                <a:solidFill>
                  <a:srgbClr val="A9B7C6"/>
                </a:solidFill>
                <a:effectLst/>
                <a:latin typeface="JetBrains Mono"/>
              </a:rPr>
              <a:t>position -</a:t>
            </a:r>
            <a:r>
              <a:rPr kumimoji="0" lang="es-BO" altLang="es-BO" sz="1400" b="0" i="0" u="none" strike="noStrike" cap="none" normalizeH="0" baseline="0">
                <a:ln>
                  <a:noFill/>
                </a:ln>
                <a:solidFill>
                  <a:srgbClr val="6897BB"/>
                </a:solidFill>
                <a:effectLst/>
                <a:latin typeface="JetBrains Mono"/>
              </a:rPr>
              <a:t>1  </a:t>
            </a:r>
            <a:r>
              <a:rPr kumimoji="0" lang="es-BO" altLang="es-BO" sz="1400" b="0" i="0" u="none" strike="noStrike" cap="none" normalizeH="0" baseline="0">
                <a:ln>
                  <a:noFill/>
                </a:ln>
                <a:solidFill>
                  <a:srgbClr val="A9B7C6"/>
                </a:solidFill>
                <a:effectLst/>
                <a:latin typeface="JetBrains Mono"/>
              </a:rPr>
              <a:t>= limite </a:t>
            </a:r>
            <a:r>
              <a:rPr kumimoji="0" lang="es-BO" altLang="es-BO" sz="1400" b="0" i="0" u="none" strike="noStrike" cap="none" normalizeH="0" baseline="0">
                <a:ln>
                  <a:noFill/>
                </a:ln>
                <a:solidFill>
                  <a:srgbClr val="CC7832"/>
                </a:solidFill>
                <a:effectLst/>
                <a:latin typeface="JetBrains Mono"/>
              </a:rPr>
              <a:t>END REPEAT;</a:t>
            </a:r>
            <a:br>
              <a:rPr kumimoji="0" lang="es-BO" altLang="es-BO" sz="1400" b="0" i="0" u="none" strike="noStrike" cap="none" normalizeH="0" baseline="0">
                <a:ln>
                  <a:noFill/>
                </a:ln>
                <a:solidFill>
                  <a:srgbClr val="CC7832"/>
                </a:solidFill>
                <a:effectLst/>
                <a:latin typeface="JetBrains Mono"/>
              </a:rPr>
            </a:b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return </a:t>
            </a:r>
            <a:r>
              <a:rPr kumimoji="0" lang="es-BO" altLang="es-BO" sz="1400" b="0" i="0" u="none" strike="noStrike" cap="none" normalizeH="0" baseline="0">
                <a:ln>
                  <a:noFill/>
                </a:ln>
                <a:solidFill>
                  <a:srgbClr val="A9B7C6"/>
                </a:solidFill>
                <a:effectLst/>
                <a:latin typeface="JetBrains Mono"/>
              </a:rPr>
              <a:t>subCadena</a:t>
            </a:r>
            <a:r>
              <a:rPr kumimoji="0" lang="es-BO" altLang="es-BO" sz="1400" b="0" i="0" u="none" strike="noStrike" cap="none" normalizeH="0" baseline="0">
                <a:ln>
                  <a:noFill/>
                </a:ln>
                <a:solidFill>
                  <a:srgbClr val="CC7832"/>
                </a:solidFill>
                <a:effectLst/>
                <a:latin typeface="JetBrains Mono"/>
              </a:rPr>
              <a:t>;</a:t>
            </a: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end;</a:t>
            </a:r>
            <a:br>
              <a:rPr kumimoji="0" lang="es-BO" altLang="es-BO" sz="1400" b="0" i="0" u="none" strike="noStrike" cap="none" normalizeH="0" baseline="0">
                <a:ln>
                  <a:noFill/>
                </a:ln>
                <a:solidFill>
                  <a:srgbClr val="CC7832"/>
                </a:solidFill>
                <a:effectLst/>
                <a:latin typeface="JetBrains Mono"/>
              </a:rPr>
            </a:br>
            <a:br>
              <a:rPr kumimoji="0" lang="es-BO" altLang="es-BO" sz="1400" b="0" i="0" u="none" strike="noStrike" cap="none" normalizeH="0" baseline="0">
                <a:ln>
                  <a:noFill/>
                </a:ln>
                <a:solidFill>
                  <a:srgbClr val="CC7832"/>
                </a:solidFill>
                <a:effectLst/>
                <a:latin typeface="JetBrains Mono"/>
              </a:rPr>
            </a:br>
            <a:r>
              <a:rPr kumimoji="0" lang="es-BO" altLang="es-BO" sz="1400" b="0" i="0" u="none" strike="noStrike" cap="none" normalizeH="0" baseline="0">
                <a:ln>
                  <a:noFill/>
                </a:ln>
                <a:solidFill>
                  <a:srgbClr val="CC7832"/>
                </a:solidFill>
                <a:effectLst/>
                <a:latin typeface="JetBrains Mono"/>
              </a:rPr>
              <a:t>select </a:t>
            </a:r>
            <a:r>
              <a:rPr kumimoji="0" lang="es-BO" altLang="es-BO" sz="1400" b="0" i="1" u="none" strike="noStrike" cap="none" normalizeH="0" baseline="0">
                <a:ln>
                  <a:noFill/>
                </a:ln>
                <a:solidFill>
                  <a:srgbClr val="FFC66D"/>
                </a:solidFill>
                <a:effectLst/>
                <a:latin typeface="JetBrains Mono"/>
              </a:rPr>
              <a:t>subCadena</a:t>
            </a:r>
            <a:r>
              <a:rPr kumimoji="0" lang="es-BO" altLang="es-BO" sz="1400" b="0" i="0" u="none" strike="noStrike" cap="none" normalizeH="0" baseline="0">
                <a:ln>
                  <a:noFill/>
                </a:ln>
                <a:solidFill>
                  <a:srgbClr val="A9B7C6"/>
                </a:solidFill>
                <a:effectLst/>
                <a:latin typeface="JetBrains Mono"/>
              </a:rPr>
              <a:t>(</a:t>
            </a:r>
            <a:r>
              <a:rPr kumimoji="0" lang="es-BO" altLang="es-BO" sz="1400" b="0" i="0" u="none" strike="noStrike" cap="none" normalizeH="0" baseline="0">
                <a:ln>
                  <a:noFill/>
                </a:ln>
                <a:solidFill>
                  <a:srgbClr val="6A8759"/>
                </a:solidFill>
                <a:effectLst/>
                <a:latin typeface="JetBrains Mono"/>
              </a:rPr>
              <a:t>'dbaii'</a:t>
            </a:r>
            <a:r>
              <a:rPr kumimoji="0" lang="es-BO" altLang="es-BO" sz="1400" b="0" i="0" u="none" strike="noStrike" cap="none" normalizeH="0" baseline="0">
                <a:ln>
                  <a:noFill/>
                </a:ln>
                <a:solidFill>
                  <a:srgbClr val="CC7832"/>
                </a:solidFill>
                <a:effectLst/>
                <a:latin typeface="JetBrains Mono"/>
              </a:rPr>
              <a:t>, </a:t>
            </a:r>
            <a:r>
              <a:rPr kumimoji="0" lang="es-BO" altLang="es-BO" sz="1400" b="0" i="0" u="none" strike="noStrike" cap="none" normalizeH="0" baseline="0">
                <a:ln>
                  <a:noFill/>
                </a:ln>
                <a:solidFill>
                  <a:srgbClr val="6897BB"/>
                </a:solidFill>
                <a:effectLst/>
                <a:latin typeface="JetBrains Mono"/>
              </a:rPr>
              <a:t>1</a:t>
            </a:r>
            <a:r>
              <a:rPr kumimoji="0" lang="es-BO" altLang="es-BO" sz="1400" b="0" i="0" u="none" strike="noStrike" cap="none" normalizeH="0" baseline="0">
                <a:ln>
                  <a:noFill/>
                </a:ln>
                <a:solidFill>
                  <a:srgbClr val="A9B7C6"/>
                </a:solidFill>
                <a:effectLst/>
                <a:latin typeface="JetBrains Mono"/>
              </a:rPr>
              <a:t>)</a:t>
            </a:r>
            <a:r>
              <a:rPr kumimoji="0" lang="es-BO" altLang="es-BO" sz="1400" b="0" i="0" u="none" strike="noStrike" cap="none" normalizeH="0" baseline="0">
                <a:ln>
                  <a:noFill/>
                </a:ln>
                <a:solidFill>
                  <a:srgbClr val="CC7832"/>
                </a:solidFill>
                <a:effectLst/>
                <a:latin typeface="JetBrains Mono"/>
              </a:rPr>
              <a:t>;</a:t>
            </a:r>
            <a:endParaRPr kumimoji="0" lang="es-BO" altLang="es-BO"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53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5" name="Título 4">
            <a:extLst>
              <a:ext uri="{FF2B5EF4-FFF2-40B4-BE49-F238E27FC236}">
                <a16:creationId xmlns:a16="http://schemas.microsoft.com/office/drawing/2014/main" id="{9744D788-4102-4924-AC59-0A973DF9627F}"/>
              </a:ext>
            </a:extLst>
          </p:cNvPr>
          <p:cNvSpPr>
            <a:spLocks noGrp="1"/>
          </p:cNvSpPr>
          <p:nvPr>
            <p:ph type="ctrTitle"/>
          </p:nvPr>
        </p:nvSpPr>
        <p:spPr>
          <a:xfrm>
            <a:off x="1524000" y="1675225"/>
            <a:ext cx="9144000" cy="3504501"/>
          </a:xfrm>
        </p:spPr>
        <p:txBody>
          <a:bodyPr>
            <a:noAutofit/>
          </a:bodyPr>
          <a:lstStyle/>
          <a:p>
            <a:r>
              <a:rPr lang="es-ES" sz="9600" b="1" i="1" dirty="0">
                <a:solidFill>
                  <a:srgbClr val="FF0000"/>
                </a:solidFill>
              </a:rPr>
              <a:t>GRACIAS POR LA REVISIÓN </a:t>
            </a:r>
            <a:endParaRPr lang="es-BO" sz="9600" b="1" i="1" dirty="0">
              <a:solidFill>
                <a:srgbClr val="FF0000"/>
              </a:solidFill>
            </a:endParaRPr>
          </a:p>
        </p:txBody>
      </p:sp>
    </p:spTree>
    <p:extLst>
      <p:ext uri="{BB962C8B-B14F-4D97-AF65-F5344CB8AC3E}">
        <p14:creationId xmlns:p14="http://schemas.microsoft.com/office/powerpoint/2010/main" val="405245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35636" y="252888"/>
            <a:ext cx="11868912" cy="895477"/>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sz="3100" b="1" i="1" dirty="0">
                <a:solidFill>
                  <a:srgbClr val="FF0000"/>
                </a:solidFill>
              </a:rPr>
              <a:t>1. </a:t>
            </a:r>
            <a:r>
              <a:rPr lang="es-ES" sz="3200" b="1" i="1" dirty="0">
                <a:solidFill>
                  <a:srgbClr val="FF0000"/>
                </a:solidFill>
              </a:rPr>
              <a:t>Defina que es lenguaje procedural en MySQL</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2968752" y="1417637"/>
            <a:ext cx="6202680" cy="2341141"/>
          </a:xfrm>
        </p:spPr>
        <p:txBody>
          <a:bodyPr>
            <a:noAutofit/>
          </a:bodyPr>
          <a:lstStyle/>
          <a:p>
            <a:r>
              <a:rPr lang="es-ES" sz="2800" b="1" i="1" dirty="0">
                <a:solidFill>
                  <a:srgbClr val="FFFF00"/>
                </a:solidFill>
              </a:rPr>
              <a:t>El usuario da órdenes para que se realicen las tareas pertinentes con el objetico de recuperarlos datos requeridos. Es la base del lenguaje de consulta SQL.</a:t>
            </a:r>
            <a:endParaRPr lang="es-419" sz="2800" b="1" i="1" dirty="0">
              <a:solidFill>
                <a:srgbClr val="FFFF00"/>
              </a:solidFill>
            </a:endParaRPr>
          </a:p>
        </p:txBody>
      </p:sp>
      <p:pic>
        <p:nvPicPr>
          <p:cNvPr id="1028" name="Picture 4" descr="MySQL SELECT: Realizar consultas a una base de datos">
            <a:extLst>
              <a:ext uri="{FF2B5EF4-FFF2-40B4-BE49-F238E27FC236}">
                <a16:creationId xmlns:a16="http://schemas.microsoft.com/office/drawing/2014/main" id="{EACDAEFB-9D17-4DCE-9AFC-FA321048C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12" y="3609425"/>
            <a:ext cx="4430424" cy="272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7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cap="none" spc="0" dirty="0">
                <a:ln w="0"/>
                <a:solidFill>
                  <a:srgbClr val="FF0000"/>
                </a:solidFill>
                <a:effectLst>
                  <a:outerShdw blurRad="38100" dist="19050" dir="2700000" algn="tl" rotWithShape="0">
                    <a:schemeClr val="dk1">
                      <a:alpha val="40000"/>
                    </a:schemeClr>
                  </a:outerShdw>
                </a:effectLst>
              </a:rPr>
              <a:t>2. </a:t>
            </a:r>
            <a:r>
              <a:rPr lang="es-ES" sz="3200" b="1" i="1" dirty="0">
                <a:solidFill>
                  <a:srgbClr val="FF0000"/>
                </a:solidFill>
              </a:rPr>
              <a:t>Defina que es una función en MySQL.</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7883461" cy="2175004"/>
          </a:xfrm>
        </p:spPr>
        <p:txBody>
          <a:bodyPr>
            <a:noAutofit/>
          </a:bodyPr>
          <a:lstStyle/>
          <a:p>
            <a:pPr algn="l"/>
            <a:r>
              <a:rPr lang="es-ES" sz="3600" b="1" i="1" dirty="0">
                <a:solidFill>
                  <a:srgbClr val="FFFF00"/>
                </a:solidFill>
              </a:rPr>
              <a:t>Las funciones son piezas de código que reciben datos de entrada, realizan operaciones con ellos y luego devuelven un resultado.</a:t>
            </a:r>
            <a:endParaRPr lang="es-MX" sz="3600" b="1" i="1" dirty="0">
              <a:solidFill>
                <a:srgbClr val="FFFF00"/>
              </a:solidFill>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746" y="3642249"/>
            <a:ext cx="4330446" cy="24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72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182880"/>
            <a:ext cx="11868912" cy="1371600"/>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3.¿</a:t>
            </a:r>
            <a:r>
              <a:rPr lang="es-ES" sz="3200" b="1" i="1" dirty="0">
                <a:solidFill>
                  <a:srgbClr val="FF0000"/>
                </a:solidFill>
              </a:rPr>
              <a:t>Qué cosas características debe de tener una función? Explique sobre el nombre, el </a:t>
            </a:r>
            <a:r>
              <a:rPr lang="es-ES" sz="3200" b="1" i="1" dirty="0" err="1">
                <a:solidFill>
                  <a:srgbClr val="FF0000"/>
                </a:solidFill>
              </a:rPr>
              <a:t>return</a:t>
            </a:r>
            <a:r>
              <a:rPr lang="es-ES" sz="3200" b="1" i="1" dirty="0">
                <a:solidFill>
                  <a:srgbClr val="FF0000"/>
                </a:solidFill>
              </a:rPr>
              <a:t>, parámetros, etc.</a:t>
            </a:r>
            <a:br>
              <a:rPr lang="es-ES" sz="3200" b="1" i="1" cap="none" spc="0" dirty="0">
                <a:ln w="0"/>
                <a:solidFill>
                  <a:srgbClr val="FF0000"/>
                </a:solidFill>
                <a:effectLst>
                  <a:outerShdw blurRad="38100" dist="19050" dir="2700000" algn="tl" rotWithShape="0">
                    <a:schemeClr val="dk1">
                      <a:alpha val="40000"/>
                    </a:schemeClr>
                  </a:outerShdw>
                </a:effectLst>
              </a:rPr>
            </a:b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87095" y="1139696"/>
            <a:ext cx="11417809" cy="5256532"/>
          </a:xfrm>
        </p:spPr>
        <p:txBody>
          <a:bodyPr>
            <a:noAutofit/>
          </a:bodyPr>
          <a:lstStyle/>
          <a:p>
            <a:pPr algn="l"/>
            <a:r>
              <a:rPr lang="es-ES" sz="1600" b="1" i="1" dirty="0">
                <a:solidFill>
                  <a:srgbClr val="FFFF00"/>
                </a:solidFill>
              </a:rPr>
              <a:t>-Para cada valor x del dominio, le corresponde un único valor y del condominio.</a:t>
            </a:r>
          </a:p>
          <a:p>
            <a:pPr algn="l"/>
            <a:r>
              <a:rPr lang="es-ES" sz="1600" b="1" i="1" dirty="0">
                <a:solidFill>
                  <a:srgbClr val="FFFF00"/>
                </a:solidFill>
              </a:rPr>
              <a:t>-Una función es una relación entre dos conjuntos.</a:t>
            </a:r>
          </a:p>
          <a:p>
            <a:pPr algn="l"/>
            <a:r>
              <a:rPr lang="es-ES" sz="1600" b="1" i="1" dirty="0">
                <a:solidFill>
                  <a:srgbClr val="FFFF00"/>
                </a:solidFill>
              </a:rPr>
              <a:t>-Las funciones describen fenómenos de la vida cotidiana.</a:t>
            </a:r>
          </a:p>
          <a:p>
            <a:pPr algn="l"/>
            <a:r>
              <a:rPr lang="es-ES" sz="1600" b="1" i="1" dirty="0">
                <a:solidFill>
                  <a:srgbClr val="FFFF00"/>
                </a:solidFill>
              </a:rPr>
              <a:t>-Se pueden representar gráficamente.</a:t>
            </a:r>
          </a:p>
          <a:p>
            <a:pPr algn="l"/>
            <a:r>
              <a:rPr lang="es-ES" sz="1600" b="1" i="1" dirty="0">
                <a:solidFill>
                  <a:srgbClr val="FFFF00"/>
                </a:solidFill>
              </a:rPr>
              <a:t>-Variable independiente: es la x, y esta variable no depende de ninguna otra.</a:t>
            </a:r>
          </a:p>
          <a:p>
            <a:pPr algn="l"/>
            <a:r>
              <a:rPr lang="es-ES" sz="1600" b="1" i="1" dirty="0">
                <a:solidFill>
                  <a:srgbClr val="FFFF00"/>
                </a:solidFill>
              </a:rPr>
              <a:t>-Variable dependiente: es la variable que depende del valor de x de la ecuación, es decir es y.</a:t>
            </a:r>
          </a:p>
          <a:p>
            <a:pPr algn="l"/>
            <a:r>
              <a:rPr lang="es-ES" sz="1600" b="1" i="1" dirty="0">
                <a:solidFill>
                  <a:srgbClr val="FFFF00"/>
                </a:solidFill>
              </a:rPr>
              <a:t>-Correspondencia: a cada valor de x le corresponde un valor de y.</a:t>
            </a:r>
          </a:p>
          <a:p>
            <a:pPr algn="l"/>
            <a:r>
              <a:rPr lang="es-ES" sz="1600" b="1" i="1" dirty="0">
                <a:solidFill>
                  <a:srgbClr val="FFFF00"/>
                </a:solidFill>
              </a:rPr>
              <a:t>-Unicidad: cada valor de x debe tener una sola imagen.</a:t>
            </a:r>
          </a:p>
          <a:p>
            <a:pPr algn="l"/>
            <a:r>
              <a:rPr lang="es-ES" sz="1600" b="1" i="1" dirty="0">
                <a:solidFill>
                  <a:srgbClr val="FFFF00"/>
                </a:solidFill>
              </a:rPr>
              <a:t>-Dominio: es el conjunto de todos los valores de x para los cuales la función está definida.</a:t>
            </a:r>
          </a:p>
          <a:p>
            <a:pPr algn="l"/>
            <a:r>
              <a:rPr lang="es-ES" sz="1600" b="1" i="1" dirty="0">
                <a:solidFill>
                  <a:srgbClr val="FFFF00"/>
                </a:solidFill>
              </a:rPr>
              <a:t>-Condominio: es el conjunto de valores que podrían salir. Este conjunto contiene al conjunto imagen de la función.</a:t>
            </a:r>
          </a:p>
          <a:p>
            <a:pPr algn="l"/>
            <a:r>
              <a:rPr lang="es-ES" sz="1600" b="1" i="1" dirty="0">
                <a:solidFill>
                  <a:srgbClr val="FFFF00"/>
                </a:solidFill>
              </a:rPr>
              <a:t>-Imagen: son todos los valores de y para los cuales existe un único valor de x tales que y=f(x). Es un subconjunto del condominio.</a:t>
            </a:r>
          </a:p>
          <a:p>
            <a:pPr algn="l"/>
            <a:r>
              <a:rPr lang="es-ES" sz="1600" b="1" i="1" dirty="0">
                <a:solidFill>
                  <a:srgbClr val="FFFF00"/>
                </a:solidFill>
              </a:rPr>
              <a:t>-Conjunto de positividad: son todos los valores de x para los cuales la función es positiva.</a:t>
            </a:r>
          </a:p>
          <a:p>
            <a:pPr algn="l"/>
            <a:r>
              <a:rPr lang="es-ES" sz="1600" b="1" i="1" dirty="0">
                <a:solidFill>
                  <a:srgbClr val="FFFF00"/>
                </a:solidFill>
              </a:rPr>
              <a:t>-Conjunto de negatividad: son todos los valores de x para los cuales la función es negativa.</a:t>
            </a:r>
          </a:p>
          <a:p>
            <a:pPr algn="l"/>
            <a:r>
              <a:rPr lang="es-ES" sz="1600" b="1" i="1" dirty="0">
                <a:solidFill>
                  <a:srgbClr val="FFFF00"/>
                </a:solidFill>
              </a:rPr>
              <a:t>-Conjunto de ceros: son todos los valores de x que anulan la función es decir son aquellos valores que hacen que f(x)=0.</a:t>
            </a:r>
          </a:p>
          <a:p>
            <a:pPr algn="l"/>
            <a:r>
              <a:rPr lang="es-ES" sz="1600" b="1" i="1" dirty="0">
                <a:solidFill>
                  <a:srgbClr val="FFFF00"/>
                </a:solidFill>
              </a:rPr>
              <a:t>-Intervalo de crecimiento: son los valores de x para los cuales la función crece.</a:t>
            </a:r>
          </a:p>
          <a:p>
            <a:pPr algn="l"/>
            <a:r>
              <a:rPr lang="es-ES" sz="1600" b="1" i="1" dirty="0">
                <a:solidFill>
                  <a:srgbClr val="FFFF00"/>
                </a:solidFill>
              </a:rPr>
              <a:t>-Intervalo de decrecimiento: son aquellos valores de x para los cuales la función decrece.</a:t>
            </a:r>
            <a:endParaRPr lang="es-419" sz="1600" b="1" i="1" dirty="0">
              <a:solidFill>
                <a:srgbClr val="FFFF00"/>
              </a:solidFill>
            </a:endParaRPr>
          </a:p>
        </p:txBody>
      </p:sp>
    </p:spTree>
    <p:extLst>
      <p:ext uri="{BB962C8B-B14F-4D97-AF65-F5344CB8AC3E}">
        <p14:creationId xmlns:p14="http://schemas.microsoft.com/office/powerpoint/2010/main" val="4177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182880"/>
            <a:ext cx="11868912" cy="1322070"/>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4 .</a:t>
            </a:r>
            <a:r>
              <a:rPr lang="es-ES" sz="3200" b="1" i="1" dirty="0">
                <a:solidFill>
                  <a:srgbClr val="FF0000"/>
                </a:solidFill>
              </a:rPr>
              <a:t>¿Cómo crear, modificar y cómo eliminar una función? Adjunte un ejemplo de su uso.</a:t>
            </a:r>
            <a:br>
              <a:rPr lang="es-ES" sz="3200" b="1" i="1" cap="none" spc="0" dirty="0">
                <a:ln w="0"/>
                <a:solidFill>
                  <a:srgbClr val="FF0000"/>
                </a:solidFill>
                <a:effectLst>
                  <a:outerShdw blurRad="38100" dist="19050" dir="2700000" algn="tl" rotWithShape="0">
                    <a:schemeClr val="dk1">
                      <a:alpha val="40000"/>
                    </a:schemeClr>
                  </a:outerShdw>
                </a:effectLst>
              </a:rPr>
            </a:b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87095" y="1177796"/>
            <a:ext cx="11417809" cy="5256532"/>
          </a:xfrm>
        </p:spPr>
        <p:txBody>
          <a:bodyPr>
            <a:noAutofit/>
          </a:bodyPr>
          <a:lstStyle/>
          <a:p>
            <a:pPr algn="l"/>
            <a:r>
              <a:rPr lang="es-419" sz="2300" b="1" i="1" dirty="0">
                <a:solidFill>
                  <a:srgbClr val="FFFF00"/>
                </a:solidFill>
              </a:rPr>
              <a:t>Crear una función </a:t>
            </a:r>
          </a:p>
          <a:p>
            <a:pPr algn="l"/>
            <a:r>
              <a:rPr lang="es-419" sz="2300" b="1" i="1" dirty="0" err="1">
                <a:solidFill>
                  <a:srgbClr val="FFC000"/>
                </a:solidFill>
              </a:rPr>
              <a:t>Create</a:t>
            </a:r>
            <a:r>
              <a:rPr lang="es-419" sz="2300" b="1" i="1" dirty="0">
                <a:solidFill>
                  <a:srgbClr val="FFC000"/>
                </a:solidFill>
              </a:rPr>
              <a:t> </a:t>
            </a:r>
            <a:r>
              <a:rPr lang="es-419" sz="2300" b="1" i="1" dirty="0" err="1">
                <a:solidFill>
                  <a:srgbClr val="FFC000"/>
                </a:solidFill>
              </a:rPr>
              <a:t>function</a:t>
            </a:r>
            <a:r>
              <a:rPr lang="es-419" sz="2300" b="1" i="1" dirty="0">
                <a:solidFill>
                  <a:srgbClr val="FFC000"/>
                </a:solidFill>
              </a:rPr>
              <a:t> Evaluación (Variable)</a:t>
            </a:r>
            <a:r>
              <a:rPr lang="es-419" sz="2300" b="1" i="1" dirty="0" err="1">
                <a:solidFill>
                  <a:srgbClr val="FFC000"/>
                </a:solidFill>
              </a:rPr>
              <a:t>return</a:t>
            </a:r>
            <a:r>
              <a:rPr lang="es-419" sz="2300" b="1" i="1" dirty="0">
                <a:solidFill>
                  <a:srgbClr val="FFC000"/>
                </a:solidFill>
              </a:rPr>
              <a:t> variable    </a:t>
            </a:r>
          </a:p>
          <a:p>
            <a:pPr algn="l"/>
            <a:r>
              <a:rPr lang="es-419" sz="2300" b="1" i="1" dirty="0">
                <a:solidFill>
                  <a:srgbClr val="FFC000"/>
                </a:solidFill>
              </a:rPr>
              <a:t>lógica </a:t>
            </a:r>
          </a:p>
          <a:p>
            <a:pPr algn="l"/>
            <a:r>
              <a:rPr lang="es-419" sz="2300" b="1" i="1" dirty="0" err="1">
                <a:solidFill>
                  <a:srgbClr val="FFC000"/>
                </a:solidFill>
              </a:rPr>
              <a:t>end</a:t>
            </a:r>
            <a:r>
              <a:rPr lang="es-419" sz="2300" b="1" i="1" dirty="0">
                <a:solidFill>
                  <a:srgbClr val="FFC000"/>
                </a:solidFill>
              </a:rPr>
              <a:t>;</a:t>
            </a:r>
          </a:p>
          <a:p>
            <a:pPr algn="l"/>
            <a:r>
              <a:rPr lang="es-419" sz="2300" b="1" i="1" dirty="0">
                <a:solidFill>
                  <a:srgbClr val="FFFF00"/>
                </a:solidFill>
              </a:rPr>
              <a:t>Modificar una función</a:t>
            </a:r>
          </a:p>
          <a:p>
            <a:pPr algn="l"/>
            <a:r>
              <a:rPr lang="es-419" sz="2300" b="1" i="1" dirty="0">
                <a:solidFill>
                  <a:srgbClr val="FFC000"/>
                </a:solidFill>
              </a:rPr>
              <a:t>Alter </a:t>
            </a:r>
            <a:r>
              <a:rPr lang="es-419" sz="2300" b="1" i="1" dirty="0" err="1">
                <a:solidFill>
                  <a:srgbClr val="FFC000"/>
                </a:solidFill>
              </a:rPr>
              <a:t>function</a:t>
            </a:r>
            <a:r>
              <a:rPr lang="es-419" sz="2300" b="1" i="1" dirty="0">
                <a:solidFill>
                  <a:srgbClr val="FFC000"/>
                </a:solidFill>
              </a:rPr>
              <a:t> Evaluación (Variable)</a:t>
            </a:r>
            <a:r>
              <a:rPr lang="es-419" sz="2300" b="1" i="1" dirty="0" err="1">
                <a:solidFill>
                  <a:srgbClr val="FFC000"/>
                </a:solidFill>
              </a:rPr>
              <a:t>return</a:t>
            </a:r>
            <a:r>
              <a:rPr lang="es-419" sz="2300" b="1" i="1" dirty="0">
                <a:solidFill>
                  <a:srgbClr val="FFC000"/>
                </a:solidFill>
              </a:rPr>
              <a:t> variable    </a:t>
            </a:r>
          </a:p>
          <a:p>
            <a:pPr algn="l"/>
            <a:r>
              <a:rPr lang="es-419" sz="2300" b="1" i="1" dirty="0" err="1">
                <a:solidFill>
                  <a:srgbClr val="FFC000"/>
                </a:solidFill>
              </a:rPr>
              <a:t>Logica</a:t>
            </a:r>
            <a:endParaRPr lang="es-419" sz="2300" b="1" i="1" dirty="0">
              <a:solidFill>
                <a:srgbClr val="FFC000"/>
              </a:solidFill>
            </a:endParaRPr>
          </a:p>
          <a:p>
            <a:pPr algn="l"/>
            <a:r>
              <a:rPr lang="es-419" sz="2300" b="1" i="1" dirty="0" err="1">
                <a:solidFill>
                  <a:srgbClr val="FFC000"/>
                </a:solidFill>
              </a:rPr>
              <a:t>end</a:t>
            </a:r>
            <a:r>
              <a:rPr lang="es-419" sz="2300" b="1" i="1" dirty="0">
                <a:solidFill>
                  <a:srgbClr val="FFC000"/>
                </a:solidFill>
              </a:rPr>
              <a:t>;</a:t>
            </a:r>
          </a:p>
          <a:p>
            <a:pPr algn="l"/>
            <a:r>
              <a:rPr lang="es-419" sz="2300" b="1" i="1" dirty="0">
                <a:solidFill>
                  <a:srgbClr val="FFFF00"/>
                </a:solidFill>
              </a:rPr>
              <a:t>Eliminar una función</a:t>
            </a:r>
          </a:p>
          <a:p>
            <a:pPr algn="l"/>
            <a:r>
              <a:rPr lang="es-419" sz="2300" b="1" i="1" dirty="0" err="1">
                <a:solidFill>
                  <a:srgbClr val="FFC000"/>
                </a:solidFill>
              </a:rPr>
              <a:t>Drop</a:t>
            </a:r>
            <a:r>
              <a:rPr lang="es-419" sz="2300" b="1" i="1" dirty="0">
                <a:solidFill>
                  <a:srgbClr val="FFC000"/>
                </a:solidFill>
              </a:rPr>
              <a:t> </a:t>
            </a:r>
            <a:r>
              <a:rPr lang="es-419" sz="2300" b="1" i="1" dirty="0" err="1">
                <a:solidFill>
                  <a:srgbClr val="FFC000"/>
                </a:solidFill>
              </a:rPr>
              <a:t>function</a:t>
            </a:r>
            <a:r>
              <a:rPr lang="es-419" sz="2300" b="1" i="1" dirty="0">
                <a:solidFill>
                  <a:srgbClr val="FFC000"/>
                </a:solidFill>
              </a:rPr>
              <a:t> Evaluación (Variable)</a:t>
            </a:r>
            <a:r>
              <a:rPr lang="es-419" sz="2300" b="1" i="1" dirty="0" err="1">
                <a:solidFill>
                  <a:srgbClr val="FFC000"/>
                </a:solidFill>
              </a:rPr>
              <a:t>return</a:t>
            </a:r>
            <a:r>
              <a:rPr lang="es-419" sz="2300" b="1" i="1" dirty="0">
                <a:solidFill>
                  <a:srgbClr val="FFC000"/>
                </a:solidFill>
              </a:rPr>
              <a:t> variable   </a:t>
            </a:r>
          </a:p>
          <a:p>
            <a:pPr algn="l"/>
            <a:r>
              <a:rPr lang="es-419" sz="2300" b="1" i="1" dirty="0">
                <a:solidFill>
                  <a:srgbClr val="FFC000"/>
                </a:solidFill>
              </a:rPr>
              <a:t> lógica</a:t>
            </a:r>
          </a:p>
          <a:p>
            <a:pPr algn="l"/>
            <a:r>
              <a:rPr lang="es-419" sz="2300" b="1" i="1" dirty="0" err="1">
                <a:solidFill>
                  <a:srgbClr val="FFC000"/>
                </a:solidFill>
              </a:rPr>
              <a:t>end</a:t>
            </a:r>
            <a:r>
              <a:rPr lang="es-419" sz="2300" b="1" i="1" dirty="0">
                <a:solidFill>
                  <a:srgbClr val="FFC000"/>
                </a:solidFill>
              </a:rPr>
              <a:t>;</a:t>
            </a:r>
          </a:p>
        </p:txBody>
      </p:sp>
    </p:spTree>
    <p:extLst>
      <p:ext uri="{BB962C8B-B14F-4D97-AF65-F5344CB8AC3E}">
        <p14:creationId xmlns:p14="http://schemas.microsoft.com/office/powerpoint/2010/main" val="422020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182880"/>
            <a:ext cx="11579352" cy="1207008"/>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5. </a:t>
            </a:r>
            <a:r>
              <a:rPr lang="es-ES" sz="3200" b="1" i="1" dirty="0">
                <a:solidFill>
                  <a:srgbClr val="FF0000"/>
                </a:solidFill>
              </a:rPr>
              <a:t>Para qué sirve la función CONCAT y como funciona en MYSQL ○ ¿Crear una función que muestre el uso de las función CONCAT? ○ La función debe concatenar 3 cadenas. </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11417809" cy="5256532"/>
          </a:xfrm>
        </p:spPr>
        <p:txBody>
          <a:bodyPr>
            <a:noAutofit/>
          </a:bodyPr>
          <a:lstStyle/>
          <a:p>
            <a:pPr algn="l"/>
            <a:r>
              <a:rPr lang="es-ES" b="1" i="1" dirty="0">
                <a:solidFill>
                  <a:srgbClr val="FFFF00"/>
                </a:solidFill>
              </a:rPr>
              <a:t>La </a:t>
            </a:r>
            <a:r>
              <a:rPr lang="es-ES" b="1" i="1" dirty="0" err="1">
                <a:solidFill>
                  <a:srgbClr val="FFFF00"/>
                </a:solidFill>
              </a:rPr>
              <a:t>funición</a:t>
            </a:r>
            <a:r>
              <a:rPr lang="es-ES" b="1" i="1" dirty="0">
                <a:solidFill>
                  <a:srgbClr val="FFFF00"/>
                </a:solidFill>
              </a:rPr>
              <a:t> CONCAT </a:t>
            </a:r>
            <a:r>
              <a:rPr lang="es-ES" b="1" i="1" dirty="0" err="1">
                <a:solidFill>
                  <a:srgbClr val="FFFF00"/>
                </a:solidFill>
              </a:rPr>
              <a:t>sirver</a:t>
            </a:r>
            <a:r>
              <a:rPr lang="es-ES" b="1" i="1" dirty="0">
                <a:solidFill>
                  <a:srgbClr val="FFFF00"/>
                </a:solidFill>
              </a:rPr>
              <a:t> para poder manejar cualquier tipo de variables en consultas y </a:t>
            </a:r>
            <a:r>
              <a:rPr lang="es-ES" b="1" i="1" dirty="0" err="1">
                <a:solidFill>
                  <a:srgbClr val="FFFF00"/>
                </a:solidFill>
              </a:rPr>
              <a:t>funciónes</a:t>
            </a:r>
            <a:r>
              <a:rPr lang="es-ES" b="1" i="1" dirty="0">
                <a:solidFill>
                  <a:srgbClr val="FFFF00"/>
                </a:solidFill>
              </a:rPr>
              <a:t>.</a:t>
            </a:r>
          </a:p>
          <a:p>
            <a:pPr marL="342900" indent="-342900" algn="l">
              <a:buFontTx/>
              <a:buChar char="-"/>
            </a:pPr>
            <a:r>
              <a:rPr lang="es-ES" b="1" i="1" dirty="0">
                <a:solidFill>
                  <a:srgbClr val="FFFF00"/>
                </a:solidFill>
              </a:rPr>
              <a:t>¿Crear una función que muestre el uso de las función CONCAT?</a:t>
            </a:r>
          </a:p>
          <a:p>
            <a:pPr marL="342900" indent="-342900" algn="l">
              <a:buFontTx/>
              <a:buChar char="-"/>
            </a:pPr>
            <a:r>
              <a:rPr lang="es-ES" b="1" i="1" dirty="0">
                <a:solidFill>
                  <a:srgbClr val="FFFF00"/>
                </a:solidFill>
              </a:rPr>
              <a:t>La función debe concatenar 3 cadenas</a:t>
            </a:r>
          </a:p>
          <a:p>
            <a:pPr algn="l"/>
            <a:r>
              <a:rPr lang="es-ES" sz="2300" b="1" i="1" dirty="0" err="1">
                <a:solidFill>
                  <a:srgbClr val="FFC000"/>
                </a:solidFill>
              </a:rPr>
              <a:t>create</a:t>
            </a:r>
            <a:r>
              <a:rPr lang="es-ES" sz="2300" b="1" i="1" dirty="0">
                <a:solidFill>
                  <a:srgbClr val="FFC000"/>
                </a:solidFill>
              </a:rPr>
              <a:t> </a:t>
            </a:r>
            <a:r>
              <a:rPr lang="es-ES" sz="2300" b="1" i="1" dirty="0" err="1">
                <a:solidFill>
                  <a:srgbClr val="FFC000"/>
                </a:solidFill>
              </a:rPr>
              <a:t>function</a:t>
            </a:r>
            <a:r>
              <a:rPr lang="es-ES" sz="2300" b="1" i="1" dirty="0">
                <a:solidFill>
                  <a:srgbClr val="FFC000"/>
                </a:solidFill>
              </a:rPr>
              <a:t> </a:t>
            </a:r>
            <a:r>
              <a:rPr lang="es-ES" sz="2300" b="1" i="1" dirty="0" err="1">
                <a:solidFill>
                  <a:srgbClr val="FFC000"/>
                </a:solidFill>
              </a:rPr>
              <a:t>Evaluacó</a:t>
            </a:r>
            <a:r>
              <a:rPr lang="es-ES" sz="2300" b="1" i="1" dirty="0">
                <a:solidFill>
                  <a:srgbClr val="FFC000"/>
                </a:solidFill>
              </a:rPr>
              <a:t>(primero </a:t>
            </a:r>
            <a:r>
              <a:rPr lang="es-ES" sz="2300" b="1" i="1" dirty="0" err="1">
                <a:solidFill>
                  <a:srgbClr val="FFC000"/>
                </a:solidFill>
              </a:rPr>
              <a:t>integer,segundo</a:t>
            </a:r>
            <a:r>
              <a:rPr lang="es-ES" sz="2300" b="1" i="1" dirty="0">
                <a:solidFill>
                  <a:srgbClr val="FFC000"/>
                </a:solidFill>
              </a:rPr>
              <a:t> </a:t>
            </a:r>
            <a:r>
              <a:rPr lang="es-ES" sz="2300" b="1" i="1" dirty="0" err="1">
                <a:solidFill>
                  <a:srgbClr val="FFC000"/>
                </a:solidFill>
              </a:rPr>
              <a:t>varchar</a:t>
            </a:r>
            <a:r>
              <a:rPr lang="es-ES" sz="2300" b="1" i="1" dirty="0">
                <a:solidFill>
                  <a:srgbClr val="FFC000"/>
                </a:solidFill>
              </a:rPr>
              <a:t>(30),tercero date)</a:t>
            </a:r>
          </a:p>
          <a:p>
            <a:pPr algn="l"/>
            <a:r>
              <a:rPr lang="es-ES" sz="2300" b="1" i="1" dirty="0" err="1">
                <a:solidFill>
                  <a:srgbClr val="FFC000"/>
                </a:solidFill>
              </a:rPr>
              <a:t>returns</a:t>
            </a:r>
            <a:r>
              <a:rPr lang="es-ES" sz="2300" b="1" i="1" dirty="0">
                <a:solidFill>
                  <a:srgbClr val="FFC000"/>
                </a:solidFill>
              </a:rPr>
              <a:t> </a:t>
            </a:r>
            <a:r>
              <a:rPr lang="es-ES" sz="2300" b="1" i="1" dirty="0" err="1">
                <a:solidFill>
                  <a:srgbClr val="FFC000"/>
                </a:solidFill>
              </a:rPr>
              <a:t>varchar</a:t>
            </a:r>
            <a:r>
              <a:rPr lang="es-ES" sz="2300" b="1" i="1" dirty="0">
                <a:solidFill>
                  <a:srgbClr val="FFC000"/>
                </a:solidFill>
              </a:rPr>
              <a:t>(30)    </a:t>
            </a:r>
          </a:p>
          <a:p>
            <a:pPr algn="l"/>
            <a:r>
              <a:rPr lang="es-ES" sz="2300" b="1" i="1" dirty="0" err="1">
                <a:solidFill>
                  <a:srgbClr val="FFC000"/>
                </a:solidFill>
              </a:rPr>
              <a:t>begin</a:t>
            </a:r>
            <a:r>
              <a:rPr lang="es-ES" sz="2300" b="1" i="1" dirty="0">
                <a:solidFill>
                  <a:srgbClr val="FFC000"/>
                </a:solidFill>
              </a:rPr>
              <a:t>    </a:t>
            </a:r>
          </a:p>
          <a:p>
            <a:pPr algn="l"/>
            <a:r>
              <a:rPr lang="es-ES" sz="2300" b="1" i="1" dirty="0">
                <a:solidFill>
                  <a:srgbClr val="FFC000"/>
                </a:solidFill>
              </a:rPr>
              <a:t>declare x </a:t>
            </a:r>
            <a:r>
              <a:rPr lang="es-ES" sz="2300" b="1" i="1" dirty="0" err="1">
                <a:solidFill>
                  <a:srgbClr val="FFC000"/>
                </a:solidFill>
              </a:rPr>
              <a:t>varchar</a:t>
            </a:r>
            <a:r>
              <a:rPr lang="es-ES" sz="2300" b="1" i="1" dirty="0">
                <a:solidFill>
                  <a:srgbClr val="FFC000"/>
                </a:solidFill>
              </a:rPr>
              <a:t>(30);    </a:t>
            </a:r>
          </a:p>
          <a:p>
            <a:pPr algn="l"/>
            <a:r>
              <a:rPr lang="es-ES" sz="2300" b="1" i="1" dirty="0">
                <a:solidFill>
                  <a:srgbClr val="FFC000"/>
                </a:solidFill>
              </a:rPr>
              <a:t>set x = CONCAT(primero, segundo, tercero);    </a:t>
            </a:r>
          </a:p>
          <a:p>
            <a:pPr algn="l"/>
            <a:r>
              <a:rPr lang="es-ES" sz="2300" b="1" i="1" dirty="0" err="1">
                <a:solidFill>
                  <a:srgbClr val="FFC000"/>
                </a:solidFill>
              </a:rPr>
              <a:t>return</a:t>
            </a:r>
            <a:r>
              <a:rPr lang="es-ES" sz="2300" b="1" i="1" dirty="0">
                <a:solidFill>
                  <a:srgbClr val="FFC000"/>
                </a:solidFill>
              </a:rPr>
              <a:t> x;</a:t>
            </a:r>
          </a:p>
          <a:p>
            <a:pPr algn="l"/>
            <a:r>
              <a:rPr lang="es-ES" sz="2300" b="1" i="1" dirty="0" err="1">
                <a:solidFill>
                  <a:srgbClr val="FFC000"/>
                </a:solidFill>
              </a:rPr>
              <a:t>end</a:t>
            </a:r>
            <a:r>
              <a:rPr lang="es-ES" sz="2300" b="1" i="1" dirty="0">
                <a:solidFill>
                  <a:srgbClr val="FFC000"/>
                </a:solidFill>
              </a:rPr>
              <a:t>;</a:t>
            </a:r>
          </a:p>
          <a:p>
            <a:pPr algn="l"/>
            <a:r>
              <a:rPr lang="es-ES" sz="2300" b="1" i="1" dirty="0" err="1">
                <a:solidFill>
                  <a:srgbClr val="FFC000"/>
                </a:solidFill>
              </a:rPr>
              <a:t>Select</a:t>
            </a:r>
            <a:r>
              <a:rPr lang="es-ES" sz="2300" b="1" i="1" dirty="0">
                <a:solidFill>
                  <a:srgbClr val="FFC000"/>
                </a:solidFill>
              </a:rPr>
              <a:t> </a:t>
            </a:r>
            <a:r>
              <a:rPr lang="es-ES" sz="2300" b="1" i="1" dirty="0" err="1">
                <a:solidFill>
                  <a:srgbClr val="FFC000"/>
                </a:solidFill>
              </a:rPr>
              <a:t>Evaluacó</a:t>
            </a:r>
            <a:r>
              <a:rPr lang="es-ES" sz="2300" b="1" i="1" dirty="0">
                <a:solidFill>
                  <a:srgbClr val="FFC000"/>
                </a:solidFill>
              </a:rPr>
              <a:t>(12,'terminal','2015-12-06');</a:t>
            </a:r>
            <a:endParaRPr lang="es-419" sz="2300" b="1" i="1" dirty="0">
              <a:solidFill>
                <a:srgbClr val="FFC000"/>
              </a:solidFill>
            </a:endParaRPr>
          </a:p>
        </p:txBody>
      </p:sp>
    </p:spTree>
    <p:extLst>
      <p:ext uri="{BB962C8B-B14F-4D97-AF65-F5344CB8AC3E}">
        <p14:creationId xmlns:p14="http://schemas.microsoft.com/office/powerpoint/2010/main" val="405530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344424" y="411480"/>
            <a:ext cx="5123688" cy="2825496"/>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6</a:t>
            </a:r>
            <a:r>
              <a:rPr lang="es-419" sz="2700" b="1" i="1" dirty="0">
                <a:ln w="0"/>
                <a:solidFill>
                  <a:srgbClr val="FF0000"/>
                </a:solidFill>
                <a:effectLst>
                  <a:outerShdw blurRad="38100" dist="19050" dir="2700000" algn="tl" rotWithShape="0">
                    <a:schemeClr val="dk1">
                      <a:alpha val="40000"/>
                    </a:schemeClr>
                  </a:outerShdw>
                </a:effectLst>
              </a:rPr>
              <a:t>. </a:t>
            </a:r>
            <a:r>
              <a:rPr lang="es-ES" sz="2700" b="1" i="1" dirty="0">
                <a:solidFill>
                  <a:srgbClr val="FF0000"/>
                </a:solidFill>
              </a:rPr>
              <a:t>Para qué sirve la función SUBSTRING y como funciona en MYSQL </a:t>
            </a:r>
            <a:br>
              <a:rPr lang="es-ES" sz="2700" b="1" i="1" dirty="0">
                <a:solidFill>
                  <a:srgbClr val="FF0000"/>
                </a:solidFill>
              </a:rPr>
            </a:br>
            <a:r>
              <a:rPr lang="es-ES" sz="2700" b="1" i="1" dirty="0">
                <a:solidFill>
                  <a:srgbClr val="FF0000"/>
                </a:solidFill>
              </a:rPr>
              <a:t>○ ¿Crear una función que muestre el uso de las función SUBSTRING? ○ La función recibe un nombre completo. </a:t>
            </a:r>
            <a:br>
              <a:rPr lang="es-ES" sz="2700" b="1" i="1" dirty="0">
                <a:solidFill>
                  <a:srgbClr val="FF0000"/>
                </a:solidFill>
              </a:rPr>
            </a:br>
            <a:r>
              <a:rPr lang="es-ES" sz="2700" b="1" i="1" dirty="0">
                <a:solidFill>
                  <a:srgbClr val="FF0000"/>
                </a:solidFill>
              </a:rPr>
              <a:t>■ INPUT: Ximena Condori Mar </a:t>
            </a:r>
            <a:br>
              <a:rPr lang="es-ES" sz="2700" b="1" i="1" dirty="0">
                <a:solidFill>
                  <a:srgbClr val="FF0000"/>
                </a:solidFill>
              </a:rPr>
            </a:br>
            <a:r>
              <a:rPr lang="es-ES" sz="2700" b="1" i="1" dirty="0">
                <a:solidFill>
                  <a:srgbClr val="FF0000"/>
                </a:solidFill>
              </a:rPr>
              <a:t>○ La función solo retorna el nombre.</a:t>
            </a:r>
            <a:br>
              <a:rPr lang="es-ES" sz="2700" b="1" i="1" dirty="0">
                <a:solidFill>
                  <a:srgbClr val="FF0000"/>
                </a:solidFill>
              </a:rPr>
            </a:br>
            <a:r>
              <a:rPr lang="es-ES" sz="2700" b="1" i="1" dirty="0">
                <a:solidFill>
                  <a:srgbClr val="FF0000"/>
                </a:solidFill>
              </a:rPr>
              <a:t>■ OUTPUT: Ximena </a:t>
            </a:r>
            <a:endParaRPr lang="es-BO" sz="27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665988" y="4379976"/>
            <a:ext cx="4480560" cy="1144524"/>
          </a:xfrm>
        </p:spPr>
        <p:txBody>
          <a:bodyPr>
            <a:noAutofit/>
          </a:bodyPr>
          <a:lstStyle/>
          <a:p>
            <a:pPr algn="l"/>
            <a:r>
              <a:rPr lang="es-ES" b="1" i="1" dirty="0">
                <a:solidFill>
                  <a:srgbClr val="FFFF00"/>
                </a:solidFill>
              </a:rPr>
              <a:t>La función SUBSTRING recibe una variable y la posición inicial y final de la misma </a:t>
            </a:r>
            <a:endParaRPr lang="es-419" sz="2000" b="1" i="1" dirty="0">
              <a:solidFill>
                <a:srgbClr val="FFFF00"/>
              </a:solidFill>
            </a:endParaRPr>
          </a:p>
        </p:txBody>
      </p:sp>
      <p:sp>
        <p:nvSpPr>
          <p:cNvPr id="8" name="Rectángulo 7">
            <a:extLst>
              <a:ext uri="{FF2B5EF4-FFF2-40B4-BE49-F238E27FC236}">
                <a16:creationId xmlns:a16="http://schemas.microsoft.com/office/drawing/2014/main" id="{E952FDB2-FFAF-4555-81C4-BD46B128B775}"/>
              </a:ext>
            </a:extLst>
          </p:cNvPr>
          <p:cNvSpPr/>
          <p:nvPr/>
        </p:nvSpPr>
        <p:spPr>
          <a:xfrm>
            <a:off x="5468112" y="1185362"/>
            <a:ext cx="6552438" cy="4678204"/>
          </a:xfrm>
          <a:prstGeom prst="rect">
            <a:avLst/>
          </a:prstGeom>
        </p:spPr>
        <p:txBody>
          <a:bodyPr wrap="square">
            <a:spAutoFit/>
          </a:bodyPr>
          <a:lstStyle/>
          <a:p>
            <a:pPr eaLnBrk="0" fontAlgn="base" hangingPunct="0">
              <a:spcBef>
                <a:spcPct val="0"/>
              </a:spcBef>
              <a:spcAft>
                <a:spcPct val="0"/>
              </a:spcAft>
            </a:pPr>
            <a:r>
              <a:rPr lang="es-419" altLang="es-419" b="1" i="1" dirty="0">
                <a:solidFill>
                  <a:srgbClr val="FF0000"/>
                </a:solidFill>
                <a:latin typeface="JetBrains Mono"/>
              </a:rPr>
              <a:t>Función:</a:t>
            </a:r>
          </a:p>
          <a:p>
            <a:pPr eaLnBrk="0" fontAlgn="base" hangingPunct="0">
              <a:spcBef>
                <a:spcPct val="0"/>
              </a:spcBef>
              <a:spcAft>
                <a:spcPct val="0"/>
              </a:spcAft>
            </a:pPr>
            <a:r>
              <a:rPr lang="es-419" altLang="es-419" sz="2800" b="1" dirty="0" err="1">
                <a:solidFill>
                  <a:srgbClr val="CC7832"/>
                </a:solidFill>
                <a:latin typeface="JetBrains Mono"/>
              </a:rPr>
              <a:t>create</a:t>
            </a:r>
            <a:r>
              <a:rPr lang="es-419" altLang="es-419" sz="2800" b="1" dirty="0">
                <a:solidFill>
                  <a:srgbClr val="CC7832"/>
                </a:solidFill>
                <a:latin typeface="JetBrains Mono"/>
              </a:rPr>
              <a:t> </a:t>
            </a:r>
            <a:r>
              <a:rPr lang="es-419" altLang="es-419" sz="2800" b="1" dirty="0" err="1">
                <a:solidFill>
                  <a:srgbClr val="CC7832"/>
                </a:solidFill>
                <a:latin typeface="JetBrains Mono"/>
              </a:rPr>
              <a:t>function</a:t>
            </a:r>
            <a:r>
              <a:rPr lang="es-419" altLang="es-419" sz="2800" b="1" dirty="0">
                <a:solidFill>
                  <a:srgbClr val="CC7832"/>
                </a:solidFill>
                <a:latin typeface="JetBrains Mono"/>
              </a:rPr>
              <a:t> </a:t>
            </a:r>
            <a:r>
              <a:rPr lang="es-419" altLang="es-419" sz="2800" b="1" dirty="0" err="1">
                <a:solidFill>
                  <a:srgbClr val="CC7832"/>
                </a:solidFill>
                <a:latin typeface="JetBrains Mono"/>
              </a:rPr>
              <a:t>Evaluac</a:t>
            </a:r>
            <a:r>
              <a:rPr lang="es-419" altLang="es-419" sz="2800" b="1" dirty="0">
                <a:solidFill>
                  <a:srgbClr val="CC7832"/>
                </a:solidFill>
                <a:latin typeface="JetBrains Mono"/>
              </a:rPr>
              <a:t>(primero VARCHAR(30),segundo </a:t>
            </a:r>
            <a:r>
              <a:rPr lang="es-419" altLang="es-419" sz="2800" b="1" dirty="0" err="1">
                <a:solidFill>
                  <a:srgbClr val="CC7832"/>
                </a:solidFill>
                <a:latin typeface="JetBrains Mono"/>
              </a:rPr>
              <a:t>varchar</a:t>
            </a:r>
            <a:r>
              <a:rPr lang="es-419" altLang="es-419" sz="2800" b="1" dirty="0">
                <a:solidFill>
                  <a:srgbClr val="CC7832"/>
                </a:solidFill>
                <a:latin typeface="JetBrains Mono"/>
              </a:rPr>
              <a:t>(30),tercero VARCHAR(30))</a:t>
            </a:r>
          </a:p>
          <a:p>
            <a:pPr eaLnBrk="0" fontAlgn="base" hangingPunct="0">
              <a:spcBef>
                <a:spcPct val="0"/>
              </a:spcBef>
              <a:spcAft>
                <a:spcPct val="0"/>
              </a:spcAft>
            </a:pPr>
            <a:r>
              <a:rPr lang="es-419" altLang="es-419" sz="2800" b="1" dirty="0" err="1">
                <a:solidFill>
                  <a:srgbClr val="CC7832"/>
                </a:solidFill>
                <a:latin typeface="JetBrains Mono"/>
              </a:rPr>
              <a:t>returns</a:t>
            </a:r>
            <a:r>
              <a:rPr lang="es-419" altLang="es-419" sz="2800" b="1" dirty="0">
                <a:solidFill>
                  <a:srgbClr val="CC7832"/>
                </a:solidFill>
                <a:latin typeface="JetBrains Mono"/>
              </a:rPr>
              <a:t> </a:t>
            </a:r>
            <a:r>
              <a:rPr lang="es-419" altLang="es-419" sz="2800" b="1" dirty="0" err="1">
                <a:solidFill>
                  <a:srgbClr val="CC7832"/>
                </a:solidFill>
                <a:latin typeface="JetBrains Mono"/>
              </a:rPr>
              <a:t>varchar</a:t>
            </a:r>
            <a:r>
              <a:rPr lang="es-419" altLang="es-419" sz="2800" b="1" dirty="0">
                <a:solidFill>
                  <a:srgbClr val="CC7832"/>
                </a:solidFill>
                <a:latin typeface="JetBrains Mono"/>
              </a:rPr>
              <a:t>(30)   </a:t>
            </a:r>
          </a:p>
          <a:p>
            <a:pPr eaLnBrk="0" fontAlgn="base" hangingPunct="0">
              <a:spcBef>
                <a:spcPct val="0"/>
              </a:spcBef>
              <a:spcAft>
                <a:spcPct val="0"/>
              </a:spcAft>
            </a:pPr>
            <a:r>
              <a:rPr lang="es-419" altLang="es-419" sz="2800" b="1" dirty="0">
                <a:solidFill>
                  <a:srgbClr val="CC7832"/>
                </a:solidFill>
                <a:latin typeface="JetBrains Mono"/>
              </a:rPr>
              <a:t> </a:t>
            </a:r>
            <a:r>
              <a:rPr lang="es-419" altLang="es-419" sz="2800" b="1" dirty="0" err="1">
                <a:solidFill>
                  <a:srgbClr val="CC7832"/>
                </a:solidFill>
                <a:latin typeface="JetBrains Mono"/>
              </a:rPr>
              <a:t>begin</a:t>
            </a:r>
            <a:r>
              <a:rPr lang="es-419" altLang="es-419" sz="2800" b="1" dirty="0">
                <a:solidFill>
                  <a:srgbClr val="CC7832"/>
                </a:solidFill>
                <a:latin typeface="JetBrains Mono"/>
              </a:rPr>
              <a:t>    </a:t>
            </a:r>
          </a:p>
          <a:p>
            <a:pPr eaLnBrk="0" fontAlgn="base" hangingPunct="0">
              <a:spcBef>
                <a:spcPct val="0"/>
              </a:spcBef>
              <a:spcAft>
                <a:spcPct val="0"/>
              </a:spcAft>
            </a:pPr>
            <a:r>
              <a:rPr lang="es-419" altLang="es-419" sz="2800" b="1" dirty="0">
                <a:solidFill>
                  <a:srgbClr val="CC7832"/>
                </a:solidFill>
                <a:latin typeface="JetBrains Mono"/>
              </a:rPr>
              <a:t>declare x </a:t>
            </a:r>
            <a:r>
              <a:rPr lang="es-419" altLang="es-419" sz="2800" b="1" dirty="0" err="1">
                <a:solidFill>
                  <a:srgbClr val="CC7832"/>
                </a:solidFill>
                <a:latin typeface="JetBrains Mono"/>
              </a:rPr>
              <a:t>varchar</a:t>
            </a:r>
            <a:r>
              <a:rPr lang="es-419" altLang="es-419" sz="2800" b="1" dirty="0">
                <a:solidFill>
                  <a:srgbClr val="CC7832"/>
                </a:solidFill>
                <a:latin typeface="JetBrains Mono"/>
              </a:rPr>
              <a:t>(30);    </a:t>
            </a:r>
          </a:p>
          <a:p>
            <a:pPr eaLnBrk="0" fontAlgn="base" hangingPunct="0">
              <a:spcBef>
                <a:spcPct val="0"/>
              </a:spcBef>
              <a:spcAft>
                <a:spcPct val="0"/>
              </a:spcAft>
            </a:pPr>
            <a:r>
              <a:rPr lang="es-419" altLang="es-419" sz="2800" b="1" dirty="0">
                <a:solidFill>
                  <a:srgbClr val="CC7832"/>
                </a:solidFill>
                <a:latin typeface="JetBrains Mono"/>
              </a:rPr>
              <a:t>set x = SUBSTRING(primero,1,30);    </a:t>
            </a:r>
            <a:r>
              <a:rPr lang="es-419" altLang="es-419" sz="2800" b="1" dirty="0" err="1">
                <a:solidFill>
                  <a:srgbClr val="CC7832"/>
                </a:solidFill>
                <a:latin typeface="JetBrains Mono"/>
              </a:rPr>
              <a:t>return</a:t>
            </a:r>
            <a:r>
              <a:rPr lang="es-419" altLang="es-419" sz="2800" b="1" dirty="0">
                <a:solidFill>
                  <a:srgbClr val="CC7832"/>
                </a:solidFill>
                <a:latin typeface="JetBrains Mono"/>
              </a:rPr>
              <a:t> x;</a:t>
            </a:r>
          </a:p>
          <a:p>
            <a:pPr eaLnBrk="0" fontAlgn="base" hangingPunct="0">
              <a:spcBef>
                <a:spcPct val="0"/>
              </a:spcBef>
              <a:spcAft>
                <a:spcPct val="0"/>
              </a:spcAft>
            </a:pPr>
            <a:r>
              <a:rPr lang="es-419" altLang="es-419" sz="2800" b="1" dirty="0" err="1">
                <a:solidFill>
                  <a:srgbClr val="CC7832"/>
                </a:solidFill>
                <a:latin typeface="JetBrains Mono"/>
              </a:rPr>
              <a:t>end</a:t>
            </a:r>
            <a:r>
              <a:rPr lang="es-419" altLang="es-419" sz="2800" b="1" dirty="0">
                <a:solidFill>
                  <a:srgbClr val="CC7832"/>
                </a:solidFill>
                <a:latin typeface="JetBrains Mono"/>
              </a:rPr>
              <a:t>;</a:t>
            </a:r>
          </a:p>
          <a:p>
            <a:pPr eaLnBrk="0" fontAlgn="base" hangingPunct="0">
              <a:spcBef>
                <a:spcPct val="0"/>
              </a:spcBef>
              <a:spcAft>
                <a:spcPct val="0"/>
              </a:spcAft>
            </a:pPr>
            <a:r>
              <a:rPr lang="es-419" altLang="es-419" sz="2800" b="1" dirty="0" err="1">
                <a:solidFill>
                  <a:srgbClr val="CC7832"/>
                </a:solidFill>
                <a:latin typeface="JetBrains Mono"/>
              </a:rPr>
              <a:t>Select</a:t>
            </a:r>
            <a:r>
              <a:rPr lang="es-419" altLang="es-419" sz="2800" b="1" dirty="0">
                <a:solidFill>
                  <a:srgbClr val="CC7832"/>
                </a:solidFill>
                <a:latin typeface="JetBrains Mono"/>
              </a:rPr>
              <a:t> </a:t>
            </a:r>
            <a:r>
              <a:rPr lang="es-419" altLang="es-419" sz="2800" b="1" dirty="0" err="1">
                <a:solidFill>
                  <a:srgbClr val="CC7832"/>
                </a:solidFill>
                <a:latin typeface="JetBrains Mono"/>
              </a:rPr>
              <a:t>Evaluac</a:t>
            </a:r>
            <a:r>
              <a:rPr lang="es-419" altLang="es-419" sz="2800" b="1" dirty="0">
                <a:solidFill>
                  <a:srgbClr val="CC7832"/>
                </a:solidFill>
                <a:latin typeface="JetBrains Mono"/>
              </a:rPr>
              <a:t>('</a:t>
            </a:r>
            <a:r>
              <a:rPr lang="es-419" altLang="es-419" sz="2800" b="1" dirty="0" err="1">
                <a:solidFill>
                  <a:srgbClr val="CC7832"/>
                </a:solidFill>
                <a:latin typeface="JetBrains Mono"/>
              </a:rPr>
              <a:t>Ximena','Condori','Mar</a:t>
            </a:r>
            <a:r>
              <a:rPr lang="es-419" altLang="es-419" sz="2800" b="1" dirty="0">
                <a:solidFill>
                  <a:srgbClr val="CC7832"/>
                </a:solidFill>
                <a:latin typeface="JetBrains Mono"/>
              </a:rPr>
              <a:t>');</a:t>
            </a:r>
            <a:endParaRPr lang="es-419" altLang="es-419" sz="2800" b="1" dirty="0">
              <a:latin typeface="Arial" panose="020B0604020202020204" pitchFamily="34" charset="0"/>
            </a:endParaRPr>
          </a:p>
        </p:txBody>
      </p:sp>
    </p:spTree>
    <p:extLst>
      <p:ext uri="{BB962C8B-B14F-4D97-AF65-F5344CB8AC3E}">
        <p14:creationId xmlns:p14="http://schemas.microsoft.com/office/powerpoint/2010/main" val="405923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344424" y="411480"/>
            <a:ext cx="5123688" cy="2825496"/>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7</a:t>
            </a:r>
            <a:r>
              <a:rPr lang="es-419" sz="2700" b="1" i="1" dirty="0">
                <a:ln w="0"/>
                <a:solidFill>
                  <a:srgbClr val="FF0000"/>
                </a:solidFill>
                <a:effectLst>
                  <a:outerShdw blurRad="38100" dist="19050" dir="2700000" algn="tl" rotWithShape="0">
                    <a:schemeClr val="dk1">
                      <a:alpha val="40000"/>
                    </a:schemeClr>
                  </a:outerShdw>
                </a:effectLst>
              </a:rPr>
              <a:t>.</a:t>
            </a:r>
            <a:r>
              <a:rPr lang="es-ES" sz="2800" dirty="0"/>
              <a:t> </a:t>
            </a:r>
            <a:r>
              <a:rPr lang="es-ES" sz="2800" b="1" i="1" dirty="0">
                <a:solidFill>
                  <a:srgbClr val="FF0000"/>
                </a:solidFill>
              </a:rPr>
              <a:t>Para qué sirve la función STRCMP y como funciona en MYSQL </a:t>
            </a:r>
            <a:br>
              <a:rPr lang="es-ES" sz="2800" b="1" i="1" dirty="0">
                <a:solidFill>
                  <a:srgbClr val="FF0000"/>
                </a:solidFill>
              </a:rPr>
            </a:br>
            <a:r>
              <a:rPr lang="es-ES" sz="2800" b="1" i="1" dirty="0">
                <a:solidFill>
                  <a:srgbClr val="FF0000"/>
                </a:solidFill>
              </a:rPr>
              <a:t>○ ¿Crear una función que muestre el uso de las función STRCMP? </a:t>
            </a:r>
            <a:br>
              <a:rPr lang="es-ES" sz="2800" b="1" i="1" dirty="0">
                <a:solidFill>
                  <a:srgbClr val="FF0000"/>
                </a:solidFill>
              </a:rPr>
            </a:br>
            <a:r>
              <a:rPr lang="es-ES" sz="2800" b="1" i="1" dirty="0">
                <a:solidFill>
                  <a:srgbClr val="FF0000"/>
                </a:solidFill>
              </a:rPr>
              <a:t>○ La función debe comparar 3 cadenas. Y deberá determinar si dos de ellas son iguales.</a:t>
            </a:r>
            <a:endParaRPr lang="es-BO" sz="27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44424" y="3320796"/>
            <a:ext cx="4802124" cy="3163824"/>
          </a:xfrm>
        </p:spPr>
        <p:txBody>
          <a:bodyPr>
            <a:noAutofit/>
          </a:bodyPr>
          <a:lstStyle/>
          <a:p>
            <a:pPr algn="l"/>
            <a:r>
              <a:rPr lang="es-ES" b="1" i="1" dirty="0">
                <a:solidFill>
                  <a:srgbClr val="FFFF00"/>
                </a:solidFill>
              </a:rPr>
              <a:t>La función STRCMP() en MySQL se usa para comparar dos </a:t>
            </a:r>
            <a:r>
              <a:rPr lang="es-ES" b="1" i="1" dirty="0" err="1">
                <a:solidFill>
                  <a:srgbClr val="FFFF00"/>
                </a:solidFill>
              </a:rPr>
              <a:t>strings</a:t>
            </a:r>
            <a:r>
              <a:rPr lang="es-ES" b="1" i="1" dirty="0">
                <a:solidFill>
                  <a:srgbClr val="FFFF00"/>
                </a:solidFill>
              </a:rPr>
              <a:t>. Si ambas </a:t>
            </a:r>
            <a:r>
              <a:rPr lang="es-ES" b="1" i="1" dirty="0" err="1">
                <a:solidFill>
                  <a:srgbClr val="FFFF00"/>
                </a:solidFill>
              </a:rPr>
              <a:t>strings</a:t>
            </a:r>
            <a:r>
              <a:rPr lang="es-ES" b="1" i="1" dirty="0">
                <a:solidFill>
                  <a:srgbClr val="FFFF00"/>
                </a:solidFill>
              </a:rPr>
              <a:t> son iguales, devuelve 0, si el primer argumento es más pequeño que el segundo según el orden definido, devuelve -1 y devuelve 1 cuando el segundo es más pequeño que el primero.</a:t>
            </a:r>
            <a:endParaRPr lang="es-419" sz="2000" b="1" i="1" dirty="0">
              <a:solidFill>
                <a:srgbClr val="FFFF00"/>
              </a:solidFill>
            </a:endParaRPr>
          </a:p>
        </p:txBody>
      </p:sp>
      <p:sp>
        <p:nvSpPr>
          <p:cNvPr id="8" name="Rectángulo 7">
            <a:extLst>
              <a:ext uri="{FF2B5EF4-FFF2-40B4-BE49-F238E27FC236}">
                <a16:creationId xmlns:a16="http://schemas.microsoft.com/office/drawing/2014/main" id="{E952FDB2-FFAF-4555-81C4-BD46B128B775}"/>
              </a:ext>
            </a:extLst>
          </p:cNvPr>
          <p:cNvSpPr/>
          <p:nvPr/>
        </p:nvSpPr>
        <p:spPr>
          <a:xfrm>
            <a:off x="5812536" y="2827311"/>
            <a:ext cx="6239256" cy="1200329"/>
          </a:xfrm>
          <a:prstGeom prst="rect">
            <a:avLst/>
          </a:prstGeom>
        </p:spPr>
        <p:txBody>
          <a:bodyPr wrap="square">
            <a:spAutoFit/>
          </a:bodyPr>
          <a:lstStyle/>
          <a:p>
            <a:pPr eaLnBrk="0" fontAlgn="base" hangingPunct="0">
              <a:spcBef>
                <a:spcPct val="0"/>
              </a:spcBef>
              <a:spcAft>
                <a:spcPct val="0"/>
              </a:spcAft>
            </a:pPr>
            <a:r>
              <a:rPr lang="es-419" altLang="es-419" b="1" i="1" dirty="0">
                <a:solidFill>
                  <a:srgbClr val="FF0000"/>
                </a:solidFill>
                <a:latin typeface="JetBrains Mono"/>
              </a:rPr>
              <a:t>Función :</a:t>
            </a:r>
          </a:p>
          <a:p>
            <a:pPr eaLnBrk="0" fontAlgn="base" hangingPunct="0">
              <a:spcBef>
                <a:spcPct val="0"/>
              </a:spcBef>
              <a:spcAft>
                <a:spcPct val="0"/>
              </a:spcAft>
            </a:pPr>
            <a:r>
              <a:rPr lang="en-US" altLang="es-419" b="1" i="1" dirty="0">
                <a:solidFill>
                  <a:srgbClr val="FFC000"/>
                </a:solidFill>
                <a:latin typeface="Arial" panose="020B0604020202020204" pitchFamily="34" charset="0"/>
              </a:rPr>
              <a:t>SELECT </a:t>
            </a:r>
            <a:r>
              <a:rPr lang="en-US" altLang="es-419" b="1" i="1" dirty="0" err="1">
                <a:solidFill>
                  <a:srgbClr val="FFC000"/>
                </a:solidFill>
                <a:latin typeface="Arial" panose="020B0604020202020204" pitchFamily="34" charset="0"/>
              </a:rPr>
              <a:t>First_Name</a:t>
            </a:r>
            <a:r>
              <a:rPr lang="en-US" altLang="es-419" b="1" i="1" dirty="0">
                <a:solidFill>
                  <a:srgbClr val="FFC000"/>
                </a:solidFill>
                <a:latin typeface="Arial" panose="020B0604020202020204" pitchFamily="34" charset="0"/>
              </a:rPr>
              <a:t>, </a:t>
            </a:r>
            <a:r>
              <a:rPr lang="en-US" altLang="es-419" b="1" i="1" dirty="0" err="1">
                <a:solidFill>
                  <a:srgbClr val="FFC000"/>
                </a:solidFill>
                <a:latin typeface="Arial" panose="020B0604020202020204" pitchFamily="34" charset="0"/>
              </a:rPr>
              <a:t>Last_Name,STRCMP</a:t>
            </a:r>
            <a:r>
              <a:rPr lang="en-US" altLang="es-419" b="1" i="1" dirty="0">
                <a:solidFill>
                  <a:srgbClr val="FFC000"/>
                </a:solidFill>
                <a:latin typeface="Arial" panose="020B0604020202020204" pitchFamily="34" charset="0"/>
              </a:rPr>
              <a:t>(</a:t>
            </a:r>
            <a:r>
              <a:rPr lang="en-US" altLang="es-419" b="1" i="1" dirty="0" err="1">
                <a:solidFill>
                  <a:srgbClr val="FFC000"/>
                </a:solidFill>
                <a:latin typeface="Arial" panose="020B0604020202020204" pitchFamily="34" charset="0"/>
              </a:rPr>
              <a:t>First_Name</a:t>
            </a:r>
            <a:r>
              <a:rPr lang="en-US" altLang="es-419" b="1" i="1" dirty="0">
                <a:solidFill>
                  <a:srgbClr val="FFC000"/>
                </a:solidFill>
                <a:latin typeface="Arial" panose="020B0604020202020204" pitchFamily="34" charset="0"/>
              </a:rPr>
              <a:t>, </a:t>
            </a:r>
            <a:r>
              <a:rPr lang="en-US" altLang="es-419" b="1" i="1" dirty="0" err="1">
                <a:solidFill>
                  <a:srgbClr val="FFC000"/>
                </a:solidFill>
                <a:latin typeface="Arial" panose="020B0604020202020204" pitchFamily="34" charset="0"/>
              </a:rPr>
              <a:t>Last_Name</a:t>
            </a:r>
            <a:r>
              <a:rPr lang="en-US" altLang="es-419" b="1" i="1" dirty="0">
                <a:solidFill>
                  <a:srgbClr val="FFC000"/>
                </a:solidFill>
                <a:latin typeface="Arial" panose="020B0604020202020204" pitchFamily="34" charset="0"/>
              </a:rPr>
              <a:t>) AS </a:t>
            </a:r>
            <a:r>
              <a:rPr lang="en-US" altLang="es-419" b="1" i="1" dirty="0" err="1">
                <a:solidFill>
                  <a:srgbClr val="FFC000"/>
                </a:solidFill>
                <a:latin typeface="Arial" panose="020B0604020202020204" pitchFamily="34" charset="0"/>
              </a:rPr>
              <a:t>Cmp_Value</a:t>
            </a:r>
            <a:r>
              <a:rPr lang="en-US" altLang="es-419" b="1" i="1" dirty="0">
                <a:solidFill>
                  <a:srgbClr val="FFC000"/>
                </a:solidFill>
                <a:latin typeface="Arial" panose="020B0604020202020204" pitchFamily="34" charset="0"/>
              </a:rPr>
              <a:t> </a:t>
            </a:r>
          </a:p>
          <a:p>
            <a:pPr eaLnBrk="0" fontAlgn="base" hangingPunct="0">
              <a:spcBef>
                <a:spcPct val="0"/>
              </a:spcBef>
              <a:spcAft>
                <a:spcPct val="0"/>
              </a:spcAft>
            </a:pPr>
            <a:r>
              <a:rPr lang="en-US" altLang="es-419" b="1" i="1" dirty="0">
                <a:solidFill>
                  <a:srgbClr val="FFC000"/>
                </a:solidFill>
                <a:latin typeface="Arial" panose="020B0604020202020204" pitchFamily="34" charset="0"/>
              </a:rPr>
              <a:t>FROM </a:t>
            </a:r>
            <a:r>
              <a:rPr lang="en-US" altLang="es-419" b="1" i="1" dirty="0" err="1">
                <a:solidFill>
                  <a:srgbClr val="FFC000"/>
                </a:solidFill>
                <a:latin typeface="Arial" panose="020B0604020202020204" pitchFamily="34" charset="0"/>
              </a:rPr>
              <a:t>StudentDetails</a:t>
            </a:r>
            <a:r>
              <a:rPr lang="en-US" altLang="es-419" b="1" i="1" dirty="0">
                <a:solidFill>
                  <a:srgbClr val="FFC000"/>
                </a:solidFill>
                <a:latin typeface="Arial" panose="020B0604020202020204" pitchFamily="34" charset="0"/>
              </a:rPr>
              <a:t>;</a:t>
            </a:r>
            <a:endParaRPr lang="es-419" altLang="es-419" b="1" i="1" dirty="0">
              <a:solidFill>
                <a:srgbClr val="FFC000"/>
              </a:solidFill>
              <a:latin typeface="Arial" panose="020B0604020202020204" pitchFamily="34" charset="0"/>
            </a:endParaRPr>
          </a:p>
        </p:txBody>
      </p:sp>
    </p:spTree>
    <p:extLst>
      <p:ext uri="{BB962C8B-B14F-4D97-AF65-F5344CB8AC3E}">
        <p14:creationId xmlns:p14="http://schemas.microsoft.com/office/powerpoint/2010/main" val="66016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344424" y="411480"/>
            <a:ext cx="5123688" cy="1874520"/>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8</a:t>
            </a:r>
            <a:r>
              <a:rPr lang="es-419" sz="2700" b="1" i="1" dirty="0">
                <a:ln w="0"/>
                <a:solidFill>
                  <a:srgbClr val="FF0000"/>
                </a:solidFill>
                <a:effectLst>
                  <a:outerShdw blurRad="38100" dist="19050" dir="2700000" algn="tl" rotWithShape="0">
                    <a:schemeClr val="dk1">
                      <a:alpha val="40000"/>
                    </a:schemeClr>
                  </a:outerShdw>
                </a:effectLst>
              </a:rPr>
              <a:t>.</a:t>
            </a:r>
            <a:r>
              <a:rPr lang="es-ES" sz="2800" dirty="0"/>
              <a:t> </a:t>
            </a:r>
            <a:r>
              <a:rPr lang="es-ES" sz="2800" b="1" i="1" dirty="0">
                <a:solidFill>
                  <a:srgbClr val="FF0000"/>
                </a:solidFill>
              </a:rPr>
              <a:t>Para qué sirve la función CHAR_LENGTH y LOCATE y como funciona en MYSQL </a:t>
            </a:r>
            <a:br>
              <a:rPr lang="es-ES" sz="2800" b="1" i="1" dirty="0">
                <a:solidFill>
                  <a:srgbClr val="FF0000"/>
                </a:solidFill>
              </a:rPr>
            </a:br>
            <a:r>
              <a:rPr lang="es-ES" sz="2800" b="1" i="1" dirty="0">
                <a:solidFill>
                  <a:srgbClr val="FF0000"/>
                </a:solidFill>
              </a:rPr>
              <a:t>○ ¿Crear una función que muestre el uso de ambas funciones?</a:t>
            </a:r>
            <a:endParaRPr lang="es-BO" sz="27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44424" y="2363723"/>
            <a:ext cx="5468112" cy="3968497"/>
          </a:xfrm>
        </p:spPr>
        <p:txBody>
          <a:bodyPr>
            <a:noAutofit/>
          </a:bodyPr>
          <a:lstStyle/>
          <a:p>
            <a:pPr algn="l"/>
            <a:r>
              <a:rPr lang="es-ES" b="1" i="1" dirty="0">
                <a:solidFill>
                  <a:srgbClr val="FFFF00"/>
                </a:solidFill>
              </a:rPr>
              <a:t>La función CHAR_LENGTH() en MySQL se usa para encontrar la longitud de una </a:t>
            </a:r>
            <a:r>
              <a:rPr lang="es-ES" b="1" i="1" dirty="0" err="1">
                <a:solidFill>
                  <a:srgbClr val="FFFF00"/>
                </a:solidFill>
              </a:rPr>
              <a:t>string</a:t>
            </a:r>
            <a:r>
              <a:rPr lang="es-ES" b="1" i="1" dirty="0">
                <a:solidFill>
                  <a:srgbClr val="FFFF00"/>
                </a:solidFill>
              </a:rPr>
              <a:t> dada (en caracteres). Cuenta el número de caracteres e ignora si los caracteres son de un solo byte o de varios bytes.</a:t>
            </a:r>
          </a:p>
          <a:p>
            <a:pPr algn="l"/>
            <a:r>
              <a:rPr lang="es-ES" b="1" i="1" dirty="0">
                <a:solidFill>
                  <a:srgbClr val="FFFF00"/>
                </a:solidFill>
              </a:rPr>
              <a:t>La función LOCATE() en MySQL se usa para encontrar la ubicación de una </a:t>
            </a:r>
            <a:r>
              <a:rPr lang="es-ES" b="1" i="1" dirty="0" err="1">
                <a:solidFill>
                  <a:srgbClr val="FFFF00"/>
                </a:solidFill>
              </a:rPr>
              <a:t>substring</a:t>
            </a:r>
            <a:r>
              <a:rPr lang="es-ES" b="1" i="1" dirty="0">
                <a:solidFill>
                  <a:srgbClr val="FFFF00"/>
                </a:solidFill>
              </a:rPr>
              <a:t> en una </a:t>
            </a:r>
            <a:r>
              <a:rPr lang="es-ES" b="1" i="1" dirty="0" err="1">
                <a:solidFill>
                  <a:srgbClr val="FFFF00"/>
                </a:solidFill>
              </a:rPr>
              <a:t>string</a:t>
            </a:r>
            <a:r>
              <a:rPr lang="es-ES" b="1" i="1" dirty="0">
                <a:solidFill>
                  <a:srgbClr val="FFFF00"/>
                </a:solidFill>
              </a:rPr>
              <a:t>. Devolverá la ubicación de la primera aparición de la </a:t>
            </a:r>
            <a:r>
              <a:rPr lang="es-ES" b="1" i="1" dirty="0" err="1">
                <a:solidFill>
                  <a:srgbClr val="FFFF00"/>
                </a:solidFill>
              </a:rPr>
              <a:t>substring</a:t>
            </a:r>
            <a:r>
              <a:rPr lang="es-ES" b="1" i="1" dirty="0">
                <a:solidFill>
                  <a:srgbClr val="FFFF00"/>
                </a:solidFill>
              </a:rPr>
              <a:t> en la </a:t>
            </a:r>
            <a:r>
              <a:rPr lang="es-ES" b="1" i="1" dirty="0" err="1">
                <a:solidFill>
                  <a:srgbClr val="FFFF00"/>
                </a:solidFill>
              </a:rPr>
              <a:t>string</a:t>
            </a:r>
            <a:r>
              <a:rPr lang="es-ES" b="1" i="1" dirty="0">
                <a:solidFill>
                  <a:srgbClr val="FFFF00"/>
                </a:solidFill>
              </a:rPr>
              <a:t>. Si la </a:t>
            </a:r>
            <a:r>
              <a:rPr lang="es-ES" b="1" i="1" dirty="0" err="1">
                <a:solidFill>
                  <a:srgbClr val="FFFF00"/>
                </a:solidFill>
              </a:rPr>
              <a:t>substring</a:t>
            </a:r>
            <a:r>
              <a:rPr lang="es-ES" b="1" i="1" dirty="0">
                <a:solidFill>
                  <a:srgbClr val="FFFF00"/>
                </a:solidFill>
              </a:rPr>
              <a:t> no está presente en la </a:t>
            </a:r>
            <a:r>
              <a:rPr lang="es-ES" b="1" i="1" dirty="0" err="1">
                <a:solidFill>
                  <a:srgbClr val="FFFF00"/>
                </a:solidFill>
              </a:rPr>
              <a:t>string</a:t>
            </a:r>
            <a:r>
              <a:rPr lang="es-ES" b="1" i="1" dirty="0">
                <a:solidFill>
                  <a:srgbClr val="FFFF00"/>
                </a:solidFill>
              </a:rPr>
              <a:t>, devolverá 0.</a:t>
            </a:r>
            <a:endParaRPr lang="es-419" b="1" i="1" dirty="0">
              <a:solidFill>
                <a:srgbClr val="FFFF00"/>
              </a:solidFill>
            </a:endParaRPr>
          </a:p>
        </p:txBody>
      </p:sp>
      <p:sp>
        <p:nvSpPr>
          <p:cNvPr id="8" name="Rectángulo 7">
            <a:extLst>
              <a:ext uri="{FF2B5EF4-FFF2-40B4-BE49-F238E27FC236}">
                <a16:creationId xmlns:a16="http://schemas.microsoft.com/office/drawing/2014/main" id="{E952FDB2-FFAF-4555-81C4-BD46B128B775}"/>
              </a:ext>
            </a:extLst>
          </p:cNvPr>
          <p:cNvSpPr/>
          <p:nvPr/>
        </p:nvSpPr>
        <p:spPr>
          <a:xfrm>
            <a:off x="5812536" y="1185362"/>
            <a:ext cx="6096000" cy="4524315"/>
          </a:xfrm>
          <a:prstGeom prst="rect">
            <a:avLst/>
          </a:prstGeom>
        </p:spPr>
        <p:txBody>
          <a:bodyPr>
            <a:spAutoFit/>
          </a:bodyPr>
          <a:lstStyle/>
          <a:p>
            <a:pPr eaLnBrk="0" fontAlgn="base" hangingPunct="0">
              <a:spcBef>
                <a:spcPct val="0"/>
              </a:spcBef>
              <a:spcAft>
                <a:spcPct val="0"/>
              </a:spcAft>
            </a:pPr>
            <a:r>
              <a:rPr lang="es-419" altLang="es-419" b="1" i="1" dirty="0">
                <a:solidFill>
                  <a:srgbClr val="FF0000"/>
                </a:solidFill>
                <a:latin typeface="JetBrains Mono"/>
              </a:rPr>
              <a:t>Función:</a:t>
            </a:r>
          </a:p>
          <a:p>
            <a:pPr eaLnBrk="0" fontAlgn="base" hangingPunct="0">
              <a:spcBef>
                <a:spcPct val="0"/>
              </a:spcBef>
              <a:spcAft>
                <a:spcPct val="0"/>
              </a:spcAft>
            </a:pPr>
            <a:endParaRPr lang="es-419" altLang="es-419" b="1" i="1" dirty="0">
              <a:solidFill>
                <a:srgbClr val="FF0000"/>
              </a:solidFill>
              <a:latin typeface="JetBrains Mono"/>
            </a:endParaRPr>
          </a:p>
          <a:p>
            <a:pPr eaLnBrk="0" fontAlgn="base" hangingPunct="0">
              <a:spcBef>
                <a:spcPct val="0"/>
              </a:spcBef>
              <a:spcAft>
                <a:spcPct val="0"/>
              </a:spcAft>
            </a:pPr>
            <a:r>
              <a:rPr lang="en-US" altLang="es-419" sz="2800" b="1" i="1" dirty="0">
                <a:solidFill>
                  <a:srgbClr val="FFC000"/>
                </a:solidFill>
                <a:latin typeface="JetBrains Mono"/>
              </a:rPr>
              <a:t>SELECT CHAR_LENGTH(</a:t>
            </a:r>
            <a:r>
              <a:rPr lang="en-US" altLang="es-419" sz="2800" b="1" i="1" dirty="0" err="1">
                <a:solidFill>
                  <a:srgbClr val="FFC000"/>
                </a:solidFill>
                <a:latin typeface="JetBrains Mono"/>
              </a:rPr>
              <a:t>Student_Name</a:t>
            </a:r>
            <a:r>
              <a:rPr lang="en-US" altLang="es-419" sz="2800" b="1" i="1" dirty="0">
                <a:solidFill>
                  <a:srgbClr val="FFC000"/>
                </a:solidFill>
                <a:latin typeface="JetBrains Mono"/>
              </a:rPr>
              <a:t>) AS </a:t>
            </a:r>
            <a:r>
              <a:rPr lang="en-US" altLang="es-419" sz="2800" b="1" i="1" dirty="0" err="1">
                <a:solidFill>
                  <a:srgbClr val="FFC000"/>
                </a:solidFill>
                <a:latin typeface="JetBrains Mono"/>
              </a:rPr>
              <a:t>LengthOfName</a:t>
            </a:r>
            <a:r>
              <a:rPr lang="en-US" altLang="es-419" sz="2800" b="1" i="1" dirty="0">
                <a:solidFill>
                  <a:srgbClr val="FFC000"/>
                </a:solidFill>
                <a:latin typeface="JetBrains Mono"/>
              </a:rPr>
              <a:t> </a:t>
            </a:r>
          </a:p>
          <a:p>
            <a:pPr eaLnBrk="0" fontAlgn="base" hangingPunct="0">
              <a:spcBef>
                <a:spcPct val="0"/>
              </a:spcBef>
              <a:spcAft>
                <a:spcPct val="0"/>
              </a:spcAft>
            </a:pPr>
            <a:r>
              <a:rPr lang="en-US" altLang="es-419" sz="2800" b="1" i="1" dirty="0">
                <a:solidFill>
                  <a:srgbClr val="FFC000"/>
                </a:solidFill>
                <a:latin typeface="JetBrains Mono"/>
              </a:rPr>
              <a:t>FROM </a:t>
            </a:r>
            <a:r>
              <a:rPr lang="en-US" altLang="es-419" sz="2800" b="1" i="1" dirty="0" err="1">
                <a:solidFill>
                  <a:srgbClr val="FFC000"/>
                </a:solidFill>
                <a:latin typeface="JetBrains Mono"/>
              </a:rPr>
              <a:t>Student_Details</a:t>
            </a:r>
            <a:r>
              <a:rPr lang="en-US" altLang="es-419" sz="2800" b="1" i="1" dirty="0">
                <a:solidFill>
                  <a:srgbClr val="FFC000"/>
                </a:solidFill>
                <a:latin typeface="JetBrains Mono"/>
              </a:rPr>
              <a:t>; </a:t>
            </a:r>
          </a:p>
          <a:p>
            <a:pPr eaLnBrk="0" fontAlgn="base" hangingPunct="0">
              <a:spcBef>
                <a:spcPct val="0"/>
              </a:spcBef>
              <a:spcAft>
                <a:spcPct val="0"/>
              </a:spcAft>
            </a:pPr>
            <a:endParaRPr lang="en-US" altLang="es-419" sz="2800" b="1" i="1" dirty="0">
              <a:solidFill>
                <a:srgbClr val="FFC000"/>
              </a:solidFill>
              <a:latin typeface="JetBrains Mono"/>
            </a:endParaRPr>
          </a:p>
          <a:p>
            <a:pPr eaLnBrk="0" fontAlgn="base" hangingPunct="0">
              <a:spcBef>
                <a:spcPct val="0"/>
              </a:spcBef>
              <a:spcAft>
                <a:spcPct val="0"/>
              </a:spcAft>
            </a:pPr>
            <a:endParaRPr lang="en-US" altLang="es-419" sz="2800" b="1" i="1" dirty="0">
              <a:solidFill>
                <a:srgbClr val="FFC000"/>
              </a:solidFill>
              <a:latin typeface="JetBrains Mono"/>
            </a:endParaRPr>
          </a:p>
          <a:p>
            <a:pPr eaLnBrk="0" fontAlgn="base" hangingPunct="0">
              <a:spcBef>
                <a:spcPct val="0"/>
              </a:spcBef>
              <a:spcAft>
                <a:spcPct val="0"/>
              </a:spcAft>
            </a:pPr>
            <a:endParaRPr lang="en-US" altLang="es-419" sz="2800" b="1" i="1" dirty="0">
              <a:solidFill>
                <a:srgbClr val="FFC000"/>
              </a:solidFill>
              <a:latin typeface="JetBrains Mono"/>
            </a:endParaRPr>
          </a:p>
          <a:p>
            <a:pPr eaLnBrk="0" fontAlgn="base" hangingPunct="0">
              <a:spcBef>
                <a:spcPct val="0"/>
              </a:spcBef>
              <a:spcAft>
                <a:spcPct val="0"/>
              </a:spcAft>
            </a:pPr>
            <a:r>
              <a:rPr lang="en-US" altLang="es-419" sz="2800" b="1" i="1" dirty="0">
                <a:solidFill>
                  <a:srgbClr val="FFC000"/>
                </a:solidFill>
                <a:latin typeface="JetBrains Mono"/>
              </a:rPr>
              <a:t>LOCATE(substring, string, start)</a:t>
            </a:r>
          </a:p>
          <a:p>
            <a:pPr eaLnBrk="0" fontAlgn="base" hangingPunct="0">
              <a:spcBef>
                <a:spcPct val="0"/>
              </a:spcBef>
              <a:spcAft>
                <a:spcPct val="0"/>
              </a:spcAft>
            </a:pPr>
            <a:endParaRPr lang="en-US" altLang="es-419" sz="2800" b="1" i="1" dirty="0">
              <a:solidFill>
                <a:srgbClr val="FFC000"/>
              </a:solidFill>
              <a:latin typeface="JetBrains Mono"/>
            </a:endParaRPr>
          </a:p>
          <a:p>
            <a:pPr eaLnBrk="0" fontAlgn="base" hangingPunct="0">
              <a:spcBef>
                <a:spcPct val="0"/>
              </a:spcBef>
              <a:spcAft>
                <a:spcPct val="0"/>
              </a:spcAft>
            </a:pPr>
            <a:endParaRPr lang="es-419" altLang="es-419" sz="2800" b="1" i="1" dirty="0">
              <a:solidFill>
                <a:srgbClr val="FFC000"/>
              </a:solidFill>
              <a:latin typeface="JetBrains Mono"/>
            </a:endParaRPr>
          </a:p>
        </p:txBody>
      </p:sp>
    </p:spTree>
    <p:extLst>
      <p:ext uri="{BB962C8B-B14F-4D97-AF65-F5344CB8AC3E}">
        <p14:creationId xmlns:p14="http://schemas.microsoft.com/office/powerpoint/2010/main" val="2159105870"/>
      </p:ext>
    </p:extLst>
  </p:cSld>
  <p:clrMapOvr>
    <a:masterClrMapping/>
  </p:clrMapOvr>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768</Words>
  <Application>Microsoft Office PowerPoint</Application>
  <PresentationFormat>Panorámica</PresentationFormat>
  <Paragraphs>97</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Black</vt:lpstr>
      <vt:lpstr>Calibri</vt:lpstr>
      <vt:lpstr>Calibri Light</vt:lpstr>
      <vt:lpstr>JetBrains Mono</vt:lpstr>
      <vt:lpstr>Tema de Office</vt:lpstr>
      <vt:lpstr>        TAREA HITO 3 BASE DE DATOS </vt:lpstr>
      <vt:lpstr>        1. Defina que es lenguaje procedural en MySQL</vt:lpstr>
      <vt:lpstr>        2. Defina que es una función en MySQL.</vt:lpstr>
      <vt:lpstr>        3.¿Qué cosas características debe de tener una función? Explique sobre el nombre, el return, parámetros, etc. </vt:lpstr>
      <vt:lpstr>        4 .¿Cómo crear, modificar y cómo eliminar una función? Adjunte un ejemplo de su uso. </vt:lpstr>
      <vt:lpstr>        5. Para qué sirve la función CONCAT y como funciona en MYSQL ○ ¿Crear una función que muestre el uso de las función CONCAT? ○ La función debe concatenar 3 cadenas. </vt:lpstr>
      <vt:lpstr>        6. Para qué sirve la función SUBSTRING y como funciona en MYSQL  ○ ¿Crear una función que muestre el uso de las función SUBSTRING? ○ La función recibe un nombre completo.  ■ INPUT: Ximena Condori Mar  ○ La función solo retorna el nombre. ■ OUTPUT: Ximena </vt:lpstr>
      <vt:lpstr>        7. Para qué sirve la función STRCMP y como funciona en MYSQL  ○ ¿Crear una función que muestre el uso de las función STRCMP?  ○ La función debe comparar 3 cadenas. Y deberá determinar si dos de ellas son iguales.</vt:lpstr>
      <vt:lpstr>        8. Para qué sirve la función CHAR_LENGTH y LOCATE y como funciona en MYSQL  ○ ¿Crear una función que muestre el uso de ambas funciones?</vt:lpstr>
      <vt:lpstr>        9. ¿Cual es la diferencia entre las funciones de agresión y funciones creados por el DBA? Es decir funciones creadas por el usuario.</vt:lpstr>
      <vt:lpstr>        10. ¿Busque y defina a qué se referirá cuando se habla de parámetros de entrada y salida en MySQL? ○ Es decir IN INOUT, etc.</vt:lpstr>
      <vt:lpstr>       Parte practica 5. Crear la siguiente Base de datos y sus registros</vt:lpstr>
      <vt:lpstr>CREATE TABLE estudiantes ( id_est INTEGER AUTO_INCREMENT PRIMARY KEY NOT NULL, nombres VARCHAR(50), apellidos VARCHAR(50), edad INTEGER, gestion INTEGER, fono INTEGER, email VARCHAR(100), direccion VARCHAR(100), sexo VARCHAR(10) ); INSERT INTO estudiantes (nombres, apellidos, edad, fono, email, direccion, sexo) VALUES ('Miguel' ,'Gonzales Veliz', 20, 2832115, 'miguel@gmail.com', 'Av. 6 de Agosto', 'masculino'); INSERT INTO estudiantes (nombres, apellidos, edad, fono, email, direccion, sexo) VALUES ('Sandra' ,'Mavir Uria', 25, 2832116, 'sandra@gmail.com', 'Av. 6 de Agosto', 'femenino'); INSERT INTO estudiantes (nombres, apellidos, edad, fono, email, direccion, sexo) VALUES ('Joel' ,'Adubiri Mondar', 30, 2832117, 'joel@gmail.com', 'Av. 6 de Agosto', 'masculino'); INSERT INTO estudiantes (nombres, apellidos, edad, fono, email, direccion, sexo) VALUES ('Andrea' ,'Arias Ballesteros', 21, 2832118, 'andrea@gmail.com', 'Av. 6 de Agosto', 'femenino'); INSERT INTO estudiantes (nombres, apellidos, edad, fono, email, direccion, sexo) VALUES ('Santos' ,'Montes Valenzuela', 24, 2832119, 'santos@gmail.com', 'Av. 6 de Agosto', 'masculino');  CREATE TABLE materias ( id_mat INTEGER AUTO_INCREMENT PRIMARY KEY NOT NULL, nombre_mat VARCHAR(100), cod_mat VARCHAR(100) ); CREATE TABLE inscripcion ( id_ins INTEGER AUTO_INCREMENT PRIMARY KEY NOT NULL, id_est INT NOT NULL, id_mat INT NOT NULL, semestre VARCHAR(20), gestion INTEGER, FOREIGN KEY (id_est) REFERENCES estudiantes (id_est), FOREIGN KEY (id_mat) REFERENCES materias (id_mat) ); INSERT INTO materias (nombre_mat, cod_mat) VALUES ('Introduccion a la Arquitectura','ARQ-101'); INSERT INTO materias (nombre_mat, cod_mat) VALUES ('Urbanismo y Diseno','ARQ-102'); INSERT INTO materias (nombre_mat, cod_mat) VALUES ('Dibujo y Pintura Arquitectonico','ARQ-103'); INSERT INTO materias (nombre_mat, cod_mat) VALUES ('Matematica discreta','ARQ-104'); INSERT INTO materias (nombre_mat, cod_mat) VALUES ('Fisica Basica','ARQ-105'); INSERT INTO inscripcion (id_est, id_mat, semestre, gestion) VALUES (1, 1, '1er Semestre', 2015); INSERT INTO inscripcion (id_est, id_mat, semestre, gestion) VALUES (1, 2, '2do Semestre', 2015); INSERT INTO inscripcion (id_est, id_mat, semestre, gestion) VALUES (2, 4, '1er Semestre', 2016); INSERT INTO inscripcion (id_est, id_mat, semestre, gestion) VALUES (2, 3, '2do Semestre', 2016); INSERT INTO inscripcion (id_est, id_mat, semestre, gestion) VALUES (3, 3, '2do Semestre', 2017); INSERT INTO inscripcion (id_est, id_mat, semestre, gestion) VALUES (3, 1, '3er Semestre', 2017); INSERT INTO inscripcion (id_est, id_mat, semestre, gestion) VALUES (4, 4, '4to Semestre', 2017); INSERT INTO inscripcion (id_est, id_mat, semestre, gestion) VALUES (5, 5, '5to Semestre', 2017); </vt:lpstr>
      <vt:lpstr>     12. Crear una función que genere la serie Fibonacci Código: </vt:lpstr>
      <vt:lpstr>     13. Crear una variable global a nivel BASE DE DATOS. Código: </vt:lpstr>
      <vt:lpstr>     14. Crear una función que determina cuantas veces se repite las vocales. Código: </vt:lpstr>
      <vt:lpstr>     16. Crear una función que recibe un parámetro INTEGER Código: </vt:lpstr>
      <vt:lpstr>     17. Crear una función que reciba un parámetro TEXT Código: </vt:lpstr>
      <vt:lpstr>GRACIAS POR LA REVISIÓN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 Defensa del examen</dc:title>
  <dc:creator>Daira Huanca</dc:creator>
  <cp:lastModifiedBy>Daira Huanca</cp:lastModifiedBy>
  <cp:revision>20</cp:revision>
  <dcterms:created xsi:type="dcterms:W3CDTF">2022-04-22T20:27:40Z</dcterms:created>
  <dcterms:modified xsi:type="dcterms:W3CDTF">2022-05-20T03:06:44Z</dcterms:modified>
</cp:coreProperties>
</file>