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353" r:id="rId7"/>
    <p:sldId id="354" r:id="rId8"/>
    <p:sldId id="355" r:id="rId9"/>
    <p:sldId id="258" r:id="rId10"/>
    <p:sldId id="336" r:id="rId11"/>
    <p:sldId id="352" r:id="rId12"/>
  </p:sldIdLst>
  <p:sldSz cx="9144000" cy="6858000" type="screen4x3"/>
  <p:notesSz cx="6858000" cy="9144000"/>
  <p:embeddedFontLst>
    <p:embeddedFont>
      <p:font typeface="Book Antiqua" panose="02040602050305030304" pitchFamily="18" charset="0"/>
      <p:regular r:id="rId14"/>
      <p:bold r:id="rId15"/>
      <p:italic r:id="rId16"/>
      <p:boldItalic r:id="rId17"/>
    </p:embeddedFont>
    <p:embeddedFont>
      <p:font typeface="Noto Sans Symbols" panose="020B0604020202020204" charset="0"/>
      <p:regular r:id="rId18"/>
      <p:bold r:id="rId19"/>
    </p:embeddedFont>
    <p:embeddedFont>
      <p:font typeface="Tahoma" panose="020B0604030504040204" pitchFamily="3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4" roundtripDataSignature="AMtx7mjsgCK/PSFoYd/g/kQ1+TBBEXq+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DC0688-A9BC-43C4-B6C0-0B13E3E58F3C}">
  <a:tblStyle styleId="{BCDC0688-A9BC-43C4-B6C0-0B13E3E58F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5A5AC45-CC38-406B-B272-50F336F5376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6236" autoAdjust="0"/>
  </p:normalViewPr>
  <p:slideViewPr>
    <p:cSldViewPr snapToGrid="0"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54" Type="http://customschemas.google.com/relationships/presentationmetadata" Target="meta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5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TWRT 62 Student Sample</a:t>
            </a:r>
            <a:endParaRPr/>
          </a:p>
        </p:txBody>
      </p:sp>
      <p:sp>
        <p:nvSpPr>
          <p:cNvPr id="67" name="Google Shape;6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42BC9BE8-E877-45B3-BA5C-3DAE82118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2312d23df_1_9:notes">
            <a:extLst>
              <a:ext uri="{FF2B5EF4-FFF2-40B4-BE49-F238E27FC236}">
                <a16:creationId xmlns:a16="http://schemas.microsoft.com/office/drawing/2014/main" id="{2C32E4ED-93F4-7293-DE0C-109EE9F05D7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TWRT 62 Student Sample</a:t>
            </a:r>
            <a:endParaRPr/>
          </a:p>
        </p:txBody>
      </p:sp>
      <p:sp>
        <p:nvSpPr>
          <p:cNvPr id="76" name="Google Shape;76;g2a2312d23df_1_9:notes">
            <a:extLst>
              <a:ext uri="{FF2B5EF4-FFF2-40B4-BE49-F238E27FC236}">
                <a16:creationId xmlns:a16="http://schemas.microsoft.com/office/drawing/2014/main" id="{D2737383-F47A-D4A9-C8A4-CBB7FC5A536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77" name="Google Shape;77;g2a2312d23df_1_9:notes">
            <a:extLst>
              <a:ext uri="{FF2B5EF4-FFF2-40B4-BE49-F238E27FC236}">
                <a16:creationId xmlns:a16="http://schemas.microsoft.com/office/drawing/2014/main" id="{E671C025-18EC-595E-1D32-947223754E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g2a2312d23df_1_9:notes">
            <a:extLst>
              <a:ext uri="{FF2B5EF4-FFF2-40B4-BE49-F238E27FC236}">
                <a16:creationId xmlns:a16="http://schemas.microsoft.com/office/drawing/2014/main" id="{C57AA10A-F453-92DC-2F62-CF8E0DF870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2663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25E060C2-D7F8-13CB-EDC3-8EA881B93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2312d23df_1_9:notes">
            <a:extLst>
              <a:ext uri="{FF2B5EF4-FFF2-40B4-BE49-F238E27FC236}">
                <a16:creationId xmlns:a16="http://schemas.microsoft.com/office/drawing/2014/main" id="{BB0E0702-BD8A-8125-D744-CF3766C3CA1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TWRT 62 Student Sample</a:t>
            </a:r>
            <a:endParaRPr/>
          </a:p>
        </p:txBody>
      </p:sp>
      <p:sp>
        <p:nvSpPr>
          <p:cNvPr id="76" name="Google Shape;76;g2a2312d23df_1_9:notes">
            <a:extLst>
              <a:ext uri="{FF2B5EF4-FFF2-40B4-BE49-F238E27FC236}">
                <a16:creationId xmlns:a16="http://schemas.microsoft.com/office/drawing/2014/main" id="{FB032F86-1A3C-60E2-FCBC-E2711A3774A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77" name="Google Shape;77;g2a2312d23df_1_9:notes">
            <a:extLst>
              <a:ext uri="{FF2B5EF4-FFF2-40B4-BE49-F238E27FC236}">
                <a16:creationId xmlns:a16="http://schemas.microsoft.com/office/drawing/2014/main" id="{1E0FBE6F-BDA9-4CBC-9C47-8DA6E9D88E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g2a2312d23df_1_9:notes">
            <a:extLst>
              <a:ext uri="{FF2B5EF4-FFF2-40B4-BE49-F238E27FC236}">
                <a16:creationId xmlns:a16="http://schemas.microsoft.com/office/drawing/2014/main" id="{AAE93871-171D-EA30-181E-371CD9493E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0485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3695E096-BAA8-5FE4-F1A1-B606A1573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2312d23df_1_9:notes">
            <a:extLst>
              <a:ext uri="{FF2B5EF4-FFF2-40B4-BE49-F238E27FC236}">
                <a16:creationId xmlns:a16="http://schemas.microsoft.com/office/drawing/2014/main" id="{EA2A0A90-2F97-D4FD-C10F-924789C480C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TWRT 62 Student Sample</a:t>
            </a:r>
            <a:endParaRPr/>
          </a:p>
        </p:txBody>
      </p:sp>
      <p:sp>
        <p:nvSpPr>
          <p:cNvPr id="76" name="Google Shape;76;g2a2312d23df_1_9:notes">
            <a:extLst>
              <a:ext uri="{FF2B5EF4-FFF2-40B4-BE49-F238E27FC236}">
                <a16:creationId xmlns:a16="http://schemas.microsoft.com/office/drawing/2014/main" id="{08358D8E-0D14-7A14-778E-FBE4B9D70C5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77" name="Google Shape;77;g2a2312d23df_1_9:notes">
            <a:extLst>
              <a:ext uri="{FF2B5EF4-FFF2-40B4-BE49-F238E27FC236}">
                <a16:creationId xmlns:a16="http://schemas.microsoft.com/office/drawing/2014/main" id="{650CFFCF-2DED-FAB4-08AD-C257D565DF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g2a2312d23df_1_9:notes">
            <a:extLst>
              <a:ext uri="{FF2B5EF4-FFF2-40B4-BE49-F238E27FC236}">
                <a16:creationId xmlns:a16="http://schemas.microsoft.com/office/drawing/2014/main" id="{7DDC23F9-DE73-439F-3620-EB857F3EA9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2784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2312d23df_1_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TWRT 62 Student Sample</a:t>
            </a:r>
            <a:endParaRPr/>
          </a:p>
        </p:txBody>
      </p:sp>
      <p:sp>
        <p:nvSpPr>
          <p:cNvPr id="76" name="Google Shape;76;g2a2312d23df_1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7" name="Google Shape;77;g2a2312d23df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g2a2312d23df_1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2312d23df_1_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TWRT 62 Student Sample</a:t>
            </a:r>
            <a:endParaRPr/>
          </a:p>
        </p:txBody>
      </p:sp>
      <p:sp>
        <p:nvSpPr>
          <p:cNvPr id="76" name="Google Shape;76;g2a2312d23df_1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77" name="Google Shape;77;g2a2312d23df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g2a2312d23df_1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9826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a24432aff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a24432aff9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2a24432aff9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1223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699247" y="1709058"/>
            <a:ext cx="7745400" cy="37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title"/>
          </p:nvPr>
        </p:nvSpPr>
        <p:spPr>
          <a:xfrm>
            <a:off x="688490" y="265356"/>
            <a:ext cx="7756200" cy="10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- Option 2">
  <p:cSld name="Closing Slide - Option 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20" descr="PPT-General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Book Antiqua"/>
              <a:buNone/>
              <a:defRPr sz="54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marR="0" lvl="1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marR="0" lvl="1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- Option 1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2" descr="PPT-General7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2"/>
          <p:cNvSpPr txBox="1">
            <a:spLocks noGrp="1"/>
          </p:cNvSpPr>
          <p:nvPr>
            <p:ph type="ctrTitle"/>
          </p:nvPr>
        </p:nvSpPr>
        <p:spPr>
          <a:xfrm>
            <a:off x="3105628" y="465270"/>
            <a:ext cx="5444400" cy="24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subTitle" idx="1"/>
          </p:nvPr>
        </p:nvSpPr>
        <p:spPr>
          <a:xfrm>
            <a:off x="3105628" y="3137687"/>
            <a:ext cx="544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ECE9C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 txBox="1"/>
          <p:nvPr/>
        </p:nvSpPr>
        <p:spPr>
          <a:xfrm>
            <a:off x="4147073" y="2887579"/>
            <a:ext cx="857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400">
              <a:solidFill>
                <a:srgbClr val="DBA253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690040" y="1204857"/>
            <a:ext cx="7754700" cy="19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body" idx="1"/>
          </p:nvPr>
        </p:nvSpPr>
        <p:spPr>
          <a:xfrm>
            <a:off x="699248" y="3324431"/>
            <a:ext cx="7734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Areas">
  <p:cSld name="Two Content Area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685800" y="1774370"/>
            <a:ext cx="3804000" cy="3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2"/>
          </p:nvPr>
        </p:nvSpPr>
        <p:spPr>
          <a:xfrm>
            <a:off x="4645151" y="1774370"/>
            <a:ext cx="3804000" cy="3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title"/>
          </p:nvPr>
        </p:nvSpPr>
        <p:spPr>
          <a:xfrm>
            <a:off x="688490" y="265356"/>
            <a:ext cx="7756200" cy="10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with Subtitles">
  <p:cSld name="Two Columns with Subtitle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body" idx="1"/>
          </p:nvPr>
        </p:nvSpPr>
        <p:spPr>
          <a:xfrm>
            <a:off x="688490" y="1750939"/>
            <a:ext cx="36219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Noto Sans Symbols"/>
              <a:buNone/>
              <a:defRPr sz="25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body" idx="2"/>
          </p:nvPr>
        </p:nvSpPr>
        <p:spPr>
          <a:xfrm>
            <a:off x="688488" y="2495525"/>
            <a:ext cx="3621900" cy="30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🙣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🙣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🙣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🙣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3"/>
          </p:nvPr>
        </p:nvSpPr>
        <p:spPr>
          <a:xfrm>
            <a:off x="4785878" y="1750939"/>
            <a:ext cx="36636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Noto Sans Symbols"/>
              <a:buNone/>
              <a:defRPr sz="25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4"/>
          </p:nvPr>
        </p:nvSpPr>
        <p:spPr>
          <a:xfrm>
            <a:off x="4785878" y="2492298"/>
            <a:ext cx="3658800" cy="30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🙣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🙣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🙣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🙣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688490" y="265356"/>
            <a:ext cx="7756200" cy="10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>
            <a:spLocks noGrp="1"/>
          </p:cNvSpPr>
          <p:nvPr>
            <p:ph type="body" idx="1"/>
          </p:nvPr>
        </p:nvSpPr>
        <p:spPr>
          <a:xfrm>
            <a:off x="692002" y="559399"/>
            <a:ext cx="3580800" cy="44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🙣"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🙣"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🙣"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🙣"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2"/>
          </p:nvPr>
        </p:nvSpPr>
        <p:spPr>
          <a:xfrm>
            <a:off x="4889812" y="562026"/>
            <a:ext cx="3580800" cy="44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with Caption">
  <p:cSld name="Photo with 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>
            <a:spLocks noGrp="1"/>
          </p:cNvSpPr>
          <p:nvPr>
            <p:ph type="pic" idx="2"/>
          </p:nvPr>
        </p:nvSpPr>
        <p:spPr>
          <a:xfrm rot="344342">
            <a:off x="773452" y="536637"/>
            <a:ext cx="7578184" cy="3491208"/>
          </a:xfrm>
          <a:prstGeom prst="rect">
            <a:avLst/>
          </a:prstGeom>
          <a:solidFill>
            <a:srgbClr val="ECECEC"/>
          </a:solidFill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3" name="Google Shape;43;p17"/>
          <p:cNvSpPr txBox="1">
            <a:spLocks noGrp="1"/>
          </p:cNvSpPr>
          <p:nvPr>
            <p:ph type="body" idx="1"/>
          </p:nvPr>
        </p:nvSpPr>
        <p:spPr>
          <a:xfrm>
            <a:off x="688489" y="4486019"/>
            <a:ext cx="7756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- Option 1">
  <p:cSld name="Closing Slide - Option 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8" descr="PPT-General9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Option 2">
  <p:cSld name="Title Slide - Option 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9" descr="plainluecov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9"/>
          <p:cNvSpPr txBox="1">
            <a:spLocks noGrp="1"/>
          </p:cNvSpPr>
          <p:nvPr>
            <p:ph type="title"/>
          </p:nvPr>
        </p:nvSpPr>
        <p:spPr>
          <a:xfrm>
            <a:off x="690040" y="1204857"/>
            <a:ext cx="7754700" cy="19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1"/>
          </p:nvPr>
        </p:nvSpPr>
        <p:spPr>
          <a:xfrm>
            <a:off x="699248" y="3324431"/>
            <a:ext cx="7734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 descr="PPT-General11.jp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0"/>
          <p:cNvSpPr txBox="1">
            <a:spLocks noGrp="1"/>
          </p:cNvSpPr>
          <p:nvPr>
            <p:ph type="dt" idx="10"/>
          </p:nvPr>
        </p:nvSpPr>
        <p:spPr>
          <a:xfrm>
            <a:off x="360378" y="616144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ftr" idx="11"/>
          </p:nvPr>
        </p:nvSpPr>
        <p:spPr>
          <a:xfrm>
            <a:off x="3124200" y="616144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ldNum" idx="12"/>
          </p:nvPr>
        </p:nvSpPr>
        <p:spPr>
          <a:xfrm>
            <a:off x="6639264" y="616144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10" descr="PPT-General4.jp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0" descr="PPT-General4.jp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0" descr="PPT-General6.jp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brllrb/uber-and-lyft-dataset-boston-m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ctrTitle"/>
          </p:nvPr>
        </p:nvSpPr>
        <p:spPr>
          <a:xfrm>
            <a:off x="1137150" y="1988700"/>
            <a:ext cx="6869700" cy="24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Uber and Lyft in Boston, MA Price Analysis and Prediction</a:t>
            </a:r>
            <a:b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1492050" y="4308793"/>
            <a:ext cx="6159900" cy="213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Name: Cloud  Computing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 – Part 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Monday 6:10 pm – 8:40 pm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Aaron Yang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body" idx="1"/>
          </p:nvPr>
        </p:nvSpPr>
        <p:spPr>
          <a:xfrm>
            <a:off x="497100" y="1360983"/>
            <a:ext cx="7745400" cy="3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1270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❑"/>
            </a:pPr>
            <a:r>
              <a:rPr lang="en-GB" dirty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Scope of the project</a:t>
            </a:r>
            <a:endParaRPr dirty="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dirty="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-1270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❑"/>
            </a:pPr>
            <a:r>
              <a:rPr lang="en-US" dirty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Features to be Implemented</a:t>
            </a:r>
          </a:p>
          <a:p>
            <a:pPr marL="0" lvl="0" indent="-1270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❑"/>
            </a:pPr>
            <a:endParaRPr lang="en-US" dirty="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-1270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❑"/>
            </a:pPr>
            <a:r>
              <a:rPr lang="en-US" dirty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Sources &amp; Expected Outcomes</a:t>
            </a:r>
          </a:p>
          <a:p>
            <a:pPr marL="0" lvl="0" indent="-1270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❑"/>
            </a:pPr>
            <a:endParaRPr lang="en-US" dirty="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-127000" algn="just">
              <a:lnSpc>
                <a:spcPct val="90000"/>
              </a:lnSpc>
              <a:buClr>
                <a:schemeClr val="dk1"/>
              </a:buClr>
              <a:buSzPts val="2000"/>
              <a:buFont typeface="Times New Roman"/>
              <a:buChar char="❑"/>
            </a:pPr>
            <a:r>
              <a:rPr lang="en-US" dirty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Logical Architecture</a:t>
            </a:r>
          </a:p>
          <a:p>
            <a:pPr marL="0" indent="-127000" algn="just">
              <a:lnSpc>
                <a:spcPct val="90000"/>
              </a:lnSpc>
              <a:buClr>
                <a:schemeClr val="dk1"/>
              </a:buClr>
              <a:buSzPts val="2000"/>
              <a:buFont typeface="Times New Roman"/>
              <a:buChar char="❑"/>
            </a:pPr>
            <a:endParaRPr lang="en-US" dirty="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-127000" algn="just">
              <a:lnSpc>
                <a:spcPct val="90000"/>
              </a:lnSpc>
              <a:buClr>
                <a:schemeClr val="dk1"/>
              </a:buClr>
              <a:buSzPts val="2000"/>
              <a:buFont typeface="Times New Roman"/>
              <a:buChar char="❑"/>
            </a:pPr>
            <a:r>
              <a:rPr lang="en-US" dirty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Flow</a:t>
            </a:r>
          </a:p>
          <a:p>
            <a:pPr marL="0" lvl="0" indent="-1270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❑"/>
            </a:pPr>
            <a:endParaRPr lang="en-US" dirty="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-1270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❑"/>
            </a:pPr>
            <a:endParaRPr lang="en-US" dirty="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 dirty="0"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/>
          </p:nvPr>
        </p:nvSpPr>
        <p:spPr>
          <a:xfrm>
            <a:off x="497100" y="363352"/>
            <a:ext cx="77562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Tahoma"/>
              <a:buNone/>
            </a:pPr>
            <a:r>
              <a:rPr lang="en-US" sz="3600" dirty="0"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Contents </a:t>
            </a:r>
            <a:endParaRPr sz="3600" dirty="0">
              <a:latin typeface="Times New Roman" panose="02020603050405020304" pitchFamily="18" charset="0"/>
              <a:ea typeface="Tahoma"/>
              <a:cs typeface="Times New Roman" panose="02020603050405020304" pitchFamily="18" charset="0"/>
              <a:sym typeface="Tahoma"/>
            </a:endParaRPr>
          </a:p>
        </p:txBody>
      </p:sp>
      <p:sp>
        <p:nvSpPr>
          <p:cNvPr id="73" name="Google Shape;73;p3"/>
          <p:cNvSpPr txBox="1">
            <a:spLocks noGrp="1"/>
          </p:cNvSpPr>
          <p:nvPr>
            <p:ph type="sldNum" idx="4294967295"/>
          </p:nvPr>
        </p:nvSpPr>
        <p:spPr>
          <a:xfrm>
            <a:off x="7010400" y="61610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01F6AA84-2D5F-80A1-1B44-C4C2436FB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2312d23df_1_9">
            <a:extLst>
              <a:ext uri="{FF2B5EF4-FFF2-40B4-BE49-F238E27FC236}">
                <a16:creationId xmlns:a16="http://schemas.microsoft.com/office/drawing/2014/main" id="{C6983B80-C16D-94C4-598F-EA73A952C7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30550" y="1257850"/>
            <a:ext cx="7745400" cy="3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 dirty="0"/>
          </a:p>
        </p:txBody>
      </p:sp>
      <p:sp>
        <p:nvSpPr>
          <p:cNvPr id="81" name="Google Shape;81;g2a2312d23df_1_9">
            <a:extLst>
              <a:ext uri="{FF2B5EF4-FFF2-40B4-BE49-F238E27FC236}">
                <a16:creationId xmlns:a16="http://schemas.microsoft.com/office/drawing/2014/main" id="{4EDA43B5-C2D4-3179-8AAB-EE48B6E31D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7100" y="363352"/>
            <a:ext cx="77562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Tahoma"/>
              <a:buNone/>
            </a:pPr>
            <a:r>
              <a:rPr lang="en-US" sz="3600" dirty="0"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Scope</a:t>
            </a:r>
            <a:endParaRPr sz="3600" dirty="0">
              <a:latin typeface="Times New Roman" panose="02020603050405020304" pitchFamily="18" charset="0"/>
              <a:ea typeface="Tahoma"/>
              <a:cs typeface="Times New Roman" panose="02020603050405020304" pitchFamily="18" charset="0"/>
              <a:sym typeface="Tahoma"/>
            </a:endParaRPr>
          </a:p>
        </p:txBody>
      </p:sp>
      <p:sp>
        <p:nvSpPr>
          <p:cNvPr id="82" name="Google Shape;82;g2a2312d23df_1_9">
            <a:extLst>
              <a:ext uri="{FF2B5EF4-FFF2-40B4-BE49-F238E27FC236}">
                <a16:creationId xmlns:a16="http://schemas.microsoft.com/office/drawing/2014/main" id="{C9F5600F-05E8-1C23-8E33-8EAFF1535F3D}"/>
              </a:ext>
            </a:extLst>
          </p:cNvPr>
          <p:cNvSpPr txBox="1">
            <a:spLocks noGrp="1"/>
          </p:cNvSpPr>
          <p:nvPr>
            <p:ph type="sldNum" idx="4294967295"/>
          </p:nvPr>
        </p:nvSpPr>
        <p:spPr>
          <a:xfrm>
            <a:off x="7010400" y="616108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BB7EE-5695-2602-51F0-2EAC5E0624E6}"/>
              </a:ext>
            </a:extLst>
          </p:cNvPr>
          <p:cNvSpPr txBox="1"/>
          <p:nvPr/>
        </p:nvSpPr>
        <p:spPr>
          <a:xfrm>
            <a:off x="415705" y="2204782"/>
            <a:ext cx="79189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48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analyze and predict ride-sharing prices for Uber and Lyft in Boston, Massachusetts. The project will focus on exploring the patterns in pricing, identifying key factors that influence price fluctuations, and building a predictive model to forecast future ride prices for both services.</a:t>
            </a:r>
          </a:p>
        </p:txBody>
      </p:sp>
    </p:spTree>
    <p:extLst>
      <p:ext uri="{BB962C8B-B14F-4D97-AF65-F5344CB8AC3E}">
        <p14:creationId xmlns:p14="http://schemas.microsoft.com/office/powerpoint/2010/main" val="318612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B3AE1BA3-4055-C686-6A1D-9DAF5371C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2312d23df_1_9">
            <a:extLst>
              <a:ext uri="{FF2B5EF4-FFF2-40B4-BE49-F238E27FC236}">
                <a16:creationId xmlns:a16="http://schemas.microsoft.com/office/drawing/2014/main" id="{E133BF15-9EB1-AE73-8944-8DB9B3D7B9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30550" y="1257850"/>
            <a:ext cx="7745400" cy="3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/>
          </a:p>
        </p:txBody>
      </p:sp>
      <p:sp>
        <p:nvSpPr>
          <p:cNvPr id="81" name="Google Shape;81;g2a2312d23df_1_9">
            <a:extLst>
              <a:ext uri="{FF2B5EF4-FFF2-40B4-BE49-F238E27FC236}">
                <a16:creationId xmlns:a16="http://schemas.microsoft.com/office/drawing/2014/main" id="{44A2B9C9-CD0F-831F-B781-974EB09784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7100" y="363352"/>
            <a:ext cx="77562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Tahoma"/>
              <a:buNone/>
            </a:pPr>
            <a:r>
              <a:rPr lang="en-US" sz="3600" dirty="0"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Features to be Implemented</a:t>
            </a:r>
            <a:endParaRPr sz="3600" dirty="0">
              <a:latin typeface="Times New Roman" panose="02020603050405020304" pitchFamily="18" charset="0"/>
              <a:ea typeface="Tahoma"/>
              <a:cs typeface="Times New Roman" panose="02020603050405020304" pitchFamily="18" charset="0"/>
              <a:sym typeface="Tahoma"/>
            </a:endParaRPr>
          </a:p>
        </p:txBody>
      </p:sp>
      <p:sp>
        <p:nvSpPr>
          <p:cNvPr id="82" name="Google Shape;82;g2a2312d23df_1_9">
            <a:extLst>
              <a:ext uri="{FF2B5EF4-FFF2-40B4-BE49-F238E27FC236}">
                <a16:creationId xmlns:a16="http://schemas.microsoft.com/office/drawing/2014/main" id="{BB7499FB-99B2-B559-17B0-38245BFF6E1B}"/>
              </a:ext>
            </a:extLst>
          </p:cNvPr>
          <p:cNvSpPr txBox="1">
            <a:spLocks noGrp="1"/>
          </p:cNvSpPr>
          <p:nvPr>
            <p:ph type="sldNum" idx="4294967295"/>
          </p:nvPr>
        </p:nvSpPr>
        <p:spPr>
          <a:xfrm>
            <a:off x="7010400" y="616108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39425D-2FE0-B4FC-54BA-CD3F3ED358E5}"/>
              </a:ext>
            </a:extLst>
          </p:cNvPr>
          <p:cNvSpPr txBox="1"/>
          <p:nvPr/>
        </p:nvSpPr>
        <p:spPr>
          <a:xfrm>
            <a:off x="497100" y="1360416"/>
            <a:ext cx="7918989" cy="3752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48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&amp; Cleaning</a:t>
            </a:r>
          </a:p>
          <a:p>
            <a:pPr rtl="0">
              <a:spcBef>
                <a:spcPts val="48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(price per ride, distance)</a:t>
            </a:r>
          </a:p>
          <a:p>
            <a:pPr rtl="0">
              <a:spcBef>
                <a:spcPts val="480"/>
              </a:spcBef>
              <a:spcAft>
                <a:spcPts val="0"/>
              </a:spcAft>
            </a:pP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48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</a:p>
          <a:p>
            <a:pPr rtl="0">
              <a:spcBef>
                <a:spcPts val="48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(price trends over time, location, weather)</a:t>
            </a:r>
          </a:p>
          <a:p>
            <a:pPr rtl="0">
              <a:spcBef>
                <a:spcPts val="480"/>
              </a:spcBef>
              <a:spcAft>
                <a:spcPts val="0"/>
              </a:spcAft>
            </a:pP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48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pPr rtl="0">
              <a:spcBef>
                <a:spcPts val="48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(ride distance, surge pricing)</a:t>
            </a:r>
          </a:p>
          <a:p>
            <a:pPr rtl="0">
              <a:spcBef>
                <a:spcPts val="480"/>
              </a:spcBef>
              <a:spcAft>
                <a:spcPts val="0"/>
              </a:spcAft>
            </a:pP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48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Price Prediction Model</a:t>
            </a:r>
          </a:p>
          <a:p>
            <a:pPr rtl="0">
              <a:spcBef>
                <a:spcPts val="480"/>
              </a:spcBef>
              <a:spcAft>
                <a:spcPts val="0"/>
              </a:spcAft>
            </a:pP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48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47419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505D65F4-D0E0-B554-8227-718A86893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2312d23df_1_9">
            <a:extLst>
              <a:ext uri="{FF2B5EF4-FFF2-40B4-BE49-F238E27FC236}">
                <a16:creationId xmlns:a16="http://schemas.microsoft.com/office/drawing/2014/main" id="{57BBBF05-9A35-AA14-011D-3285FF762F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30550" y="1257850"/>
            <a:ext cx="7745400" cy="3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/>
          </a:p>
        </p:txBody>
      </p:sp>
      <p:sp>
        <p:nvSpPr>
          <p:cNvPr id="81" name="Google Shape;81;g2a2312d23df_1_9">
            <a:extLst>
              <a:ext uri="{FF2B5EF4-FFF2-40B4-BE49-F238E27FC236}">
                <a16:creationId xmlns:a16="http://schemas.microsoft.com/office/drawing/2014/main" id="{B70FC072-D348-651E-79E9-676400C2B3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7100" y="363352"/>
            <a:ext cx="77562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Tahoma"/>
              <a:buNone/>
            </a:pPr>
            <a:r>
              <a:rPr lang="en-US" sz="3600" dirty="0"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Logical Architecture</a:t>
            </a:r>
            <a:endParaRPr sz="3600" dirty="0">
              <a:latin typeface="Times New Roman" panose="02020603050405020304" pitchFamily="18" charset="0"/>
              <a:ea typeface="Tahoma"/>
              <a:cs typeface="Times New Roman" panose="02020603050405020304" pitchFamily="18" charset="0"/>
              <a:sym typeface="Tahoma"/>
            </a:endParaRPr>
          </a:p>
        </p:txBody>
      </p:sp>
      <p:sp>
        <p:nvSpPr>
          <p:cNvPr id="82" name="Google Shape;82;g2a2312d23df_1_9">
            <a:extLst>
              <a:ext uri="{FF2B5EF4-FFF2-40B4-BE49-F238E27FC236}">
                <a16:creationId xmlns:a16="http://schemas.microsoft.com/office/drawing/2014/main" id="{5B1FA2B7-0FC5-5021-A75D-2C3EE5B4E04F}"/>
              </a:ext>
            </a:extLst>
          </p:cNvPr>
          <p:cNvSpPr txBox="1">
            <a:spLocks noGrp="1"/>
          </p:cNvSpPr>
          <p:nvPr>
            <p:ph type="sldNum" idx="4294967295"/>
          </p:nvPr>
        </p:nvSpPr>
        <p:spPr>
          <a:xfrm>
            <a:off x="7010400" y="616108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F81DF6-FB50-ADBA-50BD-6A2E55632537}"/>
              </a:ext>
            </a:extLst>
          </p:cNvPr>
          <p:cNvSpPr txBox="1"/>
          <p:nvPr/>
        </p:nvSpPr>
        <p:spPr>
          <a:xfrm>
            <a:off x="497100" y="1082152"/>
            <a:ext cx="7918989" cy="3806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48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Amazon S3: Store raw ride data, weather data, and processed datasets.</a:t>
            </a:r>
          </a:p>
          <a:p>
            <a:pPr rtl="0">
              <a:spcBef>
                <a:spcPts val="480"/>
              </a:spcBef>
              <a:spcAft>
                <a:spcPts val="0"/>
              </a:spcAft>
            </a:pP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48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AWS Glue: Clean and preprocess the ride and weather data, including feature extraction and integration.</a:t>
            </a:r>
          </a:p>
          <a:p>
            <a:pPr rtl="0">
              <a:spcBef>
                <a:spcPts val="480"/>
              </a:spcBef>
              <a:spcAft>
                <a:spcPts val="0"/>
              </a:spcAft>
            </a:pP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48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Amazon </a:t>
            </a:r>
            <a:r>
              <a:rPr lang="en-US" sz="16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SageMaker</a:t>
            </a: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Train and deploy machine learning models to predict ride prices based on the processed data.</a:t>
            </a:r>
          </a:p>
          <a:p>
            <a:pPr rtl="0">
              <a:spcBef>
                <a:spcPts val="480"/>
              </a:spcBef>
              <a:spcAft>
                <a:spcPts val="0"/>
              </a:spcAft>
            </a:pP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48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Amazon RDS: Store the predictions and analysis results in a relational database for easy querying and visualization.</a:t>
            </a:r>
          </a:p>
          <a:p>
            <a:pPr rtl="0">
              <a:spcBef>
                <a:spcPts val="480"/>
              </a:spcBef>
              <a:spcAft>
                <a:spcPts val="0"/>
              </a:spcAft>
            </a:pP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48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Amazon </a:t>
            </a:r>
            <a:r>
              <a:rPr lang="en-US" sz="16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QuickSight</a:t>
            </a: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Create dashboards and reports to visualize the findings, such as price trends and model performance.</a:t>
            </a:r>
          </a:p>
        </p:txBody>
      </p:sp>
    </p:spTree>
    <p:extLst>
      <p:ext uri="{BB962C8B-B14F-4D97-AF65-F5344CB8AC3E}">
        <p14:creationId xmlns:p14="http://schemas.microsoft.com/office/powerpoint/2010/main" val="1306349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2312d23df_1_9"/>
          <p:cNvSpPr txBox="1">
            <a:spLocks noGrp="1"/>
          </p:cNvSpPr>
          <p:nvPr>
            <p:ph type="body" idx="1"/>
          </p:nvPr>
        </p:nvSpPr>
        <p:spPr>
          <a:xfrm>
            <a:off x="330550" y="1257850"/>
            <a:ext cx="7745400" cy="3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/>
          </a:p>
        </p:txBody>
      </p:sp>
      <p:sp>
        <p:nvSpPr>
          <p:cNvPr id="81" name="Google Shape;81;g2a2312d23df_1_9"/>
          <p:cNvSpPr txBox="1">
            <a:spLocks noGrp="1"/>
          </p:cNvSpPr>
          <p:nvPr>
            <p:ph type="title"/>
          </p:nvPr>
        </p:nvSpPr>
        <p:spPr>
          <a:xfrm>
            <a:off x="497100" y="363352"/>
            <a:ext cx="77562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Tahoma"/>
              <a:buNone/>
            </a:pPr>
            <a:r>
              <a:rPr lang="en-US" sz="3600" dirty="0"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Data Resource &amp; Expected Outcome </a:t>
            </a:r>
            <a:endParaRPr sz="3600" dirty="0">
              <a:latin typeface="Times New Roman" panose="02020603050405020304" pitchFamily="18" charset="0"/>
              <a:ea typeface="Tahoma"/>
              <a:cs typeface="Times New Roman" panose="02020603050405020304" pitchFamily="18" charset="0"/>
              <a:sym typeface="Tahoma"/>
            </a:endParaRPr>
          </a:p>
        </p:txBody>
      </p:sp>
      <p:sp>
        <p:nvSpPr>
          <p:cNvPr id="82" name="Google Shape;82;g2a2312d23df_1_9"/>
          <p:cNvSpPr txBox="1">
            <a:spLocks noGrp="1"/>
          </p:cNvSpPr>
          <p:nvPr>
            <p:ph type="sldNum" idx="4294967295"/>
          </p:nvPr>
        </p:nvSpPr>
        <p:spPr>
          <a:xfrm>
            <a:off x="7010400" y="616108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950B11-5BDF-D26F-871E-EC6212D457CF}"/>
              </a:ext>
            </a:extLst>
          </p:cNvPr>
          <p:cNvSpPr txBox="1"/>
          <p:nvPr/>
        </p:nvSpPr>
        <p:spPr>
          <a:xfrm>
            <a:off x="497100" y="909442"/>
            <a:ext cx="7918989" cy="4490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48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Overview:</a:t>
            </a:r>
            <a:endParaRPr lang="en-GB" sz="20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480"/>
              </a:spcBef>
              <a:spcAft>
                <a:spcPts val="0"/>
              </a:spcAft>
            </a:pP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480"/>
              </a:spcBef>
              <a:spcAft>
                <a:spcPts val="0"/>
              </a:spcAft>
            </a:pPr>
            <a:r>
              <a:rPr lang="en-GB" sz="2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downloaded from </a:t>
            </a:r>
            <a:r>
              <a:rPr lang="en-GB" sz="2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Kaggle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rtl="0">
              <a:spcBef>
                <a:spcPts val="48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48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Size:</a:t>
            </a:r>
          </a:p>
          <a:p>
            <a:pPr rtl="0">
              <a:spcBef>
                <a:spcPts val="48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48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693071 Observations</a:t>
            </a:r>
          </a:p>
          <a:p>
            <a:pPr rtl="0">
              <a:spcBef>
                <a:spcPts val="48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57 Variables</a:t>
            </a:r>
          </a:p>
          <a:p>
            <a:pPr rtl="0">
              <a:spcBef>
                <a:spcPts val="48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48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Outcome:</a:t>
            </a:r>
          </a:p>
          <a:p>
            <a:pPr marL="342900" indent="-342900" rtl="0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prediction model</a:t>
            </a:r>
          </a:p>
          <a:p>
            <a:pPr marL="342900" indent="-342900" rtl="0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on factors affecting prices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2312d23df_1_9"/>
          <p:cNvSpPr txBox="1">
            <a:spLocks noGrp="1"/>
          </p:cNvSpPr>
          <p:nvPr>
            <p:ph type="body" idx="1"/>
          </p:nvPr>
        </p:nvSpPr>
        <p:spPr>
          <a:xfrm>
            <a:off x="330550" y="1257850"/>
            <a:ext cx="7745400" cy="3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/>
          </a:p>
        </p:txBody>
      </p:sp>
      <p:sp>
        <p:nvSpPr>
          <p:cNvPr id="81" name="Google Shape;81;g2a2312d23df_1_9"/>
          <p:cNvSpPr txBox="1">
            <a:spLocks noGrp="1"/>
          </p:cNvSpPr>
          <p:nvPr>
            <p:ph type="title"/>
          </p:nvPr>
        </p:nvSpPr>
        <p:spPr>
          <a:xfrm>
            <a:off x="497100" y="363352"/>
            <a:ext cx="77562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Tahoma"/>
              <a:buNone/>
            </a:pPr>
            <a:r>
              <a:rPr lang="en-US" sz="3600" dirty="0"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Data Flow</a:t>
            </a:r>
            <a:endParaRPr sz="3600" dirty="0">
              <a:latin typeface="Times New Roman" panose="02020603050405020304" pitchFamily="18" charset="0"/>
              <a:ea typeface="Tahoma"/>
              <a:cs typeface="Times New Roman" panose="02020603050405020304" pitchFamily="18" charset="0"/>
              <a:sym typeface="Tahoma"/>
            </a:endParaRPr>
          </a:p>
        </p:txBody>
      </p:sp>
      <p:sp>
        <p:nvSpPr>
          <p:cNvPr id="82" name="Google Shape;82;g2a2312d23df_1_9"/>
          <p:cNvSpPr txBox="1">
            <a:spLocks noGrp="1"/>
          </p:cNvSpPr>
          <p:nvPr>
            <p:ph type="sldNum" idx="4294967295"/>
          </p:nvPr>
        </p:nvSpPr>
        <p:spPr>
          <a:xfrm>
            <a:off x="7010400" y="616108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950B11-5BDF-D26F-871E-EC6212D457CF}"/>
              </a:ext>
            </a:extLst>
          </p:cNvPr>
          <p:cNvSpPr txBox="1"/>
          <p:nvPr/>
        </p:nvSpPr>
        <p:spPr>
          <a:xfrm>
            <a:off x="497100" y="1082152"/>
            <a:ext cx="7918989" cy="4052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48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Ingestion: Ride data is ingested from public datasets or APIs and stored in Amazon S3.</a:t>
            </a:r>
          </a:p>
          <a:p>
            <a:pPr rtl="0">
              <a:spcBef>
                <a:spcPts val="480"/>
              </a:spcBef>
              <a:spcAft>
                <a:spcPts val="0"/>
              </a:spcAft>
            </a:pPr>
            <a:endParaRPr lang="en-US" sz="1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48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Cleanup: AWS Glue processes the raw data to handle missing values, extract features, and join it with weather data.</a:t>
            </a:r>
          </a:p>
          <a:p>
            <a:pPr rtl="0">
              <a:spcBef>
                <a:spcPts val="480"/>
              </a:spcBef>
              <a:spcAft>
                <a:spcPts val="0"/>
              </a:spcAft>
            </a:pP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48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 The cleaned data is used to train machine learning models in Amazon </a:t>
            </a:r>
            <a:r>
              <a:rPr lang="en-US" sz="16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SageMaker</a:t>
            </a: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rtl="0">
              <a:spcBef>
                <a:spcPts val="480"/>
              </a:spcBef>
              <a:spcAft>
                <a:spcPts val="0"/>
              </a:spcAft>
            </a:pP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48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Evaluation: The model is evaluated using validation sets and the results are stored in Amazon RDS.</a:t>
            </a:r>
          </a:p>
          <a:p>
            <a:pPr rtl="0">
              <a:spcBef>
                <a:spcPts val="480"/>
              </a:spcBef>
              <a:spcAft>
                <a:spcPts val="0"/>
              </a:spcAft>
            </a:pP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48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The insights and predictions are visualized using Amazon </a:t>
            </a:r>
            <a:r>
              <a:rPr lang="en-US" sz="16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QuickSight</a:t>
            </a: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where users can interact with the data to explore price trends and factors.</a:t>
            </a:r>
          </a:p>
        </p:txBody>
      </p:sp>
    </p:spTree>
    <p:extLst>
      <p:ext uri="{BB962C8B-B14F-4D97-AF65-F5344CB8AC3E}">
        <p14:creationId xmlns:p14="http://schemas.microsoft.com/office/powerpoint/2010/main" val="1203111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a24432aff9_0_3"/>
          <p:cNvSpPr txBox="1">
            <a:spLocks noGrp="1"/>
          </p:cNvSpPr>
          <p:nvPr>
            <p:ph type="ctrTitle"/>
          </p:nvPr>
        </p:nvSpPr>
        <p:spPr>
          <a:xfrm>
            <a:off x="766800" y="2845025"/>
            <a:ext cx="7610400" cy="233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sz="4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" name="Google Shape;310;g2a24432aff9_0_3"/>
          <p:cNvSpPr txBox="1">
            <a:spLocks noGrp="1"/>
          </p:cNvSpPr>
          <p:nvPr>
            <p:ph type="subTitle" idx="1"/>
          </p:nvPr>
        </p:nvSpPr>
        <p:spPr>
          <a:xfrm>
            <a:off x="6093730" y="4891469"/>
            <a:ext cx="5444400" cy="175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Aaron Yang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16576"/>
      </p:ext>
    </p:extLst>
  </p:cSld>
  <p:clrMapOvr>
    <a:masterClrMapping/>
  </p:clrMapOvr>
</p:sld>
</file>

<file path=ppt/theme/theme1.xml><?xml version="1.0" encoding="utf-8"?>
<a:theme xmlns:a="http://schemas.openxmlformats.org/drawingml/2006/main" name="GW General">
  <a:themeElements>
    <a:clrScheme name="Hardcover">
      <a:dk1>
        <a:srgbClr val="000000"/>
      </a:dk1>
      <a:lt1>
        <a:srgbClr val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219D092580494A9FB4EADAF0F0CB23" ma:contentTypeVersion="7" ma:contentTypeDescription="Create a new document." ma:contentTypeScope="" ma:versionID="da268c40df67c72640b4585179a9c5e1">
  <xsd:schema xmlns:xsd="http://www.w3.org/2001/XMLSchema" xmlns:xs="http://www.w3.org/2001/XMLSchema" xmlns:p="http://schemas.microsoft.com/office/2006/metadata/properties" xmlns:ns3="e8d8b4bd-fe38-4d3f-b4e4-34027331b994" xmlns:ns4="6720645a-bde9-4ec3-bf79-17c42697dd53" targetNamespace="http://schemas.microsoft.com/office/2006/metadata/properties" ma:root="true" ma:fieldsID="b7df391d80e43343218f7dceb851bc47" ns3:_="" ns4:_="">
    <xsd:import namespace="e8d8b4bd-fe38-4d3f-b4e4-34027331b994"/>
    <xsd:import namespace="6720645a-bde9-4ec3-bf79-17c42697dd5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d8b4bd-fe38-4d3f-b4e4-34027331b9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20645a-bde9-4ec3-bf79-17c42697dd5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8d8b4bd-fe38-4d3f-b4e4-34027331b994" xsi:nil="true"/>
  </documentManagement>
</p:properties>
</file>

<file path=customXml/itemProps1.xml><?xml version="1.0" encoding="utf-8"?>
<ds:datastoreItem xmlns:ds="http://schemas.openxmlformats.org/officeDocument/2006/customXml" ds:itemID="{B7185FF8-49FD-428C-A6F9-2BD1DE1626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d8b4bd-fe38-4d3f-b4e4-34027331b994"/>
    <ds:schemaRef ds:uri="6720645a-bde9-4ec3-bf79-17c42697dd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F2CB6E-C379-4D74-8095-661D50C9C1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B58B9D-DB09-40BC-80B3-6FDBE817C710}">
  <ds:schemaRefs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  <ds:schemaRef ds:uri="6720645a-bde9-4ec3-bf79-17c42697dd53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e8d8b4bd-fe38-4d3f-b4e4-34027331b994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2866</TotalTime>
  <Words>421</Words>
  <Application>Microsoft Office PowerPoint</Application>
  <PresentationFormat>On-screen Show (4:3)</PresentationFormat>
  <Paragraphs>98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Times New Roman</vt:lpstr>
      <vt:lpstr>Noto Sans Symbols</vt:lpstr>
      <vt:lpstr>Tahoma</vt:lpstr>
      <vt:lpstr>Arial</vt:lpstr>
      <vt:lpstr>Book Antiqua</vt:lpstr>
      <vt:lpstr>Calibri</vt:lpstr>
      <vt:lpstr>GW General</vt:lpstr>
      <vt:lpstr>Uber and Lyft in Boston, MA Price Analysis and Prediction  </vt:lpstr>
      <vt:lpstr>Contents </vt:lpstr>
      <vt:lpstr>Scope</vt:lpstr>
      <vt:lpstr>Features to be Implemented</vt:lpstr>
      <vt:lpstr>Logical Architecture</vt:lpstr>
      <vt:lpstr>Data Resource &amp; Expected Outcome </vt:lpstr>
      <vt:lpstr>Data Flow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vs. GraphDB Unraveling the Key Differences in Graph Databases using RDF Data</dc:title>
  <dc:creator>Natalia Romanova</dc:creator>
  <cp:lastModifiedBy>Aaron Yang</cp:lastModifiedBy>
  <cp:revision>27</cp:revision>
  <dcterms:created xsi:type="dcterms:W3CDTF">2016-12-04T02:31:21Z</dcterms:created>
  <dcterms:modified xsi:type="dcterms:W3CDTF">2024-10-14T18:10:22Z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83963FC6-7729-4CD5-86AE-F1CAD2D19C9A</vt:lpwstr>
  </property>
  <property fmtid="{D5CDD505-2E9C-101B-9397-08002B2CF9AE}" pid="3" name="ArticulatePath">
    <vt:lpwstr>GW_Template_Final_Paper_Presentation</vt:lpwstr>
  </property>
  <property fmtid="{D5CDD505-2E9C-101B-9397-08002B2CF9AE}" pid="4" name="ContentTypeId">
    <vt:lpwstr>0x01010088219D092580494A9FB4EADAF0F0CB23</vt:lpwstr>
  </property>
</Properties>
</file>