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353" r:id="rId4"/>
    <p:sldId id="354" r:id="rId5"/>
    <p:sldId id="355" r:id="rId6"/>
    <p:sldId id="356" r:id="rId7"/>
    <p:sldId id="336" r:id="rId8"/>
    <p:sldId id="370" r:id="rId9"/>
    <p:sldId id="371" r:id="rId10"/>
    <p:sldId id="358" r:id="rId11"/>
    <p:sldId id="369" r:id="rId12"/>
    <p:sldId id="359" r:id="rId13"/>
    <p:sldId id="364" r:id="rId14"/>
    <p:sldId id="360" r:id="rId15"/>
    <p:sldId id="361" r:id="rId16"/>
    <p:sldId id="366" r:id="rId17"/>
    <p:sldId id="367" r:id="rId18"/>
    <p:sldId id="374" r:id="rId19"/>
    <p:sldId id="375" r:id="rId20"/>
    <p:sldId id="376" r:id="rId21"/>
    <p:sldId id="377" r:id="rId22"/>
    <p:sldId id="379" r:id="rId23"/>
    <p:sldId id="380" r:id="rId24"/>
    <p:sldId id="368" r:id="rId25"/>
    <p:sldId id="386" r:id="rId26"/>
    <p:sldId id="384" r:id="rId27"/>
    <p:sldId id="383" r:id="rId28"/>
    <p:sldId id="373" r:id="rId29"/>
    <p:sldId id="387" r:id="rId30"/>
    <p:sldId id="388" r:id="rId31"/>
    <p:sldId id="389" r:id="rId32"/>
    <p:sldId id="390" r:id="rId33"/>
    <p:sldId id="35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5F7B5-0A49-47FE-B570-FA672FEF6B36}" type="datetimeFigureOut">
              <a:rPr lang="en-US" smtClean="0"/>
              <a:t>2024-11-15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4333-F4B2-4711-90C9-3E058471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6BDA684-03E0-B19E-BF66-075EA06DF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DA408218-FFF9-92D4-CAE1-3C10B308D2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74EE1138-278D-A2D0-88C6-EAB4FEC490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C31EFB9F-C1A5-D14D-180D-A7F3C815B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CC5F1260-AFEA-7DD1-0AF7-768164017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31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09DA9A5-3883-95D5-565B-05BFF18FB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67CA286A-C75E-373D-373A-6A88B4788D3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B55273C6-1527-2A88-6E55-4AE813DE67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9B0DB3BA-50A7-D2AA-2586-2BA752BC8A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D81CF76A-E2B2-E17E-8D08-6AB0844E9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26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7888434-0A07-57F4-0C85-106644A18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0B35DD45-5DEA-15A8-1A9E-A4F197C2D2A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B498D59C-95EB-EB97-0F56-1A9CE8CC02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34864B29-BC19-A423-5988-0B8D6648DA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69CF8264-2CD7-D867-ADD5-C6F48EA64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64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BAB9A2D-262B-7199-4ECA-8B0029FD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7BF65CF0-8D9B-0A6F-7123-FD82676EB9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744913A5-CE62-7B28-5D8F-A90AECC9EF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35FBB3FE-8F30-D221-3641-8E73AEC3A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D2DC74B0-5E67-DDCA-3D46-B9AB84AE4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126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B730D15-3A16-5B70-DF34-8F6EB540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61EC559F-4154-AF87-960A-184040B1D9F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5EDD6B9C-A6D4-1E6C-8880-C55814F150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72C8A7D7-085A-FD83-6956-89F64034E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BCD57292-5842-2F93-E6DA-B65E65301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52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ABB5C544-505C-1CBD-81D3-B4B16795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3EB4F6FF-3415-7197-7B90-F66D9858FB2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1C6ECA28-E862-0728-CAE2-E7C5D57927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F7E6D08A-B6C3-5731-14C4-374257077E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E2067D54-67AF-3D35-7D77-D46F73772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315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8E47BAA5-485B-766A-834A-9DFA8A74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07435709-31F6-69DA-0D12-4C9C97839D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EA1B396E-C7F4-58E2-AC0A-F35BF06B34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2DF9AC77-B1C4-0A1C-B77F-57EF9D56C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25F73A83-7D4B-428D-9260-055D6D00A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99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33CA7BA-8832-0F5D-96FF-2A93BF6B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998C9B67-8AB6-257F-78AA-A118593F14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4B117CD3-5B2D-0F3C-4F97-8D7609EB70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89EFE1BF-119E-BCC4-6618-2BDBC1808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900F4516-FF46-3AD8-E584-FE5C8E779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B5BED76-3635-C6D3-E1DB-FD1B6B52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908B802E-870E-67E5-6157-E8F86D0DF5E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C0181379-CB53-7652-0803-ADC89B0E70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8C385D10-35DE-0840-9F69-CF4145D22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D117B276-942B-996D-3063-5B378B842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57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D04F794-C091-D9AF-5835-131ED32FF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869B9CEB-122A-1D9C-EA77-321E3E85DE2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7F70916A-5179-FF97-950B-13FAE863C1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6A456DD8-F9CC-73D0-EF47-B84509B76E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7034E789-1765-8C0B-ACA4-1FFB4CE40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38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B5C44B3-04D4-C19A-89BD-29FD3B845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43B51E4A-C5A8-F69F-61B1-78943190EDA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B4B24030-047E-0A4C-4A29-C4E7C498AF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EA8F69B4-A289-ECE6-5F1B-F32DDCF73D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0C851DE6-B808-472C-052B-A8376A2BC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184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B48B2452-ECC4-CE71-4EF2-6466EAAF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8B77AB14-FBAD-6127-F506-E0E32607C8F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C414C79B-4124-BBA9-9EB6-D869AF3236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92A1972E-4575-8C78-5C58-399828E77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32275536-86F6-447C-CD27-640169CC15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704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FF65603-A93E-9F9F-52E0-7D9673E15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44322A36-D958-EAE7-22C8-E9CBDD2242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182BE5BE-AA52-7732-630D-F348C71639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01665464-69F7-1E92-71EF-E049E13FA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8D60A350-5DB9-CC51-C219-1812C95E7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130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B82FDED5-4F5A-27A3-8DC3-4F1C6B8C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E2AAF847-CC29-2A9C-FD85-643B660E1C0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2C2B38B7-960D-067C-2527-5AD189435B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8189CB13-95C7-A0CF-E5D3-77239C1A19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14A7E02A-D5CD-7BE3-EDD4-796A19BB27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168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6D03347-D34E-D8F0-32D0-ABAA50ACE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6BA04CFF-819A-C8E1-D89D-13130EE7C7C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5FCBA6DE-65C6-5CE7-DCB2-F2D31C9C2A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3D200585-0313-9D5F-7336-5A7F133EE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92853470-A129-E463-E12B-84873DBD46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661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603371E-50BC-7C74-2640-E6C361B5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AAA21B4C-C908-F3C3-B342-520715C6BA4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AA7B52DC-F2C4-2917-94F3-F2337B1AAD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7688B18C-968D-90D4-B32E-0D5F3BC53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88A87201-A1A0-BF84-AF0D-D1DF3B740C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562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CF76A8B-1418-9887-437E-59D8EA0A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584DDA27-CCE0-DC48-45DC-ED27A1D7A11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215E6462-D12E-4C26-0E25-63F72E21A1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3E6E007A-F306-E5CE-8A75-BCB826C8A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AAE0BE6D-F2A2-8824-02FD-5FF2E6ACB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548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F19B177-6727-1858-C2AA-AFDE9C5F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CCDE3735-247D-B687-4A34-C6DEDE9F8F3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7670CBAF-C862-A793-79F6-835ABAE33D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67908960-8277-9499-2FC6-D106A369E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B7DF4641-BD63-E379-9712-1B6F1393A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82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EE6551AA-4CEC-B9C8-3FA7-1BA0FBD74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F37ECE50-2B36-3DE7-6343-6F7AA927818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1D0DC11F-9405-C8CA-C5F5-2B0C5D41AC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FB4A33AC-0E64-1165-1DDA-7583214C8B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1EFD2A82-462A-D5CC-38E9-9388A65CF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7207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0CA86946-F1BC-1EC6-1FDD-5B5FB9C7C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5AB63932-929F-D32C-289E-7F0883F002D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35E9A27C-02BD-3D5F-6A69-AC7209B2F5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92F3B6A2-948A-951B-6DD0-4C0D7C7E64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71DA8ACD-1D78-3332-FDBC-A29C312B32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31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2BC9BE8-E877-45B3-BA5C-3DAE82118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2C32E4ED-93F4-7293-DE0C-109EE9F05D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D2737383-F47A-D4A9-C8A4-CBB7FC5A5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E671C025-18EC-595E-1D32-947223754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C57AA10A-F453-92DC-2F62-CF8E0DF87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663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B945FE0-B706-00A3-C7F6-E9D73789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D3FD5632-EB67-EF87-DAA0-2EE3F4DDF6D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FC305DCF-F90D-22D5-1316-B3FF9A00B6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6F9F37D5-87B1-7093-5C29-69F765CA6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89E2AF4E-E0AA-A337-F33A-FC1FE9524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80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EE9A450-5E37-95A5-850D-0891B685B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C45A94EF-242C-69DD-2BD2-C7CEB7A77CA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B85014FD-C686-3B08-EE2A-53CDC25686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38047B94-D7C2-BEA5-5C92-D1BD88E1A1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54F91170-CDAB-AC55-BE73-813F49553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996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052B3B7C-5545-3DB6-FD7D-BB1B7EA02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9619A368-C2CB-4A57-7353-262AE6ACDC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7A31C599-4376-0D65-8869-3A267B2CD0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2C82ECDA-FE2F-275B-8D5F-02B5F670E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4942C322-1F62-B48D-0502-0D0AAD0A3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949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24432af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24432aff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a24432aff9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22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5E060C2-D7F8-13CB-EDC3-8EA881B9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BB0E0702-BD8A-8125-D744-CF3766C3CA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FB032F86-1A3C-60E2-FCBC-E2711A3774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1E0FBE6F-BDA9-4CBC-9C47-8DA6E9D88E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AAE93871-171D-EA30-181E-371CD9493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48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695E096-BAA8-5FE4-F1A1-B606A157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EA2A0A90-2F97-D4FD-C10F-924789C480C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08358D8E-0D14-7A14-778E-FBE4B9D70C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650CFFCF-2DED-FAB4-08AD-C257D565D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7DDC23F9-DE73-439F-3620-EB857F3EA9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78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82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B7E5E0F2-B3BB-6C73-5EFE-8C1EA0D3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3EC613BF-2926-1D7D-5A7C-EDD09D7F341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62FFCC7F-64F7-83B4-CE7C-B2E7DD396D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83B16FE3-44E9-646D-1F48-12B510ADD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29E501EC-4032-743C-1B1D-03C8B8404B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16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E0B400B7-14F2-2EE1-90E0-180A4A0D3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83185E9D-968D-8439-D138-A188201054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TWRT 62 Student Sample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26567F9E-9305-5608-1F1D-B09D875D8C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2A9B75AC-1694-68F7-F773-1CF8640B9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F302FB6D-EF29-83E2-2707-A3C4BAA5A8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92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848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72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96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2024-11-15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2024-11-15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1465" y="6272785"/>
            <a:ext cx="6327648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45149" y="2430623"/>
            <a:ext cx="12192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600" y="2508607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7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624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727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7724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7724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38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48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31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85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52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84632"/>
            <a:ext cx="10363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21408"/>
            <a:ext cx="103632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rllrb/uber-and-lyft-dataset-boston-m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ctrTitle"/>
          </p:nvPr>
        </p:nvSpPr>
        <p:spPr>
          <a:xfrm>
            <a:off x="2661150" y="1988700"/>
            <a:ext cx="6869700" cy="2456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0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 and Lyft in Boston, MA Price Analysis and Prediction</a:t>
            </a:r>
            <a:b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3016050" y="4308793"/>
            <a:ext cx="6159900" cy="21372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ctr">
              <a:spcBef>
                <a:spcPts val="0"/>
              </a:spcBef>
              <a:buSzPts val="2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Cloud  Computing</a:t>
            </a:r>
          </a:p>
          <a:p>
            <a:pPr algn="ctr">
              <a:spcBef>
                <a:spcPts val="0"/>
              </a:spcBef>
              <a:buSzPts val="2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</a:t>
            </a:r>
          </a:p>
          <a:p>
            <a:pPr algn="ctr">
              <a:spcBef>
                <a:spcPts val="0"/>
              </a:spcBef>
              <a:buSzPts val="2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pPr algn="ctr">
              <a:spcBef>
                <a:spcPts val="0"/>
              </a:spcBef>
              <a:buSzPts val="2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 6:10 pm – 8:40 pm</a:t>
            </a:r>
          </a:p>
          <a:p>
            <a:pPr algn="ctr">
              <a:spcBef>
                <a:spcPts val="0"/>
              </a:spcBef>
              <a:buSzPts val="2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Yang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6C345D9C-4A47-DD88-809D-1A53176E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8FABB76A-FD87-68D4-9592-E018CD7A6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1346947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7676BD0-A831-9BB2-66D7-A2384F380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4299697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3DA14A-11B8-BE1C-850A-904F10AA5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1484779"/>
            <a:ext cx="7667244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FDA8051-502D-7375-ABFD-093AE178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60911" y="4068923"/>
            <a:ext cx="810678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B768E29-7D41-E065-AF6C-56CEFCF9F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69ED5CB-298D-C024-9191-D0FDDF400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39D92ADF-D832-0B47-7D42-04DD6AB7A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000" y="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1085FF-3114-C949-B988-F2D78543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4257367"/>
            <a:ext cx="9144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CC53959F-AC85-4F11-0E4F-32654E7099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2671" y="4355692"/>
            <a:ext cx="6814455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r>
              <a:rPr lang="en-US" sz="4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1 – Data 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0026B-C1BC-1A29-E756-F54978452467}"/>
              </a:ext>
            </a:extLst>
          </p:cNvPr>
          <p:cNvSpPr txBox="1"/>
          <p:nvPr/>
        </p:nvSpPr>
        <p:spPr>
          <a:xfrm>
            <a:off x="2326386" y="5827916"/>
            <a:ext cx="678942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Upload dataset into Amazon S3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0B5600-EE2A-5C48-2EB0-AB601F1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8192" y="5111496"/>
            <a:ext cx="810678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7D8C135-CAFA-4836-AF86-647C472C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80BC30D-8945-DFBD-565C-C66C30497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AD490739-4C2E-1B6D-1E8A-B70A5A145F0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67920" y="5331907"/>
            <a:ext cx="895401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10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C33F5-28FF-B3C7-9B86-4F0D4289F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981" y="188997"/>
            <a:ext cx="7214532" cy="38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5EFE39EA-7970-C990-B7D9-3BD059B30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7E44D26C-EA3E-AB3F-B031-6EE0B1CC2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59" y="4355692"/>
            <a:ext cx="10509069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r>
              <a:rPr lang="en-US" sz="6600">
                <a:solidFill>
                  <a:schemeClr val="tx1"/>
                </a:solidFill>
                <a:sym typeface="Tahoma"/>
              </a:rPr>
              <a:t>Part 2 – Data Cleaning</a:t>
            </a:r>
          </a:p>
        </p:txBody>
      </p:sp>
      <p:pic>
        <p:nvPicPr>
          <p:cNvPr id="104" name="Picture 103" descr="Colorful pins linked with threads">
            <a:extLst>
              <a:ext uri="{FF2B5EF4-FFF2-40B4-BE49-F238E27FC236}">
                <a16:creationId xmlns:a16="http://schemas.microsoft.com/office/drawing/2014/main" id="{3CEBD9BC-5B85-D736-6C75-F9B18A7899E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7083" b="30579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30308C2F-C2C3-0CFB-F6E9-86B21888D58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237792" y="6115717"/>
            <a:ext cx="889764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fld id="{00000000-1234-1234-1234-123412341234}" type="slidenum">
              <a:rPr lang="en-US" sz="2800">
                <a:solidFill>
                  <a:schemeClr val="tx1"/>
                </a:solidFill>
                <a:latin typeface="+mj-lt"/>
              </a:rPr>
              <a:pPr defTabSz="457200">
                <a:spcAft>
                  <a:spcPts val="600"/>
                </a:spcAft>
              </a:pPr>
              <a:t>11</a:t>
            </a:fld>
            <a:endParaRPr lang="en-US" sz="2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69FA0E25-64CD-3D66-8A99-DDD78190A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452DD7DA-632F-D1EA-1797-9D145CB3B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7252" y="4511898"/>
            <a:ext cx="5544441" cy="1609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buClr>
                <a:srgbClr val="3F3F3F"/>
              </a:buClr>
              <a:buSzPts val="3600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2 – 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1C6A8-EC96-268A-F296-8B192163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11" y="643468"/>
            <a:ext cx="6431981" cy="3457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3B7B1-1F61-CC47-CDCD-B0A3406E07BB}"/>
              </a:ext>
            </a:extLst>
          </p:cNvPr>
          <p:cNvSpPr txBox="1"/>
          <p:nvPr/>
        </p:nvSpPr>
        <p:spPr>
          <a:xfrm>
            <a:off x="7174992" y="4511897"/>
            <a:ext cx="2777491" cy="160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Crawler Setup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4100" y="4431216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7F73317D-29F1-AD86-E153-58A5FE5EE5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007346" y="6272785"/>
            <a:ext cx="48006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4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5539D277-F807-7B25-11D7-D5D2B0B0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5E3DA72B-4BE8-C23F-5C52-D39C0F148D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504" y="4511898"/>
            <a:ext cx="5671189" cy="1609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buClr>
                <a:srgbClr val="3F3F3F"/>
              </a:buClr>
              <a:buSzPts val="3600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2 – 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CB09F-7AEC-1B21-C36B-C4903DB4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11" y="643468"/>
            <a:ext cx="6431981" cy="3457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AD954-4CF0-B06A-6ACA-62590C008BF1}"/>
              </a:ext>
            </a:extLst>
          </p:cNvPr>
          <p:cNvSpPr txBox="1"/>
          <p:nvPr/>
        </p:nvSpPr>
        <p:spPr>
          <a:xfrm>
            <a:off x="7174992" y="4511897"/>
            <a:ext cx="2777491" cy="160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Crawler Setup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4100" y="4431216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BFDB043A-FDF6-D6B3-CE51-0047CBC208D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007346" y="6272785"/>
            <a:ext cx="48006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5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7DDEFA6B-B60C-B02E-FE18-66D16D03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33349F7F-8EB3-3DA2-BACA-90ED7B05BB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648" y="4511898"/>
            <a:ext cx="5816044" cy="1609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buClr>
                <a:srgbClr val="3F3F3F"/>
              </a:buClr>
              <a:buSzPts val="3600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2 – 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63949-B914-3653-A6F8-7FECC531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11" y="643468"/>
            <a:ext cx="6431981" cy="3457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D0C3E-1C01-343E-774D-B2BBB7F5E2F1}"/>
              </a:ext>
            </a:extLst>
          </p:cNvPr>
          <p:cNvSpPr txBox="1"/>
          <p:nvPr/>
        </p:nvSpPr>
        <p:spPr>
          <a:xfrm>
            <a:off x="7174992" y="4511897"/>
            <a:ext cx="2777491" cy="160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Create Jobs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4100" y="4431216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5BBCCA56-364D-86CE-E4AF-1C1EABBE625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007346" y="6272785"/>
            <a:ext cx="48006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FE693739-6FB0-5E33-10EB-0D9F926B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081D66EB-6836-E115-94DB-18F260ED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6218" y="5409860"/>
            <a:ext cx="5459564" cy="1609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buClr>
                <a:srgbClr val="3F3F3F"/>
              </a:buClr>
              <a:buSzPts val="3600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2 – 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4C8C8-2E5D-1D98-7A02-34E6529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11" y="643468"/>
            <a:ext cx="6431981" cy="3457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E30C2-7401-E233-7505-E6073239D2AB}"/>
              </a:ext>
            </a:extLst>
          </p:cNvPr>
          <p:cNvSpPr txBox="1"/>
          <p:nvPr/>
        </p:nvSpPr>
        <p:spPr>
          <a:xfrm>
            <a:off x="5788984" y="4558542"/>
            <a:ext cx="4698423" cy="1702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Data Cleaning with Glue</a:t>
            </a:r>
          </a:p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2.3.1 Drop Null Values and Empty String</a:t>
            </a:r>
          </a:p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1100" dirty="0">
              <a:solidFill>
                <a:prstClr val="black"/>
              </a:solidFill>
              <a:latin typeface="Rockwell" panose="02060603020205020403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4100" y="4431216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C9C4C294-E183-AFE4-2D1C-BC7EDEC2505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007346" y="6272785"/>
            <a:ext cx="48006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5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E668EE0B-8482-F448-3833-6E3D9FB7D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0359697F-A3E5-CBEF-8294-7A7FA8FC9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1" y="5442283"/>
            <a:ext cx="5390531" cy="1609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buClr>
                <a:srgbClr val="3F3F3F"/>
              </a:buClr>
              <a:buSzPts val="3600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2 – 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C535D-9769-7B9F-ADEE-9A2ED821DF51}"/>
              </a:ext>
            </a:extLst>
          </p:cNvPr>
          <p:cNvSpPr txBox="1"/>
          <p:nvPr/>
        </p:nvSpPr>
        <p:spPr>
          <a:xfrm>
            <a:off x="5426045" y="4611781"/>
            <a:ext cx="4970352" cy="160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Data Cleaning with Glue</a:t>
            </a:r>
          </a:p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2.3.2 Select Features with Domain Knowledge</a:t>
            </a:r>
          </a:p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F69A31-8414-1684-1EE3-28045CC15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4100" y="4431216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7C483B85-ED1D-494B-BD21-367C62DA2BE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007346" y="6272785"/>
            <a:ext cx="48006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26344-8CB0-84AD-69E7-C7537492E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926" y="237138"/>
            <a:ext cx="7330149" cy="39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0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B7A7C960-7029-E6C8-A127-951F57BA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9A77F276-32F1-3EE7-407C-842A841E24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3220" y="5516335"/>
            <a:ext cx="5924686" cy="16093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buClr>
                <a:srgbClr val="3F3F3F"/>
              </a:buClr>
              <a:buSzPts val="3600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2 – 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6AB3F-F484-E6A7-9DED-5776C0673ACD}"/>
              </a:ext>
            </a:extLst>
          </p:cNvPr>
          <p:cNvSpPr txBox="1"/>
          <p:nvPr/>
        </p:nvSpPr>
        <p:spPr>
          <a:xfrm>
            <a:off x="6172148" y="4611781"/>
            <a:ext cx="4224249" cy="160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Data Cleaning with Glue</a:t>
            </a:r>
          </a:p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2.3.3 Set up the S3 Target</a:t>
            </a:r>
          </a:p>
          <a:p>
            <a:pPr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A40A2B-64EB-C91C-7E29-2DA3068B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4100" y="4431216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83F688A7-84D9-8DC2-2286-890DB87493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007346" y="6272785"/>
            <a:ext cx="48006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82E34-07B8-C9D2-A844-688D94330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936" y="566679"/>
            <a:ext cx="7613964" cy="33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1CFB073D-ADB7-DE30-42F1-601DBF4AD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1D3305F2-2CD0-A507-977B-45E502561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r>
              <a:rPr lang="en-US" sz="6000">
                <a:blipFill dpi="0" rotWithShape="1">
                  <a:blip r:embed="rId5"/>
                  <a:srcRect/>
                  <a:tile tx="6350" ty="-127000" sx="65000" sy="64000" flip="none" algn="tl"/>
                </a:blipFill>
                <a:sym typeface="Tahoma"/>
              </a:rPr>
              <a:t>Part 3 – Data Visualization</a:t>
            </a:r>
          </a:p>
        </p:txBody>
      </p:sp>
      <p:pic>
        <p:nvPicPr>
          <p:cNvPr id="104" name="Picture 103" descr="Colorful pins linked with threads">
            <a:extLst>
              <a:ext uri="{FF2B5EF4-FFF2-40B4-BE49-F238E27FC236}">
                <a16:creationId xmlns:a16="http://schemas.microsoft.com/office/drawing/2014/main" id="{61344599-6805-8049-CE53-080107357E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0410" r="-1" b="33905"/>
          <a:stretch/>
        </p:blipFill>
        <p:spPr>
          <a:xfrm>
            <a:off x="635457" y="640080"/>
            <a:ext cx="10916463" cy="3316489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B4F6D513-3292-F02F-7896-A8389705F87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 defTabSz="457200">
                <a:spcAft>
                  <a:spcPts val="600"/>
                </a:spcAft>
              </a:pPr>
              <a:t>18</a:t>
            </a:fld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64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4E5AAE67-E7BB-91AD-B7B9-25A6DC90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E6A08BA8-4BD0-A280-F8E7-7BA0B143E7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3 – 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83557-0E7B-1D2B-1E27-314437A19132}"/>
              </a:ext>
            </a:extLst>
          </p:cNvPr>
          <p:cNvSpPr txBox="1"/>
          <p:nvPr/>
        </p:nvSpPr>
        <p:spPr>
          <a:xfrm>
            <a:off x="1069848" y="5827916"/>
            <a:ext cx="905256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>
                <a:solidFill>
                  <a:srgbClr val="000000"/>
                </a:solidFill>
              </a:rPr>
              <a:t>3.1 Price by Cab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EB137-743A-31F5-6320-7E932A745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999" y="175200"/>
            <a:ext cx="7067761" cy="379892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41C5660F-7E43-F742-BEEB-33EC8EBEB72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>
                <a:spcAft>
                  <a:spcPts val="600"/>
                </a:spcAft>
              </a:pPr>
              <a:t>19</a:t>
            </a:fld>
            <a:endParaRPr lang="en-US" sz="280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89C89-7275-BCF9-4276-28093C1FD943}"/>
              </a:ext>
            </a:extLst>
          </p:cNvPr>
          <p:cNvSpPr txBox="1"/>
          <p:nvPr/>
        </p:nvSpPr>
        <p:spPr>
          <a:xfrm>
            <a:off x="333374" y="866775"/>
            <a:ext cx="3876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potential relationship between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 type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9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2021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3600"/>
            </a:pPr>
            <a:r>
              <a:rPr lang="en-US" sz="32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Contents</a:t>
            </a: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idx="1"/>
          </p:nvPr>
        </p:nvSpPr>
        <p:spPr>
          <a:xfrm>
            <a:off x="1855800" y="989791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-127000" algn="just">
              <a:spcBef>
                <a:spcPts val="0"/>
              </a:spcBef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480"/>
              </a:spcBef>
              <a:buClr>
                <a:schemeClr val="dk1"/>
              </a:buClr>
              <a:buSzPts val="2000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to be Implemented</a:t>
            </a:r>
          </a:p>
          <a:p>
            <a:pPr marL="0" indent="-127000" algn="just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 &amp; Expected Outcomes</a:t>
            </a:r>
          </a:p>
          <a:p>
            <a:pPr marL="0" indent="-127000" algn="just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Architecture</a:t>
            </a:r>
          </a:p>
          <a:p>
            <a:pPr marL="0" indent="-127000" algn="just"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</a:p>
          <a:p>
            <a:pPr marL="0" indent="-127000" algn="just"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services in action(S3, Glue, </a:t>
            </a:r>
            <a:r>
              <a:rPr lang="en-US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QuickSight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SageMaker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RDS)</a:t>
            </a:r>
          </a:p>
          <a:p>
            <a:pPr marL="0" indent="0" algn="just">
              <a:buClr>
                <a:schemeClr val="dk1"/>
              </a:buClr>
              <a:buSzPts val="20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(Main Part Compared with Part A) </a:t>
            </a:r>
          </a:p>
          <a:p>
            <a:pPr marL="0" indent="0" algn="just">
              <a:buClr>
                <a:schemeClr val="dk1"/>
              </a:buClr>
              <a:buSzPts val="2000"/>
              <a:buNone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spcBef>
                <a:spcPts val="480"/>
              </a:spcBef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400"/>
              </a:spcBef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400"/>
              </a:spcBef>
              <a:buNone/>
            </a:pPr>
            <a:endParaRPr dirty="0">
              <a:solidFill>
                <a:srgbClr val="595959"/>
              </a:solidFill>
            </a:endParaRPr>
          </a:p>
          <a:p>
            <a:pPr marL="0" indent="0" algn="just">
              <a:spcBef>
                <a:spcPts val="480"/>
              </a:spcBef>
              <a:buNone/>
            </a:pPr>
            <a:endParaRPr sz="2400" dirty="0"/>
          </a:p>
          <a:p>
            <a:pPr marL="0" indent="0" algn="just">
              <a:spcBef>
                <a:spcPts val="480"/>
              </a:spcBef>
              <a:buSzPts val="2400"/>
              <a:buNone/>
            </a:pPr>
            <a:endParaRPr sz="2400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99E70817-86B1-E716-313C-896582131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DDAAB34-1B91-1BFC-8854-FAFE2F9C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B06B2A-F7BE-B99B-F374-53010F22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F0275E0-F712-0BCC-53AF-74F07C3B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593B61D-40CC-E71A-1D22-FFBAA89D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EC74E16-1088-C7BD-F768-FA580BFFF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7171008-E5FC-FC4A-986F-ECB24133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472CD33-676E-DCC9-15FB-0FE08247E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7A70FB-4A51-C6C2-000F-A4A479E93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D3A1E687-58B1-80A3-6397-75F1C4E4C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3 – 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0E435-F412-BA89-8252-EC8AD9DAA750}"/>
              </a:ext>
            </a:extLst>
          </p:cNvPr>
          <p:cNvSpPr txBox="1"/>
          <p:nvPr/>
        </p:nvSpPr>
        <p:spPr>
          <a:xfrm>
            <a:off x="1069848" y="5827916"/>
            <a:ext cx="905256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</a:rPr>
              <a:t>3.2 Price by Distance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76EC867-93D1-515C-3669-DD705F53A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F9544F6-A09B-0FA7-C649-FC80728F0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0CCC71-1930-5B07-D2CB-31E1FB1DD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30884767-3F11-F73C-B2A2-A3E50BD8E7E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>
                <a:spcAft>
                  <a:spcPts val="600"/>
                </a:spcAft>
              </a:pPr>
              <a:t>20</a:t>
            </a:fld>
            <a:endParaRPr lang="en-US" sz="28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2A7EF-0EF7-867F-7FD1-56CEB473F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116" y="154947"/>
            <a:ext cx="7405273" cy="3980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246AF-6D2E-57A6-7D98-D900AB6EC24C}"/>
              </a:ext>
            </a:extLst>
          </p:cNvPr>
          <p:cNvSpPr txBox="1"/>
          <p:nvPr/>
        </p:nvSpPr>
        <p:spPr>
          <a:xfrm>
            <a:off x="630936" y="713232"/>
            <a:ext cx="3199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correlation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as the distance increases, the price tends to rise correspondingly. </a:t>
            </a:r>
          </a:p>
        </p:txBody>
      </p:sp>
    </p:spTree>
    <p:extLst>
      <p:ext uri="{BB962C8B-B14F-4D97-AF65-F5344CB8AC3E}">
        <p14:creationId xmlns:p14="http://schemas.microsoft.com/office/powerpoint/2010/main" val="132266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20D311ED-75FA-E224-3449-C4040CE9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0558BB23-A632-FADD-28EF-6846B026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6350FE-3EF8-EF23-4516-E462CF605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8E7E83-5249-3542-6381-DF137E332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DA8550-A3B4-4F05-1C64-B53095D5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8C751ED-C95D-53EA-F49F-BE32A33AE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607623-5C91-5803-D9CD-4096D4356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55693B00-AF69-ABA8-9E7A-81565B574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CA531EE-E892-0AAA-517E-871C648BA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57415A45-2860-24BC-C5E0-8CE5F0721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3 – 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5585D-D026-0A3D-C339-355F20B7A7BE}"/>
              </a:ext>
            </a:extLst>
          </p:cNvPr>
          <p:cNvSpPr txBox="1"/>
          <p:nvPr/>
        </p:nvSpPr>
        <p:spPr>
          <a:xfrm>
            <a:off x="1069848" y="5827916"/>
            <a:ext cx="905256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</a:rPr>
              <a:t>3.3 Price by </a:t>
            </a:r>
            <a:r>
              <a:rPr lang="en-US" sz="2200" dirty="0" err="1">
                <a:solidFill>
                  <a:srgbClr val="000000"/>
                </a:solidFill>
              </a:rPr>
              <a:t>surge_multipler</a:t>
            </a:r>
            <a:endParaRPr lang="en-US" sz="2200" dirty="0">
              <a:solidFill>
                <a:srgbClr val="000000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B123977-02FD-84B4-8FC7-D8213A244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DB2B1B7-3F0A-33AB-62E7-02C10DB1C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9C57B3E-BE96-6583-5327-28FDAF31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43C8CB50-96BF-D51A-FDEB-F7856309920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>
                <a:spcAft>
                  <a:spcPts val="600"/>
                </a:spcAft>
              </a:pPr>
              <a:t>21</a:t>
            </a:fld>
            <a:endParaRPr lang="en-US" sz="280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CD9E-BB02-30C0-296D-908F2EEAB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532" y="224159"/>
            <a:ext cx="6984509" cy="3754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D3DF4-9395-D4C4-7FCF-931832002CD2}"/>
              </a:ext>
            </a:extLst>
          </p:cNvPr>
          <p:cNvSpPr txBox="1"/>
          <p:nvPr/>
        </p:nvSpPr>
        <p:spPr>
          <a:xfrm>
            <a:off x="402336" y="996696"/>
            <a:ext cx="308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potential relationship between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surge_multipler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6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2D907DB8-A3B9-48A7-484A-05FEDC14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E3C5436-C880-2FB8-7BBB-36A296B10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D8F42D-0A1D-22EA-77B5-D2EF347E0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F8FFB09-31EE-0CEB-0ED1-9D552EB90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4F5967-8DB3-13CA-E9DF-2430965F5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BD2A730-CABF-D9E9-CA42-EF65A9EFF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229C860-D6EC-D551-BAC4-D70E44DC3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9AEFA827-5853-6E0E-0516-A1BACA2CE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A9DED9-B308-750D-298E-84BF48E77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9AE48971-96A0-4708-92EB-97A05593C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3 – 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893CE-253C-6C16-778C-B4C2B4AB5918}"/>
              </a:ext>
            </a:extLst>
          </p:cNvPr>
          <p:cNvSpPr txBox="1"/>
          <p:nvPr/>
        </p:nvSpPr>
        <p:spPr>
          <a:xfrm>
            <a:off x="1069848" y="5827916"/>
            <a:ext cx="905256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</a:rPr>
              <a:t>3.4 Price by Company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16CCB6-CF18-CAF5-ED44-E726BA570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7ACE333-5E9E-B3C4-6F58-DB0A0B946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57C6D90-D127-703A-981B-30ED5FCDD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0B50AFD6-CBE2-974E-B73B-4A125F1F644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>
                <a:spcAft>
                  <a:spcPts val="600"/>
                </a:spcAft>
              </a:pPr>
              <a:t>22</a:t>
            </a:fld>
            <a:endParaRPr lang="en-US" sz="28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8B5F9-7555-4B07-C123-06B8E904E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9528" y="106019"/>
            <a:ext cx="6895774" cy="3706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CEDF9-F892-0D00-5E83-972F89CD83BF}"/>
              </a:ext>
            </a:extLst>
          </p:cNvPr>
          <p:cNvSpPr txBox="1"/>
          <p:nvPr/>
        </p:nvSpPr>
        <p:spPr>
          <a:xfrm>
            <a:off x="667512" y="850392"/>
            <a:ext cx="3090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potential relationship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 The price of Lyft is a little more than Uber.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26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32028476-68D0-AFCF-8AE2-43BCA5DD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250D801-59C1-74F6-C08D-5A2466C69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FFDD28-A0AC-8CB9-254F-735850C99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D51428-873F-22CB-2C89-C10DBF71B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E2F7D71-B3A4-1998-EDA9-9FD3E3361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EA337D7-B873-11A0-D104-2BFCA8506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F951F33-121A-CD31-3790-0EE47E661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4F027A74-64BB-EE76-77C8-4613D3D11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DCAAF3-724E-DCB2-1D49-5DB6FC69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3A15704D-AE6F-C444-B16E-E363CCA80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3 – 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701AB-7D7C-F9E7-F611-58F90DEFFA84}"/>
              </a:ext>
            </a:extLst>
          </p:cNvPr>
          <p:cNvSpPr txBox="1"/>
          <p:nvPr/>
        </p:nvSpPr>
        <p:spPr>
          <a:xfrm>
            <a:off x="1069848" y="5827916"/>
            <a:ext cx="905256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</a:rPr>
              <a:t>3.5 Price by Humidity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FBFDCDB-8B79-F6ED-1F20-BA37CFE0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BF3280E-A8E6-F142-4454-10FB43562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838E6F4-873E-87A0-6432-F7ADCB5E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A904678E-758B-883C-EC9E-D506F7A4393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>
                <a:spcAft>
                  <a:spcPts val="600"/>
                </a:spcAft>
              </a:pPr>
              <a:t>23</a:t>
            </a:fld>
            <a:endParaRPr lang="en-US" sz="280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B2CFA-B72B-9EF8-D4E8-4A3803D82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229" y="274969"/>
            <a:ext cx="6648452" cy="3573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3D1D14-70B0-EF54-3026-B1164D909877}"/>
              </a:ext>
            </a:extLst>
          </p:cNvPr>
          <p:cNvSpPr txBox="1"/>
          <p:nvPr/>
        </p:nvSpPr>
        <p:spPr>
          <a:xfrm>
            <a:off x="484632" y="1030084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potential relationship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8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36FEF977-C5C2-15DA-36E4-A326B1608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1346947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4299697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1484779"/>
            <a:ext cx="7667244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60911" y="4068923"/>
            <a:ext cx="810678" cy="1080902"/>
            <a:chOff x="9685338" y="4460675"/>
            <a:chExt cx="1080904" cy="108090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  <a:latin typeface="Rockwell" panose="02060603020205020403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  <a:latin typeface="Rockwell" panose="02060603020205020403"/>
              </a:endParaRPr>
            </a:p>
          </p:txBody>
        </p:sp>
      </p:grpSp>
      <p:pic>
        <p:nvPicPr>
          <p:cNvPr id="104" name="Picture 103" descr="Colorful pins linked with threads">
            <a:extLst>
              <a:ext uri="{FF2B5EF4-FFF2-40B4-BE49-F238E27FC236}">
                <a16:creationId xmlns:a16="http://schemas.microsoft.com/office/drawing/2014/main" id="{78A91470-AD12-BF7D-4443-359ED5F4479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84" r="2649"/>
          <a:stretch/>
        </p:blipFill>
        <p:spPr>
          <a:xfrm>
            <a:off x="1524020" y="10"/>
            <a:ext cx="9143978" cy="685799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378" y="383746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378" y="3981574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79DE473C-1C73-FF22-56DA-231E30FD9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0345" y="4227980"/>
            <a:ext cx="6021635" cy="16224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lnSpc>
                <a:spcPct val="80000"/>
              </a:lnSpc>
              <a:buClr>
                <a:srgbClr val="3F3F3F"/>
              </a:buClr>
              <a:buSzPts val="3600"/>
            </a:pPr>
            <a:r>
              <a:rPr lang="en-US" sz="36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4 – Model Training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378" y="6128671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190848D9-85C0-51A7-DA5E-2935417F2AD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952482" y="6132125"/>
            <a:ext cx="594260" cy="6058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fld id="{00000000-1234-1234-1234-123412341234}" type="slidenum">
              <a:rPr lang="en-US" sz="1700">
                <a:latin typeface="Rockwell Condensed" panose="02060603050405020104"/>
              </a:rPr>
              <a:pPr defTabSz="457200">
                <a:spcAft>
                  <a:spcPts val="600"/>
                </a:spcAft>
              </a:pPr>
              <a:t>24</a:t>
            </a:fld>
            <a:endParaRPr lang="en-US" sz="1700">
              <a:latin typeface="Rockwell Condensed" panose="02060603050405020104"/>
            </a:endParaRPr>
          </a:p>
        </p:txBody>
      </p:sp>
    </p:spTree>
    <p:extLst>
      <p:ext uri="{BB962C8B-B14F-4D97-AF65-F5344CB8AC3E}">
        <p14:creationId xmlns:p14="http://schemas.microsoft.com/office/powerpoint/2010/main" val="3920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498D0EB2-A1F6-CF92-CDB0-A202EB2F8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33FFC55-A813-EEDB-0AF0-379D7EC80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6CCF5E-A988-830D-6F90-32069954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018ADC-B7AA-6197-8684-E110BBB0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C69B208-3A95-2A7F-BE55-63F81D87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32ED7AA-4C1E-1041-006D-71171736A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8A94721-47AD-71F3-399F-C5D6507F1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24A31C76-561E-FC7F-E702-C895A033F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7425ED-893B-6CB6-0DD3-0EC2EAE09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280E30FB-D3DD-9E2D-801A-1F7693705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931" y="4355692"/>
            <a:ext cx="9372569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4 – Model </a:t>
            </a:r>
            <a:r>
              <a:rPr lang="en-US" sz="5600" kern="1200" cap="all" baseline="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TRaining</a:t>
            </a:r>
            <a:endParaRPr lang="en-US" sz="56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  <a:sym typeface="Tahoma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40D72C-F999-5681-6224-5CAE2570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4CA6781-5A54-292C-A4A8-2051B176C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4AD1E51-E980-310A-C7ED-8EBC4E79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C6935642-0B4E-4AB3-1E01-FAA05656FFB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>
                <a:spcAft>
                  <a:spcPts val="600"/>
                </a:spcAft>
              </a:pPr>
              <a:t>25</a:t>
            </a:fld>
            <a:endParaRPr lang="en-US" sz="28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792D0-6AB9-35BB-A61A-77AD34F614BE}"/>
              </a:ext>
            </a:extLst>
          </p:cNvPr>
          <p:cNvSpPr txBox="1"/>
          <p:nvPr/>
        </p:nvSpPr>
        <p:spPr>
          <a:xfrm>
            <a:off x="2326386" y="5827916"/>
            <a:ext cx="678942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Notebook on AWS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563A9-D12D-A035-B8B4-420194675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514" y="17401"/>
            <a:ext cx="8228650" cy="44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BAD93F27-3111-1E05-341C-B583B27F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6E96415F-F6FE-AD9C-0921-4D077150C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CB230F-F4D7-88C0-46FD-3FDF42E0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BC7E71-93B5-1CB4-EB89-A72C502C3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8262A8-BF96-CA4F-6C18-49B9650C6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7A3A55E-22CB-94C2-F615-AA366B0E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4983A79-4F1F-C54B-4B19-E6EBE4D6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6DA6EC1-F427-558A-AC82-378E9E652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B8864D-A568-07BF-03A5-4E473F27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74B49D5C-C9B8-C085-D05D-6B62C7E1D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931" y="4355692"/>
            <a:ext cx="9372569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4 – Model </a:t>
            </a:r>
            <a:r>
              <a:rPr lang="en-US" sz="5600" kern="1200" cap="all" baseline="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TRaining</a:t>
            </a:r>
            <a:endParaRPr lang="en-US" sz="56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  <a:sym typeface="Tahoma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24047A-EC55-C84C-DF97-F7D7ED9A5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2DFB98A-40F9-364D-BA77-832A73B3E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8A42A3F-42A9-0FDD-131C-D0949445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BB917001-E635-B0C4-F5D2-A8AD3595DDA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>
                <a:spcAft>
                  <a:spcPts val="600"/>
                </a:spcAft>
              </a:pPr>
              <a:t>26</a:t>
            </a:fld>
            <a:endParaRPr lang="en-US" sz="28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F1417-6414-18B2-72D1-B313E91FE6C5}"/>
              </a:ext>
            </a:extLst>
          </p:cNvPr>
          <p:cNvSpPr txBox="1"/>
          <p:nvPr/>
        </p:nvSpPr>
        <p:spPr>
          <a:xfrm>
            <a:off x="2326386" y="5827916"/>
            <a:ext cx="678942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Features and Splitting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AFD21-16AA-B338-FAB0-6E49E7CE1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174" y="595574"/>
            <a:ext cx="10363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7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1D0711CE-1789-7B70-DDDC-FE006F270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1087A03-4F72-15CA-7D67-2E0D85903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2B3E4CB-E6EA-FE08-E408-4E813521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3CA06AD-DBF4-1F1A-9044-AD7D55E2F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777BF6-8C24-9801-C6EE-6EAFE06E3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48611F5-51C5-D498-E5E5-D415DD6BF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3828DA5-2221-0DC6-A3AC-AD8697F6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2491839-F67A-98A6-FE1C-8DDF0AB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C655D56-8EFC-63E2-E598-4DD705432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D9B303DF-73CA-FE90-3EEC-CA2765FA4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931" y="4355692"/>
            <a:ext cx="9372569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4 – Model </a:t>
            </a:r>
            <a:r>
              <a:rPr lang="en-US" sz="5600" kern="1200" cap="all" baseline="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TRaining</a:t>
            </a:r>
            <a:endParaRPr lang="en-US" sz="56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  <a:sym typeface="Tahoma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61898F-83E3-9614-0D02-E880EC137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A49D210-FBD9-0040-B1F0-4C5E93B16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C43B97B-BD6F-67FB-BAC8-92AB90C93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AAE0723C-CFF1-F216-EE24-C301AB2BB4F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>
                <a:spcAft>
                  <a:spcPts val="600"/>
                </a:spcAft>
              </a:pPr>
              <a:t>27</a:t>
            </a:fld>
            <a:endParaRPr lang="en-US" sz="28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F9E2A-8586-3D1E-EF7D-7B6CE6C70B60}"/>
              </a:ext>
            </a:extLst>
          </p:cNvPr>
          <p:cNvSpPr txBox="1"/>
          <p:nvPr/>
        </p:nvSpPr>
        <p:spPr>
          <a:xfrm>
            <a:off x="2326386" y="5827916"/>
            <a:ext cx="678942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E804D-F33C-334D-ABE1-B19D373901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6554" y="762455"/>
            <a:ext cx="570547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429DC-73CD-E9FC-CE12-8072AAC46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7029" y="1801787"/>
            <a:ext cx="5715000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1E015-E57D-AEBF-83DE-6C765085DC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7029" y="2821124"/>
            <a:ext cx="5715000" cy="86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4E9C12-A342-B25C-5B44-4A7102D4E709}"/>
              </a:ext>
            </a:extLst>
          </p:cNvPr>
          <p:cNvSpPr txBox="1"/>
          <p:nvPr/>
        </p:nvSpPr>
        <p:spPr>
          <a:xfrm>
            <a:off x="621792" y="941832"/>
            <a:ext cx="376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model demonstrated the best performance in terms of predictive accuracy, capturing non-linear relationships in the data effectively.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66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7B00F5D2-7406-BA87-6D53-3F18F365D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 descr="Colorful pins linked with threads">
            <a:extLst>
              <a:ext uri="{FF2B5EF4-FFF2-40B4-BE49-F238E27FC236}">
                <a16:creationId xmlns:a16="http://schemas.microsoft.com/office/drawing/2014/main" id="{6F8C79D7-174A-74A0-8BEF-833AFBD536D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160" t="16172" b="614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8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AB2F0CC3-3F72-061D-8101-05FDF8738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2612367"/>
            <a:ext cx="9966960" cy="30171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r>
              <a:rPr lang="en-US" sz="9600">
                <a:blipFill dpi="0" rotWithShape="1">
                  <a:blip r:embed="rId5"/>
                  <a:srcRect/>
                  <a:tile tx="6350" ty="-127000" sx="65000" sy="64000" flip="none" algn="tl"/>
                </a:blipFill>
                <a:sym typeface="Tahoma"/>
              </a:rPr>
              <a:t>Part 5 – Storing Results</a:t>
            </a: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61F3605E-C44B-0A2A-B555-E2849E6D753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592056" y="5474072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 defTabSz="457200">
                <a:spcAft>
                  <a:spcPts val="600"/>
                </a:spcAft>
              </a:pPr>
              <a:t>28</a:t>
            </a:fld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4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7DA80CBC-33C7-66E9-64CE-C53E913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F0C4D91E-45C4-A5E1-62B4-A2F5AA71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E62354-0681-E8DC-7919-10BAD3BFE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3B471F-C4C6-8C3F-4302-3B37FC61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E8C44BF-6EC6-833A-1FFF-89EFE96D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2AFF733-6C21-AD49-4A74-6D6750C71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0192A2E-E1F3-23FD-28A9-68AC0209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79B3EEE7-B2F7-8619-FD17-5789FB60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2E9DCE-5C22-68ED-F3BB-A16DADD3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A94D518A-F5B2-6503-3575-4EDAE2A356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931" y="4355692"/>
            <a:ext cx="9372569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5 – Storing Results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6A53E6F-EC97-B69C-742F-F2ED05F3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0D5FF3A-A367-4D3D-5DF0-8E7206A60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90522C6-7EE8-F764-C1AD-933CAF08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9DC49F81-DE4D-B259-B89E-C4C9BF52611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28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8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CE2FC-5BA3-AE92-3197-F4A020F92FD9}"/>
              </a:ext>
            </a:extLst>
          </p:cNvPr>
          <p:cNvSpPr txBox="1"/>
          <p:nvPr/>
        </p:nvSpPr>
        <p:spPr>
          <a:xfrm>
            <a:off x="2326386" y="5827916"/>
            <a:ext cx="678942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RDS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C118A-E819-36E3-AA44-4E003B90D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112" y="76200"/>
            <a:ext cx="7637146" cy="41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1F6AA84-2D5F-80A1-1B44-C4C2436F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4EDA43B5-C2D4-3179-8AAB-EE48B6E31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1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3600"/>
            </a:pPr>
            <a:r>
              <a:rPr lang="en-US" sz="32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Scope</a:t>
            </a:r>
            <a:endParaRPr sz="32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0" name="Google Shape;80;g2a2312d23df_1_9">
            <a:extLst>
              <a:ext uri="{FF2B5EF4-FFF2-40B4-BE49-F238E27FC236}">
                <a16:creationId xmlns:a16="http://schemas.microsoft.com/office/drawing/2014/main" id="{C6983B80-C16D-94C4-598F-EA73A952C7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54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480"/>
              </a:spcBef>
              <a:buNone/>
            </a:pPr>
            <a:endParaRPr dirty="0"/>
          </a:p>
          <a:p>
            <a:pPr marL="0" indent="0" algn="just">
              <a:spcBef>
                <a:spcPts val="400"/>
              </a:spcBef>
              <a:buNone/>
            </a:pPr>
            <a:endParaRPr dirty="0">
              <a:solidFill>
                <a:srgbClr val="595959"/>
              </a:solidFill>
            </a:endParaRPr>
          </a:p>
          <a:p>
            <a:pPr marL="0" indent="0" algn="just">
              <a:spcBef>
                <a:spcPts val="480"/>
              </a:spcBef>
              <a:buNone/>
            </a:pPr>
            <a:endParaRPr sz="2400" dirty="0"/>
          </a:p>
          <a:p>
            <a:pPr marL="0" indent="0" algn="just">
              <a:spcBef>
                <a:spcPts val="480"/>
              </a:spcBef>
              <a:buSzPts val="2400"/>
              <a:buNone/>
            </a:pP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BB7EE-5695-2602-51F0-2EAC5E0624E6}"/>
              </a:ext>
            </a:extLst>
          </p:cNvPr>
          <p:cNvSpPr txBox="1"/>
          <p:nvPr/>
        </p:nvSpPr>
        <p:spPr>
          <a:xfrm>
            <a:off x="1939706" y="2204783"/>
            <a:ext cx="7918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ts val="480"/>
              </a:spcBef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analyze and predict ride-sharing prices for Uber and Lyft in Boston, Massachusetts. The project will focus on exploring the patterns in pricing, identifying key factors that influence price fluctuations, and building a predictive model to forecast future ride prices for both services.</a:t>
            </a:r>
          </a:p>
        </p:txBody>
      </p:sp>
    </p:spTree>
    <p:extLst>
      <p:ext uri="{BB962C8B-B14F-4D97-AF65-F5344CB8AC3E}">
        <p14:creationId xmlns:p14="http://schemas.microsoft.com/office/powerpoint/2010/main" val="3186126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80FEEE6D-40DB-1C1F-0939-3859525B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B4CA9E50-9379-F3E3-B1D8-D1E531D3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4D2E4B-02BB-B46C-F12C-F62EA56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5DA92D-4C6E-7577-2CC7-90A376F4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A3D4149-D57E-E11F-FB73-BFF1C213C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3956694-2ACD-7E3C-6AD1-D32C71838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3E63151-31F9-2CC6-87AB-92C8B2F9B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C12B365B-4FC1-1045-9E24-AF7A758A8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CEA254-0995-C35A-48BB-E47DEEB05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568B657F-A6BA-5B3B-1E12-2420D1F93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931" y="4355692"/>
            <a:ext cx="9372569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5 – Storing Results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DC2C17-04E9-23AF-761A-65839AF6E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C7194F4-F5A4-B049-DE19-3D9CBE21A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99089CC-16F3-8D7A-FB05-1D6392CB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E8CF363C-2037-1A35-2C26-1B97691A75F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28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8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DF2FF-BB16-85E3-1B35-DAA0BD7F67DE}"/>
              </a:ext>
            </a:extLst>
          </p:cNvPr>
          <p:cNvSpPr txBox="1"/>
          <p:nvPr/>
        </p:nvSpPr>
        <p:spPr>
          <a:xfrm>
            <a:off x="2326386" y="5827916"/>
            <a:ext cx="678942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RDS Connected with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D9BA3-6490-E75E-6A57-F888236D7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68" y="64495"/>
            <a:ext cx="5948397" cy="487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25F8C-44A2-3875-FAB7-C8DF223FD2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7065" y="109725"/>
            <a:ext cx="5966374" cy="38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0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08DC947-F463-FD22-0800-7D4A4681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 descr="Colorful pins linked with threads">
            <a:extLst>
              <a:ext uri="{FF2B5EF4-FFF2-40B4-BE49-F238E27FC236}">
                <a16:creationId xmlns:a16="http://schemas.microsoft.com/office/drawing/2014/main" id="{C926D22D-BE50-9CF6-FD69-01B96DF0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60" t="16172" b="614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B2C88636-4FA9-381C-5319-EA5A55647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2612367"/>
            <a:ext cx="9966960" cy="30171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r>
              <a:rPr lang="en-US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sym typeface="Tahoma"/>
              </a:rPr>
              <a:t>Part 6 – Summary</a:t>
            </a: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59B82B34-E906-A7ED-0A3B-E84577C9787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592056" y="5474072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fld id="{00000000-1234-1234-1234-123412341234}" type="slidenum">
              <a:rPr lang="en-US" sz="2800">
                <a:latin typeface="+mj-lt"/>
              </a:rPr>
              <a:pPr defTabSz="457200">
                <a:spcAft>
                  <a:spcPts val="600"/>
                </a:spcAft>
              </a:pPr>
              <a:t>31</a:t>
            </a:fld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91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4A3C4435-D41C-D139-C26F-784A2E099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45733ED-B8A0-D215-2CA1-E236565E1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5E1AA1-F41B-9600-BCE4-B9D1E3108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CDB7C9-C6E2-E7F4-3E15-708AD64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ACBF199-A1B9-5EBC-CBFD-3A776FE27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B2D4C4-87BC-7712-F0E9-545BA095C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88592F5-71C5-B98E-4A53-A7057EDB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8F32C0AA-D652-30AB-47A4-AC7CE4C1F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0C06016-5AA0-8B8C-F6DE-91AA7BEA8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12D8223C-6AB8-89E4-96CD-4EABC51FB3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931" y="4355692"/>
            <a:ext cx="9372569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</a:br>
            <a:r>
              <a:rPr lang="en-US" sz="56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Tahoma"/>
              </a:rPr>
              <a:t>Part 6 – SUMMARY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60869AC-E103-B5BE-E40A-2D9F8FAD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A7CFCE7-717E-D7D7-7EF5-B876DE8B7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22BC23A-C52C-6490-5F9F-A37261BC3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916C45B1-3567-3E17-CFA4-FF9676076DC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2800" b="1" i="0" u="none" strike="noStrike" kern="120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8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39CA8-573C-A7A0-F212-AF9361B418F6}"/>
              </a:ext>
            </a:extLst>
          </p:cNvPr>
          <p:cNvSpPr txBox="1"/>
          <p:nvPr/>
        </p:nvSpPr>
        <p:spPr>
          <a:xfrm>
            <a:off x="1069848" y="548640"/>
            <a:ext cx="3858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provides valuable insights for both ride-sharing companies and consumers while leveraging AWS’s robust cloud infrastructure for seamless data handling and 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67C6D-1927-B273-8769-74E2BDA5A4EA}"/>
              </a:ext>
            </a:extLst>
          </p:cNvPr>
          <p:cNvSpPr txBox="1"/>
          <p:nvPr/>
        </p:nvSpPr>
        <p:spPr>
          <a:xfrm>
            <a:off x="5614416" y="548640"/>
            <a:ext cx="5879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Services Utilized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Scalable storage for raw and processed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Glue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preprocessing, feature extraction, and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 training and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Storage for prediction results and analysis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dashboards for visualizing pricing trends and model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2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24432aff9_0_3"/>
          <p:cNvSpPr txBox="1">
            <a:spLocks noGrp="1"/>
          </p:cNvSpPr>
          <p:nvPr>
            <p:ph type="ctrTitle"/>
          </p:nvPr>
        </p:nvSpPr>
        <p:spPr>
          <a:xfrm>
            <a:off x="2290800" y="2845025"/>
            <a:ext cx="7610400" cy="2337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Google Shape;310;g2a24432aff9_0_3"/>
          <p:cNvSpPr txBox="1">
            <a:spLocks noGrp="1"/>
          </p:cNvSpPr>
          <p:nvPr>
            <p:ph type="subTitle" idx="1"/>
          </p:nvPr>
        </p:nvSpPr>
        <p:spPr>
          <a:xfrm>
            <a:off x="3373800" y="4809988"/>
            <a:ext cx="5444400" cy="1752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Yang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1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B3AE1BA3-4055-C686-6A1D-9DAF5371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44A2B9C9-CD0F-831F-B781-974EB0978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1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3600"/>
            </a:pPr>
            <a:r>
              <a:rPr lang="en-US" sz="32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Features to be Implemented</a:t>
            </a:r>
            <a:endParaRPr sz="32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0" name="Google Shape;80;g2a2312d23df_1_9">
            <a:extLst>
              <a:ext uri="{FF2B5EF4-FFF2-40B4-BE49-F238E27FC236}">
                <a16:creationId xmlns:a16="http://schemas.microsoft.com/office/drawing/2014/main" id="{E133BF15-9EB1-AE73-8944-8DB9B3D7B9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54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480"/>
              </a:spcBef>
              <a:buNone/>
            </a:pPr>
            <a:endParaRPr/>
          </a:p>
          <a:p>
            <a:pPr marL="0" indent="0" algn="just">
              <a:spcBef>
                <a:spcPts val="400"/>
              </a:spcBef>
              <a:buNone/>
            </a:pPr>
            <a:endParaRPr>
              <a:solidFill>
                <a:srgbClr val="595959"/>
              </a:solidFill>
            </a:endParaRPr>
          </a:p>
          <a:p>
            <a:pPr marL="0" indent="0" algn="just">
              <a:spcBef>
                <a:spcPts val="480"/>
              </a:spcBef>
              <a:buNone/>
            </a:pPr>
            <a:endParaRPr sz="2400"/>
          </a:p>
          <a:p>
            <a:pPr marL="0" indent="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9425D-2FE0-B4FC-54BA-CD3F3ED358E5}"/>
              </a:ext>
            </a:extLst>
          </p:cNvPr>
          <p:cNvSpPr txBox="1"/>
          <p:nvPr/>
        </p:nvSpPr>
        <p:spPr>
          <a:xfrm>
            <a:off x="2021101" y="1360417"/>
            <a:ext cx="7918989" cy="3752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Cleaning</a:t>
            </a: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(price per ride, distance)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(price trends over time, location, weather)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(ride distance, surge pricing)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Model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47419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05D65F4-D0E0-B554-8227-718A86893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B70FC072-D348-651E-79E9-676400C2B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1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3600"/>
            </a:pPr>
            <a:r>
              <a:rPr lang="en-US" sz="32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Logical Architecture</a:t>
            </a:r>
            <a:endParaRPr sz="32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0" name="Google Shape;80;g2a2312d23df_1_9">
            <a:extLst>
              <a:ext uri="{FF2B5EF4-FFF2-40B4-BE49-F238E27FC236}">
                <a16:creationId xmlns:a16="http://schemas.microsoft.com/office/drawing/2014/main" id="{57BBBF05-9A35-AA14-011D-3285FF762F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54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480"/>
              </a:spcBef>
              <a:buNone/>
            </a:pPr>
            <a:endParaRPr/>
          </a:p>
          <a:p>
            <a:pPr marL="0" indent="0" algn="just">
              <a:spcBef>
                <a:spcPts val="400"/>
              </a:spcBef>
              <a:buNone/>
            </a:pPr>
            <a:endParaRPr>
              <a:solidFill>
                <a:srgbClr val="595959"/>
              </a:solidFill>
            </a:endParaRPr>
          </a:p>
          <a:p>
            <a:pPr marL="0" indent="0" algn="just">
              <a:spcBef>
                <a:spcPts val="480"/>
              </a:spcBef>
              <a:buNone/>
            </a:pPr>
            <a:endParaRPr sz="2400"/>
          </a:p>
          <a:p>
            <a:pPr marL="0" indent="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81DF6-FB50-ADBA-50BD-6A2E55632537}"/>
              </a:ext>
            </a:extLst>
          </p:cNvPr>
          <p:cNvSpPr txBox="1"/>
          <p:nvPr/>
        </p:nvSpPr>
        <p:spPr>
          <a:xfrm>
            <a:off x="2021101" y="1082152"/>
            <a:ext cx="7918989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S3: Store raw ride data, weather data, and processed datasets.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Glue: Clean and preprocess the ride and weather data, including feature extraction and integration.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1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Train and deploy machine learning models to predict ride prices based on the processed data.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RDS: Store the predictions and analysis results in a relational database for easy querying and visualization.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1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dashboards and reports to visualize the findings, such as price trends and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0634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/>
          <p:cNvSpPr txBox="1">
            <a:spLocks noGrp="1"/>
          </p:cNvSpPr>
          <p:nvPr>
            <p:ph type="title"/>
          </p:nvPr>
        </p:nvSpPr>
        <p:spPr>
          <a:xfrm>
            <a:off x="2021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3600"/>
            </a:pPr>
            <a:r>
              <a:rPr lang="en-US" sz="32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Data Resource &amp; Expected Outcome </a:t>
            </a:r>
            <a:endParaRPr sz="32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0B11-5BDF-D26F-871E-EC6212D457CF}"/>
              </a:ext>
            </a:extLst>
          </p:cNvPr>
          <p:cNvSpPr txBox="1"/>
          <p:nvPr/>
        </p:nvSpPr>
        <p:spPr>
          <a:xfrm>
            <a:off x="1939706" y="1289870"/>
            <a:ext cx="7918989" cy="449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ts val="480"/>
              </a:spcBef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GB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downloaded from 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Kaggle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457200">
              <a:spcBef>
                <a:spcPts val="480"/>
              </a:spcBef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</a:t>
            </a:r>
          </a:p>
          <a:p>
            <a:pPr defTabSz="457200">
              <a:spcBef>
                <a:spcPts val="480"/>
              </a:spcBef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693071 Observations</a:t>
            </a:r>
          </a:p>
          <a:p>
            <a:pPr defTabSz="457200">
              <a:spcBef>
                <a:spcPts val="480"/>
              </a:spcBef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 Variables</a:t>
            </a:r>
          </a:p>
          <a:p>
            <a:pPr defTabSz="457200">
              <a:spcBef>
                <a:spcPts val="480"/>
              </a:spcBef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  <a:p>
            <a:pPr marL="342900" indent="-342900" defTabSz="4572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model</a:t>
            </a:r>
          </a:p>
          <a:p>
            <a:pPr marL="342900" indent="-342900" defTabSz="457200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on factors affecting prices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12d23df_1_9"/>
          <p:cNvSpPr txBox="1">
            <a:spLocks noGrp="1"/>
          </p:cNvSpPr>
          <p:nvPr>
            <p:ph type="title"/>
          </p:nvPr>
        </p:nvSpPr>
        <p:spPr>
          <a:xfrm>
            <a:off x="2021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F3F3F"/>
              </a:buClr>
              <a:buSzPts val="3600"/>
            </a:pPr>
            <a:r>
              <a:rPr lang="en-US" sz="32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Data Flow</a:t>
            </a:r>
            <a:endParaRPr sz="32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0" name="Google Shape;80;g2a2312d23df_1_9"/>
          <p:cNvSpPr txBox="1">
            <a:spLocks noGrp="1"/>
          </p:cNvSpPr>
          <p:nvPr>
            <p:ph idx="1"/>
          </p:nvPr>
        </p:nvSpPr>
        <p:spPr>
          <a:xfrm>
            <a:off x="1854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480"/>
              </a:spcBef>
              <a:buNone/>
            </a:pPr>
            <a:endParaRPr/>
          </a:p>
          <a:p>
            <a:pPr marL="0" indent="0" algn="just">
              <a:spcBef>
                <a:spcPts val="400"/>
              </a:spcBef>
              <a:buNone/>
            </a:pPr>
            <a:endParaRPr>
              <a:solidFill>
                <a:srgbClr val="595959"/>
              </a:solidFill>
            </a:endParaRPr>
          </a:p>
          <a:p>
            <a:pPr marL="0" indent="0" algn="just">
              <a:spcBef>
                <a:spcPts val="480"/>
              </a:spcBef>
              <a:buNone/>
            </a:pPr>
            <a:endParaRPr sz="2400"/>
          </a:p>
          <a:p>
            <a:pPr marL="0" indent="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0B11-5BDF-D26F-871E-EC6212D457CF}"/>
              </a:ext>
            </a:extLst>
          </p:cNvPr>
          <p:cNvSpPr txBox="1"/>
          <p:nvPr/>
        </p:nvSpPr>
        <p:spPr>
          <a:xfrm>
            <a:off x="2021101" y="1082153"/>
            <a:ext cx="7918989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Ingestion: Ride data is ingested from public datasets or APIs and stored in Amazon S3.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Cleanup: AWS Glue processes the raw data to handle missing values, extract features, and join it with weather data.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The insights and predictions are visualized using Amazon </a:t>
            </a:r>
            <a:r>
              <a:rPr lang="en-US" sz="1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users can interact with the data to explore price trends and factors.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The cleaned data is used to train machine learning models in Amazon </a:t>
            </a:r>
            <a:r>
              <a:rPr lang="en-US" sz="1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457200">
              <a:spcBef>
                <a:spcPts val="480"/>
              </a:spcBef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480"/>
              </a:spcBef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The model is evaluated using validation sets and the results are stored in Amazon RDS.</a:t>
            </a:r>
          </a:p>
        </p:txBody>
      </p:sp>
    </p:spTree>
    <p:extLst>
      <p:ext uri="{BB962C8B-B14F-4D97-AF65-F5344CB8AC3E}">
        <p14:creationId xmlns:p14="http://schemas.microsoft.com/office/powerpoint/2010/main" val="120311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24F3C04A-4E4F-5D83-B228-EBF0E4F54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8DBADD82-499C-3D2A-717C-927F0BF52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r>
              <a:rPr lang="en-US" sz="7200">
                <a:solidFill>
                  <a:schemeClr val="tx1"/>
                </a:solidFill>
                <a:sym typeface="Tahoma"/>
              </a:rPr>
              <a:t>Part 1 – Data STORAGE</a:t>
            </a: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3570B36C-04F0-C396-3258-C083C90FB6C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334744" y="500322"/>
            <a:ext cx="1193868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spcAft>
                <a:spcPts val="600"/>
              </a:spcAft>
            </a:pPr>
            <a:fld id="{00000000-1234-1234-1234-123412341234}" type="slidenum">
              <a:rPr lang="en-US" sz="2800">
                <a:solidFill>
                  <a:schemeClr val="tx1"/>
                </a:solidFill>
                <a:latin typeface="+mj-lt"/>
              </a:rPr>
              <a:pPr algn="r">
                <a:spcAft>
                  <a:spcPts val="600"/>
                </a:spcAft>
              </a:pPr>
              <a:t>8</a:t>
            </a:fld>
            <a:endParaRPr lang="en-US" sz="28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4" name="Picture 103" descr="Colorful pins linked with threads">
            <a:extLst>
              <a:ext uri="{FF2B5EF4-FFF2-40B4-BE49-F238E27FC236}">
                <a16:creationId xmlns:a16="http://schemas.microsoft.com/office/drawing/2014/main" id="{7F26FE43-9367-0C87-DC75-8078303710B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684" r="2649"/>
          <a:stretch/>
        </p:blipFill>
        <p:spPr>
          <a:xfrm>
            <a:off x="663388" y="1939422"/>
            <a:ext cx="3972222" cy="29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2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EE78F812-AFEF-42C9-5857-F1C3F7A11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1346947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4299697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1484779"/>
            <a:ext cx="7667244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60911" y="4068923"/>
            <a:ext cx="810678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000" y="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4257367"/>
            <a:ext cx="9144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1EECC816-7A2E-B1AB-B7DC-4FB8BC037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2671" y="4355692"/>
            <a:ext cx="6814455" cy="147222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>
              <a:lnSpc>
                <a:spcPct val="80000"/>
              </a:lnSpc>
              <a:buClr>
                <a:srgbClr val="3F3F3F"/>
              </a:buClr>
              <a:buSzPts val="3600"/>
            </a:pPr>
            <a:br>
              <a:rPr lang="en-US" sz="4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</a:br>
            <a:r>
              <a:rPr lang="en-US" sz="4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Times New Roman" panose="02020603050405020304" pitchFamily="18" charset="0"/>
                <a:cs typeface="Times New Roman" panose="02020603050405020304" pitchFamily="18" charset="0"/>
                <a:sym typeface="Tahoma"/>
              </a:rPr>
              <a:t>Part 1 – Data 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BEA28-39F9-EC1B-BD6E-F21E1BAC368B}"/>
              </a:ext>
            </a:extLst>
          </p:cNvPr>
          <p:cNvSpPr txBox="1"/>
          <p:nvPr/>
        </p:nvSpPr>
        <p:spPr>
          <a:xfrm>
            <a:off x="2326386" y="5827916"/>
            <a:ext cx="6789420" cy="44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Create Amazon 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1F4B7-8FB1-E4A7-201F-D910814CD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592" y="1213809"/>
            <a:ext cx="8187348" cy="2742761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8192" y="5111496"/>
            <a:ext cx="810678" cy="1080902"/>
            <a:chOff x="9685338" y="4460675"/>
            <a:chExt cx="1080904" cy="108090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9915195E-4DCD-5157-4CEB-92AF3E9C3CF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67920" y="5331907"/>
            <a:ext cx="895401" cy="6400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27DE4-0AE9-217B-FDCD-F731125D1AB2}"/>
              </a:ext>
            </a:extLst>
          </p:cNvPr>
          <p:cNvSpPr txBox="1"/>
          <p:nvPr/>
        </p:nvSpPr>
        <p:spPr>
          <a:xfrm>
            <a:off x="2000593" y="352338"/>
            <a:ext cx="657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Rockwell" panose="02060603020205020403"/>
              </a:rPr>
              <a:t>S3 bucket named as final-project-raw-data-</a:t>
            </a:r>
            <a:r>
              <a:rPr lang="en-US" dirty="0" err="1">
                <a:solidFill>
                  <a:prstClr val="black"/>
                </a:solidFill>
                <a:latin typeface="Rockwell" panose="02060603020205020403"/>
              </a:rPr>
              <a:t>aaron</a:t>
            </a:r>
            <a:r>
              <a:rPr lang="en-US" dirty="0">
                <a:solidFill>
                  <a:prstClr val="black"/>
                </a:solidFill>
                <a:latin typeface="Rockwell" panose="02060603020205020403"/>
              </a:rPr>
              <a:t>-yang</a:t>
            </a:r>
          </a:p>
        </p:txBody>
      </p:sp>
    </p:spTree>
    <p:extLst>
      <p:ext uri="{BB962C8B-B14F-4D97-AF65-F5344CB8AC3E}">
        <p14:creationId xmlns:p14="http://schemas.microsoft.com/office/powerpoint/2010/main" val="2620936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1004</Words>
  <Application>Microsoft Office PowerPoint</Application>
  <PresentationFormat>Widescreen</PresentationFormat>
  <Paragraphs>230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Aptos</vt:lpstr>
      <vt:lpstr>Arial</vt:lpstr>
      <vt:lpstr>Calibri</vt:lpstr>
      <vt:lpstr>Rockwell</vt:lpstr>
      <vt:lpstr>Rockwell Condensed</vt:lpstr>
      <vt:lpstr>Rockwell Extra Bold</vt:lpstr>
      <vt:lpstr>Tahoma</vt:lpstr>
      <vt:lpstr>Times New Roman</vt:lpstr>
      <vt:lpstr>Wingdings</vt:lpstr>
      <vt:lpstr>Wood Type</vt:lpstr>
      <vt:lpstr>Uber and Lyft in Boston, MA Price Analysis and Prediction  </vt:lpstr>
      <vt:lpstr>Contents </vt:lpstr>
      <vt:lpstr>Scope</vt:lpstr>
      <vt:lpstr>Features to be Implemented</vt:lpstr>
      <vt:lpstr>Logical Architecture</vt:lpstr>
      <vt:lpstr>Data Resource &amp; Expected Outcome </vt:lpstr>
      <vt:lpstr>Data Flow</vt:lpstr>
      <vt:lpstr>Part 1 – Data STORAGE</vt:lpstr>
      <vt:lpstr> Part 1 – Data Storage</vt:lpstr>
      <vt:lpstr>Part 1 – Data Storage</vt:lpstr>
      <vt:lpstr>Part 2 – Data Cleaning</vt:lpstr>
      <vt:lpstr>Part 2 – Data Cleaning</vt:lpstr>
      <vt:lpstr>Part 2 – Data Cleaning</vt:lpstr>
      <vt:lpstr>Part 2 – Data Cleaning</vt:lpstr>
      <vt:lpstr>Part 2 – Data Cleaning</vt:lpstr>
      <vt:lpstr>Part 2 – Data Cleaning</vt:lpstr>
      <vt:lpstr>Part 2 – Data Cleaning</vt:lpstr>
      <vt:lpstr>Part 3 – Data Visualization</vt:lpstr>
      <vt:lpstr> Part 3 – Data Visualization</vt:lpstr>
      <vt:lpstr> Part 3 – Data Visualization</vt:lpstr>
      <vt:lpstr> Part 3 – Data Visualization</vt:lpstr>
      <vt:lpstr> Part 3 – Data Visualization</vt:lpstr>
      <vt:lpstr> Part 3 – Data Visualization</vt:lpstr>
      <vt:lpstr>Part 4 – Model Training</vt:lpstr>
      <vt:lpstr> Part 4 – Model TRaining</vt:lpstr>
      <vt:lpstr> Part 4 – Model TRaining</vt:lpstr>
      <vt:lpstr> Part 4 – Model TRaining</vt:lpstr>
      <vt:lpstr>Part 5 – Storing Results</vt:lpstr>
      <vt:lpstr> Part 5 – Storing Results</vt:lpstr>
      <vt:lpstr> Part 5 – Storing Results</vt:lpstr>
      <vt:lpstr>Part 6 – Summary</vt:lpstr>
      <vt:lpstr> Part 6 – 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Yang</dc:creator>
  <cp:lastModifiedBy>Aaron Yang</cp:lastModifiedBy>
  <cp:revision>14</cp:revision>
  <dcterms:created xsi:type="dcterms:W3CDTF">2024-11-15T20:48:14Z</dcterms:created>
  <dcterms:modified xsi:type="dcterms:W3CDTF">2024-11-16T04:35:41Z</dcterms:modified>
</cp:coreProperties>
</file>