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88" r:id="rId11"/>
    <p:sldId id="263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Noto Sans Symbols" panose="020B0604020202020204" charset="0"/>
      <p:regular r:id="rId47"/>
      <p:bold r:id="rId48"/>
    </p:embeddedFont>
    <p:embeddedFont>
      <p:font typeface="Tahoma" panose="020B0604030504040204" pitchFamily="3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sgCK/PSFoYd/g/kQ1+TBBEXq+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DC0688-A9BC-43C4-B6C0-0B13E3E58F3C}">
  <a:tblStyle styleId="{BCDC0688-A9BC-43C4-B6C0-0B13E3E58F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5AC45-CC38-406B-B272-50F336F537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66551" autoAdjust="0"/>
  </p:normalViewPr>
  <p:slideViewPr>
    <p:cSldViewPr snapToGrid="0">
      <p:cViewPr varScale="1">
        <p:scale>
          <a:sx n="69" d="100"/>
          <a:sy n="69" d="100"/>
        </p:scale>
        <p:origin x="22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2312d23df_1_2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126" name="Google Shape;126;g2a2312d23df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7" name="Google Shape;127;g2a2312d23d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2a2312d23df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2312d23df_1_4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135" name="Google Shape;135;g2a2312d23df_1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6" name="Google Shape;136;g2a2312d23d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2a2312d23df_1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 is a graph traversal algorithm that starts from a specified node and explores as far as possible along each branch before backtracking to explore other branches, effectively diving deep into a graph's structure before moving to neighboring nodes.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 is a graph traversal algorithm that starts from a specified node and explores all its neighboring nodes before moving on to the next level of nodes, effectively exploring a graph layer by layer, in a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breadthward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manner.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"best path" refers to the most optimal route or sequence of steps that achieves a specific goal, often based on criteria like shortest distance, fastest time, lowest cost, or highest quality, depending on the context of the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Full text search is a technique used to search and retrieve documents or records containing specific words or phrases within their entire content, enabling comprehensive and context-aware searches in databases or textual data.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Pattern matching is a process of searching for specific patterns or sequences of characters within a text or data to identify occurrences that match a given template or criteria.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4432aff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4432aff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1. CALL n10s.graphconfig.init</a:t>
            </a: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(This </a:t>
            </a:r>
            <a:r>
              <a:rPr lang="en-US" sz="1200" u="sng" dirty="0">
                <a:latin typeface="Times New Roman"/>
                <a:ea typeface="Times New Roman"/>
                <a:cs typeface="Times New Roman"/>
                <a:sym typeface="Times New Roman"/>
              </a:rPr>
              <a:t>initializes the Neo4j graph configuration for handling RDF 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(Resource Description Framework) data. </a:t>
            </a:r>
            <a:r>
              <a:rPr lang="en-US" sz="1200" u="sng" dirty="0">
                <a:latin typeface="Times New Roman"/>
                <a:ea typeface="Times New Roman"/>
                <a:cs typeface="Times New Roman"/>
                <a:sym typeface="Times New Roman"/>
              </a:rPr>
              <a:t>It sets up the necessary settings to work with RDF in the Neo4j database.)</a:t>
            </a:r>
          </a:p>
          <a:p>
            <a:pPr marL="12065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700"/>
              <a:buFont typeface="Times New Roman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2. CREATE CONSTRAINT n10s_unique_uri FOR (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r:Resource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) REQUIRE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r.uri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IS UNIQUE</a:t>
            </a: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This line creates a unique constraint in the Neo4j database. </a:t>
            </a:r>
            <a:r>
              <a:rPr lang="en-US" sz="1100" u="sng" dirty="0">
                <a:latin typeface="Times New Roman"/>
                <a:ea typeface="Times New Roman"/>
                <a:cs typeface="Times New Roman"/>
                <a:sym typeface="Times New Roman"/>
              </a:rPr>
              <a:t>It ensures that each `Resource` node in the graph has a unique URI (Uniform Resource Identifier), preventing duplicate entries.)</a:t>
            </a:r>
          </a:p>
          <a:p>
            <a:pPr marL="11430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3. CALL n10s.rdf.import.fetch("file://--path--","Turtle");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This command imports RDF data into the Neo4j database. The data is located at the specified file path (`--path--`) and </a:t>
            </a:r>
            <a:r>
              <a:rPr lang="en-US" altLang="zh-CN" u="sng" dirty="0"/>
              <a:t>is in the Turtle format, a common format for storing RDF data.</a:t>
            </a:r>
            <a:r>
              <a:rPr lang="en-US" altLang="zh-CN" dirty="0"/>
              <a:t> This line reads the data from the file and adds it to the Neo4j graph database.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145" name="Google Shape;145;g2a24432aff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29f4e8edf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29f4e8edf_4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a29f4e8edf_4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2b7f7fc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2b7f7fca0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a2b7f7fca0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29f4e8edf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29f4e8edf_2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a29f4e8edf_2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29f4e8edf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29f4e8edf_2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There's a point where Neo4j's triplet count increases dramatically compared to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GraphDB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which could indicate a faster rate of data insertion or relationship creation in Neo4j.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At the last time point,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GraphDB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surpasses Neo4j in the number of triplets, indicating a higher final count of triplets.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Neo4j is </a:t>
            </a:r>
            <a:r>
              <a:rPr lang="en-GB" dirty="0" err="1"/>
              <a:t>noT</a:t>
            </a:r>
            <a:r>
              <a:rPr lang="en-GB" dirty="0"/>
              <a:t> A RDF DB BUT STILL FOR HIGH DATA IT STILL LOADS FASTER</a:t>
            </a:r>
            <a:endParaRPr dirty="0"/>
          </a:p>
        </p:txBody>
      </p:sp>
      <p:sp>
        <p:nvSpPr>
          <p:cNvPr id="174" name="Google Shape;174;g2a29f4e8edf_2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29f4e8e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29f4e8edf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a29f4e8edf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2b7f7fca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2b7f7fca0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a2b7f7fca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2b7f7fca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2b7f7fca0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a2b7f7fca0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67" name="Google Shape;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29f4e8e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29f4e8ed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a29f4e8edf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24432aff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24432aff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Both databases start with a very small number of triplets, as indicated by the scale.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triplet count for both databases increases exponentially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At the final point on the right,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GraphDB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has a higher triplet count than Neo4j, suggesting a larger overall volume of triplets.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g2a24432aff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9f4e8ed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29f4e8edf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a29f4e8edf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29f4e8ed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29f4e8edf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a29f4e8edf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231" name="Google Shape;23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24432aff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24432aff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2a24432aff9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29f4e8edf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29f4e8edf_2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a29f4e8edf_2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29f4e8edf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29f4e8edf_2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Constructing US State RDF Triples</a:t>
            </a:r>
            <a:endParaRPr lang="en-US" dirty="0"/>
          </a:p>
        </p:txBody>
      </p:sp>
      <p:sp>
        <p:nvSpPr>
          <p:cNvPr id="261" name="Google Shape;261;g2a29f4e8edf_2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29f4e8edf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29f4e8edf_2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a29f4e8edf_2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29f4e8edf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29f4e8edf_2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a29f4e8edf_2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76" name="Google Shape;76;g2a2312d23df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7" name="Google Shape;77;g2a2312d23d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29f4e8edf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29f4e8edf_2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the part of comparing Traversal be</a:t>
            </a:r>
            <a:endParaRPr lang="en-US" dirty="0"/>
          </a:p>
        </p:txBody>
      </p:sp>
      <p:sp>
        <p:nvSpPr>
          <p:cNvPr id="284" name="Google Shape;284;g2a29f4e8edf_2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29f4e8edf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29f4e8edf_2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a29f4e8edf_2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Neo4J is a database which is good for traversals and while </a:t>
            </a:r>
            <a:r>
              <a:rPr lang="en-US" sz="1200" dirty="0" err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GraphDB</a:t>
            </a: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good for managing semantic graph data. It is particularly well-suited for use cases that involve complex relationships, semantic modeling, and knowledge representation.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" name="Google Shape;2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24432aff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24432aff9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a24432aff9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15b09f3e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15b09f3e6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a15b09f3e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5b09f3e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15b09f3e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a15b09f3e6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5b09f3e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5b09f3e6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g2a15b09f3e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9f4e8ed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9f4e8edf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2a29f4e8edf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60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GraphDB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Neo4j databases in Python using the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Sparqlwrapper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neo4j drivers.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VS Code IDE to execute our queries and a Windows Operating system with 16GB RAM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152400" defTabSz="914400" eaLnBrk="1" fontAlgn="auto" latinLnBrk="0" hangingPunct="1">
              <a:lnSpc>
                <a:spcPct val="90000"/>
              </a:lnSpc>
              <a:spcBef>
                <a:spcPts val="0"/>
              </a:spcBef>
              <a:buFont typeface="Noto Sans Symbols"/>
              <a:buChar char="❑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Queries and measured their execution times using the time library in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9f4e8ed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9f4e8edf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2a29f4e8edf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699247" y="1709058"/>
            <a:ext cx="7745400" cy="3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2">
  <p:cSld name="Closing Slide - Option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0" descr="PPT-Genera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 sz="54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Option 1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2" descr="PPT-General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3105628" y="465270"/>
            <a:ext cx="5444400" cy="24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3105628" y="3137687"/>
            <a:ext cx="544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/>
        </p:nvSpPr>
        <p:spPr>
          <a:xfrm>
            <a:off x="4147073" y="2887579"/>
            <a:ext cx="857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rgbClr val="DBA253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00" cy="19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7734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85800" y="1774370"/>
            <a:ext cx="3804000" cy="3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4645151" y="1774370"/>
            <a:ext cx="3804000" cy="3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688490" y="1750939"/>
            <a:ext cx="3621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688488" y="2495525"/>
            <a:ext cx="36219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3"/>
          </p:nvPr>
        </p:nvSpPr>
        <p:spPr>
          <a:xfrm>
            <a:off x="4785878" y="1750939"/>
            <a:ext cx="36636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4"/>
          </p:nvPr>
        </p:nvSpPr>
        <p:spPr>
          <a:xfrm>
            <a:off x="4785878" y="2492298"/>
            <a:ext cx="36588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692002" y="559399"/>
            <a:ext cx="35808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889812" y="562026"/>
            <a:ext cx="35808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>
            <a:spLocks noGrp="1"/>
          </p:cNvSpPr>
          <p:nvPr>
            <p:ph type="pic" idx="2"/>
          </p:nvPr>
        </p:nvSpPr>
        <p:spPr>
          <a:xfrm rot="344342">
            <a:off x="773452" y="536637"/>
            <a:ext cx="7578184" cy="3491208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688489" y="4486019"/>
            <a:ext cx="7756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8" descr="PPT-General9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9" descr="plainluecov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00" cy="19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7734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PPT-General11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0" descr="PPT-General4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 descr="PPT-General4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0" descr="PPT-General6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ctrTitle"/>
          </p:nvPr>
        </p:nvSpPr>
        <p:spPr>
          <a:xfrm>
            <a:off x="1137150" y="1988700"/>
            <a:ext cx="6869700" cy="24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Neo4j vs.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GraphDB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Unraveling the Key Differences in Graph Databases using RDF Data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1137150" y="4920200"/>
            <a:ext cx="61599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Yang,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Aravinda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Vijayaram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Luhuan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2312d23df_1_20"/>
          <p:cNvSpPr txBox="1">
            <a:spLocks noGrp="1"/>
          </p:cNvSpPr>
          <p:nvPr>
            <p:ph type="sldNum" idx="4294967295"/>
          </p:nvPr>
        </p:nvSpPr>
        <p:spPr>
          <a:xfrm>
            <a:off x="6639264" y="616144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31" name="Google Shape;131;g2a2312d23d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53" y="3060002"/>
            <a:ext cx="8376451" cy="23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a2312d23df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588" y="110825"/>
            <a:ext cx="5123573" cy="288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2312d23df_1_40"/>
          <p:cNvSpPr txBox="1">
            <a:spLocks noGrp="1"/>
          </p:cNvSpPr>
          <p:nvPr>
            <p:ph type="body" idx="1"/>
          </p:nvPr>
        </p:nvSpPr>
        <p:spPr>
          <a:xfrm>
            <a:off x="688497" y="1100683"/>
            <a:ext cx="7745400" cy="3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ested the performances of both DBs with different operations-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types of scenarios considered were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 the Data into the Databases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querying the data using Select and Match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Traversals such as Depth First Search and Breadth First search, Best Path, Full Text Search, and Pattern Matching.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 of the Data from the Databases.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Executing Traversal with ID vs URI property in Neo4J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1F1F1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 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2a2312d23df_1_40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Types of Queries Executed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g2a2312d23df_1_40"/>
          <p:cNvSpPr txBox="1">
            <a:spLocks noGrp="1"/>
          </p:cNvSpPr>
          <p:nvPr>
            <p:ph type="sldNum" idx="4294967295"/>
          </p:nvPr>
        </p:nvSpPr>
        <p:spPr>
          <a:xfrm>
            <a:off x="6639264" y="616144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4432aff9_0_12"/>
          <p:cNvSpPr txBox="1">
            <a:spLocks noGrp="1"/>
          </p:cNvSpPr>
          <p:nvPr>
            <p:ph type="title"/>
          </p:nvPr>
        </p:nvSpPr>
        <p:spPr>
          <a:xfrm>
            <a:off x="693890" y="265356"/>
            <a:ext cx="8669850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" lvl="0" algn="l" rtl="0">
              <a:spcBef>
                <a:spcPts val="0"/>
              </a:spcBef>
              <a:spcAft>
                <a:spcPts val="0"/>
              </a:spcAft>
              <a:buSzPts val="3500"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Result1: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the Databases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8" name="Google Shape;148;g2a24432aff9_0_12"/>
          <p:cNvGraphicFramePr/>
          <p:nvPr>
            <p:extLst>
              <p:ext uri="{D42A27DB-BD31-4B8C-83A1-F6EECF244321}">
                <p14:modId xmlns:p14="http://schemas.microsoft.com/office/powerpoint/2010/main" val="2435219447"/>
              </p:ext>
            </p:extLst>
          </p:nvPr>
        </p:nvGraphicFramePr>
        <p:xfrm>
          <a:off x="852400" y="1319550"/>
          <a:ext cx="7439200" cy="3425207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180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GraphDB</a:t>
                      </a:r>
                      <a:endParaRPr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Neo4J</a:t>
                      </a:r>
                      <a:endParaRPr sz="17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0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LOAD &lt;file:///{file_path1}&gt;</a:t>
                      </a:r>
                      <a:endParaRPr sz="17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AutoNum type="arabicPeriod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CALL n10s.graphconfig.init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(Neo4j graph configuration for handling RDF)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120650" lvl="0" indent="0" algn="just" rt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SzPts val="1700"/>
                        <a:buFont typeface="Times New Roman"/>
                        <a:buNone/>
                      </a:pPr>
                      <a:r>
                        <a:rPr lang="en-US" sz="17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2. CREATE CONSTRAINT n10s_unique_uri FOR (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r:Resource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) REQUIRE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r.uri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IS UNIQUE</a:t>
                      </a:r>
                      <a:endParaRPr sz="17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creates a unique constraint in the Neo4j database)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114300" lvl="0" indent="0" algn="just" rt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3. CALL n10s.rdf.import.fetch("file://--path--","Turtle");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a29f4e8edf_4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02" y="1032851"/>
            <a:ext cx="8864869" cy="41936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7;g2a24432aff9_0_12">
            <a:extLst>
              <a:ext uri="{FF2B5EF4-FFF2-40B4-BE49-F238E27FC236}">
                <a16:creationId xmlns:a16="http://schemas.microsoft.com/office/drawing/2014/main" id="{D95D793B-4574-DA7B-8E34-C637046200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890" y="265356"/>
            <a:ext cx="8669850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" lvl="0" algn="l" rtl="0">
              <a:spcBef>
                <a:spcPts val="0"/>
              </a:spcBef>
              <a:spcAft>
                <a:spcPts val="0"/>
              </a:spcAft>
              <a:buSzPts val="3500"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Result1: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the Databases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a2b7f7fca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1" y="1471950"/>
            <a:ext cx="8140460" cy="31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7;g2a24432aff9_0_12">
            <a:extLst>
              <a:ext uri="{FF2B5EF4-FFF2-40B4-BE49-F238E27FC236}">
                <a16:creationId xmlns:a16="http://schemas.microsoft.com/office/drawing/2014/main" id="{60039598-A389-FE60-9422-69E973DF6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913" y="336239"/>
            <a:ext cx="8669850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" lvl="0" algn="l" rtl="0">
              <a:spcBef>
                <a:spcPts val="0"/>
              </a:spcBef>
              <a:spcAft>
                <a:spcPts val="0"/>
              </a:spcAft>
              <a:buSzPts val="3500"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Result1: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the Databases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g2a29f4e8edf_2_11"/>
          <p:cNvGraphicFramePr/>
          <p:nvPr>
            <p:extLst>
              <p:ext uri="{D42A27DB-BD31-4B8C-83A1-F6EECF244321}">
                <p14:modId xmlns:p14="http://schemas.microsoft.com/office/powerpoint/2010/main" val="3786488983"/>
              </p:ext>
            </p:extLst>
          </p:nvPr>
        </p:nvGraphicFramePr>
        <p:xfrm>
          <a:off x="258325" y="849600"/>
          <a:ext cx="4200525" cy="3024421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Triplet Count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GraphDB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Neo4J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0.847975492477417 seconds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0.1910383701324463 seconds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579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0.7824344635009766 seconds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0.1515660285949707 seconds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1433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0.23038530349731445 seconds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0.2263948917388916 seconds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7481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0.7272355556488037 seconds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1.1153607368469238 seconds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9" name="Google Shape;169;g2a29f4e8edf_2_11"/>
          <p:cNvGraphicFramePr/>
          <p:nvPr>
            <p:extLst>
              <p:ext uri="{D42A27DB-BD31-4B8C-83A1-F6EECF244321}">
                <p14:modId xmlns:p14="http://schemas.microsoft.com/office/powerpoint/2010/main" val="3489472397"/>
              </p:ext>
            </p:extLst>
          </p:nvPr>
        </p:nvGraphicFramePr>
        <p:xfrm>
          <a:off x="4746475" y="849600"/>
          <a:ext cx="4200525" cy="3269785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15705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1.2057037353515625 seconds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0.27726054191589355 seconds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46479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1.2367780208587646 seconds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1.055119514465332 seconds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305779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6.211588621139526 seconds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5.927391052246094 seconds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477366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8.40849256515503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2.750755548477173 seconds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15439946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310.032653093338 seconds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250.40910816192627 seconds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0" name="Google Shape;170;g2a29f4e8edf_2_11"/>
          <p:cNvSpPr txBox="1"/>
          <p:nvPr/>
        </p:nvSpPr>
        <p:spPr>
          <a:xfrm>
            <a:off x="258325" y="161500"/>
            <a:ext cx="762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Execution Performance-</a:t>
            </a:r>
            <a:endParaRPr sz="16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2a29f4e8edf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095" y="740329"/>
            <a:ext cx="5941804" cy="45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a29f4e8edf_2_22"/>
          <p:cNvSpPr txBox="1"/>
          <p:nvPr/>
        </p:nvSpPr>
        <p:spPr>
          <a:xfrm>
            <a:off x="759000" y="293925"/>
            <a:ext cx="762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Plot-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29f4e8edf_0_7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8767398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dirty="0">
                <a:solidFill>
                  <a:schemeClr val="dk1"/>
                </a:solidFill>
              </a:rPr>
              <a:t>Result2: 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Select/Match Operations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" name="Google Shape;184;g2a29f4e8edf_0_7"/>
          <p:cNvGraphicFramePr/>
          <p:nvPr>
            <p:extLst>
              <p:ext uri="{D42A27DB-BD31-4B8C-83A1-F6EECF244321}">
                <p14:modId xmlns:p14="http://schemas.microsoft.com/office/powerpoint/2010/main" val="736684793"/>
              </p:ext>
            </p:extLst>
          </p:nvPr>
        </p:nvGraphicFramePr>
        <p:xfrm>
          <a:off x="1485300" y="1253700"/>
          <a:ext cx="6031275" cy="4101300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176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4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  <a:sym typeface="SimSun"/>
                        </a:rPr>
                        <a:t> 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  <a:sym typeface="SimSun"/>
                        </a:rPr>
                        <a:t>   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GraphDB</a:t>
                      </a:r>
                      <a:endParaRPr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Neo4J</a:t>
                      </a:r>
                      <a:endParaRPr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* where {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?s ?p ?o .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limit 1000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(n) RETURN n LIMIT 1000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2b7f7fca0_0_9"/>
          <p:cNvSpPr txBox="1"/>
          <p:nvPr/>
        </p:nvSpPr>
        <p:spPr>
          <a:xfrm>
            <a:off x="1810700" y="1685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500" b="1">
                <a:solidFill>
                  <a:srgbClr val="3F3F3F"/>
                </a:solidFill>
              </a:rPr>
              <a:t> </a:t>
            </a:r>
            <a:endParaRPr sz="3500" b="1">
              <a:solidFill>
                <a:srgbClr val="3F3F3F"/>
              </a:solidFill>
            </a:endParaRPr>
          </a:p>
        </p:txBody>
      </p:sp>
      <p:pic>
        <p:nvPicPr>
          <p:cNvPr id="193" name="Google Shape;193;g2a2b7f7fca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29" y="898794"/>
            <a:ext cx="8698523" cy="41544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g2a29f4e8edf_0_7">
            <a:extLst>
              <a:ext uri="{FF2B5EF4-FFF2-40B4-BE49-F238E27FC236}">
                <a16:creationId xmlns:a16="http://schemas.microsoft.com/office/drawing/2014/main" id="{77EADC12-7ACA-2FA2-99C6-C803876D7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629" y="238159"/>
            <a:ext cx="8767398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dirty="0">
                <a:solidFill>
                  <a:schemeClr val="dk1"/>
                </a:solidFill>
              </a:rPr>
              <a:t>Result2: 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Select/Match Operations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2b7f7fca0_0_17"/>
          <p:cNvSpPr txBox="1"/>
          <p:nvPr/>
        </p:nvSpPr>
        <p:spPr>
          <a:xfrm>
            <a:off x="1810700" y="1685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500" b="1">
                <a:solidFill>
                  <a:srgbClr val="3F3F3F"/>
                </a:solidFill>
              </a:rPr>
              <a:t> </a:t>
            </a:r>
            <a:endParaRPr sz="3500" b="1">
              <a:solidFill>
                <a:srgbClr val="3F3F3F"/>
              </a:solidFill>
            </a:endParaRPr>
          </a:p>
        </p:txBody>
      </p:sp>
      <p:pic>
        <p:nvPicPr>
          <p:cNvPr id="201" name="Google Shape;201;g2a2b7f7fca0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52" y="1084774"/>
            <a:ext cx="8575095" cy="38337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g2a29f4e8edf_0_7">
            <a:extLst>
              <a:ext uri="{FF2B5EF4-FFF2-40B4-BE49-F238E27FC236}">
                <a16:creationId xmlns:a16="http://schemas.microsoft.com/office/drawing/2014/main" id="{2C8426BE-6582-AB4D-5328-0488888B9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453" y="208649"/>
            <a:ext cx="8767398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dirty="0">
                <a:solidFill>
                  <a:schemeClr val="dk1"/>
                </a:solidFill>
              </a:rPr>
              <a:t>Result2: </a:t>
            </a: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Select/Match Operations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30550" y="1257850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27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Comparing fundamental characteristics of </a:t>
            </a:r>
            <a:r>
              <a:rPr lang="en-US" dirty="0" err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GraphDB</a:t>
            </a: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with Neo4j, particularly focusing on processing RDF data.</a:t>
            </a:r>
            <a:endParaRPr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Why Comparison?</a:t>
            </a:r>
            <a:endParaRPr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research can guide decision-makers in making better choices when selecting a graph database for their specific needs.</a:t>
            </a:r>
            <a:endParaRPr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97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INTRODUCTION </a:t>
            </a:r>
            <a:endParaRPr sz="36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4294967295"/>
          </p:nvPr>
        </p:nvSpPr>
        <p:spPr>
          <a:xfrm>
            <a:off x="7010400" y="61610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g2a29f4e8edf_0_1"/>
          <p:cNvGraphicFramePr/>
          <p:nvPr>
            <p:extLst>
              <p:ext uri="{D42A27DB-BD31-4B8C-83A1-F6EECF244321}">
                <p14:modId xmlns:p14="http://schemas.microsoft.com/office/powerpoint/2010/main" val="3513394436"/>
              </p:ext>
            </p:extLst>
          </p:nvPr>
        </p:nvGraphicFramePr>
        <p:xfrm>
          <a:off x="1285359" y="402656"/>
          <a:ext cx="6335325" cy="4992950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12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0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  <a:sym typeface="SimSun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Select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GraphDB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Neo4J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 100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0.01995110511779785 seconds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2.0970842838287354 seconds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 1000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0.03729748725891113 seconds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0.034908294677734375 seconds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 10000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0.16156792640686035 seconds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0.07380294799804688 seconds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 10000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1.1192455291748047 seconds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1.0791707038879395 seconds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 1000000: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10.309787273406982 seconds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5.585696220397949 seconds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8" name="Google Shape;208;g2a29f4e8edf_0_1"/>
          <p:cNvSpPr txBox="1"/>
          <p:nvPr/>
        </p:nvSpPr>
        <p:spPr>
          <a:xfrm>
            <a:off x="1301975" y="1069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24432aff9_0_24"/>
          <p:cNvSpPr txBox="1">
            <a:spLocks noGrp="1"/>
          </p:cNvSpPr>
          <p:nvPr>
            <p:ph type="title"/>
          </p:nvPr>
        </p:nvSpPr>
        <p:spPr>
          <a:xfrm>
            <a:off x="208650" y="265350"/>
            <a:ext cx="8799900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g2a24432aff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88" y="265350"/>
            <a:ext cx="6664676" cy="49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29f4e8edf_0_44"/>
          <p:cNvSpPr txBox="1">
            <a:spLocks noGrp="1"/>
          </p:cNvSpPr>
          <p:nvPr>
            <p:ph type="title"/>
          </p:nvPr>
        </p:nvSpPr>
        <p:spPr>
          <a:xfrm>
            <a:off x="693890" y="66756"/>
            <a:ext cx="7756200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Result3: Data Deletion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2" name="Google Shape;222;g2a29f4e8edf_0_44"/>
          <p:cNvGraphicFramePr/>
          <p:nvPr>
            <p:extLst>
              <p:ext uri="{D42A27DB-BD31-4B8C-83A1-F6EECF244321}">
                <p14:modId xmlns:p14="http://schemas.microsoft.com/office/powerpoint/2010/main" val="1802386810"/>
              </p:ext>
            </p:extLst>
          </p:nvPr>
        </p:nvGraphicFramePr>
        <p:xfrm>
          <a:off x="330850" y="721700"/>
          <a:ext cx="8482300" cy="4839148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424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01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GraphDB</a:t>
                      </a:r>
                      <a:endParaRPr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Neo4J</a:t>
                      </a:r>
                      <a:endParaRPr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523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{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?subject ?predicate ?object 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 {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{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SELECT *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WHERE {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	?subject ?predicate ?object .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LIMIT 100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}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(n)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WITH n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LIMIT 100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DETACH DELETE n;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g2a29f4e8edf_0_36"/>
          <p:cNvGraphicFramePr/>
          <p:nvPr>
            <p:extLst>
              <p:ext uri="{D42A27DB-BD31-4B8C-83A1-F6EECF244321}">
                <p14:modId xmlns:p14="http://schemas.microsoft.com/office/powerpoint/2010/main" val="2737520232"/>
              </p:ext>
            </p:extLst>
          </p:nvPr>
        </p:nvGraphicFramePr>
        <p:xfrm>
          <a:off x="1565913" y="676375"/>
          <a:ext cx="6012175" cy="4471300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147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  <a:sym typeface="SimSun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Select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GraphDB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Neo4J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Triplets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0.1386 seconds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2.1626 seconds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Triplets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0.1626 seconds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0.4136 seconds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 Triplets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0.4568 seconds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0.5808 seconds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 Triplets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2.5747 seconds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0.9787 second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body" idx="1"/>
          </p:nvPr>
        </p:nvSpPr>
        <p:spPr>
          <a:xfrm>
            <a:off x="266475" y="1319600"/>
            <a:ext cx="3576300" cy="4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 is relatively more stable as data grows,</a:t>
            </a:r>
            <a:endParaRPr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dirty="0" err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GraphDB</a:t>
            </a:r>
            <a:r>
              <a:rPr lang="en-US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performs better than Neo4j on various query types and is also faster when dealing with small databases.</a:t>
            </a:r>
            <a:endParaRPr i="0" u="none" strike="noStrike" cap="none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6" name="Google Shape;236;p6" descr="bs02064_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21426" y="5615152"/>
            <a:ext cx="1164000" cy="11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Results3: </a:t>
            </a: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Data Deletion</a:t>
            </a:r>
            <a:endParaRPr sz="36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238" name="Google Shape;238;p6"/>
          <p:cNvSpPr txBox="1">
            <a:spLocks noGrp="1"/>
          </p:cNvSpPr>
          <p:nvPr>
            <p:ph type="sldNum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39" name="Google Shape;23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25" y="1319600"/>
            <a:ext cx="5245076" cy="39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24432aff9_0_18"/>
          <p:cNvSpPr txBox="1">
            <a:spLocks noGrp="1"/>
          </p:cNvSpPr>
          <p:nvPr>
            <p:ph type="body" idx="1"/>
          </p:nvPr>
        </p:nvSpPr>
        <p:spPr>
          <a:xfrm>
            <a:off x="297750" y="600300"/>
            <a:ext cx="8548500" cy="54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48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Breadth-First Traversal and Depth-First Traversal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246" name="Google Shape;246;g2a24432aff9_0_18"/>
          <p:cNvSpPr txBox="1">
            <a:spLocks noGrp="1"/>
          </p:cNvSpPr>
          <p:nvPr>
            <p:ph type="title"/>
          </p:nvPr>
        </p:nvSpPr>
        <p:spPr>
          <a:xfrm>
            <a:off x="194850" y="0"/>
            <a:ext cx="8754300" cy="6570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Result4</a:t>
            </a:r>
            <a:r>
              <a:rPr lang="zh-CN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traversal/Search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Google Shape;247;g2a24432aff9_0_18"/>
          <p:cNvSpPr txBox="1"/>
          <p:nvPr/>
        </p:nvSpPr>
        <p:spPr>
          <a:xfrm>
            <a:off x="0" y="1001250"/>
            <a:ext cx="4197000" cy="4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PREFIX dwo: &lt;https://ontology.data.world/v0#&gt;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PREFIX geo: &lt;http://www.w3.org/2003/01/geo/wgs84_pos#&gt;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PREFIX skos: &lt;http://www.w3.org/2004/02/skos/core#&gt;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PREFIX rdfs: &lt;http://www.w3.org/2000/01/rdf-schema#&gt;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?stateLabel ?geonameID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WHERE {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?state a dwo:UsState ;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rdfs:label ?stateLabel ;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geo:lat ?lat ;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geo:long ?long ;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dwo:geonameId ?geonameID 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a24432aff9_0_18"/>
          <p:cNvSpPr txBox="1"/>
          <p:nvPr/>
        </p:nvSpPr>
        <p:spPr>
          <a:xfrm>
            <a:off x="4878750" y="1485425"/>
            <a:ext cx="325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DFT- </a:t>
            </a:r>
            <a:br>
              <a:rPr lang="en-US"/>
            </a:b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 path = (startNode)-[*]-&gt;(endNode) WHERE endNode.uri 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'https://entities.data.world/usstate_alabama' RETURN path;</a:t>
            </a:r>
            <a:endParaRPr/>
          </a:p>
        </p:txBody>
      </p:sp>
      <p:sp>
        <p:nvSpPr>
          <p:cNvPr id="249" name="Google Shape;249;g2a24432aff9_0_18"/>
          <p:cNvSpPr txBox="1"/>
          <p:nvPr/>
        </p:nvSpPr>
        <p:spPr>
          <a:xfrm>
            <a:off x="4878750" y="3630250"/>
            <a:ext cx="395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BFT-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 path = (startNode)-[*1..]-&gt;(endNode) WHERE endNode.uri = 'https://entities.data.world/usstate_alabama' RETURN path;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29f4e8edf_2_61"/>
          <p:cNvSpPr txBox="1">
            <a:spLocks noGrp="1"/>
          </p:cNvSpPr>
          <p:nvPr>
            <p:ph type="body" idx="1"/>
          </p:nvPr>
        </p:nvSpPr>
        <p:spPr>
          <a:xfrm>
            <a:off x="152100" y="0"/>
            <a:ext cx="8548500" cy="54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lang="zh-CN" alt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Best Path</a:t>
            </a:r>
            <a:endParaRPr dirty="0"/>
          </a:p>
        </p:txBody>
      </p:sp>
      <p:graphicFrame>
        <p:nvGraphicFramePr>
          <p:cNvPr id="256" name="Google Shape;256;g2a29f4e8edf_2_61"/>
          <p:cNvGraphicFramePr/>
          <p:nvPr>
            <p:extLst>
              <p:ext uri="{D42A27DB-BD31-4B8C-83A1-F6EECF244321}">
                <p14:modId xmlns:p14="http://schemas.microsoft.com/office/powerpoint/2010/main" val="160237796"/>
              </p:ext>
            </p:extLst>
          </p:nvPr>
        </p:nvGraphicFramePr>
        <p:xfrm>
          <a:off x="152100" y="723397"/>
          <a:ext cx="4519291" cy="4630327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451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59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PREFIX </a:t>
                      </a:r>
                      <a:r>
                        <a:rPr lang="en-US" dirty="0" err="1"/>
                        <a:t>dwo</a:t>
                      </a:r>
                      <a:r>
                        <a:rPr lang="en-US" dirty="0"/>
                        <a:t>: &lt;https://ontology.data.world/v0#&gt;</a:t>
                      </a:r>
                      <a:endParaRPr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PREFIX geo: &lt;http://www.w3.org/2003/01/geo/wgs84_pos#&gt;</a:t>
                      </a:r>
                      <a:endParaRPr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PREFIX </a:t>
                      </a:r>
                      <a:r>
                        <a:rPr lang="en-US" dirty="0" err="1"/>
                        <a:t>skos</a:t>
                      </a:r>
                      <a:r>
                        <a:rPr lang="en-US" dirty="0"/>
                        <a:t>: &lt;http://www.w3.org/2004/02/skos/core#&gt;</a:t>
                      </a:r>
                      <a:endParaRPr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SELECT ?state1Label ?state2Label</a:t>
                      </a:r>
                      <a:endParaRPr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WHERE {</a:t>
                      </a:r>
                      <a:endParaRPr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?state1 a </a:t>
                      </a:r>
                      <a:r>
                        <a:rPr lang="en-US" dirty="0" err="1"/>
                        <a:t>dwo:UsState</a:t>
                      </a:r>
                      <a:r>
                        <a:rPr lang="en-US" dirty="0"/>
                        <a:t> ;</a:t>
                      </a:r>
                      <a:endParaRPr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  </a:t>
                      </a:r>
                      <a:r>
                        <a:rPr lang="en-US" dirty="0" err="1"/>
                        <a:t>rdfs:label</a:t>
                      </a:r>
                      <a:r>
                        <a:rPr lang="en-US" dirty="0"/>
                        <a:t> ?state1Label .</a:t>
                      </a:r>
                      <a:endParaRPr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?state2 a </a:t>
                      </a:r>
                      <a:r>
                        <a:rPr lang="en-US" dirty="0" err="1"/>
                        <a:t>dwo:UsState</a:t>
                      </a:r>
                      <a:r>
                        <a:rPr lang="en-US" dirty="0"/>
                        <a:t> ;</a:t>
                      </a:r>
                      <a:endParaRPr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  </a:t>
                      </a:r>
                      <a:r>
                        <a:rPr lang="en-US" dirty="0" err="1"/>
                        <a:t>rdfs:label</a:t>
                      </a:r>
                      <a:r>
                        <a:rPr lang="en-US" dirty="0"/>
                        <a:t> ?state2Label .</a:t>
                      </a:r>
                      <a:endParaRPr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FILTER(?state1 != ?state2) </a:t>
                      </a:r>
                      <a:endParaRPr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dirty="0"/>
                        <a:t>}</a:t>
                      </a:r>
                      <a:endParaRPr dirty="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" name="Google Shape;257;g2a29f4e8edf_2_61"/>
          <p:cNvGraphicFramePr/>
          <p:nvPr>
            <p:extLst>
              <p:ext uri="{D42A27DB-BD31-4B8C-83A1-F6EECF244321}">
                <p14:modId xmlns:p14="http://schemas.microsoft.com/office/powerpoint/2010/main" val="1392475891"/>
              </p:ext>
            </p:extLst>
          </p:nvPr>
        </p:nvGraphicFramePr>
        <p:xfrm>
          <a:off x="4802889" y="723397"/>
          <a:ext cx="4274850" cy="3577950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42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MATCH path = </a:t>
                      </a:r>
                      <a:r>
                        <a:rPr lang="en-US" dirty="0" err="1"/>
                        <a:t>shortestPath</a:t>
                      </a:r>
                      <a:r>
                        <a:rPr lang="en-US" dirty="0"/>
                        <a:t>((</a:t>
                      </a:r>
                      <a:r>
                        <a:rPr lang="en-US" dirty="0" err="1"/>
                        <a:t>startNode</a:t>
                      </a:r>
                      <a:r>
                        <a:rPr lang="en-US" dirty="0"/>
                        <a:t>)-[*]-(</a:t>
                      </a:r>
                      <a:r>
                        <a:rPr lang="en-US" dirty="0" err="1"/>
                        <a:t>endNode</a:t>
                      </a:r>
                      <a:r>
                        <a:rPr lang="en-US" dirty="0"/>
                        <a:t>))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WHERE </a:t>
                      </a:r>
                      <a:r>
                        <a:rPr lang="en-US" dirty="0" err="1"/>
                        <a:t>startNode.uri</a:t>
                      </a:r>
                      <a:r>
                        <a:rPr lang="en-US" dirty="0"/>
                        <a:t> = 'https://entities.data.world/usstate_alabama'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AND </a:t>
                      </a:r>
                      <a:r>
                        <a:rPr lang="en-US" dirty="0" err="1"/>
                        <a:t>endNode.uri</a:t>
                      </a:r>
                      <a:r>
                        <a:rPr lang="en-US" dirty="0"/>
                        <a:t> = 'https://en.wikipedia.org/wiki/Maine'</a:t>
                      </a:r>
                      <a:endParaRPr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dirty="0"/>
                        <a:t>  RETURN path;</a:t>
                      </a:r>
                      <a:endParaRPr dirty="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29f4e8edf_2_67"/>
          <p:cNvSpPr txBox="1">
            <a:spLocks noGrp="1"/>
          </p:cNvSpPr>
          <p:nvPr>
            <p:ph type="body" idx="1"/>
          </p:nvPr>
        </p:nvSpPr>
        <p:spPr>
          <a:xfrm>
            <a:off x="238025" y="70750"/>
            <a:ext cx="8548500" cy="54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200" b="1" dirty="0"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lang="zh-CN" alt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Pattern Matching  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</p:txBody>
      </p:sp>
      <p:graphicFrame>
        <p:nvGraphicFramePr>
          <p:cNvPr id="264" name="Google Shape;264;g2a29f4e8edf_2_67"/>
          <p:cNvGraphicFramePr/>
          <p:nvPr/>
        </p:nvGraphicFramePr>
        <p:xfrm>
          <a:off x="238025" y="611650"/>
          <a:ext cx="4689225" cy="4872350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468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23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PREFIX </a:t>
                      </a:r>
                      <a:r>
                        <a:rPr lang="en-US" sz="1000" dirty="0" err="1"/>
                        <a:t>dwo</a:t>
                      </a:r>
                      <a:r>
                        <a:rPr lang="en-US" sz="1000" dirty="0"/>
                        <a:t>: &lt;https://ontology.data.world/v0#&gt;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PREFIX geo: &lt;http://www.w3.org/2003/01/geo/wgs84_pos#&gt;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PREFIX </a:t>
                      </a:r>
                      <a:r>
                        <a:rPr lang="en-US" sz="1000" dirty="0" err="1"/>
                        <a:t>skos</a:t>
                      </a:r>
                      <a:r>
                        <a:rPr lang="en-US" sz="1000" dirty="0"/>
                        <a:t>: &lt;http://www.w3.org/2004/02/skos/core#&gt;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CONSTRUCT {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  ?state a </a:t>
                      </a:r>
                      <a:r>
                        <a:rPr lang="en-US" sz="1000" dirty="0" err="1"/>
                        <a:t>dwo:UsState</a:t>
                      </a:r>
                      <a:r>
                        <a:rPr lang="en-US" sz="1000" dirty="0"/>
                        <a:t> ;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         </a:t>
                      </a:r>
                      <a:r>
                        <a:rPr lang="en-US" sz="1000" dirty="0" err="1"/>
                        <a:t>rdfs:label</a:t>
                      </a:r>
                      <a:r>
                        <a:rPr lang="en-US" sz="1000" dirty="0"/>
                        <a:t> ?</a:t>
                      </a:r>
                      <a:r>
                        <a:rPr lang="en-US" sz="1000" dirty="0" err="1"/>
                        <a:t>stateLabel</a:t>
                      </a:r>
                      <a:r>
                        <a:rPr lang="en-US" sz="1000" dirty="0"/>
                        <a:t> ;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         </a:t>
                      </a:r>
                      <a:r>
                        <a:rPr lang="en-US" sz="1000" dirty="0" err="1"/>
                        <a:t>geo:lat</a:t>
                      </a:r>
                      <a:r>
                        <a:rPr lang="en-US" sz="1000" dirty="0"/>
                        <a:t> ?</a:t>
                      </a:r>
                      <a:r>
                        <a:rPr lang="en-US" sz="1000" dirty="0" err="1"/>
                        <a:t>lat</a:t>
                      </a:r>
                      <a:r>
                        <a:rPr lang="en-US" sz="1000" dirty="0"/>
                        <a:t> ;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         </a:t>
                      </a:r>
                      <a:r>
                        <a:rPr lang="en-US" sz="1000" dirty="0" err="1"/>
                        <a:t>geo:long</a:t>
                      </a:r>
                      <a:r>
                        <a:rPr lang="en-US" sz="1000" dirty="0"/>
                        <a:t> ?long ;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         </a:t>
                      </a:r>
                      <a:r>
                        <a:rPr lang="en-US" sz="1000" dirty="0" err="1"/>
                        <a:t>dwo:geonameId</a:t>
                      </a:r>
                      <a:r>
                        <a:rPr lang="en-US" sz="1000" dirty="0"/>
                        <a:t> ?</a:t>
                      </a:r>
                      <a:r>
                        <a:rPr lang="en-US" sz="1000" dirty="0" err="1"/>
                        <a:t>geonameID</a:t>
                      </a:r>
                      <a:r>
                        <a:rPr lang="en-US" sz="1000" dirty="0"/>
                        <a:t> .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} WHERE {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  ?state a </a:t>
                      </a:r>
                      <a:r>
                        <a:rPr lang="en-US" sz="1000" dirty="0" err="1"/>
                        <a:t>dwo:UsState</a:t>
                      </a:r>
                      <a:r>
                        <a:rPr lang="en-US" sz="1000" dirty="0"/>
                        <a:t> ;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         </a:t>
                      </a:r>
                      <a:r>
                        <a:rPr lang="en-US" sz="1000" dirty="0" err="1"/>
                        <a:t>rdfs:label</a:t>
                      </a:r>
                      <a:r>
                        <a:rPr lang="en-US" sz="1000" dirty="0"/>
                        <a:t> ?</a:t>
                      </a:r>
                      <a:r>
                        <a:rPr lang="en-US" sz="1000" dirty="0" err="1"/>
                        <a:t>stateLabel</a:t>
                      </a:r>
                      <a:r>
                        <a:rPr lang="en-US" sz="1000" dirty="0"/>
                        <a:t> ;     </a:t>
                      </a:r>
                      <a:r>
                        <a:rPr lang="en-US" sz="1000" dirty="0" err="1"/>
                        <a:t>geo:lat</a:t>
                      </a:r>
                      <a:r>
                        <a:rPr lang="en-US" sz="1000" dirty="0"/>
                        <a:t> ?</a:t>
                      </a:r>
                      <a:r>
                        <a:rPr lang="en-US" sz="1000" dirty="0" err="1"/>
                        <a:t>lat</a:t>
                      </a:r>
                      <a:r>
                        <a:rPr lang="en-US" sz="1000" dirty="0"/>
                        <a:t> ;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         </a:t>
                      </a:r>
                      <a:r>
                        <a:rPr lang="en-US" sz="1000" dirty="0" err="1"/>
                        <a:t>geo:long</a:t>
                      </a:r>
                      <a:r>
                        <a:rPr lang="en-US" sz="1000" dirty="0"/>
                        <a:t> ?long ;  </a:t>
                      </a:r>
                      <a:r>
                        <a:rPr lang="en-US" sz="1000" dirty="0" err="1"/>
                        <a:t>dwo:geonameId</a:t>
                      </a:r>
                      <a:r>
                        <a:rPr lang="en-US" sz="1000" dirty="0"/>
                        <a:t> ?</a:t>
                      </a:r>
                      <a:r>
                        <a:rPr lang="en-US" sz="1000" dirty="0" err="1"/>
                        <a:t>geonameID</a:t>
                      </a:r>
                      <a:r>
                        <a:rPr lang="en-US" sz="1000" dirty="0"/>
                        <a:t> .</a:t>
                      </a:r>
                      <a:endParaRPr sz="1000" dirty="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000" dirty="0"/>
                        <a:t>}</a:t>
                      </a:r>
                      <a:endParaRPr sz="1000" dirty="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5" name="Google Shape;265;g2a29f4e8edf_2_67"/>
          <p:cNvGraphicFramePr/>
          <p:nvPr/>
        </p:nvGraphicFramePr>
        <p:xfrm>
          <a:off x="5342250" y="611650"/>
          <a:ext cx="3228975" cy="1693579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32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5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MATCH (subject)-[*]-&gt;(object)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WHERE subject.uri = 'https://entities.data.world/usstate_colorado'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/>
                        <a:t>RETURN subject, object;</a:t>
                      </a:r>
                      <a:endParaRPr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29f4e8edf_2_33"/>
          <p:cNvSpPr txBox="1">
            <a:spLocks noGrp="1"/>
          </p:cNvSpPr>
          <p:nvPr>
            <p:ph type="body" idx="1"/>
          </p:nvPr>
        </p:nvSpPr>
        <p:spPr>
          <a:xfrm>
            <a:off x="238025" y="70750"/>
            <a:ext cx="8548500" cy="54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d. Full Text Search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</p:txBody>
      </p:sp>
      <p:graphicFrame>
        <p:nvGraphicFramePr>
          <p:cNvPr id="272" name="Google Shape;272;g2a29f4e8edf_2_33"/>
          <p:cNvGraphicFramePr/>
          <p:nvPr/>
        </p:nvGraphicFramePr>
        <p:xfrm>
          <a:off x="238025" y="744050"/>
          <a:ext cx="3851225" cy="4546450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38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64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PREFIX dwo: &lt;https://ontology.data.world/v0#&gt;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PREFIX skos: &lt;http://www.w3.org/2004/02/skos/core#&gt;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SELECT ?stateLabel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WHERE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?state a dwo:UsState 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rdfs:label ?stateLabel 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FILTER(CONTAINS(LCASE(?stateLabel), "new"))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oogle Shape;273;g2a29f4e8edf_2_33"/>
          <p:cNvGraphicFramePr/>
          <p:nvPr>
            <p:extLst>
              <p:ext uri="{D42A27DB-BD31-4B8C-83A1-F6EECF244321}">
                <p14:modId xmlns:p14="http://schemas.microsoft.com/office/powerpoint/2010/main" val="2246474241"/>
              </p:ext>
            </p:extLst>
          </p:nvPr>
        </p:nvGraphicFramePr>
        <p:xfrm>
          <a:off x="4492550" y="744050"/>
          <a:ext cx="4572000" cy="2684950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49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(node)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WHERE node.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__label CONTAINS 'Colorado'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RETURN node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2a29f4e8edf_2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675" y="946750"/>
            <a:ext cx="4419600" cy="366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g2a29f4e8edf_2_39"/>
          <p:cNvGraphicFramePr/>
          <p:nvPr>
            <p:extLst>
              <p:ext uri="{D42A27DB-BD31-4B8C-83A1-F6EECF244321}">
                <p14:modId xmlns:p14="http://schemas.microsoft.com/office/powerpoint/2010/main" val="192252819"/>
              </p:ext>
            </p:extLst>
          </p:nvPr>
        </p:nvGraphicFramePr>
        <p:xfrm>
          <a:off x="152400" y="1040296"/>
          <a:ext cx="4419600" cy="3303474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9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Query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GraphDB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Neo4J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DFT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0.282304048538208 seconds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2.1563243865966797 seconds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BFT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0.00589 seconds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4.054851055145264 seconds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BestPath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0.02892279624938965 seconds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/>
                        <a:t>1.290935754776001 seconds</a:t>
                      </a:r>
                      <a:endParaRPr sz="1200" dirty="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Pattern Matching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0.05983996391296387 seconds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2.060992956161499 seconds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Full Text Search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0.01889944076538086 seconds</a:t>
                      </a:r>
                      <a:endParaRPr sz="120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/>
                        <a:t>1.0228090286254883 seconds</a:t>
                      </a:r>
                      <a:endParaRPr sz="1200" dirty="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2312d23df_1_9"/>
          <p:cNvSpPr txBox="1">
            <a:spLocks noGrp="1"/>
          </p:cNvSpPr>
          <p:nvPr>
            <p:ph type="body" idx="1"/>
          </p:nvPr>
        </p:nvSpPr>
        <p:spPr>
          <a:xfrm>
            <a:off x="330550" y="1257850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81" name="Google Shape;81;g2a2312d23df_1_9"/>
          <p:cNvSpPr txBox="1">
            <a:spLocks noGrp="1"/>
          </p:cNvSpPr>
          <p:nvPr>
            <p:ph type="title"/>
          </p:nvPr>
        </p:nvSpPr>
        <p:spPr>
          <a:xfrm>
            <a:off x="497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INTRODUCTION </a:t>
            </a:r>
            <a:endParaRPr sz="36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82" name="Google Shape;82;g2a2312d23df_1_9"/>
          <p:cNvSpPr txBox="1">
            <a:spLocks noGrp="1"/>
          </p:cNvSpPr>
          <p:nvPr>
            <p:ph type="sldNum" idx="4294967295"/>
          </p:nvPr>
        </p:nvSpPr>
        <p:spPr>
          <a:xfrm>
            <a:off x="7010400" y="61610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83" name="Google Shape;83;g2a2312d23df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18" y="2632562"/>
            <a:ext cx="7491681" cy="36471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950B11-5BDF-D26F-871E-EC6212D457CF}"/>
              </a:ext>
            </a:extLst>
          </p:cNvPr>
          <p:cNvSpPr txBox="1"/>
          <p:nvPr/>
        </p:nvSpPr>
        <p:spPr>
          <a:xfrm>
            <a:off x="497100" y="1011325"/>
            <a:ext cx="55458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2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Ontotext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GraphDB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graph database management system that focuses on semantic data storage, supports semantic query and reasoning operations, and is high-performance, scalable and open.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29f4e8edf_2_148"/>
          <p:cNvSpPr txBox="1">
            <a:spLocks noGrp="1"/>
          </p:cNvSpPr>
          <p:nvPr>
            <p:ph type="body" idx="1"/>
          </p:nvPr>
        </p:nvSpPr>
        <p:spPr>
          <a:xfrm>
            <a:off x="138875" y="132400"/>
            <a:ext cx="8548500" cy="54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Result5: Executing Traversal with ID vs URI property in Neo4J</a:t>
            </a:r>
            <a:endParaRPr sz="2200" b="1" dirty="0"/>
          </a:p>
        </p:txBody>
      </p:sp>
      <p:graphicFrame>
        <p:nvGraphicFramePr>
          <p:cNvPr id="287" name="Google Shape;287;g2a29f4e8edf_2_148"/>
          <p:cNvGraphicFramePr/>
          <p:nvPr/>
        </p:nvGraphicFramePr>
        <p:xfrm>
          <a:off x="238025" y="744050"/>
          <a:ext cx="3851225" cy="4546450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38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64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MATCH path = (startNode)-[*]-&gt;(endNode)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WHERE ID(startNode) = 159                        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AND ID(endNode) = 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RETURN path;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8" name="Google Shape;288;g2a29f4e8edf_2_148"/>
          <p:cNvGraphicFramePr/>
          <p:nvPr>
            <p:extLst>
              <p:ext uri="{D42A27DB-BD31-4B8C-83A1-F6EECF244321}">
                <p14:modId xmlns:p14="http://schemas.microsoft.com/office/powerpoint/2010/main" val="3652449660"/>
              </p:ext>
            </p:extLst>
          </p:nvPr>
        </p:nvGraphicFramePr>
        <p:xfrm>
          <a:off x="4732950" y="744050"/>
          <a:ext cx="3851225" cy="4546450"/>
        </p:xfrm>
        <a:graphic>
          <a:graphicData uri="http://schemas.openxmlformats.org/drawingml/2006/table">
            <a:tbl>
              <a:tblPr>
                <a:noFill/>
                <a:tableStyleId>{F5A5AC45-CC38-406B-B272-50F336F53761}</a:tableStyleId>
              </a:tblPr>
              <a:tblGrid>
                <a:gridCol w="38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64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path = (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startNode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)-[*]-&gt;(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endNode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WHERE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startNode.uri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'https://entities.data.world/county_bath_county_virginia'</a:t>
                      </a:r>
                      <a:endParaRPr sz="14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AND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endNode.uri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'https://entities.data.world/census_division_south_atlantic'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RETURN path;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2a29f4e8edf_2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91949"/>
            <a:ext cx="4398744" cy="31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a29f4e8edf_2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55" y="791949"/>
            <a:ext cx="4398744" cy="31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a29f4e8edf_2_160"/>
          <p:cNvSpPr txBox="1"/>
          <p:nvPr/>
        </p:nvSpPr>
        <p:spPr>
          <a:xfrm>
            <a:off x="758999" y="4922009"/>
            <a:ext cx="762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query is executed faster when ID is given rather than the URI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"/>
          <p:cNvSpPr txBox="1">
            <a:spLocks noGrp="1"/>
          </p:cNvSpPr>
          <p:nvPr>
            <p:ph type="body" idx="1"/>
          </p:nvPr>
        </p:nvSpPr>
        <p:spPr>
          <a:xfrm>
            <a:off x="533749" y="792481"/>
            <a:ext cx="7745400" cy="4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thorough comparison of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Ontotext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GraphDB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Neo4j covering data loading, search queries, traversal algorithms, and data deletion has revealed subtle differences in the functionality and performance of these two well-known graph database systems.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it is a Property graph database, Neo4j showed great performance in handling RDF data, especially in loading, searching, and deletion. Neo4j performed better than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GraphDB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handling higher data size.</a:t>
            </a:r>
            <a:b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GraphDB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excelled at traversals and searches, of RDF data outperforming the Neo4j.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 is relatively more stable as data grows, while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GraphDB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performs better than Neo4j on various query types and is faster when dealing with small databases.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>
                <a:latin typeface="Tahoma"/>
                <a:ea typeface="Tahoma"/>
                <a:cs typeface="Tahoma"/>
                <a:sym typeface="Tahoma"/>
              </a:rPr>
              <a:t>CONCLUSION 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9"/>
          <p:cNvSpPr txBox="1">
            <a:spLocks noGrp="1"/>
          </p:cNvSpPr>
          <p:nvPr>
            <p:ph type="sldNum" idx="4294967295"/>
          </p:nvPr>
        </p:nvSpPr>
        <p:spPr>
          <a:xfrm>
            <a:off x="7010400" y="61610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24432aff9_0_3"/>
          <p:cNvSpPr txBox="1">
            <a:spLocks noGrp="1"/>
          </p:cNvSpPr>
          <p:nvPr>
            <p:ph type="ctrTitle"/>
          </p:nvPr>
        </p:nvSpPr>
        <p:spPr>
          <a:xfrm>
            <a:off x="766800" y="2845025"/>
            <a:ext cx="7610400" cy="233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Google Shape;310;g2a24432aff9_0_3"/>
          <p:cNvSpPr txBox="1">
            <a:spLocks noGrp="1"/>
          </p:cNvSpPr>
          <p:nvPr>
            <p:ph type="subTitle" idx="1"/>
          </p:nvPr>
        </p:nvSpPr>
        <p:spPr>
          <a:xfrm>
            <a:off x="3330028" y="4596237"/>
            <a:ext cx="5444400" cy="1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10</a:t>
            </a:r>
            <a:endParaRPr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Aaron Yang,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Aravinda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Vijayaram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Kumar, </a:t>
            </a:r>
            <a:r>
              <a:rPr lang="en-US" dirty="0" err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Luhuan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5b09f3e6_0_8"/>
          <p:cNvSpPr txBox="1">
            <a:spLocks noGrp="1"/>
          </p:cNvSpPr>
          <p:nvPr>
            <p:ph type="body" idx="1"/>
          </p:nvPr>
        </p:nvSpPr>
        <p:spPr>
          <a:xfrm>
            <a:off x="393625" y="1150650"/>
            <a:ext cx="4453500" cy="97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 stands for 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Description Framework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2a15b09f3e6_0_8"/>
          <p:cNvSpPr txBox="1">
            <a:spLocks noGrp="1"/>
          </p:cNvSpPr>
          <p:nvPr>
            <p:ph type="title"/>
          </p:nvPr>
        </p:nvSpPr>
        <p:spPr>
          <a:xfrm>
            <a:off x="393625" y="265351"/>
            <a:ext cx="7756200" cy="88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RDF?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Google Shape;91;g2a15b09f3e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300" y="265350"/>
            <a:ext cx="4553975" cy="23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a15b09f3e6_0_8"/>
          <p:cNvSpPr txBox="1"/>
          <p:nvPr/>
        </p:nvSpPr>
        <p:spPr>
          <a:xfrm>
            <a:off x="393625" y="2121150"/>
            <a:ext cx="8175000" cy="4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  <a:endParaRPr sz="2800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riples: 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RDF data is represented in triples, which consist of subject-predicate-object statements.</a:t>
            </a:r>
            <a:endParaRPr sz="1600" dirty="0">
              <a:solidFill>
                <a:srgbClr val="37415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15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Resource Identification: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RDF uses URIs (Uniform Resource Identifiers) to uniquely identify resources.</a:t>
            </a:r>
            <a:endParaRPr sz="1600" dirty="0">
              <a:solidFill>
                <a:srgbClr val="37415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15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Graph-Based Structure: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RDF data forms a graph structure where nodes represent resources, and edges (or arcs) between nodes represent the relationships or properties.</a:t>
            </a:r>
            <a:endParaRPr sz="1600" dirty="0">
              <a:solidFill>
                <a:srgbClr val="37415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Extensibility: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It allows for extensibility and flexibility in modeling relationships and describing data.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2a15b09f3e6_0_14"/>
          <p:cNvPicPr preferRelativeResize="0"/>
          <p:nvPr/>
        </p:nvPicPr>
        <p:blipFill rotWithShape="1">
          <a:blip r:embed="rId3">
            <a:alphaModFix/>
          </a:blip>
          <a:srcRect t="4680" b="-4680"/>
          <a:stretch/>
        </p:blipFill>
        <p:spPr>
          <a:xfrm>
            <a:off x="6130575" y="2241900"/>
            <a:ext cx="28194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a15b09f3e6_0_14"/>
          <p:cNvSpPr txBox="1">
            <a:spLocks noGrp="1"/>
          </p:cNvSpPr>
          <p:nvPr>
            <p:ph type="body" idx="1"/>
          </p:nvPr>
        </p:nvSpPr>
        <p:spPr>
          <a:xfrm>
            <a:off x="699250" y="1319550"/>
            <a:ext cx="7745400" cy="41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semantic web graph is the interconnected data structures that exist in the semantic web(a concept proposed by Tim Berners-Lee).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formats and protocols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by using technologies such as RDF (Resource Description Framework), OWL (Web Ontology Language), and SPARQL (SPARQL Protocol and RDF Query Language)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0" name="Google Shape;100;g2a15b09f3e6_0_14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00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Semantic Web graphs?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15b09f3e6_0_20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00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Neo4j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7" name="Google Shape;107;g2a15b09f3e6_0_20"/>
          <p:cNvGraphicFramePr/>
          <p:nvPr>
            <p:extLst>
              <p:ext uri="{D42A27DB-BD31-4B8C-83A1-F6EECF244321}">
                <p14:modId xmlns:p14="http://schemas.microsoft.com/office/powerpoint/2010/main" val="2917667356"/>
              </p:ext>
            </p:extLst>
          </p:nvPr>
        </p:nvGraphicFramePr>
        <p:xfrm>
          <a:off x="644375" y="1366950"/>
          <a:ext cx="7901925" cy="3794865"/>
        </p:xfrm>
        <a:graphic>
          <a:graphicData uri="http://schemas.openxmlformats.org/drawingml/2006/table">
            <a:tbl>
              <a:tblPr>
                <a:noFill/>
                <a:tableStyleId>{BCDC0688-A9BC-43C4-B6C0-0B13E3E58F3C}</a:tableStyleId>
              </a:tblPr>
              <a:tblGrid>
                <a:gridCol w="263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GraphDB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Neo4j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Language 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SPARQL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Cypher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property graph model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Licensing and Cost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commercial versions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 edition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free and commercial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Enterprise editions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advanced features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largely focused on semantic web and linked data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large, active community with extensive support and resources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29f4e8edf_4_0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00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41CD9-55B4-79AF-F257-65A114F499CD}"/>
              </a:ext>
            </a:extLst>
          </p:cNvPr>
          <p:cNvSpPr txBox="1"/>
          <p:nvPr/>
        </p:nvSpPr>
        <p:spPr>
          <a:xfrm>
            <a:off x="308008" y="1040423"/>
            <a:ext cx="86916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datasets-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/ontology  and The Medical Subject Headings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RDF dataset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/ontology dataset contains the core set of entities that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data.world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matches against and everything in this dataset is managed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data.world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constantly being expanded and improved.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Subject Headings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RDF is a linked data representation of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biomedical vocabulary produced by the National Library of Medicine. It has a total of 15,439,946.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0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699247" y="1709058"/>
            <a:ext cx="7745505" cy="379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GraphDB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Neo4j databases in Python through VS Code using the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Sparqlwrapper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neo4j drivers.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our queries and a Windows Operating system with 16GB RAM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152400" defTabSz="914400" eaLnBrk="1" fontAlgn="auto" latinLnBrk="0" hangingPunct="1">
              <a:lnSpc>
                <a:spcPct val="90000"/>
              </a:lnSpc>
              <a:spcBef>
                <a:spcPts val="0"/>
              </a:spcBef>
              <a:buFont typeface="Noto Sans Symbols"/>
              <a:buChar char="❑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Queries and measured their execution times using the time library in python.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 dirty="0"/>
              <a:t>	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800" dirty="0"/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METHODOLOGY USED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sldNum" idx="4294967295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29f4e8edf_4_0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00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Neo4j Setup (5.11.0)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" name="Google Shape;114;g2a29f4e8edf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88" y="1187825"/>
            <a:ext cx="8457426" cy="41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W General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219D092580494A9FB4EADAF0F0CB23" ma:contentTypeVersion="7" ma:contentTypeDescription="Create a new document." ma:contentTypeScope="" ma:versionID="da268c40df67c72640b4585179a9c5e1">
  <xsd:schema xmlns:xsd="http://www.w3.org/2001/XMLSchema" xmlns:xs="http://www.w3.org/2001/XMLSchema" xmlns:p="http://schemas.microsoft.com/office/2006/metadata/properties" xmlns:ns3="e8d8b4bd-fe38-4d3f-b4e4-34027331b994" xmlns:ns4="6720645a-bde9-4ec3-bf79-17c42697dd53" targetNamespace="http://schemas.microsoft.com/office/2006/metadata/properties" ma:root="true" ma:fieldsID="b7df391d80e43343218f7dceb851bc47" ns3:_="" ns4:_="">
    <xsd:import namespace="e8d8b4bd-fe38-4d3f-b4e4-34027331b994"/>
    <xsd:import namespace="6720645a-bde9-4ec3-bf79-17c42697dd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8b4bd-fe38-4d3f-b4e4-34027331b9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0645a-bde9-4ec3-bf79-17c42697dd5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8d8b4bd-fe38-4d3f-b4e4-34027331b994" xsi:nil="true"/>
  </documentManagement>
</p:properties>
</file>

<file path=customXml/itemProps1.xml><?xml version="1.0" encoding="utf-8"?>
<ds:datastoreItem xmlns:ds="http://schemas.openxmlformats.org/officeDocument/2006/customXml" ds:itemID="{B7185FF8-49FD-428C-A6F9-2BD1DE1626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8b4bd-fe38-4d3f-b4e4-34027331b994"/>
    <ds:schemaRef ds:uri="6720645a-bde9-4ec3-bf79-17c42697dd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F2CB6E-C379-4D74-8095-661D50C9C1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B58B9D-DB09-40BC-80B3-6FDBE817C710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6720645a-bde9-4ec3-bf79-17c42697dd53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e8d8b4bd-fe38-4d3f-b4e4-34027331b99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2372</Words>
  <Application>Microsoft Office PowerPoint</Application>
  <PresentationFormat>On-screen Show (4:3)</PresentationFormat>
  <Paragraphs>375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Tahoma</vt:lpstr>
      <vt:lpstr>Times New Roman</vt:lpstr>
      <vt:lpstr>Söhne</vt:lpstr>
      <vt:lpstr>Courier New</vt:lpstr>
      <vt:lpstr>Noto Sans Symbols</vt:lpstr>
      <vt:lpstr>Book Antiqua</vt:lpstr>
      <vt:lpstr>GW General</vt:lpstr>
      <vt:lpstr>Neo4j vs. GraphDB Unraveling the Key Differences in Graph Databases using RDF Data</vt:lpstr>
      <vt:lpstr>INTRODUCTION </vt:lpstr>
      <vt:lpstr>INTRODUCTION </vt:lpstr>
      <vt:lpstr>What is RDF?</vt:lpstr>
      <vt:lpstr>What is Semantic Web graphs?</vt:lpstr>
      <vt:lpstr>GraphDB Vs. Neo4j</vt:lpstr>
      <vt:lpstr>Dataset</vt:lpstr>
      <vt:lpstr>METHODOLOGY USED </vt:lpstr>
      <vt:lpstr>Neo4j Setup (5.11.0)</vt:lpstr>
      <vt:lpstr>PowerPoint Presentation</vt:lpstr>
      <vt:lpstr>Types of Queries Executed </vt:lpstr>
      <vt:lpstr>Result1: Loading data into the Databases</vt:lpstr>
      <vt:lpstr>Result1: Loading data into the Databases</vt:lpstr>
      <vt:lpstr>Result1: Loading data into the Databases</vt:lpstr>
      <vt:lpstr>PowerPoint Presentation</vt:lpstr>
      <vt:lpstr>PowerPoint Presentation</vt:lpstr>
      <vt:lpstr>Result2: Basic Select/Match Operations</vt:lpstr>
      <vt:lpstr>Result2: Basic Select/Match Operations</vt:lpstr>
      <vt:lpstr>Result2: Basic Select/Match Operations</vt:lpstr>
      <vt:lpstr>PowerPoint Presentation</vt:lpstr>
      <vt:lpstr> </vt:lpstr>
      <vt:lpstr>Result3: Data Deletion</vt:lpstr>
      <vt:lpstr>PowerPoint Presentation</vt:lpstr>
      <vt:lpstr>Results3: Data Deletion</vt:lpstr>
      <vt:lpstr>Result4：Basic Data traversal/Search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vs. GraphDB Unraveling the Key Differences in Graph Databases using RDF Data</dc:title>
  <dc:creator>Natalia Romanova</dc:creator>
  <cp:lastModifiedBy>Yongpu Yang</cp:lastModifiedBy>
  <cp:revision>9</cp:revision>
  <dcterms:created xsi:type="dcterms:W3CDTF">2016-12-04T02:31:21Z</dcterms:created>
  <dcterms:modified xsi:type="dcterms:W3CDTF">2023-12-06T02:53:15Z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83963FC6-7729-4CD5-86AE-F1CAD2D19C9A</vt:lpwstr>
  </property>
  <property fmtid="{D5CDD505-2E9C-101B-9397-08002B2CF9AE}" pid="3" name="ArticulatePath">
    <vt:lpwstr>GW_Template_Final_Paper_Presentation</vt:lpwstr>
  </property>
  <property fmtid="{D5CDD505-2E9C-101B-9397-08002B2CF9AE}" pid="4" name="ContentTypeId">
    <vt:lpwstr>0x01010088219D092580494A9FB4EADAF0F0CB23</vt:lpwstr>
  </property>
</Properties>
</file>