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61" r:id="rId3"/>
    <p:sldId id="257" r:id="rId4"/>
    <p:sldId id="260" r:id="rId5"/>
    <p:sldId id="259" r:id="rId6"/>
    <p:sldId id="258" r:id="rId7"/>
    <p:sldId id="262" r:id="rId8"/>
    <p:sldId id="266" r:id="rId9"/>
    <p:sldId id="263" r:id="rId10"/>
    <p:sldId id="264" r:id="rId11"/>
    <p:sldId id="265" r:id="rId12"/>
    <p:sldId id="267" r:id="rId13"/>
    <p:sldId id="268" r:id="rId14"/>
    <p:sldId id="270" r:id="rId15"/>
    <p:sldId id="269" r:id="rId16"/>
    <p:sldId id="27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152A00"/>
    <a:srgbClr val="4E0233"/>
    <a:srgbClr val="1D3A00"/>
    <a:srgbClr val="00CC99"/>
    <a:srgbClr val="66FFCC"/>
    <a:srgbClr val="FE9202"/>
    <a:srgbClr val="CC0099"/>
    <a:srgbClr val="6C1A00"/>
    <a:srgbClr val="E7F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2738299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420367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952576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4375" y="1502815"/>
            <a:ext cx="7635250" cy="916230"/>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54375" y="2419045"/>
            <a:ext cx="7635250" cy="763525"/>
          </a:xfrm>
        </p:spPr>
        <p:txBody>
          <a:bodyPr>
            <a:normAutofit/>
          </a:bodyPr>
          <a:lstStyle>
            <a:lvl1pPr marL="0" indent="0" algn="ctr">
              <a:buNone/>
              <a:defRPr sz="2800" b="0" i="0">
                <a:solidFill>
                  <a:srgbClr val="92D0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ctr">
              <a:defRPr sz="3600" baseline="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808225"/>
            <a:ext cx="8246070" cy="2901396"/>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8889" y="433880"/>
            <a:ext cx="6934506"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38889" y="1197405"/>
            <a:ext cx="6934506"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197405"/>
            <a:ext cx="8246070" cy="763525"/>
          </a:xfrm>
        </p:spPr>
        <p:txBody>
          <a:bodyPr>
            <a:normAutofit/>
          </a:bodyPr>
          <a:lstStyle>
            <a:lvl1pPr algn="ctr">
              <a:defRPr sz="3600" baseline="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4664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1904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4664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1904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5" y="739290"/>
            <a:ext cx="7635250" cy="3054099"/>
          </a:xfrm>
        </p:spPr>
        <p:txBody>
          <a:bodyPr>
            <a:noAutofit/>
          </a:bodyPr>
          <a:lstStyle/>
          <a:p>
            <a:r>
              <a:rPr lang="en-US" sz="4000" b="1" dirty="0">
                <a:latin typeface="Times New Roman" panose="02020603050405020304" pitchFamily="18" charset="0"/>
                <a:cs typeface="Times New Roman" panose="02020603050405020304" pitchFamily="18" charset="0"/>
              </a:rPr>
              <a:t>COVID-19</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STATUS USING DATA     VISUALIZATION</a:t>
            </a:r>
          </a:p>
        </p:txBody>
      </p:sp>
      <p:sp>
        <p:nvSpPr>
          <p:cNvPr id="4" name="TextBox 3">
            <a:extLst>
              <a:ext uri="{FF2B5EF4-FFF2-40B4-BE49-F238E27FC236}">
                <a16:creationId xmlns:a16="http://schemas.microsoft.com/office/drawing/2014/main" id="{EF23EDCB-F5EF-4487-9DB6-D1B55DC5171A}"/>
              </a:ext>
            </a:extLst>
          </p:cNvPr>
          <p:cNvSpPr txBox="1"/>
          <p:nvPr/>
        </p:nvSpPr>
        <p:spPr>
          <a:xfrm>
            <a:off x="1365195" y="3487980"/>
            <a:ext cx="7329840" cy="1477328"/>
          </a:xfrm>
          <a:prstGeom prst="rect">
            <a:avLst/>
          </a:prstGeom>
          <a:noFill/>
        </p:spPr>
        <p:txBody>
          <a:bodyPr wrap="square" rtlCol="0">
            <a:spAutoFit/>
          </a:bodyPr>
          <a:lstStyle/>
          <a:p>
            <a:r>
              <a:rPr lang="en-IN" dirty="0"/>
              <a:t>                                                                                           </a:t>
            </a:r>
            <a:r>
              <a:rPr lang="en-IN" b="1" u="sng" dirty="0">
                <a:solidFill>
                  <a:schemeClr val="bg1"/>
                </a:solidFill>
              </a:rPr>
              <a:t>TEAM  MEMBERS</a:t>
            </a:r>
            <a:r>
              <a:rPr lang="en-IN" dirty="0">
                <a:solidFill>
                  <a:schemeClr val="bg1"/>
                </a:solidFill>
              </a:rPr>
              <a:t>:</a:t>
            </a:r>
          </a:p>
          <a:p>
            <a:r>
              <a:rPr lang="en-IN" dirty="0">
                <a:solidFill>
                  <a:schemeClr val="bg1"/>
                </a:solidFill>
              </a:rPr>
              <a:t>                                                                                        </a:t>
            </a:r>
          </a:p>
          <a:p>
            <a:r>
              <a:rPr lang="en-IN" dirty="0">
                <a:solidFill>
                  <a:schemeClr val="bg1"/>
                </a:solidFill>
              </a:rPr>
              <a:t>                                                                                      </a:t>
            </a:r>
            <a:r>
              <a:rPr lang="en-IN" dirty="0">
                <a:solidFill>
                  <a:schemeClr val="bg1"/>
                </a:solidFill>
                <a:latin typeface="Times New Roman" panose="02020603050405020304" pitchFamily="18" charset="0"/>
                <a:cs typeface="Times New Roman" panose="02020603050405020304" pitchFamily="18" charset="0"/>
              </a:rPr>
              <a:t>AARTHI B.K(vtu11259)</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J SUBASH (vtu11654</a:t>
            </a:r>
            <a:r>
              <a:rPr lang="en-IN" dirty="0">
                <a:solidFill>
                  <a:schemeClr val="bg1"/>
                </a:solidFill>
              </a:rPr>
              <a:t>)</a:t>
            </a:r>
            <a:r>
              <a:rPr lang="en-IN" dirty="0"/>
              <a:t>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D269FC-1CF2-436B-80C1-350BC1577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44699"/>
            <a:ext cx="9153150" cy="4098801"/>
          </a:xfrm>
          <a:prstGeom prst="rect">
            <a:avLst/>
          </a:prstGeom>
        </p:spPr>
      </p:pic>
      <p:sp>
        <p:nvSpPr>
          <p:cNvPr id="5" name="TextBox 4">
            <a:extLst>
              <a:ext uri="{FF2B5EF4-FFF2-40B4-BE49-F238E27FC236}">
                <a16:creationId xmlns:a16="http://schemas.microsoft.com/office/drawing/2014/main" id="{EB090EAD-AD84-4C5F-AC5F-757B54F58E06}"/>
              </a:ext>
            </a:extLst>
          </p:cNvPr>
          <p:cNvSpPr txBox="1"/>
          <p:nvPr/>
        </p:nvSpPr>
        <p:spPr>
          <a:xfrm>
            <a:off x="907080" y="1197405"/>
            <a:ext cx="19851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Gradual increase in corona affected</a:t>
            </a:r>
          </a:p>
        </p:txBody>
      </p:sp>
    </p:spTree>
    <p:extLst>
      <p:ext uri="{BB962C8B-B14F-4D97-AF65-F5344CB8AC3E}">
        <p14:creationId xmlns:p14="http://schemas.microsoft.com/office/powerpoint/2010/main" val="296580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91A155-A5A9-4218-A8D8-1B1C3F97D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4700"/>
            <a:ext cx="9144000" cy="4098800"/>
          </a:xfrm>
          <a:prstGeom prst="rect">
            <a:avLst/>
          </a:prstGeom>
        </p:spPr>
      </p:pic>
    </p:spTree>
    <p:extLst>
      <p:ext uri="{BB962C8B-B14F-4D97-AF65-F5344CB8AC3E}">
        <p14:creationId xmlns:p14="http://schemas.microsoft.com/office/powerpoint/2010/main" val="94847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000E36-046F-4E8D-A558-AB5322C6C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 y="1044700"/>
            <a:ext cx="9153150" cy="4098800"/>
          </a:xfrm>
          <a:prstGeom prst="rect">
            <a:avLst/>
          </a:prstGeom>
        </p:spPr>
      </p:pic>
    </p:spTree>
    <p:extLst>
      <p:ext uri="{BB962C8B-B14F-4D97-AF65-F5344CB8AC3E}">
        <p14:creationId xmlns:p14="http://schemas.microsoft.com/office/powerpoint/2010/main" val="413566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C756F7-E144-4543-ACA7-C7AAC2D57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4" name="TextBox 3">
            <a:extLst>
              <a:ext uri="{FF2B5EF4-FFF2-40B4-BE49-F238E27FC236}">
                <a16:creationId xmlns:a16="http://schemas.microsoft.com/office/drawing/2014/main" id="{794B220F-1489-4EB2-8AAD-EE8951A8652A}"/>
              </a:ext>
            </a:extLst>
          </p:cNvPr>
          <p:cNvSpPr txBox="1"/>
          <p:nvPr/>
        </p:nvSpPr>
        <p:spPr>
          <a:xfrm>
            <a:off x="296260" y="1197405"/>
            <a:ext cx="5039265" cy="3231654"/>
          </a:xfrm>
          <a:prstGeom prst="rect">
            <a:avLst/>
          </a:prstGeom>
          <a:noFill/>
        </p:spPr>
        <p:txBody>
          <a:bodyPr wrap="square" rtlCol="0">
            <a:spAutoFit/>
          </a:bodyPr>
          <a:lstStyle/>
          <a:p>
            <a:r>
              <a:rPr lang="en-IN" sz="2400" b="1" u="sng" dirty="0">
                <a:solidFill>
                  <a:schemeClr val="bg1"/>
                </a:solidFill>
                <a:latin typeface="Times New Roman" panose="02020603050405020304" pitchFamily="18" charset="0"/>
                <a:cs typeface="Times New Roman" panose="02020603050405020304" pitchFamily="18" charset="0"/>
              </a:rPr>
              <a:t>ADVANTAGES</a:t>
            </a:r>
            <a:r>
              <a:rPr lang="en-IN" dirty="0">
                <a:solidFill>
                  <a:schemeClr val="bg1"/>
                </a:solidFill>
              </a:rPr>
              <a:t>:</a:t>
            </a:r>
          </a:p>
          <a:p>
            <a:endParaRPr lang="en-IN" dirty="0">
              <a:solidFill>
                <a:schemeClr val="bg1"/>
              </a:solidFill>
            </a:endParaRPr>
          </a:p>
          <a:p>
            <a:r>
              <a:rPr lang="en-IN" dirty="0">
                <a:solidFill>
                  <a:schemeClr val="bg1"/>
                </a:solidFill>
              </a:rPr>
              <a:t>                </a:t>
            </a:r>
            <a:r>
              <a:rPr lang="en-IN" dirty="0">
                <a:solidFill>
                  <a:schemeClr val="bg1"/>
                </a:solidFill>
                <a:latin typeface="Times New Roman" panose="02020603050405020304" pitchFamily="18" charset="0"/>
                <a:cs typeface="Times New Roman" panose="02020603050405020304" pitchFamily="18" charset="0"/>
              </a:rPr>
              <a:t>It helps people all over the world to stay updated regarding Covid-19</a:t>
            </a:r>
          </a:p>
          <a:p>
            <a:r>
              <a:rPr lang="en-IN" dirty="0">
                <a:solidFill>
                  <a:schemeClr val="bg1"/>
                </a:solidFill>
                <a:latin typeface="Times New Roman" panose="02020603050405020304" pitchFamily="18" charset="0"/>
                <a:cs typeface="Times New Roman" panose="02020603050405020304" pitchFamily="18" charset="0"/>
              </a:rPr>
              <a:t>               It records the databases collected over a period of time.</a:t>
            </a:r>
          </a:p>
          <a:p>
            <a:r>
              <a:rPr lang="en-IN" dirty="0">
                <a:solidFill>
                  <a:schemeClr val="bg1"/>
                </a:solidFill>
                <a:latin typeface="Times New Roman" panose="02020603050405020304" pitchFamily="18" charset="0"/>
                <a:cs typeface="Times New Roman" panose="02020603050405020304" pitchFamily="18" charset="0"/>
              </a:rPr>
              <a:t>               The web page helps user for easy access for the </a:t>
            </a:r>
            <a:r>
              <a:rPr lang="en-IN" dirty="0" err="1">
                <a:solidFill>
                  <a:schemeClr val="bg1"/>
                </a:solidFill>
                <a:latin typeface="Times New Roman" panose="02020603050405020304" pitchFamily="18" charset="0"/>
                <a:cs typeface="Times New Roman" panose="02020603050405020304" pitchFamily="18" charset="0"/>
              </a:rPr>
              <a:t>Covid</a:t>
            </a:r>
            <a:r>
              <a:rPr lang="en-IN" dirty="0">
                <a:solidFill>
                  <a:schemeClr val="bg1"/>
                </a:solidFill>
                <a:latin typeface="Times New Roman" panose="02020603050405020304" pitchFamily="18" charset="0"/>
                <a:cs typeface="Times New Roman" panose="02020603050405020304" pitchFamily="18" charset="0"/>
              </a:rPr>
              <a:t> information.</a:t>
            </a:r>
          </a:p>
          <a:p>
            <a:r>
              <a:rPr lang="en-IN" dirty="0">
                <a:solidFill>
                  <a:schemeClr val="bg1"/>
                </a:solidFill>
                <a:latin typeface="Times New Roman" panose="02020603050405020304" pitchFamily="18" charset="0"/>
                <a:cs typeface="Times New Roman" panose="02020603050405020304" pitchFamily="18" charset="0"/>
              </a:rPr>
              <a:t>                </a:t>
            </a:r>
            <a:endParaRPr lang="en-IN" dirty="0">
              <a:solidFill>
                <a:schemeClr val="bg1"/>
              </a:solidFill>
            </a:endParaRPr>
          </a:p>
          <a:p>
            <a:endParaRPr lang="en-IN" dirty="0">
              <a:solidFill>
                <a:schemeClr val="bg1"/>
              </a:solidFill>
            </a:endParaRPr>
          </a:p>
          <a:p>
            <a:r>
              <a:rPr lang="en-IN" dirty="0">
                <a:solidFill>
                  <a:schemeClr val="bg1"/>
                </a:solidFill>
              </a:rPr>
              <a:t>      </a:t>
            </a:r>
          </a:p>
        </p:txBody>
      </p:sp>
      <p:pic>
        <p:nvPicPr>
          <p:cNvPr id="6" name="Picture 5">
            <a:extLst>
              <a:ext uri="{FF2B5EF4-FFF2-40B4-BE49-F238E27FC236}">
                <a16:creationId xmlns:a16="http://schemas.microsoft.com/office/drawing/2014/main" id="{FEF68367-9AA3-4A61-BFD2-ADFFC8E292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0115" y="1364523"/>
            <a:ext cx="4113884" cy="2734277"/>
          </a:xfrm>
          <a:prstGeom prst="rect">
            <a:avLst/>
          </a:prstGeom>
        </p:spPr>
      </p:pic>
      <p:sp>
        <p:nvSpPr>
          <p:cNvPr id="7" name="TextBox 6">
            <a:extLst>
              <a:ext uri="{FF2B5EF4-FFF2-40B4-BE49-F238E27FC236}">
                <a16:creationId xmlns:a16="http://schemas.microsoft.com/office/drawing/2014/main" id="{DFA311D4-AC60-4F0C-B64E-F91BFED13189}"/>
              </a:ext>
            </a:extLst>
          </p:cNvPr>
          <p:cNvSpPr txBox="1"/>
          <p:nvPr/>
        </p:nvSpPr>
        <p:spPr>
          <a:xfrm>
            <a:off x="5030115" y="4251505"/>
            <a:ext cx="4113885" cy="369332"/>
          </a:xfrm>
          <a:prstGeom prst="rect">
            <a:avLst/>
          </a:prstGeom>
          <a:noFill/>
        </p:spPr>
        <p:txBody>
          <a:bodyPr wrap="square" rtlCol="0">
            <a:spAutoFit/>
          </a:bodyPr>
          <a:lstStyle/>
          <a:p>
            <a:r>
              <a:rPr lang="en-IN" dirty="0">
                <a:solidFill>
                  <a:schemeClr val="bg1"/>
                </a:solidFill>
              </a:rPr>
              <a:t>Webpage for covid-19 information</a:t>
            </a:r>
          </a:p>
        </p:txBody>
      </p:sp>
    </p:spTree>
    <p:extLst>
      <p:ext uri="{BB962C8B-B14F-4D97-AF65-F5344CB8AC3E}">
        <p14:creationId xmlns:p14="http://schemas.microsoft.com/office/powerpoint/2010/main" val="244930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A87D6F-8A3A-4984-AC30-9E3E604F4B61}"/>
              </a:ext>
            </a:extLst>
          </p:cNvPr>
          <p:cNvSpPr/>
          <p:nvPr/>
        </p:nvSpPr>
        <p:spPr>
          <a:xfrm>
            <a:off x="448965" y="1960930"/>
            <a:ext cx="6719020" cy="1846659"/>
          </a:xfrm>
          <a:prstGeom prst="rect">
            <a:avLst/>
          </a:prstGeom>
        </p:spPr>
        <p:txBody>
          <a:bodyPr wrap="square">
            <a:spAutoFit/>
          </a:bodyPr>
          <a:lstStyle/>
          <a:p>
            <a:pPr algn="just"/>
            <a:r>
              <a:rPr lang="en-US" sz="2400" b="1" u="sng" dirty="0">
                <a:solidFill>
                  <a:schemeClr val="bg1"/>
                </a:solidFill>
                <a:latin typeface="Times New Roman" pitchFamily="18" charset="0"/>
                <a:cs typeface="Times New Roman" pitchFamily="18" charset="0"/>
              </a:rPr>
              <a:t>CONCLUSION</a:t>
            </a:r>
            <a:r>
              <a:rPr lang="en-US" dirty="0">
                <a:solidFill>
                  <a:schemeClr val="bg1"/>
                </a:solidFill>
                <a:latin typeface="Times New Roman" pitchFamily="18" charset="0"/>
                <a:cs typeface="Times New Roman" pitchFamily="18" charset="0"/>
              </a:rPr>
              <a:t>:</a:t>
            </a:r>
          </a:p>
          <a:p>
            <a:pPr algn="just"/>
            <a:endParaRPr lang="en-US" dirty="0">
              <a:solidFill>
                <a:schemeClr val="bg1"/>
              </a:solidFill>
              <a:latin typeface="Times New Roman" pitchFamily="18" charset="0"/>
              <a:cs typeface="Times New Roman" pitchFamily="18" charset="0"/>
            </a:endParaRPr>
          </a:p>
          <a:p>
            <a:pPr algn="just"/>
            <a:r>
              <a:rPr lang="en-US" dirty="0">
                <a:solidFill>
                  <a:schemeClr val="bg1"/>
                </a:solidFill>
                <a:latin typeface="Times New Roman" pitchFamily="18" charset="0"/>
                <a:cs typeface="Times New Roman" pitchFamily="18" charset="0"/>
              </a:rPr>
              <a:t>From this project we conclude that the </a:t>
            </a:r>
            <a:r>
              <a:rPr lang="en-US" dirty="0" err="1">
                <a:solidFill>
                  <a:schemeClr val="bg1"/>
                </a:solidFill>
                <a:latin typeface="Times New Roman" pitchFamily="18" charset="0"/>
                <a:cs typeface="Times New Roman" pitchFamily="18" charset="0"/>
              </a:rPr>
              <a:t>datas</a:t>
            </a:r>
            <a:r>
              <a:rPr lang="en-US" dirty="0">
                <a:solidFill>
                  <a:schemeClr val="bg1"/>
                </a:solidFill>
                <a:latin typeface="Times New Roman" pitchFamily="18" charset="0"/>
                <a:cs typeface="Times New Roman" pitchFamily="18" charset="0"/>
              </a:rPr>
              <a:t> regarding the status of corona was provided successfully with help of data visualization which will be a greater help for citizens to know their neighborhood in a better way</a:t>
            </a:r>
            <a:endParaRPr lang="en-IN" dirty="0">
              <a:solidFill>
                <a:schemeClr val="bg1"/>
              </a:solidFill>
            </a:endParaRPr>
          </a:p>
        </p:txBody>
      </p:sp>
    </p:spTree>
    <p:extLst>
      <p:ext uri="{BB962C8B-B14F-4D97-AF65-F5344CB8AC3E}">
        <p14:creationId xmlns:p14="http://schemas.microsoft.com/office/powerpoint/2010/main" val="358891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4CCC18-FDFA-4855-A701-458666CF409F}"/>
              </a:ext>
            </a:extLst>
          </p:cNvPr>
          <p:cNvSpPr txBox="1"/>
          <p:nvPr/>
        </p:nvSpPr>
        <p:spPr>
          <a:xfrm>
            <a:off x="601670" y="1044700"/>
            <a:ext cx="7940660" cy="4616648"/>
          </a:xfrm>
          <a:prstGeom prst="rect">
            <a:avLst/>
          </a:prstGeom>
          <a:noFill/>
        </p:spPr>
        <p:txBody>
          <a:bodyPr wrap="square" rtlCol="0">
            <a:spAutoFit/>
          </a:bodyPr>
          <a:lstStyle/>
          <a:p>
            <a:r>
              <a:rPr lang="en-IN" sz="2400" b="1" u="sng" dirty="0">
                <a:solidFill>
                  <a:schemeClr val="bg1"/>
                </a:solidFill>
                <a:latin typeface="Times New Roman" panose="02020603050405020304" pitchFamily="18" charset="0"/>
                <a:cs typeface="Times New Roman" panose="02020603050405020304" pitchFamily="18" charset="0"/>
              </a:rPr>
              <a:t>REFERENCES</a:t>
            </a:r>
            <a:r>
              <a:rPr lang="en-IN" dirty="0">
                <a:solidFill>
                  <a:schemeClr val="bg1"/>
                </a:solidFill>
                <a:latin typeface="Times New Roman" panose="02020603050405020304" pitchFamily="18" charset="0"/>
                <a:cs typeface="Times New Roman" panose="02020603050405020304" pitchFamily="18" charset="0"/>
              </a:rPr>
              <a:t>:</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World Health Organization. Clinical management of severe</a:t>
            </a:r>
          </a:p>
          <a:p>
            <a:pPr algn="just"/>
            <a:r>
              <a:rPr lang="en-US" dirty="0">
                <a:solidFill>
                  <a:schemeClr val="bg1"/>
                </a:solidFill>
                <a:latin typeface="Times New Roman" panose="02020603050405020304" pitchFamily="18" charset="0"/>
                <a:cs typeface="Times New Roman" panose="02020603050405020304" pitchFamily="18" charset="0"/>
              </a:rPr>
              <a:t>    acute respiratory infection (SARI) when COVID-19 disease </a:t>
            </a:r>
          </a:p>
          <a:p>
            <a:pPr algn="just"/>
            <a:r>
              <a:rPr lang="en-US" dirty="0">
                <a:solidFill>
                  <a:schemeClr val="bg1"/>
                </a:solidFill>
                <a:latin typeface="Times New Roman" panose="02020603050405020304" pitchFamily="18" charset="0"/>
                <a:cs typeface="Times New Roman" panose="02020603050405020304" pitchFamily="18" charset="0"/>
              </a:rPr>
              <a:t>    is suspected. 2020 [internet publication].</a:t>
            </a:r>
          </a:p>
          <a:p>
            <a:pPr algn="just">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CDC COVID-19 Response Team. Severe outcomes among</a:t>
            </a:r>
          </a:p>
          <a:p>
            <a:pPr algn="just"/>
            <a:r>
              <a:rPr lang="en-US" dirty="0">
                <a:solidFill>
                  <a:schemeClr val="bg1"/>
                </a:solidFill>
                <a:latin typeface="Times New Roman" panose="02020603050405020304" pitchFamily="18" charset="0"/>
                <a:cs typeface="Times New Roman" panose="02020603050405020304" pitchFamily="18" charset="0"/>
              </a:rPr>
              <a:t>    patients with coronavirus disease 2019 (COVID-19): United</a:t>
            </a:r>
          </a:p>
          <a:p>
            <a:pPr algn="just"/>
            <a:r>
              <a:rPr lang="en-US" dirty="0">
                <a:solidFill>
                  <a:schemeClr val="bg1"/>
                </a:solidFill>
                <a:latin typeface="Times New Roman" panose="02020603050405020304" pitchFamily="18" charset="0"/>
                <a:cs typeface="Times New Roman" panose="02020603050405020304" pitchFamily="18" charset="0"/>
              </a:rPr>
              <a:t>    States, February 12 - March 16, 2020. MMWR </a:t>
            </a:r>
            <a:r>
              <a:rPr lang="en-US" dirty="0" err="1">
                <a:solidFill>
                  <a:schemeClr val="bg1"/>
                </a:solidFill>
                <a:latin typeface="Times New Roman" panose="02020603050405020304" pitchFamily="18" charset="0"/>
                <a:cs typeface="Times New Roman" panose="02020603050405020304" pitchFamily="18" charset="0"/>
              </a:rPr>
              <a:t>Morb</a:t>
            </a:r>
            <a:r>
              <a:rPr lang="en-US" dirty="0">
                <a:solidFill>
                  <a:schemeClr val="bg1"/>
                </a:solidFill>
                <a:latin typeface="Times New Roman" panose="02020603050405020304" pitchFamily="18" charset="0"/>
                <a:cs typeface="Times New Roman" panose="02020603050405020304" pitchFamily="18" charset="0"/>
              </a:rPr>
              <a:t> Mortal</a:t>
            </a:r>
          </a:p>
          <a:p>
            <a:pPr algn="just"/>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Wkly</a:t>
            </a:r>
            <a:r>
              <a:rPr lang="en-US" dirty="0">
                <a:solidFill>
                  <a:schemeClr val="bg1"/>
                </a:solidFill>
                <a:latin typeface="Times New Roman" panose="02020603050405020304" pitchFamily="18" charset="0"/>
                <a:cs typeface="Times New Roman" panose="02020603050405020304" pitchFamily="18" charset="0"/>
              </a:rPr>
              <a:t> Rep. 2020 Mar 27;69(12):343-6.</a:t>
            </a:r>
          </a:p>
          <a:p>
            <a:pPr algn="just">
              <a:buFont typeface="Wingdings" pitchFamily="2" charset="2"/>
              <a:buChar char="Ø"/>
            </a:pPr>
            <a:r>
              <a:rPr lang="en-US" dirty="0"/>
              <a:t> </a:t>
            </a:r>
            <a:endParaRPr lang="en-US" dirty="0">
              <a:solidFill>
                <a:schemeClr val="bg1"/>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Tomlins J, Hamilton F, Gunning S, et al. Clinical features of 95 sequential  </a:t>
            </a:r>
          </a:p>
          <a:p>
            <a:pPr algn="just"/>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hospitalised</a:t>
            </a:r>
            <a:r>
              <a:rPr lang="en-US" dirty="0">
                <a:solidFill>
                  <a:schemeClr val="bg1"/>
                </a:solidFill>
                <a:latin typeface="Times New Roman" panose="02020603050405020304" pitchFamily="18" charset="0"/>
                <a:cs typeface="Times New Roman" panose="02020603050405020304" pitchFamily="18" charset="0"/>
              </a:rPr>
              <a:t> patients with  novel coronavirus 2019 disease (COVID-19), the first UK cohort. J Infect. 2020 Apr 27 [</a:t>
            </a:r>
            <a:r>
              <a:rPr lang="en-US" dirty="0" err="1">
                <a:solidFill>
                  <a:schemeClr val="bg1"/>
                </a:solidFill>
                <a:latin typeface="Times New Roman" panose="02020603050405020304" pitchFamily="18" charset="0"/>
                <a:cs typeface="Times New Roman" panose="02020603050405020304" pitchFamily="18" charset="0"/>
              </a:rPr>
              <a:t>Epub</a:t>
            </a:r>
            <a:r>
              <a:rPr lang="en-US" dirty="0">
                <a:solidFill>
                  <a:schemeClr val="bg1"/>
                </a:solidFill>
                <a:latin typeface="Times New Roman" panose="02020603050405020304" pitchFamily="18" charset="0"/>
                <a:cs typeface="Times New Roman" panose="02020603050405020304" pitchFamily="18" charset="0"/>
              </a:rPr>
              <a:t> ahead of print]</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904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369D79-172C-49A9-9C92-FD8D8EE3BD89}"/>
              </a:ext>
            </a:extLst>
          </p:cNvPr>
          <p:cNvSpPr txBox="1"/>
          <p:nvPr/>
        </p:nvSpPr>
        <p:spPr>
          <a:xfrm>
            <a:off x="907080" y="1808225"/>
            <a:ext cx="7329840" cy="830997"/>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                       </a:t>
            </a:r>
            <a:r>
              <a:rPr lang="en-IN" sz="2800" b="1" u="sng" dirty="0">
                <a:solidFill>
                  <a:schemeClr val="bg1"/>
                </a:solidFill>
                <a:latin typeface="Times New Roman" panose="02020603050405020304" pitchFamily="18" charset="0"/>
                <a:cs typeface="Times New Roman" panose="02020603050405020304" pitchFamily="18" charset="0"/>
              </a:rPr>
              <a:t> </a:t>
            </a:r>
            <a:r>
              <a:rPr lang="en-IN" sz="4800" b="1" u="sng"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0903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F31B2B-4B1C-43CC-B620-534E1FAB3464}"/>
              </a:ext>
            </a:extLst>
          </p:cNvPr>
          <p:cNvPicPr>
            <a:picLocks noChangeAspect="1"/>
          </p:cNvPicPr>
          <p:nvPr/>
        </p:nvPicPr>
        <p:blipFill>
          <a:blip r:embed="rId2"/>
          <a:stretch>
            <a:fillRect/>
          </a:stretch>
        </p:blipFill>
        <p:spPr>
          <a:xfrm>
            <a:off x="0" y="0"/>
            <a:ext cx="9144000" cy="5143500"/>
          </a:xfrm>
          <a:prstGeom prst="rect">
            <a:avLst/>
          </a:prstGeom>
        </p:spPr>
      </p:pic>
      <p:sp>
        <p:nvSpPr>
          <p:cNvPr id="3" name="TextBox 2">
            <a:extLst>
              <a:ext uri="{FF2B5EF4-FFF2-40B4-BE49-F238E27FC236}">
                <a16:creationId xmlns:a16="http://schemas.microsoft.com/office/drawing/2014/main" id="{121E1ACF-8F03-49E1-B7DB-E93FDF5898C7}"/>
              </a:ext>
            </a:extLst>
          </p:cNvPr>
          <p:cNvSpPr txBox="1"/>
          <p:nvPr/>
        </p:nvSpPr>
        <p:spPr>
          <a:xfrm>
            <a:off x="2739540" y="281175"/>
            <a:ext cx="6260905" cy="4124206"/>
          </a:xfrm>
          <a:prstGeom prst="rect">
            <a:avLst/>
          </a:prstGeom>
          <a:noFill/>
        </p:spPr>
        <p:txBody>
          <a:bodyPr wrap="square" rtlCol="0">
            <a:spAutoFit/>
          </a:bodyPr>
          <a:lstStyle/>
          <a:p>
            <a:r>
              <a:rPr lang="en-IN" sz="2800" b="1" u="sng" dirty="0">
                <a:solidFill>
                  <a:schemeClr val="bg1"/>
                </a:solidFill>
                <a:latin typeface="Times New Roman" panose="02020603050405020304" pitchFamily="18" charset="0"/>
                <a:cs typeface="Times New Roman" panose="02020603050405020304" pitchFamily="18" charset="0"/>
              </a:rPr>
              <a:t>ABSTRACT:</a:t>
            </a:r>
          </a:p>
          <a:p>
            <a:pPr algn="just"/>
            <a:r>
              <a:rPr lang="en-IN" dirty="0">
                <a:solidFill>
                  <a:schemeClr val="bg1"/>
                </a:solidFill>
                <a:latin typeface="Times New Roman" panose="02020603050405020304" pitchFamily="18" charset="0"/>
                <a:cs typeface="Times New Roman" panose="02020603050405020304" pitchFamily="18" charset="0"/>
              </a:rPr>
              <a:t>            </a:t>
            </a:r>
          </a:p>
          <a:p>
            <a:pPr algn="just"/>
            <a:r>
              <a:rPr lang="en-IN" dirty="0">
                <a:solidFill>
                  <a:schemeClr val="bg1"/>
                </a:solidFill>
                <a:latin typeface="Times New Roman" panose="02020603050405020304" pitchFamily="18" charset="0"/>
                <a:cs typeface="Times New Roman" panose="02020603050405020304" pitchFamily="18" charset="0"/>
              </a:rPr>
              <a:t>                     The outbreak of Coronavirus disease 2019 (COVID-19), caused by severe acute respiratory syndrome (SARS) coronavirus 2 (SARS-CoV-2), has thus far killed over 3lakhs of people and infected over millions all over the world, resulting in catastrophe for humans. In response to the rapidly increasing number of publications on the emerging disease, this  covid-19 status project attempts to provide a timely and comprehensive review of the swiftly developing research subject novel corona virus. Using Data visualization and machine learning techniques, we have developed a concept of providing live status of affected regions along with data’s such as mortality rate, affected cases, no of cured in a particular country.</a:t>
            </a:r>
          </a:p>
        </p:txBody>
      </p:sp>
    </p:spTree>
    <p:extLst>
      <p:ext uri="{BB962C8B-B14F-4D97-AF65-F5344CB8AC3E}">
        <p14:creationId xmlns:p14="http://schemas.microsoft.com/office/powerpoint/2010/main" val="129681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E8C7A80-222F-4239-9FAA-189D3DEE416F}"/>
              </a:ext>
            </a:extLst>
          </p:cNvPr>
          <p:cNvSpPr txBox="1"/>
          <p:nvPr/>
        </p:nvSpPr>
        <p:spPr>
          <a:xfrm>
            <a:off x="448965" y="1502815"/>
            <a:ext cx="8246070" cy="3602718"/>
          </a:xfrm>
          <a:prstGeom prst="rect">
            <a:avLst/>
          </a:prstGeom>
          <a:noFill/>
        </p:spPr>
        <p:txBody>
          <a:bodyPr wrap="square" rtlCol="0">
            <a:spAutoFit/>
          </a:bodyPr>
          <a:lstStyle/>
          <a:p>
            <a:r>
              <a:rPr lang="en-IN" sz="2400" b="1" u="sng" dirty="0">
                <a:solidFill>
                  <a:schemeClr val="bg1"/>
                </a:solidFill>
                <a:latin typeface="Times New Roman" panose="02020603050405020304" pitchFamily="18" charset="0"/>
                <a:cs typeface="Times New Roman" panose="02020603050405020304" pitchFamily="18" charset="0"/>
              </a:rPr>
              <a:t>PROBLEM  STATEMENT:</a:t>
            </a:r>
          </a:p>
          <a:p>
            <a:r>
              <a:rPr lang="en-IN" dirty="0">
                <a:solidFill>
                  <a:schemeClr val="bg1"/>
                </a:solidFill>
                <a:latin typeface="Times New Roman" panose="02020603050405020304" pitchFamily="18" charset="0"/>
                <a:cs typeface="Times New Roman" panose="02020603050405020304" pitchFamily="18" charset="0"/>
              </a:rPr>
              <a:t>  </a:t>
            </a:r>
          </a:p>
          <a:p>
            <a:pPr algn="just">
              <a:lnSpc>
                <a:spcPct val="150000"/>
              </a:lnSpc>
            </a:pPr>
            <a:r>
              <a:rPr lang="en-IN" dirty="0">
                <a:solidFill>
                  <a:schemeClr val="bg1"/>
                </a:solidFill>
                <a:latin typeface="Times New Roman" panose="02020603050405020304" pitchFamily="18" charset="0"/>
                <a:cs typeface="Times New Roman" panose="02020603050405020304" pitchFamily="18" charset="0"/>
              </a:rPr>
              <a:t>                                 The world is facing one of the biggest public health, social, and economic crises it has seen in generations. Rapid development of coronavirus disease  into a pandemic has called for people to acquire and apply health information, and adapt their behaviour at a fast pace.</a:t>
            </a:r>
            <a:r>
              <a:rPr lang="en-IN" baseline="30000" dirty="0">
                <a:solidFill>
                  <a:schemeClr val="bg1"/>
                </a:solidFill>
                <a:latin typeface="Times New Roman" panose="02020603050405020304" pitchFamily="18" charset="0"/>
                <a:cs typeface="Times New Roman" panose="02020603050405020304" pitchFamily="18" charset="0"/>
              </a:rPr>
              <a:t> </a:t>
            </a:r>
          </a:p>
          <a:p>
            <a:pPr algn="just">
              <a:lnSpc>
                <a:spcPct val="150000"/>
              </a:lnSpc>
            </a:pPr>
            <a:r>
              <a:rPr lang="en-IN" baseline="30000"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Though there are many predictions related to the live status of corona affected regions, still there is some lagging in providing exact state of the affected regions</a:t>
            </a:r>
            <a:r>
              <a:rPr lang="en-IN" baseline="30000" dirty="0">
                <a:solidFill>
                  <a:schemeClr val="bg1"/>
                </a:solidFill>
                <a:latin typeface="Times New Roman" panose="02020603050405020304" pitchFamily="18" charset="0"/>
                <a:cs typeface="Times New Roman" panose="02020603050405020304" pitchFamily="18" charset="0"/>
              </a:rPr>
              <a:t> </a:t>
            </a:r>
            <a:endParaRPr lang="en-IN" dirty="0">
              <a:solidFill>
                <a:schemeClr val="bg1"/>
              </a:solidFill>
            </a:endParaRPr>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2130DF8-FEC1-4610-B93C-7F74A0C65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5" name="TextBox 4">
            <a:extLst>
              <a:ext uri="{FF2B5EF4-FFF2-40B4-BE49-F238E27FC236}">
                <a16:creationId xmlns:a16="http://schemas.microsoft.com/office/drawing/2014/main" id="{3E9EB7B1-20F9-469D-879F-735FB223F201}"/>
              </a:ext>
            </a:extLst>
          </p:cNvPr>
          <p:cNvSpPr txBox="1"/>
          <p:nvPr/>
        </p:nvSpPr>
        <p:spPr>
          <a:xfrm>
            <a:off x="601670" y="1350110"/>
            <a:ext cx="7787955" cy="2400657"/>
          </a:xfrm>
          <a:prstGeom prst="rect">
            <a:avLst/>
          </a:prstGeom>
          <a:noFill/>
        </p:spPr>
        <p:txBody>
          <a:bodyPr wrap="square" rtlCol="0">
            <a:spAutoFit/>
          </a:bodyPr>
          <a:lstStyle/>
          <a:p>
            <a:r>
              <a:rPr lang="en-IN" sz="2400" b="1" u="sng" dirty="0">
                <a:solidFill>
                  <a:schemeClr val="bg1"/>
                </a:solidFill>
                <a:latin typeface="Times New Roman" panose="02020603050405020304" pitchFamily="18" charset="0"/>
                <a:cs typeface="Times New Roman" panose="02020603050405020304" pitchFamily="18" charset="0"/>
              </a:rPr>
              <a:t>OBJECTIVE</a:t>
            </a:r>
            <a:r>
              <a:rPr lang="en-IN" sz="2400" dirty="0">
                <a:solidFill>
                  <a:schemeClr val="bg1"/>
                </a:solidFill>
                <a:latin typeface="Times New Roman" panose="02020603050405020304" pitchFamily="18" charset="0"/>
                <a:cs typeface="Times New Roman" panose="02020603050405020304" pitchFamily="18" charset="0"/>
              </a:rPr>
              <a:t>:</a:t>
            </a:r>
          </a:p>
          <a:p>
            <a:r>
              <a:rPr lang="en-IN" dirty="0">
                <a:solidFill>
                  <a:schemeClr val="bg1"/>
                </a:solidFill>
                <a:latin typeface="Times New Roman" panose="02020603050405020304" pitchFamily="18" charset="0"/>
                <a:cs typeface="Times New Roman" panose="02020603050405020304" pitchFamily="18" charset="0"/>
              </a:rPr>
              <a:t>The main objective of this project is to</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To collect and provide correct database</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To detect the affected regions with greater accuracy</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 To provide user access for the collected information</a:t>
            </a:r>
          </a:p>
        </p:txBody>
      </p:sp>
    </p:spTree>
    <p:extLst>
      <p:ext uri="{BB962C8B-B14F-4D97-AF65-F5344CB8AC3E}">
        <p14:creationId xmlns:p14="http://schemas.microsoft.com/office/powerpoint/2010/main" val="1091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6719020" cy="725349"/>
          </a:xfrm>
        </p:spPr>
        <p:txBody>
          <a:bodyPr>
            <a:normAutofit/>
          </a:bodyPr>
          <a:lstStyle/>
          <a:p>
            <a:r>
              <a:rPr lang="en-US" dirty="0"/>
              <a:t>Slide Title</a:t>
            </a:r>
          </a:p>
        </p:txBody>
      </p:sp>
      <p:sp>
        <p:nvSpPr>
          <p:cNvPr id="5" name="Content Placeholder 4"/>
          <p:cNvSpPr>
            <a:spLocks noGrp="1"/>
          </p:cNvSpPr>
          <p:nvPr>
            <p:ph idx="1"/>
          </p:nvPr>
        </p:nvSpPr>
        <p:spPr>
          <a:xfrm>
            <a:off x="601670" y="1350110"/>
            <a:ext cx="6719020" cy="3511061"/>
          </a:xfrm>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p:txBody>
      </p:sp>
      <p:pic>
        <p:nvPicPr>
          <p:cNvPr id="3" name="Picture 2">
            <a:extLst>
              <a:ext uri="{FF2B5EF4-FFF2-40B4-BE49-F238E27FC236}">
                <a16:creationId xmlns:a16="http://schemas.microsoft.com/office/drawing/2014/main" id="{F5BF93FA-B145-41BA-B03D-9E5F94440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6" name="TextBox 5">
            <a:extLst>
              <a:ext uri="{FF2B5EF4-FFF2-40B4-BE49-F238E27FC236}">
                <a16:creationId xmlns:a16="http://schemas.microsoft.com/office/drawing/2014/main" id="{9036E320-F1AB-4256-9A12-CFF1B52882A0}"/>
              </a:ext>
            </a:extLst>
          </p:cNvPr>
          <p:cNvSpPr txBox="1"/>
          <p:nvPr/>
        </p:nvSpPr>
        <p:spPr>
          <a:xfrm>
            <a:off x="3350360" y="589566"/>
            <a:ext cx="5497380" cy="5032147"/>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PROPOSED SYSTEM</a:t>
            </a:r>
            <a:r>
              <a:rPr lang="en-IN" sz="2400"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itchFamily="18" charset="0"/>
                <a:cs typeface="Times New Roman" pitchFamily="18" charset="0"/>
              </a:rPr>
              <a:t>            In order to provide a proper database for the citizens regarding covid-19, we came up with an idea of data visualization technique. Data visualization, where the databases are collected. Once this process is executed, we will be getting the status of various regions as output.     </a:t>
            </a:r>
          </a:p>
          <a:p>
            <a:pPr algn="just">
              <a:lnSpc>
                <a:spcPct val="150000"/>
              </a:lnSpc>
            </a:pPr>
            <a:r>
              <a:rPr lang="en-IN" dirty="0">
                <a:latin typeface="Times New Roman" pitchFamily="18" charset="0"/>
                <a:cs typeface="Times New Roman" pitchFamily="18" charset="0"/>
              </a:rPr>
              <a:t>             This project is an effort to </a:t>
            </a:r>
            <a:r>
              <a:rPr lang="en-IN" dirty="0" err="1">
                <a:latin typeface="Times New Roman" pitchFamily="18" charset="0"/>
                <a:cs typeface="Times New Roman" pitchFamily="18" charset="0"/>
              </a:rPr>
              <a:t>analyze</a:t>
            </a:r>
            <a:r>
              <a:rPr lang="en-IN" dirty="0">
                <a:latin typeface="Times New Roman" pitchFamily="18" charset="0"/>
                <a:cs typeface="Times New Roman" pitchFamily="18" charset="0"/>
              </a:rPr>
              <a:t> the cumulative data of confirmed, deaths, and recovered cases over time. In this project, the main focus is to </a:t>
            </a:r>
            <a:r>
              <a:rPr lang="en-IN" dirty="0" err="1">
                <a:latin typeface="Times New Roman" pitchFamily="18" charset="0"/>
                <a:cs typeface="Times New Roman" pitchFamily="18" charset="0"/>
              </a:rPr>
              <a:t>analyze</a:t>
            </a:r>
            <a:r>
              <a:rPr lang="en-IN" dirty="0">
                <a:latin typeface="Times New Roman" pitchFamily="18" charset="0"/>
                <a:cs typeface="Times New Roman" pitchFamily="18" charset="0"/>
              </a:rPr>
              <a:t> the spread trend of this virus all over the world.</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46F713-5231-41EE-9423-6FA1166F0251}"/>
              </a:ext>
            </a:extLst>
          </p:cNvPr>
          <p:cNvSpPr/>
          <p:nvPr/>
        </p:nvSpPr>
        <p:spPr>
          <a:xfrm>
            <a:off x="4419295" y="1197405"/>
            <a:ext cx="4572000" cy="3693319"/>
          </a:xfrm>
          <a:prstGeom prst="rect">
            <a:avLst/>
          </a:prstGeom>
        </p:spPr>
        <p:txBody>
          <a:bodyPr>
            <a:spAutoFit/>
          </a:bodyPr>
          <a:lstStyle/>
          <a:p>
            <a:endParaRPr lang="en-IN" dirty="0">
              <a:solidFill>
                <a:schemeClr val="bg1"/>
              </a:solidFill>
            </a:endParaRPr>
          </a:p>
          <a:p>
            <a:r>
              <a:rPr lang="en-IN" dirty="0">
                <a:solidFill>
                  <a:schemeClr val="bg1"/>
                </a:solidFill>
              </a:rPr>
              <a:t>   </a:t>
            </a:r>
            <a:r>
              <a:rPr lang="en-IN" sz="2000" dirty="0">
                <a:solidFill>
                  <a:schemeClr val="bg1"/>
                </a:solidFill>
                <a:latin typeface="Times New Roman" panose="02020603050405020304" pitchFamily="18" charset="0"/>
                <a:cs typeface="Times New Roman" panose="02020603050405020304" pitchFamily="18" charset="0"/>
              </a:rPr>
              <a:t>LIBRARY FILES</a:t>
            </a:r>
            <a:r>
              <a:rPr lang="en-IN" dirty="0">
                <a:solidFill>
                  <a:schemeClr val="bg1"/>
                </a:solidFill>
              </a:rPr>
              <a:t>:</a:t>
            </a:r>
          </a:p>
          <a:p>
            <a:endParaRPr lang="en-IN" dirty="0">
              <a:solidFill>
                <a:schemeClr val="bg1"/>
              </a:solidFill>
            </a:endParaRPr>
          </a:p>
          <a:p>
            <a:pPr marL="285750" indent="-285750" algn="just">
              <a:buFont typeface="Arial" panose="020B0604020202020204" pitchFamily="34" charset="0"/>
              <a:buChar char="•"/>
            </a:pPr>
            <a:r>
              <a:rPr lang="en-IN" dirty="0">
                <a:solidFill>
                  <a:schemeClr val="bg1"/>
                </a:solidFill>
              </a:rPr>
              <a:t>Pandas - for dataset handling</a:t>
            </a:r>
          </a:p>
          <a:p>
            <a:pPr marL="285750" indent="-285750" algn="just">
              <a:buFont typeface="Arial" panose="020B0604020202020204" pitchFamily="34" charset="0"/>
              <a:buChar char="•"/>
            </a:pPr>
            <a:r>
              <a:rPr lang="en-IN" dirty="0">
                <a:solidFill>
                  <a:schemeClr val="bg1"/>
                </a:solidFill>
              </a:rPr>
              <a:t> </a:t>
            </a:r>
            <a:r>
              <a:rPr lang="en-IN" dirty="0" err="1">
                <a:solidFill>
                  <a:schemeClr val="bg1"/>
                </a:solidFill>
              </a:rPr>
              <a:t>Numpy</a:t>
            </a:r>
            <a:r>
              <a:rPr lang="en-IN" dirty="0">
                <a:solidFill>
                  <a:schemeClr val="bg1"/>
                </a:solidFill>
              </a:rPr>
              <a:t> - Support for Pandas and calculations </a:t>
            </a:r>
          </a:p>
          <a:p>
            <a:pPr marL="285750" indent="-285750" algn="just">
              <a:buFont typeface="Arial" panose="020B0604020202020204" pitchFamily="34" charset="0"/>
              <a:buChar char="•"/>
            </a:pPr>
            <a:r>
              <a:rPr lang="en-IN" dirty="0">
                <a:solidFill>
                  <a:schemeClr val="bg1"/>
                </a:solidFill>
              </a:rPr>
              <a:t> Matplotlib - for visualization (Platting graphs)</a:t>
            </a:r>
          </a:p>
          <a:p>
            <a:pPr marL="285750" indent="-285750" algn="just">
              <a:buFont typeface="Arial" panose="020B0604020202020204" pitchFamily="34" charset="0"/>
              <a:buChar char="•"/>
            </a:pPr>
            <a:r>
              <a:rPr lang="en-IN" dirty="0">
                <a:solidFill>
                  <a:schemeClr val="bg1"/>
                </a:solidFill>
              </a:rPr>
              <a:t> </a:t>
            </a:r>
            <a:r>
              <a:rPr lang="en-IN" dirty="0" err="1">
                <a:solidFill>
                  <a:schemeClr val="bg1"/>
                </a:solidFill>
              </a:rPr>
              <a:t>pycountry_convert</a:t>
            </a:r>
            <a:r>
              <a:rPr lang="en-IN" dirty="0">
                <a:solidFill>
                  <a:schemeClr val="bg1"/>
                </a:solidFill>
              </a:rPr>
              <a:t> - Library for getting continent name                 </a:t>
            </a:r>
          </a:p>
          <a:p>
            <a:pPr marL="285750" indent="-285750" algn="just">
              <a:buFont typeface="Arial" panose="020B0604020202020204" pitchFamily="34" charset="0"/>
              <a:buChar char="•"/>
            </a:pPr>
            <a:r>
              <a:rPr lang="en-IN" dirty="0">
                <a:solidFill>
                  <a:schemeClr val="bg1"/>
                </a:solidFill>
              </a:rPr>
              <a:t> folium - Library for Map</a:t>
            </a:r>
          </a:p>
          <a:p>
            <a:pPr marL="285750" indent="-285750" algn="just">
              <a:buFont typeface="Arial" panose="020B0604020202020204" pitchFamily="34" charset="0"/>
              <a:buChar char="•"/>
            </a:pPr>
            <a:r>
              <a:rPr lang="en-IN" dirty="0">
                <a:solidFill>
                  <a:schemeClr val="bg1"/>
                </a:solidFill>
              </a:rPr>
              <a:t> </a:t>
            </a:r>
            <a:r>
              <a:rPr lang="en-IN" dirty="0" err="1">
                <a:solidFill>
                  <a:schemeClr val="bg1"/>
                </a:solidFill>
              </a:rPr>
              <a:t>keras</a:t>
            </a:r>
            <a:r>
              <a:rPr lang="en-IN" dirty="0">
                <a:solidFill>
                  <a:schemeClr val="bg1"/>
                </a:solidFill>
              </a:rPr>
              <a:t> - Prediction Models</a:t>
            </a:r>
          </a:p>
          <a:p>
            <a:pPr marL="285750" indent="-285750" algn="just">
              <a:buFont typeface="Arial" panose="020B0604020202020204" pitchFamily="34" charset="0"/>
              <a:buChar char="•"/>
            </a:pPr>
            <a:r>
              <a:rPr lang="en-IN" dirty="0">
                <a:solidFill>
                  <a:schemeClr val="bg1"/>
                </a:solidFill>
              </a:rPr>
              <a:t> </a:t>
            </a:r>
            <a:r>
              <a:rPr lang="en-IN" dirty="0" err="1">
                <a:solidFill>
                  <a:schemeClr val="bg1"/>
                </a:solidFill>
              </a:rPr>
              <a:t>plotly</a:t>
            </a:r>
            <a:r>
              <a:rPr lang="en-IN" dirty="0">
                <a:solidFill>
                  <a:schemeClr val="bg1"/>
                </a:solidFill>
              </a:rPr>
              <a:t> - for interactive  plots</a:t>
            </a:r>
          </a:p>
        </p:txBody>
      </p:sp>
      <p:sp>
        <p:nvSpPr>
          <p:cNvPr id="14" name="TextBox 13">
            <a:extLst>
              <a:ext uri="{FF2B5EF4-FFF2-40B4-BE49-F238E27FC236}">
                <a16:creationId xmlns:a16="http://schemas.microsoft.com/office/drawing/2014/main" id="{EFD83CCB-0ECA-426E-BB2D-D69DDA1AAA28}"/>
              </a:ext>
            </a:extLst>
          </p:cNvPr>
          <p:cNvSpPr txBox="1"/>
          <p:nvPr/>
        </p:nvSpPr>
        <p:spPr>
          <a:xfrm>
            <a:off x="296260" y="1502815"/>
            <a:ext cx="3664920" cy="1508105"/>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SOFTWARES:</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Data visualization using machine learning is executed for this project using python.</a:t>
            </a:r>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DEFD291-CD91-4BAD-B9C8-B5D050CA6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9143999" cy="5143500"/>
          </a:xfrm>
          <a:prstGeom prst="rect">
            <a:avLst/>
          </a:prstGeom>
        </p:spPr>
      </p:pic>
      <p:sp>
        <p:nvSpPr>
          <p:cNvPr id="5" name="Rectangle 4">
            <a:extLst>
              <a:ext uri="{FF2B5EF4-FFF2-40B4-BE49-F238E27FC236}">
                <a16:creationId xmlns:a16="http://schemas.microsoft.com/office/drawing/2014/main" id="{EEF27123-F29B-46D2-82D5-73114EAFA1B3}"/>
              </a:ext>
            </a:extLst>
          </p:cNvPr>
          <p:cNvSpPr/>
          <p:nvPr/>
        </p:nvSpPr>
        <p:spPr>
          <a:xfrm>
            <a:off x="230784" y="1074841"/>
            <a:ext cx="4275740" cy="4001095"/>
          </a:xfrm>
          <a:prstGeom prst="rect">
            <a:avLst/>
          </a:prstGeom>
        </p:spPr>
        <p:txBody>
          <a:bodyPr wrap="square">
            <a:spAutoFit/>
          </a:bodyPr>
          <a:lstStyle/>
          <a:p>
            <a:r>
              <a:rPr lang="en-US" sz="2000" b="1" u="sng" dirty="0">
                <a:solidFill>
                  <a:schemeClr val="bg1"/>
                </a:solidFill>
                <a:latin typeface="Times New Roman" pitchFamily="18" charset="0"/>
                <a:cs typeface="Times New Roman" pitchFamily="18" charset="0"/>
              </a:rPr>
              <a:t>MACHINE LEARNING</a:t>
            </a:r>
            <a:r>
              <a:rPr lang="en-US" dirty="0">
                <a:solidFill>
                  <a:schemeClr val="bg1"/>
                </a:solidFill>
                <a:latin typeface="Times New Roman" pitchFamily="18" charset="0"/>
                <a:cs typeface="Times New Roman" pitchFamily="18" charset="0"/>
              </a:rPr>
              <a:t>:</a:t>
            </a:r>
          </a:p>
          <a:p>
            <a:endParaRPr lang="en-US" dirty="0">
              <a:solidFill>
                <a:schemeClr val="bg1"/>
              </a:solidFill>
              <a:latin typeface="Times New Roman" pitchFamily="18" charset="0"/>
              <a:cs typeface="Times New Roman" pitchFamily="18" charset="0"/>
            </a:endParaRPr>
          </a:p>
          <a:p>
            <a:pPr algn="just"/>
            <a:r>
              <a:rPr lang="en-US" dirty="0">
                <a:solidFill>
                  <a:schemeClr val="bg1"/>
                </a:solidFill>
                <a:latin typeface="Times New Roman" pitchFamily="18" charset="0"/>
                <a:cs typeface="Times New Roman" pitchFamily="18" charset="0"/>
              </a:rPr>
              <a:t>Machine Learning is a form of AI that enables a system to learn from date rather than through explicit programming. A machine learning model is the output generated when you train your machine learning algorithm with data.  After training, when you provide a model with an input, you will be given in output.  It can be used in real time to learn from data.  The improvement in accuracy are a result of the training process and automation that are part of machine learning.  </a:t>
            </a:r>
            <a:endParaRPr lang="en-IN" dirty="0">
              <a:solidFill>
                <a:schemeClr val="bg1"/>
              </a:solidFill>
            </a:endParaRPr>
          </a:p>
        </p:txBody>
      </p:sp>
      <p:sp>
        <p:nvSpPr>
          <p:cNvPr id="6" name="Rectangle 5">
            <a:extLst>
              <a:ext uri="{FF2B5EF4-FFF2-40B4-BE49-F238E27FC236}">
                <a16:creationId xmlns:a16="http://schemas.microsoft.com/office/drawing/2014/main" id="{53CFABAB-84C1-4F81-A830-99EFC7A85A02}"/>
              </a:ext>
            </a:extLst>
          </p:cNvPr>
          <p:cNvSpPr/>
          <p:nvPr/>
        </p:nvSpPr>
        <p:spPr>
          <a:xfrm>
            <a:off x="4637478" y="1367228"/>
            <a:ext cx="4441046" cy="3693319"/>
          </a:xfrm>
          <a:prstGeom prst="rect">
            <a:avLst/>
          </a:prstGeom>
        </p:spPr>
        <p:txBody>
          <a:bodyPr wrap="square">
            <a:spAutoFit/>
          </a:bodyPr>
          <a:lstStyle/>
          <a:p>
            <a:pPr algn="just"/>
            <a:r>
              <a:rPr lang="en-US" sz="2000" b="1" u="sng" dirty="0">
                <a:solidFill>
                  <a:schemeClr val="bg1"/>
                </a:solidFill>
                <a:latin typeface="Times New Roman" pitchFamily="18" charset="0"/>
                <a:cs typeface="Times New Roman" pitchFamily="18" charset="0"/>
              </a:rPr>
              <a:t>DATA VISUALIZATION</a:t>
            </a:r>
            <a:r>
              <a:rPr lang="en-US" sz="2000" dirty="0">
                <a:solidFill>
                  <a:schemeClr val="bg1"/>
                </a:solidFill>
                <a:latin typeface="Times New Roman" pitchFamily="18" charset="0"/>
                <a:cs typeface="Times New Roman" pitchFamily="18" charset="0"/>
              </a:rPr>
              <a:t>:</a:t>
            </a:r>
          </a:p>
          <a:p>
            <a:pPr algn="just"/>
            <a:r>
              <a:rPr lang="en-US" dirty="0">
                <a:solidFill>
                  <a:schemeClr val="bg1"/>
                </a:solidFill>
                <a:latin typeface="Times New Roman" pitchFamily="18" charset="0"/>
                <a:cs typeface="Times New Roman" pitchFamily="18" charset="0"/>
              </a:rPr>
              <a:t>Data visualization is the graphical representation of information and data.  By using visual elements like charts, graphs and maps.  These tools provide an accessible way to see and understand trends, outliers and patterns in data.  Data visualization allows to make the complex simple, the abstract tangible and the invisible data visible with great illustrations.  In the world of big data visualization tools and technologies are essential to analyze massive amounts of information and make date – driven decisions. </a:t>
            </a:r>
            <a:endParaRPr lang="en-IN" dirty="0">
              <a:solidFill>
                <a:schemeClr val="bg1"/>
              </a:solidFill>
            </a:endParaRPr>
          </a:p>
        </p:txBody>
      </p:sp>
    </p:spTree>
    <p:extLst>
      <p:ext uri="{BB962C8B-B14F-4D97-AF65-F5344CB8AC3E}">
        <p14:creationId xmlns:p14="http://schemas.microsoft.com/office/powerpoint/2010/main" val="202127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D3C7A-62EE-4528-81DF-75BBD936DE63}"/>
              </a:ext>
            </a:extLst>
          </p:cNvPr>
          <p:cNvSpPr txBox="1"/>
          <p:nvPr/>
        </p:nvSpPr>
        <p:spPr>
          <a:xfrm>
            <a:off x="143555" y="1197405"/>
            <a:ext cx="8856890" cy="3570208"/>
          </a:xfrm>
          <a:prstGeom prst="rect">
            <a:avLst/>
          </a:prstGeom>
          <a:noFill/>
        </p:spPr>
        <p:txBody>
          <a:bodyPr wrap="square" rtlCol="0">
            <a:spAutoFit/>
          </a:bodyPr>
          <a:lstStyle/>
          <a:p>
            <a:r>
              <a:rPr lang="en-IN" sz="2400" b="1" u="sng"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 The databases of various countries all over the world regarding corona affected is collected.</a:t>
            </a: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 The collected databases are classified based on mortality rate, no. of affected, no. of recovered, no. of active cases and no. of deaths  </a:t>
            </a: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 In the world map created using data visualization the databases are integrated using python and the result is displayed.</a:t>
            </a:r>
          </a:p>
          <a:p>
            <a:endParaRPr lang="en-IN" sz="2000" b="1" u="sng" dirty="0">
              <a:solidFill>
                <a:schemeClr val="bg1"/>
              </a:solidFill>
              <a:latin typeface="Times New Roman" panose="02020603050405020304" pitchFamily="18" charset="0"/>
              <a:cs typeface="Times New Roman" panose="02020603050405020304" pitchFamily="18" charset="0"/>
            </a:endParaRPr>
          </a:p>
          <a:p>
            <a:r>
              <a:rPr lang="en-IN" sz="2000" b="1" u="sng" dirty="0">
                <a:solidFill>
                  <a:schemeClr val="bg1"/>
                </a:solidFill>
                <a:latin typeface="Times New Roman" panose="02020603050405020304" pitchFamily="18" charset="0"/>
                <a:cs typeface="Times New Roman" panose="02020603050405020304" pitchFamily="18" charset="0"/>
              </a:rPr>
              <a:t>DATABASE SOURCE</a:t>
            </a:r>
            <a:r>
              <a:rPr lang="en-IN" dirty="0">
                <a:solidFill>
                  <a:schemeClr val="bg1"/>
                </a:solidFill>
                <a:latin typeface="Times New Roman" panose="02020603050405020304" pitchFamily="18" charset="0"/>
                <a:cs typeface="Times New Roman" panose="02020603050405020304" pitchFamily="18" charset="0"/>
              </a:rPr>
              <a:t>:</a:t>
            </a:r>
          </a:p>
          <a:p>
            <a:r>
              <a:rPr lang="en-IN" dirty="0">
                <a:solidFill>
                  <a:schemeClr val="bg1"/>
                </a:solidFill>
                <a:latin typeface="Times New Roman" panose="02020603050405020304" pitchFamily="18" charset="0"/>
                <a:cs typeface="Times New Roman" panose="02020603050405020304" pitchFamily="18" charset="0"/>
              </a:rPr>
              <a:t>      The daily databases are collected from World Health Organization.</a:t>
            </a:r>
          </a:p>
          <a:p>
            <a:r>
              <a:rPr lang="en-IN" dirty="0">
                <a:solidFill>
                  <a:schemeClr val="bg1"/>
                </a:solidFill>
                <a:latin typeface="Times New Roman" panose="02020603050405020304" pitchFamily="18" charset="0"/>
                <a:cs typeface="Times New Roman" panose="02020603050405020304" pitchFamily="18" charset="0"/>
              </a:rPr>
              <a:t>       COVID-19 tracker by John Hopkins University</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08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92620-9F83-4727-922D-3DC3FA14ADD9}"/>
              </a:ext>
            </a:extLst>
          </p:cNvPr>
          <p:cNvSpPr txBox="1"/>
          <p:nvPr/>
        </p:nvSpPr>
        <p:spPr>
          <a:xfrm>
            <a:off x="1976015" y="433880"/>
            <a:ext cx="4581150" cy="584775"/>
          </a:xfrm>
          <a:prstGeom prst="rect">
            <a:avLst/>
          </a:prstGeom>
          <a:noFill/>
        </p:spPr>
        <p:txBody>
          <a:bodyPr wrap="square" rtlCol="0">
            <a:spAutoFit/>
          </a:bodyPr>
          <a:lstStyle/>
          <a:p>
            <a:r>
              <a:rPr lang="en-IN" sz="3200" b="1" u="sng" dirty="0">
                <a:solidFill>
                  <a:schemeClr val="bg1"/>
                </a:solidFill>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7002E821-957B-439E-BFF9-07D5DED22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4700"/>
            <a:ext cx="4419295" cy="4098799"/>
          </a:xfrm>
          <a:prstGeom prst="rect">
            <a:avLst/>
          </a:prstGeom>
        </p:spPr>
      </p:pic>
      <p:pic>
        <p:nvPicPr>
          <p:cNvPr id="7" name="Picture 6">
            <a:extLst>
              <a:ext uri="{FF2B5EF4-FFF2-40B4-BE49-F238E27FC236}">
                <a16:creationId xmlns:a16="http://schemas.microsoft.com/office/drawing/2014/main" id="{47FD52FC-738B-46D7-B084-21B8DEFD6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0370" y="1044699"/>
            <a:ext cx="4712779" cy="4098799"/>
          </a:xfrm>
          <a:prstGeom prst="rect">
            <a:avLst/>
          </a:prstGeom>
        </p:spPr>
      </p:pic>
    </p:spTree>
    <p:extLst>
      <p:ext uri="{BB962C8B-B14F-4D97-AF65-F5344CB8AC3E}">
        <p14:creationId xmlns:p14="http://schemas.microsoft.com/office/powerpoint/2010/main" val="264900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Words>
  <Application>Microsoft Office PowerPoint</Application>
  <PresentationFormat>On-screen Show (16:9)</PresentationFormat>
  <Paragraphs>90</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COVID-19   STATUS USING DATA     VISUALIZATION</vt:lpstr>
      <vt:lpstr>PowerPoint Presentation</vt:lpstr>
      <vt:lpstr>PowerPoint Presentation</vt:lpstr>
      <vt:lpstr>PowerPoint Presentation</vt:lpstr>
      <vt:lpstr>Slide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2020-05-18T03:04:19Z</dcterms:modified>
</cp:coreProperties>
</file>