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509" r:id="rId2"/>
    <p:sldId id="512" r:id="rId3"/>
    <p:sldId id="505" r:id="rId4"/>
    <p:sldId id="518" r:id="rId5"/>
    <p:sldId id="519" r:id="rId6"/>
    <p:sldId id="520" r:id="rId7"/>
    <p:sldId id="523" r:id="rId8"/>
    <p:sldId id="521" r:id="rId9"/>
    <p:sldId id="532" r:id="rId10"/>
    <p:sldId id="526" r:id="rId11"/>
    <p:sldId id="527" r:id="rId12"/>
    <p:sldId id="531" r:id="rId13"/>
    <p:sldId id="534" r:id="rId14"/>
    <p:sldId id="528" r:id="rId15"/>
    <p:sldId id="533" r:id="rId16"/>
    <p:sldId id="522" r:id="rId17"/>
    <p:sldId id="51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60" autoAdjust="0"/>
  </p:normalViewPr>
  <p:slideViewPr>
    <p:cSldViewPr snapToGrid="0">
      <p:cViewPr>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5DA9A-BD14-4B05-AC78-C3753BF8955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863D3FB-09AE-4A7C-BBB8-D445289054ED}">
      <dgm:prSet/>
      <dgm:spPr/>
      <dgm:t>
        <a:bodyPr/>
        <a:lstStyle/>
        <a:p>
          <a:r>
            <a:rPr lang="en-US"/>
            <a:t>Creativity</a:t>
          </a:r>
        </a:p>
      </dgm:t>
    </dgm:pt>
    <dgm:pt modelId="{DD2C1A19-8726-44E7-AA6E-DD92FFE4A97E}" type="parTrans" cxnId="{CA1F2378-047B-4E9D-A19C-1A86810C83D7}">
      <dgm:prSet/>
      <dgm:spPr/>
      <dgm:t>
        <a:bodyPr/>
        <a:lstStyle/>
        <a:p>
          <a:endParaRPr lang="en-US"/>
        </a:p>
      </dgm:t>
    </dgm:pt>
    <dgm:pt modelId="{D055229F-2844-48A7-81C5-CAD0EB964780}" type="sibTrans" cxnId="{CA1F2378-047B-4E9D-A19C-1A86810C83D7}">
      <dgm:prSet/>
      <dgm:spPr/>
      <dgm:t>
        <a:bodyPr/>
        <a:lstStyle/>
        <a:p>
          <a:endParaRPr lang="en-US"/>
        </a:p>
      </dgm:t>
    </dgm:pt>
    <dgm:pt modelId="{920A5C2D-FD67-46A9-B71D-892FC32B84B5}">
      <dgm:prSet/>
      <dgm:spPr/>
      <dgm:t>
        <a:bodyPr/>
        <a:lstStyle/>
        <a:p>
          <a:r>
            <a:rPr lang="en-US"/>
            <a:t>Effort to make the DUI system more foolproof via appropriate incorporations</a:t>
          </a:r>
        </a:p>
      </dgm:t>
    </dgm:pt>
    <dgm:pt modelId="{60057310-8440-4608-AE08-67CF9626CA19}" type="parTrans" cxnId="{30F34CE9-061D-4186-95C9-BB600AF93532}">
      <dgm:prSet/>
      <dgm:spPr/>
      <dgm:t>
        <a:bodyPr/>
        <a:lstStyle/>
        <a:p>
          <a:endParaRPr lang="en-US"/>
        </a:p>
      </dgm:t>
    </dgm:pt>
    <dgm:pt modelId="{62634BEF-3D10-4847-AD89-3F3CC4686DD1}" type="sibTrans" cxnId="{30F34CE9-061D-4186-95C9-BB600AF93532}">
      <dgm:prSet/>
      <dgm:spPr/>
      <dgm:t>
        <a:bodyPr/>
        <a:lstStyle/>
        <a:p>
          <a:endParaRPr lang="en-US"/>
        </a:p>
      </dgm:t>
    </dgm:pt>
    <dgm:pt modelId="{424DFC7A-9421-44AE-BCCC-86F22457A20A}">
      <dgm:prSet/>
      <dgm:spPr/>
      <dgm:t>
        <a:bodyPr/>
        <a:lstStyle/>
        <a:p>
          <a:r>
            <a:rPr lang="en-US" dirty="0"/>
            <a:t>Multi sensor, multi parameter measurement.</a:t>
          </a:r>
        </a:p>
      </dgm:t>
    </dgm:pt>
    <dgm:pt modelId="{D93D832B-97B1-4E67-B4AA-9AF975843DD6}" type="parTrans" cxnId="{12640D53-52C6-4B56-BBAD-E2877436E23D}">
      <dgm:prSet/>
      <dgm:spPr/>
      <dgm:t>
        <a:bodyPr/>
        <a:lstStyle/>
        <a:p>
          <a:endParaRPr lang="en-US"/>
        </a:p>
      </dgm:t>
    </dgm:pt>
    <dgm:pt modelId="{877AFA8D-E088-4A73-B1B4-52B41E2ED84F}" type="sibTrans" cxnId="{12640D53-52C6-4B56-BBAD-E2877436E23D}">
      <dgm:prSet/>
      <dgm:spPr/>
      <dgm:t>
        <a:bodyPr/>
        <a:lstStyle/>
        <a:p>
          <a:endParaRPr lang="en-US"/>
        </a:p>
      </dgm:t>
    </dgm:pt>
    <dgm:pt modelId="{BF0C424E-C5FB-48A3-877E-C4A8FC780AEA}">
      <dgm:prSet/>
      <dgm:spPr/>
      <dgm:t>
        <a:bodyPr/>
        <a:lstStyle/>
        <a:p>
          <a:r>
            <a:rPr lang="en-US"/>
            <a:t>Challenges</a:t>
          </a:r>
        </a:p>
      </dgm:t>
    </dgm:pt>
    <dgm:pt modelId="{3CAF25EF-8661-42B4-8543-BE1D069ECD84}" type="parTrans" cxnId="{6170EEC0-9234-4AF0-8EA2-6C9AF1E5141D}">
      <dgm:prSet/>
      <dgm:spPr/>
      <dgm:t>
        <a:bodyPr/>
        <a:lstStyle/>
        <a:p>
          <a:endParaRPr lang="en-US"/>
        </a:p>
      </dgm:t>
    </dgm:pt>
    <dgm:pt modelId="{71B36E70-6329-44DB-BEC7-73E671FB2C27}" type="sibTrans" cxnId="{6170EEC0-9234-4AF0-8EA2-6C9AF1E5141D}">
      <dgm:prSet/>
      <dgm:spPr/>
      <dgm:t>
        <a:bodyPr/>
        <a:lstStyle/>
        <a:p>
          <a:endParaRPr lang="en-US"/>
        </a:p>
      </dgm:t>
    </dgm:pt>
    <dgm:pt modelId="{243E5E6F-3A10-41E2-A470-EB10A42E0A07}">
      <dgm:prSet/>
      <dgm:spPr/>
      <dgm:t>
        <a:bodyPr/>
        <a:lstStyle/>
        <a:p>
          <a:r>
            <a:rPr lang="en-US" dirty="0"/>
            <a:t>Positioning of sensors </a:t>
          </a:r>
        </a:p>
      </dgm:t>
    </dgm:pt>
    <dgm:pt modelId="{AFE30E97-9F31-4CFD-BADD-BD33B01680F4}" type="parTrans" cxnId="{3E39CC87-680C-4808-B3B2-BCF72568A455}">
      <dgm:prSet/>
      <dgm:spPr/>
      <dgm:t>
        <a:bodyPr/>
        <a:lstStyle/>
        <a:p>
          <a:endParaRPr lang="en-US"/>
        </a:p>
      </dgm:t>
    </dgm:pt>
    <dgm:pt modelId="{1F226E13-ECA7-4B4D-ABCC-4F29D6B6A8D3}" type="sibTrans" cxnId="{3E39CC87-680C-4808-B3B2-BCF72568A455}">
      <dgm:prSet/>
      <dgm:spPr/>
      <dgm:t>
        <a:bodyPr/>
        <a:lstStyle/>
        <a:p>
          <a:endParaRPr lang="en-US"/>
        </a:p>
      </dgm:t>
    </dgm:pt>
    <dgm:pt modelId="{1449B0D4-15A6-4AAE-98EC-C96CB870AB1E}">
      <dgm:prSet/>
      <dgm:spPr/>
      <dgm:t>
        <a:bodyPr/>
        <a:lstStyle/>
        <a:p>
          <a:r>
            <a:rPr lang="en-US" dirty="0"/>
            <a:t>Placement of camera</a:t>
          </a:r>
        </a:p>
      </dgm:t>
    </dgm:pt>
    <dgm:pt modelId="{81009DF8-7967-4543-9556-348EE6F53DEF}" type="parTrans" cxnId="{638E3372-CFF6-4BA9-90DE-85B87FED26EF}">
      <dgm:prSet/>
      <dgm:spPr/>
      <dgm:t>
        <a:bodyPr/>
        <a:lstStyle/>
        <a:p>
          <a:endParaRPr lang="en-US"/>
        </a:p>
      </dgm:t>
    </dgm:pt>
    <dgm:pt modelId="{38B18D92-C312-4BDF-B8B1-D5E12F545C9A}" type="sibTrans" cxnId="{638E3372-CFF6-4BA9-90DE-85B87FED26EF}">
      <dgm:prSet/>
      <dgm:spPr/>
      <dgm:t>
        <a:bodyPr/>
        <a:lstStyle/>
        <a:p>
          <a:endParaRPr lang="en-US"/>
        </a:p>
      </dgm:t>
    </dgm:pt>
    <dgm:pt modelId="{F3BDF463-A0FD-4DA0-8A5F-CD6EF23C3D58}">
      <dgm:prSet/>
      <dgm:spPr/>
      <dgm:t>
        <a:bodyPr/>
        <a:lstStyle/>
        <a:p>
          <a:r>
            <a:rPr lang="en-US" dirty="0"/>
            <a:t>Configuring the ARC </a:t>
          </a:r>
          <a:r>
            <a:rPr lang="en-US" dirty="0" err="1"/>
            <a:t>IoTDK</a:t>
          </a:r>
          <a:endParaRPr lang="en-US" dirty="0"/>
        </a:p>
      </dgm:t>
    </dgm:pt>
    <dgm:pt modelId="{93A52DA6-4290-45D4-AC5D-1F7C7BE75DFF}" type="parTrans" cxnId="{9D347B20-C715-4C83-B125-84EA81816677}">
      <dgm:prSet/>
      <dgm:spPr/>
      <dgm:t>
        <a:bodyPr/>
        <a:lstStyle/>
        <a:p>
          <a:endParaRPr lang="en-US"/>
        </a:p>
      </dgm:t>
    </dgm:pt>
    <dgm:pt modelId="{9BFE7967-5BEB-4AEF-AF4B-E05AE947C82B}" type="sibTrans" cxnId="{9D347B20-C715-4C83-B125-84EA81816677}">
      <dgm:prSet/>
      <dgm:spPr/>
      <dgm:t>
        <a:bodyPr/>
        <a:lstStyle/>
        <a:p>
          <a:endParaRPr lang="en-US"/>
        </a:p>
      </dgm:t>
    </dgm:pt>
    <dgm:pt modelId="{C1441FE5-A4C6-4417-84F9-F0246F37E909}" type="pres">
      <dgm:prSet presAssocID="{1CC5DA9A-BD14-4B05-AC78-C3753BF8955B}" presName="linear" presStyleCnt="0">
        <dgm:presLayoutVars>
          <dgm:dir/>
          <dgm:animLvl val="lvl"/>
          <dgm:resizeHandles val="exact"/>
        </dgm:presLayoutVars>
      </dgm:prSet>
      <dgm:spPr/>
    </dgm:pt>
    <dgm:pt modelId="{96BB5802-D280-4158-966F-C2E6038D3613}" type="pres">
      <dgm:prSet presAssocID="{F863D3FB-09AE-4A7C-BBB8-D445289054ED}" presName="parentLin" presStyleCnt="0"/>
      <dgm:spPr/>
    </dgm:pt>
    <dgm:pt modelId="{85D2C106-94C7-427F-BF0C-E67FF2DF9C23}" type="pres">
      <dgm:prSet presAssocID="{F863D3FB-09AE-4A7C-BBB8-D445289054ED}" presName="parentLeftMargin" presStyleLbl="node1" presStyleIdx="0" presStyleCnt="2"/>
      <dgm:spPr/>
    </dgm:pt>
    <dgm:pt modelId="{FE78EBDC-24C4-49DE-9262-59E2CEF0F315}" type="pres">
      <dgm:prSet presAssocID="{F863D3FB-09AE-4A7C-BBB8-D445289054ED}" presName="parentText" presStyleLbl="node1" presStyleIdx="0" presStyleCnt="2">
        <dgm:presLayoutVars>
          <dgm:chMax val="0"/>
          <dgm:bulletEnabled val="1"/>
        </dgm:presLayoutVars>
      </dgm:prSet>
      <dgm:spPr/>
    </dgm:pt>
    <dgm:pt modelId="{1EA52FE2-636C-4415-A1D5-02F137ECB621}" type="pres">
      <dgm:prSet presAssocID="{F863D3FB-09AE-4A7C-BBB8-D445289054ED}" presName="negativeSpace" presStyleCnt="0"/>
      <dgm:spPr/>
    </dgm:pt>
    <dgm:pt modelId="{9CDC9F7E-3585-4B0F-839E-8FB6B1956EDE}" type="pres">
      <dgm:prSet presAssocID="{F863D3FB-09AE-4A7C-BBB8-D445289054ED}" presName="childText" presStyleLbl="conFgAcc1" presStyleIdx="0" presStyleCnt="2">
        <dgm:presLayoutVars>
          <dgm:bulletEnabled val="1"/>
        </dgm:presLayoutVars>
      </dgm:prSet>
      <dgm:spPr/>
    </dgm:pt>
    <dgm:pt modelId="{FB5EFCE4-9043-433D-AC79-6505503E8A06}" type="pres">
      <dgm:prSet presAssocID="{D055229F-2844-48A7-81C5-CAD0EB964780}" presName="spaceBetweenRectangles" presStyleCnt="0"/>
      <dgm:spPr/>
    </dgm:pt>
    <dgm:pt modelId="{B37D367B-D1B0-4405-92F1-F9DF202872EE}" type="pres">
      <dgm:prSet presAssocID="{BF0C424E-C5FB-48A3-877E-C4A8FC780AEA}" presName="parentLin" presStyleCnt="0"/>
      <dgm:spPr/>
    </dgm:pt>
    <dgm:pt modelId="{F5B2DB84-B59E-444E-A9B1-3E865F7DEAA8}" type="pres">
      <dgm:prSet presAssocID="{BF0C424E-C5FB-48A3-877E-C4A8FC780AEA}" presName="parentLeftMargin" presStyleLbl="node1" presStyleIdx="0" presStyleCnt="2"/>
      <dgm:spPr/>
    </dgm:pt>
    <dgm:pt modelId="{4D6D7AC9-D807-42A2-A0F7-55ADA8EBC7AF}" type="pres">
      <dgm:prSet presAssocID="{BF0C424E-C5FB-48A3-877E-C4A8FC780AEA}" presName="parentText" presStyleLbl="node1" presStyleIdx="1" presStyleCnt="2">
        <dgm:presLayoutVars>
          <dgm:chMax val="0"/>
          <dgm:bulletEnabled val="1"/>
        </dgm:presLayoutVars>
      </dgm:prSet>
      <dgm:spPr/>
    </dgm:pt>
    <dgm:pt modelId="{785D53EC-4C56-4B2B-914E-FD52469F0BAE}" type="pres">
      <dgm:prSet presAssocID="{BF0C424E-C5FB-48A3-877E-C4A8FC780AEA}" presName="negativeSpace" presStyleCnt="0"/>
      <dgm:spPr/>
    </dgm:pt>
    <dgm:pt modelId="{218E9665-85EA-4739-B3AF-069A2EB3B941}" type="pres">
      <dgm:prSet presAssocID="{BF0C424E-C5FB-48A3-877E-C4A8FC780AEA}" presName="childText" presStyleLbl="conFgAcc1" presStyleIdx="1" presStyleCnt="2">
        <dgm:presLayoutVars>
          <dgm:bulletEnabled val="1"/>
        </dgm:presLayoutVars>
      </dgm:prSet>
      <dgm:spPr/>
    </dgm:pt>
  </dgm:ptLst>
  <dgm:cxnLst>
    <dgm:cxn modelId="{08EED407-FF18-4E38-8CCA-F100386AB202}" type="presOf" srcId="{BF0C424E-C5FB-48A3-877E-C4A8FC780AEA}" destId="{F5B2DB84-B59E-444E-A9B1-3E865F7DEAA8}" srcOrd="0" destOrd="0" presId="urn:microsoft.com/office/officeart/2005/8/layout/list1"/>
    <dgm:cxn modelId="{9D347B20-C715-4C83-B125-84EA81816677}" srcId="{BF0C424E-C5FB-48A3-877E-C4A8FC780AEA}" destId="{F3BDF463-A0FD-4DA0-8A5F-CD6EF23C3D58}" srcOrd="2" destOrd="0" parTransId="{93A52DA6-4290-45D4-AC5D-1F7C7BE75DFF}" sibTransId="{9BFE7967-5BEB-4AEF-AF4B-E05AE947C82B}"/>
    <dgm:cxn modelId="{AA13BD21-94D2-440A-8961-F766265BBE5C}" type="presOf" srcId="{243E5E6F-3A10-41E2-A470-EB10A42E0A07}" destId="{218E9665-85EA-4739-B3AF-069A2EB3B941}" srcOrd="0" destOrd="0" presId="urn:microsoft.com/office/officeart/2005/8/layout/list1"/>
    <dgm:cxn modelId="{6DF63B4C-6A2F-4602-8D35-53814A112DE9}" type="presOf" srcId="{1CC5DA9A-BD14-4B05-AC78-C3753BF8955B}" destId="{C1441FE5-A4C6-4417-84F9-F0246F37E909}" srcOrd="0" destOrd="0" presId="urn:microsoft.com/office/officeart/2005/8/layout/list1"/>
    <dgm:cxn modelId="{638E3372-CFF6-4BA9-90DE-85B87FED26EF}" srcId="{BF0C424E-C5FB-48A3-877E-C4A8FC780AEA}" destId="{1449B0D4-15A6-4AAE-98EC-C96CB870AB1E}" srcOrd="1" destOrd="0" parTransId="{81009DF8-7967-4543-9556-348EE6F53DEF}" sibTransId="{38B18D92-C312-4BDF-B8B1-D5E12F545C9A}"/>
    <dgm:cxn modelId="{2191D872-698A-458E-A1E9-5CEB60DA0003}" type="presOf" srcId="{F863D3FB-09AE-4A7C-BBB8-D445289054ED}" destId="{85D2C106-94C7-427F-BF0C-E67FF2DF9C23}" srcOrd="0" destOrd="0" presId="urn:microsoft.com/office/officeart/2005/8/layout/list1"/>
    <dgm:cxn modelId="{12640D53-52C6-4B56-BBAD-E2877436E23D}" srcId="{F863D3FB-09AE-4A7C-BBB8-D445289054ED}" destId="{424DFC7A-9421-44AE-BCCC-86F22457A20A}" srcOrd="1" destOrd="0" parTransId="{D93D832B-97B1-4E67-B4AA-9AF975843DD6}" sibTransId="{877AFA8D-E088-4A73-B1B4-52B41E2ED84F}"/>
    <dgm:cxn modelId="{CA1F2378-047B-4E9D-A19C-1A86810C83D7}" srcId="{1CC5DA9A-BD14-4B05-AC78-C3753BF8955B}" destId="{F863D3FB-09AE-4A7C-BBB8-D445289054ED}" srcOrd="0" destOrd="0" parTransId="{DD2C1A19-8726-44E7-AA6E-DD92FFE4A97E}" sibTransId="{D055229F-2844-48A7-81C5-CAD0EB964780}"/>
    <dgm:cxn modelId="{9D30047C-51F9-4B44-82B2-D92C93CB6F3E}" type="presOf" srcId="{BF0C424E-C5FB-48A3-877E-C4A8FC780AEA}" destId="{4D6D7AC9-D807-42A2-A0F7-55ADA8EBC7AF}" srcOrd="1" destOrd="0" presId="urn:microsoft.com/office/officeart/2005/8/layout/list1"/>
    <dgm:cxn modelId="{3E39CC87-680C-4808-B3B2-BCF72568A455}" srcId="{BF0C424E-C5FB-48A3-877E-C4A8FC780AEA}" destId="{243E5E6F-3A10-41E2-A470-EB10A42E0A07}" srcOrd="0" destOrd="0" parTransId="{AFE30E97-9F31-4CFD-BADD-BD33B01680F4}" sibTransId="{1F226E13-ECA7-4B4D-ABCC-4F29D6B6A8D3}"/>
    <dgm:cxn modelId="{919C5D9C-89EA-4DD1-8B6B-00A29B0B8EBB}" type="presOf" srcId="{1449B0D4-15A6-4AAE-98EC-C96CB870AB1E}" destId="{218E9665-85EA-4739-B3AF-069A2EB3B941}" srcOrd="0" destOrd="1" presId="urn:microsoft.com/office/officeart/2005/8/layout/list1"/>
    <dgm:cxn modelId="{86BC88BC-2FEE-4D28-A8A5-0999DEF5A60C}" type="presOf" srcId="{F863D3FB-09AE-4A7C-BBB8-D445289054ED}" destId="{FE78EBDC-24C4-49DE-9262-59E2CEF0F315}" srcOrd="1" destOrd="0" presId="urn:microsoft.com/office/officeart/2005/8/layout/list1"/>
    <dgm:cxn modelId="{6170EEC0-9234-4AF0-8EA2-6C9AF1E5141D}" srcId="{1CC5DA9A-BD14-4B05-AC78-C3753BF8955B}" destId="{BF0C424E-C5FB-48A3-877E-C4A8FC780AEA}" srcOrd="1" destOrd="0" parTransId="{3CAF25EF-8661-42B4-8543-BE1D069ECD84}" sibTransId="{71B36E70-6329-44DB-BEC7-73E671FB2C27}"/>
    <dgm:cxn modelId="{30F34CE9-061D-4186-95C9-BB600AF93532}" srcId="{F863D3FB-09AE-4A7C-BBB8-D445289054ED}" destId="{920A5C2D-FD67-46A9-B71D-892FC32B84B5}" srcOrd="0" destOrd="0" parTransId="{60057310-8440-4608-AE08-67CF9626CA19}" sibTransId="{62634BEF-3D10-4847-AD89-3F3CC4686DD1}"/>
    <dgm:cxn modelId="{A6F29CEF-15EE-45AF-9298-6EF58B0F2582}" type="presOf" srcId="{920A5C2D-FD67-46A9-B71D-892FC32B84B5}" destId="{9CDC9F7E-3585-4B0F-839E-8FB6B1956EDE}" srcOrd="0" destOrd="0" presId="urn:microsoft.com/office/officeart/2005/8/layout/list1"/>
    <dgm:cxn modelId="{EBE665FB-3359-415D-AE59-043F3204EC1F}" type="presOf" srcId="{424DFC7A-9421-44AE-BCCC-86F22457A20A}" destId="{9CDC9F7E-3585-4B0F-839E-8FB6B1956EDE}" srcOrd="0" destOrd="1" presId="urn:microsoft.com/office/officeart/2005/8/layout/list1"/>
    <dgm:cxn modelId="{8CF1B0FB-5381-4BAD-83E9-101F2F84B262}" type="presOf" srcId="{F3BDF463-A0FD-4DA0-8A5F-CD6EF23C3D58}" destId="{218E9665-85EA-4739-B3AF-069A2EB3B941}" srcOrd="0" destOrd="2" presId="urn:microsoft.com/office/officeart/2005/8/layout/list1"/>
    <dgm:cxn modelId="{A8894F01-FF9F-41D6-81D8-ECE0F48B5A23}" type="presParOf" srcId="{C1441FE5-A4C6-4417-84F9-F0246F37E909}" destId="{96BB5802-D280-4158-966F-C2E6038D3613}" srcOrd="0" destOrd="0" presId="urn:microsoft.com/office/officeart/2005/8/layout/list1"/>
    <dgm:cxn modelId="{CD45F874-ED75-4B79-A1DF-F5EF3D00EB29}" type="presParOf" srcId="{96BB5802-D280-4158-966F-C2E6038D3613}" destId="{85D2C106-94C7-427F-BF0C-E67FF2DF9C23}" srcOrd="0" destOrd="0" presId="urn:microsoft.com/office/officeart/2005/8/layout/list1"/>
    <dgm:cxn modelId="{05C714F5-0E4D-4C31-8152-61A8CD7F7A13}" type="presParOf" srcId="{96BB5802-D280-4158-966F-C2E6038D3613}" destId="{FE78EBDC-24C4-49DE-9262-59E2CEF0F315}" srcOrd="1" destOrd="0" presId="urn:microsoft.com/office/officeart/2005/8/layout/list1"/>
    <dgm:cxn modelId="{052E075C-4ADF-41EA-9743-B5A1C024BAA7}" type="presParOf" srcId="{C1441FE5-A4C6-4417-84F9-F0246F37E909}" destId="{1EA52FE2-636C-4415-A1D5-02F137ECB621}" srcOrd="1" destOrd="0" presId="urn:microsoft.com/office/officeart/2005/8/layout/list1"/>
    <dgm:cxn modelId="{112B0EA7-0674-4F82-943E-F5B18CF195A0}" type="presParOf" srcId="{C1441FE5-A4C6-4417-84F9-F0246F37E909}" destId="{9CDC9F7E-3585-4B0F-839E-8FB6B1956EDE}" srcOrd="2" destOrd="0" presId="urn:microsoft.com/office/officeart/2005/8/layout/list1"/>
    <dgm:cxn modelId="{1D9C1758-DEA4-4AE0-9B80-ABA88A56437A}" type="presParOf" srcId="{C1441FE5-A4C6-4417-84F9-F0246F37E909}" destId="{FB5EFCE4-9043-433D-AC79-6505503E8A06}" srcOrd="3" destOrd="0" presId="urn:microsoft.com/office/officeart/2005/8/layout/list1"/>
    <dgm:cxn modelId="{53B59B20-8330-4C53-86C4-802C2D721128}" type="presParOf" srcId="{C1441FE5-A4C6-4417-84F9-F0246F37E909}" destId="{B37D367B-D1B0-4405-92F1-F9DF202872EE}" srcOrd="4" destOrd="0" presId="urn:microsoft.com/office/officeart/2005/8/layout/list1"/>
    <dgm:cxn modelId="{F4F7AD20-7736-411B-AAE6-41D96BBD6DEE}" type="presParOf" srcId="{B37D367B-D1B0-4405-92F1-F9DF202872EE}" destId="{F5B2DB84-B59E-444E-A9B1-3E865F7DEAA8}" srcOrd="0" destOrd="0" presId="urn:microsoft.com/office/officeart/2005/8/layout/list1"/>
    <dgm:cxn modelId="{E95E7F40-4C21-4EA2-86CE-9760C5D4673F}" type="presParOf" srcId="{B37D367B-D1B0-4405-92F1-F9DF202872EE}" destId="{4D6D7AC9-D807-42A2-A0F7-55ADA8EBC7AF}" srcOrd="1" destOrd="0" presId="urn:microsoft.com/office/officeart/2005/8/layout/list1"/>
    <dgm:cxn modelId="{77D76701-7EED-4B90-9033-EC306EA84159}" type="presParOf" srcId="{C1441FE5-A4C6-4417-84F9-F0246F37E909}" destId="{785D53EC-4C56-4B2B-914E-FD52469F0BAE}" srcOrd="5" destOrd="0" presId="urn:microsoft.com/office/officeart/2005/8/layout/list1"/>
    <dgm:cxn modelId="{1124397A-C31C-4208-95AD-98B951522A5F}" type="presParOf" srcId="{C1441FE5-A4C6-4417-84F9-F0246F37E909}" destId="{218E9665-85EA-4739-B3AF-069A2EB3B94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F5E97C-172B-4DBD-9D68-F1E1315089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6525F2D-141D-48B3-AC2D-A1AA2C7B1DE7}">
      <dgm:prSet/>
      <dgm:spPr/>
      <dgm:t>
        <a:bodyPr/>
        <a:lstStyle/>
        <a:p>
          <a:r>
            <a:rPr lang="en-US"/>
            <a:t>A motor driver IC (L293d) was used to control the speed of the DC motors via pulse width modulation. We make use of 9V batteries to power the motors.</a:t>
          </a:r>
        </a:p>
      </dgm:t>
    </dgm:pt>
    <dgm:pt modelId="{2B5F8A5B-2021-43BE-BD99-0F0400D4E3C7}" type="parTrans" cxnId="{365F16A4-439E-4CC7-8153-DC06249F3DC0}">
      <dgm:prSet/>
      <dgm:spPr/>
      <dgm:t>
        <a:bodyPr/>
        <a:lstStyle/>
        <a:p>
          <a:endParaRPr lang="en-US"/>
        </a:p>
      </dgm:t>
    </dgm:pt>
    <dgm:pt modelId="{43B339E9-1BAA-43BB-9A78-7F307F3BCE22}" type="sibTrans" cxnId="{365F16A4-439E-4CC7-8153-DC06249F3DC0}">
      <dgm:prSet/>
      <dgm:spPr/>
      <dgm:t>
        <a:bodyPr/>
        <a:lstStyle/>
        <a:p>
          <a:endParaRPr lang="en-US"/>
        </a:p>
      </dgm:t>
    </dgm:pt>
    <dgm:pt modelId="{B730D72B-B5B1-426D-A8A0-4A68F676B3C9}">
      <dgm:prSet/>
      <dgm:spPr/>
      <dgm:t>
        <a:bodyPr/>
        <a:lstStyle/>
        <a:p>
          <a:r>
            <a:rPr lang="en-US"/>
            <a:t>GPIOs on the IoTDK were used to configure the LED and the MQ-3 gas sensor.</a:t>
          </a:r>
        </a:p>
      </dgm:t>
    </dgm:pt>
    <dgm:pt modelId="{F24E2206-7BC6-499D-9BBF-EC650355083F}" type="parTrans" cxnId="{7300EF7E-93F1-40CF-8727-6AA30FED9009}">
      <dgm:prSet/>
      <dgm:spPr/>
      <dgm:t>
        <a:bodyPr/>
        <a:lstStyle/>
        <a:p>
          <a:endParaRPr lang="en-US"/>
        </a:p>
      </dgm:t>
    </dgm:pt>
    <dgm:pt modelId="{57F69037-B28F-4CF7-A2DA-0B8B9BD97762}" type="sibTrans" cxnId="{7300EF7E-93F1-40CF-8727-6AA30FED9009}">
      <dgm:prSet/>
      <dgm:spPr/>
      <dgm:t>
        <a:bodyPr/>
        <a:lstStyle/>
        <a:p>
          <a:endParaRPr lang="en-US"/>
        </a:p>
      </dgm:t>
    </dgm:pt>
    <dgm:pt modelId="{F15295B9-32EE-45DC-9513-030684AFF5CD}">
      <dgm:prSet/>
      <dgm:spPr/>
      <dgm:t>
        <a:bodyPr/>
        <a:lstStyle/>
        <a:p>
          <a:r>
            <a:rPr lang="en-US"/>
            <a:t>If the driver tests positive to the breathe analyzer test the reducing speed of the motors can be seen in an output on the serial monitor (Putty). </a:t>
          </a:r>
        </a:p>
      </dgm:t>
    </dgm:pt>
    <dgm:pt modelId="{EA03F195-2CB6-4C8D-994B-CA8313E097C4}" type="parTrans" cxnId="{0B8C7AD7-CEA4-4BDF-BC6B-1A01D93B771A}">
      <dgm:prSet/>
      <dgm:spPr/>
      <dgm:t>
        <a:bodyPr/>
        <a:lstStyle/>
        <a:p>
          <a:endParaRPr lang="en-US"/>
        </a:p>
      </dgm:t>
    </dgm:pt>
    <dgm:pt modelId="{3493DB4A-A8E1-4730-B595-34C24050B9E1}" type="sibTrans" cxnId="{0B8C7AD7-CEA4-4BDF-BC6B-1A01D93B771A}">
      <dgm:prSet/>
      <dgm:spPr/>
      <dgm:t>
        <a:bodyPr/>
        <a:lstStyle/>
        <a:p>
          <a:endParaRPr lang="en-US"/>
        </a:p>
      </dgm:t>
    </dgm:pt>
    <dgm:pt modelId="{16F8B3D4-7F4A-4CA9-B48F-6DE440DCD432}">
      <dgm:prSet/>
      <dgm:spPr/>
      <dgm:t>
        <a:bodyPr/>
        <a:lstStyle/>
        <a:p>
          <a:r>
            <a:rPr lang="en-US"/>
            <a:t>A “0” value input on GPIO4B_2[1] from the MQ-3 gas sensor indicates the driver testing positive to the breathe analyzer test. Shouldn’t drive! The system will slow the car down.</a:t>
          </a:r>
        </a:p>
      </dgm:t>
    </dgm:pt>
    <dgm:pt modelId="{3FE217FC-AFE8-418B-8250-506CD04B1D70}" type="parTrans" cxnId="{74F33784-B869-45DF-81A0-C300E40BED19}">
      <dgm:prSet/>
      <dgm:spPr/>
      <dgm:t>
        <a:bodyPr/>
        <a:lstStyle/>
        <a:p>
          <a:endParaRPr lang="en-US"/>
        </a:p>
      </dgm:t>
    </dgm:pt>
    <dgm:pt modelId="{72A4496E-5840-48AB-B54C-DF966D7BDBE4}" type="sibTrans" cxnId="{74F33784-B869-45DF-81A0-C300E40BED19}">
      <dgm:prSet/>
      <dgm:spPr/>
      <dgm:t>
        <a:bodyPr/>
        <a:lstStyle/>
        <a:p>
          <a:endParaRPr lang="en-US"/>
        </a:p>
      </dgm:t>
    </dgm:pt>
    <dgm:pt modelId="{C1F45814-991E-4034-B72D-F552741D2678}">
      <dgm:prSet/>
      <dgm:spPr/>
      <dgm:t>
        <a:bodyPr/>
        <a:lstStyle/>
        <a:p>
          <a:r>
            <a:rPr lang="en-US"/>
            <a:t>A “1” value input on GPIO4B_2[1] from the MQ-3 gas sensor indicates the driver testing negative to the breathe analyzer test. Can drive!</a:t>
          </a:r>
        </a:p>
      </dgm:t>
    </dgm:pt>
    <dgm:pt modelId="{D79BA911-65C1-40A7-BFFA-070531D0851B}" type="parTrans" cxnId="{2F0EECAA-2744-428F-AC9C-A693BA2E0D4E}">
      <dgm:prSet/>
      <dgm:spPr/>
      <dgm:t>
        <a:bodyPr/>
        <a:lstStyle/>
        <a:p>
          <a:endParaRPr lang="en-US"/>
        </a:p>
      </dgm:t>
    </dgm:pt>
    <dgm:pt modelId="{E639F348-E8B4-4D14-9840-A180BDF15797}" type="sibTrans" cxnId="{2F0EECAA-2744-428F-AC9C-A693BA2E0D4E}">
      <dgm:prSet/>
      <dgm:spPr/>
      <dgm:t>
        <a:bodyPr/>
        <a:lstStyle/>
        <a:p>
          <a:endParaRPr lang="en-US"/>
        </a:p>
      </dgm:t>
    </dgm:pt>
    <dgm:pt modelId="{93D42CAB-630C-4DA0-B444-33D262BB748E}">
      <dgm:prSet/>
      <dgm:spPr/>
      <dgm:t>
        <a:bodyPr/>
        <a:lstStyle/>
        <a:p>
          <a:r>
            <a:rPr lang="en-US"/>
            <a:t>The value of GPIO4B_2[1] is also displayed on Putty as pin 1.</a:t>
          </a:r>
        </a:p>
      </dgm:t>
    </dgm:pt>
    <dgm:pt modelId="{2AE924DE-EB0C-409E-ABE5-28DF69AD2074}" type="parTrans" cxnId="{C089606E-32F9-4A80-A11B-A87A5A244429}">
      <dgm:prSet/>
      <dgm:spPr/>
      <dgm:t>
        <a:bodyPr/>
        <a:lstStyle/>
        <a:p>
          <a:endParaRPr lang="en-US"/>
        </a:p>
      </dgm:t>
    </dgm:pt>
    <dgm:pt modelId="{AF677EAA-B89E-42E9-A719-91D482EC9533}" type="sibTrans" cxnId="{C089606E-32F9-4A80-A11B-A87A5A244429}">
      <dgm:prSet/>
      <dgm:spPr/>
      <dgm:t>
        <a:bodyPr/>
        <a:lstStyle/>
        <a:p>
          <a:endParaRPr lang="en-US"/>
        </a:p>
      </dgm:t>
    </dgm:pt>
    <dgm:pt modelId="{B273D71E-92E3-4C9D-A8C9-72CDD9E000E5}" type="pres">
      <dgm:prSet presAssocID="{1FF5E97C-172B-4DBD-9D68-F1E1315089BD}" presName="linear" presStyleCnt="0">
        <dgm:presLayoutVars>
          <dgm:animLvl val="lvl"/>
          <dgm:resizeHandles val="exact"/>
        </dgm:presLayoutVars>
      </dgm:prSet>
      <dgm:spPr/>
    </dgm:pt>
    <dgm:pt modelId="{63DA1097-09DD-4275-AD1A-EAB862BC4239}" type="pres">
      <dgm:prSet presAssocID="{16525F2D-141D-48B3-AC2D-A1AA2C7B1DE7}" presName="parentText" presStyleLbl="node1" presStyleIdx="0" presStyleCnt="6">
        <dgm:presLayoutVars>
          <dgm:chMax val="0"/>
          <dgm:bulletEnabled val="1"/>
        </dgm:presLayoutVars>
      </dgm:prSet>
      <dgm:spPr/>
    </dgm:pt>
    <dgm:pt modelId="{32EB5B63-0E44-4589-B8B3-0D71306D5D1F}" type="pres">
      <dgm:prSet presAssocID="{43B339E9-1BAA-43BB-9A78-7F307F3BCE22}" presName="spacer" presStyleCnt="0"/>
      <dgm:spPr/>
    </dgm:pt>
    <dgm:pt modelId="{837483E0-39F2-4B29-A9D4-45D16C845292}" type="pres">
      <dgm:prSet presAssocID="{B730D72B-B5B1-426D-A8A0-4A68F676B3C9}" presName="parentText" presStyleLbl="node1" presStyleIdx="1" presStyleCnt="6">
        <dgm:presLayoutVars>
          <dgm:chMax val="0"/>
          <dgm:bulletEnabled val="1"/>
        </dgm:presLayoutVars>
      </dgm:prSet>
      <dgm:spPr/>
    </dgm:pt>
    <dgm:pt modelId="{146EDB53-87B2-42A5-B4CE-25F585812E90}" type="pres">
      <dgm:prSet presAssocID="{57F69037-B28F-4CF7-A2DA-0B8B9BD97762}" presName="spacer" presStyleCnt="0"/>
      <dgm:spPr/>
    </dgm:pt>
    <dgm:pt modelId="{80E4E011-9934-4A45-B3A2-A259E710D8D8}" type="pres">
      <dgm:prSet presAssocID="{F15295B9-32EE-45DC-9513-030684AFF5CD}" presName="parentText" presStyleLbl="node1" presStyleIdx="2" presStyleCnt="6">
        <dgm:presLayoutVars>
          <dgm:chMax val="0"/>
          <dgm:bulletEnabled val="1"/>
        </dgm:presLayoutVars>
      </dgm:prSet>
      <dgm:spPr/>
    </dgm:pt>
    <dgm:pt modelId="{64E3C7A7-74B7-47F5-BC48-94C102E1EDCC}" type="pres">
      <dgm:prSet presAssocID="{3493DB4A-A8E1-4730-B595-34C24050B9E1}" presName="spacer" presStyleCnt="0"/>
      <dgm:spPr/>
    </dgm:pt>
    <dgm:pt modelId="{659E4C4A-9FFB-4DC2-A7B5-079448BCF546}" type="pres">
      <dgm:prSet presAssocID="{16F8B3D4-7F4A-4CA9-B48F-6DE440DCD432}" presName="parentText" presStyleLbl="node1" presStyleIdx="3" presStyleCnt="6">
        <dgm:presLayoutVars>
          <dgm:chMax val="0"/>
          <dgm:bulletEnabled val="1"/>
        </dgm:presLayoutVars>
      </dgm:prSet>
      <dgm:spPr/>
    </dgm:pt>
    <dgm:pt modelId="{16DC4263-C58C-45F2-BB75-D2DE7666002F}" type="pres">
      <dgm:prSet presAssocID="{72A4496E-5840-48AB-B54C-DF966D7BDBE4}" presName="spacer" presStyleCnt="0"/>
      <dgm:spPr/>
    </dgm:pt>
    <dgm:pt modelId="{9008AE52-E428-4D35-BCB4-6223F91053EC}" type="pres">
      <dgm:prSet presAssocID="{C1F45814-991E-4034-B72D-F552741D2678}" presName="parentText" presStyleLbl="node1" presStyleIdx="4" presStyleCnt="6">
        <dgm:presLayoutVars>
          <dgm:chMax val="0"/>
          <dgm:bulletEnabled val="1"/>
        </dgm:presLayoutVars>
      </dgm:prSet>
      <dgm:spPr/>
    </dgm:pt>
    <dgm:pt modelId="{F3527A74-B0C2-4477-B15E-7437D307B14A}" type="pres">
      <dgm:prSet presAssocID="{E639F348-E8B4-4D14-9840-A180BDF15797}" presName="spacer" presStyleCnt="0"/>
      <dgm:spPr/>
    </dgm:pt>
    <dgm:pt modelId="{B6957070-B50B-4EFC-980B-CD1E7D101EED}" type="pres">
      <dgm:prSet presAssocID="{93D42CAB-630C-4DA0-B444-33D262BB748E}" presName="parentText" presStyleLbl="node1" presStyleIdx="5" presStyleCnt="6">
        <dgm:presLayoutVars>
          <dgm:chMax val="0"/>
          <dgm:bulletEnabled val="1"/>
        </dgm:presLayoutVars>
      </dgm:prSet>
      <dgm:spPr/>
    </dgm:pt>
  </dgm:ptLst>
  <dgm:cxnLst>
    <dgm:cxn modelId="{59E08F5B-D7EF-4190-9BC3-4E17BFD6AE54}" type="presOf" srcId="{B730D72B-B5B1-426D-A8A0-4A68F676B3C9}" destId="{837483E0-39F2-4B29-A9D4-45D16C845292}" srcOrd="0" destOrd="0" presId="urn:microsoft.com/office/officeart/2005/8/layout/vList2"/>
    <dgm:cxn modelId="{7CAC2E62-6A1C-44A6-A130-B2264BADB0AB}" type="presOf" srcId="{16525F2D-141D-48B3-AC2D-A1AA2C7B1DE7}" destId="{63DA1097-09DD-4275-AD1A-EAB862BC4239}" srcOrd="0" destOrd="0" presId="urn:microsoft.com/office/officeart/2005/8/layout/vList2"/>
    <dgm:cxn modelId="{FDC1014A-1D79-4D88-A62F-8686863BB174}" type="presOf" srcId="{93D42CAB-630C-4DA0-B444-33D262BB748E}" destId="{B6957070-B50B-4EFC-980B-CD1E7D101EED}" srcOrd="0" destOrd="0" presId="urn:microsoft.com/office/officeart/2005/8/layout/vList2"/>
    <dgm:cxn modelId="{C089606E-32F9-4A80-A11B-A87A5A244429}" srcId="{1FF5E97C-172B-4DBD-9D68-F1E1315089BD}" destId="{93D42CAB-630C-4DA0-B444-33D262BB748E}" srcOrd="5" destOrd="0" parTransId="{2AE924DE-EB0C-409E-ABE5-28DF69AD2074}" sibTransId="{AF677EAA-B89E-42E9-A719-91D482EC9533}"/>
    <dgm:cxn modelId="{7300EF7E-93F1-40CF-8727-6AA30FED9009}" srcId="{1FF5E97C-172B-4DBD-9D68-F1E1315089BD}" destId="{B730D72B-B5B1-426D-A8A0-4A68F676B3C9}" srcOrd="1" destOrd="0" parTransId="{F24E2206-7BC6-499D-9BBF-EC650355083F}" sibTransId="{57F69037-B28F-4CF7-A2DA-0B8B9BD97762}"/>
    <dgm:cxn modelId="{74F33784-B869-45DF-81A0-C300E40BED19}" srcId="{1FF5E97C-172B-4DBD-9D68-F1E1315089BD}" destId="{16F8B3D4-7F4A-4CA9-B48F-6DE440DCD432}" srcOrd="3" destOrd="0" parTransId="{3FE217FC-AFE8-418B-8250-506CD04B1D70}" sibTransId="{72A4496E-5840-48AB-B54C-DF966D7BDBE4}"/>
    <dgm:cxn modelId="{8150F796-F0D9-4388-8AB3-225F35173BBA}" type="presOf" srcId="{1FF5E97C-172B-4DBD-9D68-F1E1315089BD}" destId="{B273D71E-92E3-4C9D-A8C9-72CDD9E000E5}" srcOrd="0" destOrd="0" presId="urn:microsoft.com/office/officeart/2005/8/layout/vList2"/>
    <dgm:cxn modelId="{365F16A4-439E-4CC7-8153-DC06249F3DC0}" srcId="{1FF5E97C-172B-4DBD-9D68-F1E1315089BD}" destId="{16525F2D-141D-48B3-AC2D-A1AA2C7B1DE7}" srcOrd="0" destOrd="0" parTransId="{2B5F8A5B-2021-43BE-BD99-0F0400D4E3C7}" sibTransId="{43B339E9-1BAA-43BB-9A78-7F307F3BCE22}"/>
    <dgm:cxn modelId="{2F0EECAA-2744-428F-AC9C-A693BA2E0D4E}" srcId="{1FF5E97C-172B-4DBD-9D68-F1E1315089BD}" destId="{C1F45814-991E-4034-B72D-F552741D2678}" srcOrd="4" destOrd="0" parTransId="{D79BA911-65C1-40A7-BFFA-070531D0851B}" sibTransId="{E639F348-E8B4-4D14-9840-A180BDF15797}"/>
    <dgm:cxn modelId="{C2117DB4-E00F-4411-B2E3-C1207A84C666}" type="presOf" srcId="{C1F45814-991E-4034-B72D-F552741D2678}" destId="{9008AE52-E428-4D35-BCB4-6223F91053EC}" srcOrd="0" destOrd="0" presId="urn:microsoft.com/office/officeart/2005/8/layout/vList2"/>
    <dgm:cxn modelId="{1F01F2CE-E67B-46DB-B14B-B1C134550383}" type="presOf" srcId="{F15295B9-32EE-45DC-9513-030684AFF5CD}" destId="{80E4E011-9934-4A45-B3A2-A259E710D8D8}" srcOrd="0" destOrd="0" presId="urn:microsoft.com/office/officeart/2005/8/layout/vList2"/>
    <dgm:cxn modelId="{0B8C7AD7-CEA4-4BDF-BC6B-1A01D93B771A}" srcId="{1FF5E97C-172B-4DBD-9D68-F1E1315089BD}" destId="{F15295B9-32EE-45DC-9513-030684AFF5CD}" srcOrd="2" destOrd="0" parTransId="{EA03F195-2CB6-4C8D-994B-CA8313E097C4}" sibTransId="{3493DB4A-A8E1-4730-B595-34C24050B9E1}"/>
    <dgm:cxn modelId="{4880CDDE-A5A2-45AC-8078-B28949C5429F}" type="presOf" srcId="{16F8B3D4-7F4A-4CA9-B48F-6DE440DCD432}" destId="{659E4C4A-9FFB-4DC2-A7B5-079448BCF546}" srcOrd="0" destOrd="0" presId="urn:microsoft.com/office/officeart/2005/8/layout/vList2"/>
    <dgm:cxn modelId="{35B06F76-852C-4CDE-B58A-2E195C2C2948}" type="presParOf" srcId="{B273D71E-92E3-4C9D-A8C9-72CDD9E000E5}" destId="{63DA1097-09DD-4275-AD1A-EAB862BC4239}" srcOrd="0" destOrd="0" presId="urn:microsoft.com/office/officeart/2005/8/layout/vList2"/>
    <dgm:cxn modelId="{97B35A5C-4DD9-4580-94BD-988683D73EE8}" type="presParOf" srcId="{B273D71E-92E3-4C9D-A8C9-72CDD9E000E5}" destId="{32EB5B63-0E44-4589-B8B3-0D71306D5D1F}" srcOrd="1" destOrd="0" presId="urn:microsoft.com/office/officeart/2005/8/layout/vList2"/>
    <dgm:cxn modelId="{41B3B25C-D873-4A18-947D-967ED99BC70C}" type="presParOf" srcId="{B273D71E-92E3-4C9D-A8C9-72CDD9E000E5}" destId="{837483E0-39F2-4B29-A9D4-45D16C845292}" srcOrd="2" destOrd="0" presId="urn:microsoft.com/office/officeart/2005/8/layout/vList2"/>
    <dgm:cxn modelId="{4703F0F8-B8D2-499D-9470-03316F786D9E}" type="presParOf" srcId="{B273D71E-92E3-4C9D-A8C9-72CDD9E000E5}" destId="{146EDB53-87B2-42A5-B4CE-25F585812E90}" srcOrd="3" destOrd="0" presId="urn:microsoft.com/office/officeart/2005/8/layout/vList2"/>
    <dgm:cxn modelId="{49B8ED9A-DB2E-4A97-B4B2-D345B30E83B5}" type="presParOf" srcId="{B273D71E-92E3-4C9D-A8C9-72CDD9E000E5}" destId="{80E4E011-9934-4A45-B3A2-A259E710D8D8}" srcOrd="4" destOrd="0" presId="urn:microsoft.com/office/officeart/2005/8/layout/vList2"/>
    <dgm:cxn modelId="{62A7433C-50BA-4B37-94A4-8A01C42FB8C6}" type="presParOf" srcId="{B273D71E-92E3-4C9D-A8C9-72CDD9E000E5}" destId="{64E3C7A7-74B7-47F5-BC48-94C102E1EDCC}" srcOrd="5" destOrd="0" presId="urn:microsoft.com/office/officeart/2005/8/layout/vList2"/>
    <dgm:cxn modelId="{B93E5B04-C188-4E15-981B-EDB68911F171}" type="presParOf" srcId="{B273D71E-92E3-4C9D-A8C9-72CDD9E000E5}" destId="{659E4C4A-9FFB-4DC2-A7B5-079448BCF546}" srcOrd="6" destOrd="0" presId="urn:microsoft.com/office/officeart/2005/8/layout/vList2"/>
    <dgm:cxn modelId="{6D2065BC-6111-47D5-8E25-D7E95411A764}" type="presParOf" srcId="{B273D71E-92E3-4C9D-A8C9-72CDD9E000E5}" destId="{16DC4263-C58C-45F2-BB75-D2DE7666002F}" srcOrd="7" destOrd="0" presId="urn:microsoft.com/office/officeart/2005/8/layout/vList2"/>
    <dgm:cxn modelId="{B06038AF-AF9C-4A8A-AA30-07FE4170499D}" type="presParOf" srcId="{B273D71E-92E3-4C9D-A8C9-72CDD9E000E5}" destId="{9008AE52-E428-4D35-BCB4-6223F91053EC}" srcOrd="8" destOrd="0" presId="urn:microsoft.com/office/officeart/2005/8/layout/vList2"/>
    <dgm:cxn modelId="{D564CF9D-27E1-4B98-81C6-EF618AB6EA96}" type="presParOf" srcId="{B273D71E-92E3-4C9D-A8C9-72CDD9E000E5}" destId="{F3527A74-B0C2-4477-B15E-7437D307B14A}" srcOrd="9" destOrd="0" presId="urn:microsoft.com/office/officeart/2005/8/layout/vList2"/>
    <dgm:cxn modelId="{C4ECA9BE-CA50-4FEC-9786-162F02843084}" type="presParOf" srcId="{B273D71E-92E3-4C9D-A8C9-72CDD9E000E5}" destId="{B6957070-B50B-4EFC-980B-CD1E7D101EE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C9F7E-3585-4B0F-839E-8FB6B1956EDE}">
      <dsp:nvSpPr>
        <dsp:cNvPr id="0" name=""/>
        <dsp:cNvSpPr/>
      </dsp:nvSpPr>
      <dsp:spPr>
        <a:xfrm>
          <a:off x="0" y="507762"/>
          <a:ext cx="6513603" cy="2690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5528" tIns="583184" rIns="50552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Effort to make the DUI system more foolproof via appropriate incorporations</a:t>
          </a:r>
        </a:p>
        <a:p>
          <a:pPr marL="285750" lvl="1" indent="-285750" algn="l" defTabSz="1244600">
            <a:lnSpc>
              <a:spcPct val="90000"/>
            </a:lnSpc>
            <a:spcBef>
              <a:spcPct val="0"/>
            </a:spcBef>
            <a:spcAft>
              <a:spcPct val="15000"/>
            </a:spcAft>
            <a:buChar char="•"/>
          </a:pPr>
          <a:r>
            <a:rPr lang="en-US" sz="2800" kern="1200" dirty="0"/>
            <a:t>Multi sensor, multi parameter measurement.</a:t>
          </a:r>
        </a:p>
      </dsp:txBody>
      <dsp:txXfrm>
        <a:off x="0" y="507762"/>
        <a:ext cx="6513603" cy="2690100"/>
      </dsp:txXfrm>
    </dsp:sp>
    <dsp:sp modelId="{FE78EBDC-24C4-49DE-9262-59E2CEF0F315}">
      <dsp:nvSpPr>
        <dsp:cNvPr id="0" name=""/>
        <dsp:cNvSpPr/>
      </dsp:nvSpPr>
      <dsp:spPr>
        <a:xfrm>
          <a:off x="325680" y="94482"/>
          <a:ext cx="4559522" cy="8265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244600">
            <a:lnSpc>
              <a:spcPct val="90000"/>
            </a:lnSpc>
            <a:spcBef>
              <a:spcPct val="0"/>
            </a:spcBef>
            <a:spcAft>
              <a:spcPct val="35000"/>
            </a:spcAft>
            <a:buNone/>
          </a:pPr>
          <a:r>
            <a:rPr lang="en-US" sz="2800" kern="1200"/>
            <a:t>Creativity</a:t>
          </a:r>
        </a:p>
      </dsp:txBody>
      <dsp:txXfrm>
        <a:off x="366029" y="134831"/>
        <a:ext cx="4478824" cy="745862"/>
      </dsp:txXfrm>
    </dsp:sp>
    <dsp:sp modelId="{218E9665-85EA-4739-B3AF-069A2EB3B941}">
      <dsp:nvSpPr>
        <dsp:cNvPr id="0" name=""/>
        <dsp:cNvSpPr/>
      </dsp:nvSpPr>
      <dsp:spPr>
        <a:xfrm>
          <a:off x="0" y="3762343"/>
          <a:ext cx="6513603" cy="2028600"/>
        </a:xfrm>
        <a:prstGeom prst="rect">
          <a:avLst/>
        </a:prstGeom>
        <a:solidFill>
          <a:schemeClr val="lt1">
            <a:alpha val="90000"/>
            <a:hueOff val="0"/>
            <a:satOff val="0"/>
            <a:lumOff val="0"/>
            <a:alphaOff val="0"/>
          </a:schemeClr>
        </a:solidFill>
        <a:ln w="25400" cap="flat" cmpd="sng" algn="ctr">
          <a:solidFill>
            <a:schemeClr val="accent2">
              <a:hueOff val="5004364"/>
              <a:satOff val="-49628"/>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5528" tIns="583184" rIns="50552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Positioning of sensors </a:t>
          </a:r>
        </a:p>
        <a:p>
          <a:pPr marL="285750" lvl="1" indent="-285750" algn="l" defTabSz="1244600">
            <a:lnSpc>
              <a:spcPct val="90000"/>
            </a:lnSpc>
            <a:spcBef>
              <a:spcPct val="0"/>
            </a:spcBef>
            <a:spcAft>
              <a:spcPct val="15000"/>
            </a:spcAft>
            <a:buChar char="•"/>
          </a:pPr>
          <a:r>
            <a:rPr lang="en-US" sz="2800" kern="1200" dirty="0"/>
            <a:t>Placement of camera</a:t>
          </a:r>
        </a:p>
        <a:p>
          <a:pPr marL="285750" lvl="1" indent="-285750" algn="l" defTabSz="1244600">
            <a:lnSpc>
              <a:spcPct val="90000"/>
            </a:lnSpc>
            <a:spcBef>
              <a:spcPct val="0"/>
            </a:spcBef>
            <a:spcAft>
              <a:spcPct val="15000"/>
            </a:spcAft>
            <a:buChar char="•"/>
          </a:pPr>
          <a:r>
            <a:rPr lang="en-US" sz="2800" kern="1200" dirty="0"/>
            <a:t>Configuring the ARC </a:t>
          </a:r>
          <a:r>
            <a:rPr lang="en-US" sz="2800" kern="1200" dirty="0" err="1"/>
            <a:t>IoTDK</a:t>
          </a:r>
          <a:endParaRPr lang="en-US" sz="2800" kern="1200" dirty="0"/>
        </a:p>
      </dsp:txBody>
      <dsp:txXfrm>
        <a:off x="0" y="3762343"/>
        <a:ext cx="6513603" cy="2028600"/>
      </dsp:txXfrm>
    </dsp:sp>
    <dsp:sp modelId="{4D6D7AC9-D807-42A2-A0F7-55ADA8EBC7AF}">
      <dsp:nvSpPr>
        <dsp:cNvPr id="0" name=""/>
        <dsp:cNvSpPr/>
      </dsp:nvSpPr>
      <dsp:spPr>
        <a:xfrm>
          <a:off x="325680" y="3349063"/>
          <a:ext cx="4559522" cy="826560"/>
        </a:xfrm>
        <a:prstGeom prst="roundRect">
          <a:avLst/>
        </a:prstGeom>
        <a:solidFill>
          <a:schemeClr val="accent2">
            <a:hueOff val="5004364"/>
            <a:satOff val="-49628"/>
            <a:lumOff val="-3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244600">
            <a:lnSpc>
              <a:spcPct val="90000"/>
            </a:lnSpc>
            <a:spcBef>
              <a:spcPct val="0"/>
            </a:spcBef>
            <a:spcAft>
              <a:spcPct val="35000"/>
            </a:spcAft>
            <a:buNone/>
          </a:pPr>
          <a:r>
            <a:rPr lang="en-US" sz="2800" kern="1200"/>
            <a:t>Challenges</a:t>
          </a:r>
        </a:p>
      </dsp:txBody>
      <dsp:txXfrm>
        <a:off x="366029" y="3389412"/>
        <a:ext cx="4478824"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A1097-09DD-4275-AD1A-EAB862BC4239}">
      <dsp:nvSpPr>
        <dsp:cNvPr id="0" name=""/>
        <dsp:cNvSpPr/>
      </dsp:nvSpPr>
      <dsp:spPr>
        <a:xfrm>
          <a:off x="0" y="84158"/>
          <a:ext cx="10515600" cy="656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motor driver IC (L293d) was used to control the speed of the DC motors via pulse width modulation. We make use of 9V batteries to power the motors.</a:t>
          </a:r>
        </a:p>
      </dsp:txBody>
      <dsp:txXfrm>
        <a:off x="32041" y="116199"/>
        <a:ext cx="10451518" cy="592288"/>
      </dsp:txXfrm>
    </dsp:sp>
    <dsp:sp modelId="{837483E0-39F2-4B29-A9D4-45D16C845292}">
      <dsp:nvSpPr>
        <dsp:cNvPr id="0" name=""/>
        <dsp:cNvSpPr/>
      </dsp:nvSpPr>
      <dsp:spPr>
        <a:xfrm>
          <a:off x="0" y="789489"/>
          <a:ext cx="10515600" cy="656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GPIOs on the IoTDK were used to configure the LED and the MQ-3 gas sensor.</a:t>
          </a:r>
        </a:p>
      </dsp:txBody>
      <dsp:txXfrm>
        <a:off x="32041" y="821530"/>
        <a:ext cx="10451518" cy="592288"/>
      </dsp:txXfrm>
    </dsp:sp>
    <dsp:sp modelId="{80E4E011-9934-4A45-B3A2-A259E710D8D8}">
      <dsp:nvSpPr>
        <dsp:cNvPr id="0" name=""/>
        <dsp:cNvSpPr/>
      </dsp:nvSpPr>
      <dsp:spPr>
        <a:xfrm>
          <a:off x="0" y="1494819"/>
          <a:ext cx="10515600" cy="656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If the driver tests positive to the breathe analyzer test the reducing speed of the motors can be seen in an output on the serial monitor (Putty). </a:t>
          </a:r>
        </a:p>
      </dsp:txBody>
      <dsp:txXfrm>
        <a:off x="32041" y="1526860"/>
        <a:ext cx="10451518" cy="592288"/>
      </dsp:txXfrm>
    </dsp:sp>
    <dsp:sp modelId="{659E4C4A-9FFB-4DC2-A7B5-079448BCF546}">
      <dsp:nvSpPr>
        <dsp:cNvPr id="0" name=""/>
        <dsp:cNvSpPr/>
      </dsp:nvSpPr>
      <dsp:spPr>
        <a:xfrm>
          <a:off x="0" y="2200149"/>
          <a:ext cx="10515600" cy="656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“0” value input on GPIO4B_2[1] from the MQ-3 gas sensor indicates the driver testing positive to the breathe analyzer test. Shouldn’t drive! The system will slow the car down.</a:t>
          </a:r>
        </a:p>
      </dsp:txBody>
      <dsp:txXfrm>
        <a:off x="32041" y="2232190"/>
        <a:ext cx="10451518" cy="592288"/>
      </dsp:txXfrm>
    </dsp:sp>
    <dsp:sp modelId="{9008AE52-E428-4D35-BCB4-6223F91053EC}">
      <dsp:nvSpPr>
        <dsp:cNvPr id="0" name=""/>
        <dsp:cNvSpPr/>
      </dsp:nvSpPr>
      <dsp:spPr>
        <a:xfrm>
          <a:off x="0" y="2905479"/>
          <a:ext cx="10515600" cy="656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“1” value input on GPIO4B_2[1] from the MQ-3 gas sensor indicates the driver testing negative to the breathe analyzer test. Can drive!</a:t>
          </a:r>
        </a:p>
      </dsp:txBody>
      <dsp:txXfrm>
        <a:off x="32041" y="2937520"/>
        <a:ext cx="10451518" cy="592288"/>
      </dsp:txXfrm>
    </dsp:sp>
    <dsp:sp modelId="{B6957070-B50B-4EFC-980B-CD1E7D101EED}">
      <dsp:nvSpPr>
        <dsp:cNvPr id="0" name=""/>
        <dsp:cNvSpPr/>
      </dsp:nvSpPr>
      <dsp:spPr>
        <a:xfrm>
          <a:off x="0" y="3610809"/>
          <a:ext cx="10515600" cy="656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value of GPIO4B_2[1] is also displayed on Putty as pin 1.</a:t>
          </a:r>
        </a:p>
      </dsp:txBody>
      <dsp:txXfrm>
        <a:off x="32041" y="3642850"/>
        <a:ext cx="10451518" cy="5922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3CDA-1D6E-41AE-8156-C6FF1D2D3217}" type="datetimeFigureOut">
              <a:rPr lang="zh-TW" altLang="en-US" smtClean="0"/>
              <a:t>2019/8/19</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9FE90-734B-413F-A3BC-12E5F31F0E1D}" type="slidenum">
              <a:rPr lang="zh-TW" altLang="en-US" smtClean="0"/>
              <a:t>‹#›</a:t>
            </a:fld>
            <a:endParaRPr lang="zh-TW" altLang="en-US"/>
          </a:p>
        </p:txBody>
      </p:sp>
    </p:spTree>
    <p:extLst>
      <p:ext uri="{BB962C8B-B14F-4D97-AF65-F5344CB8AC3E}">
        <p14:creationId xmlns:p14="http://schemas.microsoft.com/office/powerpoint/2010/main" val="272224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42352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ltLang="zh-TW"/>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2019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www.instructables.com/id/HackerBox-0035-ElectroChemistry/"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2" cstate="print"/>
          <a:stretch>
            <a:fillRect/>
          </a:stretch>
        </p:blipFill>
        <p:spPr>
          <a:xfrm>
            <a:off x="0" y="0"/>
            <a:ext cx="12192000"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3415019" y="1693027"/>
            <a:ext cx="5540583" cy="1908215"/>
          </a:xfrm>
          <a:prstGeom prst="rect">
            <a:avLst/>
          </a:prstGeom>
          <a:noFill/>
        </p:spPr>
        <p:txBody>
          <a:bodyPr wrap="square" rtlCol="0">
            <a:spAutoFit/>
          </a:bodyPr>
          <a:lstStyle/>
          <a:p>
            <a:endParaRPr lang="en-US" altLang="zh-CN" b="1" dirty="0">
              <a:solidFill>
                <a:srgbClr val="FFC000"/>
              </a:solidFill>
            </a:endParaRPr>
          </a:p>
          <a:p>
            <a:r>
              <a:rPr lang="en-US" altLang="zh-CN" sz="4000" b="1" dirty="0">
                <a:solidFill>
                  <a:srgbClr val="FFFF00"/>
                </a:solidFill>
                <a:latin typeface="微软雅黑" pitchFamily="34" charset="-122"/>
                <a:ea typeface="微软雅黑" pitchFamily="34" charset="-122"/>
              </a:rPr>
              <a:t>2019 Synopsys ARC AIoT Design Contest</a:t>
            </a:r>
            <a:endParaRPr lang="en-US" sz="4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9A57070-56A2-4DAD-871B-ACB707D858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56511" y="483937"/>
            <a:ext cx="1557655" cy="762635"/>
          </a:xfrm>
          <a:prstGeom prst="rect">
            <a:avLst/>
          </a:prstGeom>
          <a:noFill/>
        </p:spPr>
      </p:pic>
    </p:spTree>
    <p:extLst>
      <p:ext uri="{BB962C8B-B14F-4D97-AF65-F5344CB8AC3E}">
        <p14:creationId xmlns:p14="http://schemas.microsoft.com/office/powerpoint/2010/main" val="166378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a:t>
            </a:r>
          </a:p>
        </p:txBody>
      </p:sp>
      <p:pic>
        <p:nvPicPr>
          <p:cNvPr id="5" name="Picture 2" descr="Related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31" t="2353" r="2250" b="2500"/>
          <a:stretch/>
        </p:blipFill>
        <p:spPr bwMode="auto">
          <a:xfrm>
            <a:off x="2006221" y="1323831"/>
            <a:ext cx="7683690" cy="50136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11453" y="2382253"/>
            <a:ext cx="1576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rPr>
              <a:t>MQ-3 Sensor</a:t>
            </a:r>
            <a:endParaRPr lang="en-US" sz="1800" dirty="0">
              <a:ln w="0"/>
              <a:effectLst>
                <a:outerShdw blurRad="38100" dist="19050" dir="2700000" algn="tl" rotWithShape="0">
                  <a:schemeClr val="dk1">
                    <a:alpha val="40000"/>
                  </a:schemeClr>
                </a:outerShdw>
              </a:effectLst>
            </a:endParaRPr>
          </a:p>
        </p:txBody>
      </p:sp>
      <p:sp>
        <p:nvSpPr>
          <p:cNvPr id="4" name="TextBox 3"/>
          <p:cNvSpPr txBox="1"/>
          <p:nvPr/>
        </p:nvSpPr>
        <p:spPr>
          <a:xfrm>
            <a:off x="2511187" y="6086901"/>
            <a:ext cx="7178723" cy="292388"/>
          </a:xfrm>
          <a:prstGeom prst="rect">
            <a:avLst/>
          </a:prstGeom>
          <a:noFill/>
        </p:spPr>
        <p:txBody>
          <a:bodyPr wrap="square" rtlCol="0">
            <a:spAutoFit/>
          </a:bodyPr>
          <a:lstStyle/>
          <a:p>
            <a:r>
              <a:rPr lang="en-US" sz="1300" dirty="0"/>
              <a:t>courtesy: </a:t>
            </a:r>
            <a:r>
              <a:rPr lang="en-US" sz="1300" dirty="0">
                <a:hlinkClick r:id="rId3"/>
              </a:rPr>
              <a:t>https://www.instructables.com/id/HackerBox-0035-ElectroChemistry/</a:t>
            </a:r>
            <a:endParaRPr lang="en-US" sz="1300" dirty="0"/>
          </a:p>
        </p:txBody>
      </p:sp>
    </p:spTree>
    <p:extLst>
      <p:ext uri="{BB962C8B-B14F-4D97-AF65-F5344CB8AC3E}">
        <p14:creationId xmlns:p14="http://schemas.microsoft.com/office/powerpoint/2010/main" val="122651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pPr>
              <a:spcBef>
                <a:spcPts val="0"/>
              </a:spcBef>
              <a:buClr>
                <a:srgbClr val="7030A0"/>
              </a:buClr>
            </a:pPr>
            <a:r>
              <a:rPr lang="en-US" altLang="zh-TW">
                <a:solidFill>
                  <a:srgbClr val="FFFFFF"/>
                </a:solidFill>
              </a:rPr>
              <a:t>MQ3 sensor</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90000"/>
              </a:lnSpc>
            </a:pPr>
            <a:r>
              <a:rPr lang="en-US" sz="1100" dirty="0">
                <a:solidFill>
                  <a:srgbClr val="000000"/>
                </a:solidFill>
              </a:rPr>
              <a:t>The MQ-3 gas sensor would be placed on the steering wheel. The distance between the sensor and the driver would be 30-50cm. The MQ-3 sensor can sense presence of alcohol gases at concentrations from 0.05mg/L to 10mg/L. It’s conductivity increases as the concentration of alcohol gases increases. It has high sensitivity to alcohol and has a good resistance to disturbances due to smoke, vapor and gasoline. This module provides both digital and analog outputs. It has a high sensitivity and fast response time. </a:t>
            </a:r>
          </a:p>
          <a:p>
            <a:pPr marL="0" indent="0">
              <a:lnSpc>
                <a:spcPct val="90000"/>
              </a:lnSpc>
              <a:buNone/>
            </a:pPr>
            <a:endParaRPr lang="en-US" sz="1100" dirty="0">
              <a:solidFill>
                <a:srgbClr val="000000"/>
              </a:solidFill>
            </a:endParaRPr>
          </a:p>
          <a:p>
            <a:pPr marL="0" indent="0">
              <a:lnSpc>
                <a:spcPct val="90000"/>
              </a:lnSpc>
              <a:buNone/>
            </a:pPr>
            <a:r>
              <a:rPr lang="en-US" sz="1100" b="1" dirty="0">
                <a:solidFill>
                  <a:srgbClr val="000000"/>
                </a:solidFill>
              </a:rPr>
              <a:t>Why MQ3?</a:t>
            </a:r>
          </a:p>
          <a:p>
            <a:pPr>
              <a:lnSpc>
                <a:spcPct val="90000"/>
              </a:lnSpc>
            </a:pPr>
            <a:r>
              <a:rPr lang="en-US" sz="1100" dirty="0">
                <a:solidFill>
                  <a:srgbClr val="000000"/>
                </a:solidFill>
              </a:rPr>
              <a:t>5V operation</a:t>
            </a:r>
          </a:p>
          <a:p>
            <a:pPr>
              <a:lnSpc>
                <a:spcPct val="90000"/>
              </a:lnSpc>
            </a:pPr>
            <a:r>
              <a:rPr lang="en-US" sz="1100" dirty="0">
                <a:solidFill>
                  <a:srgbClr val="000000"/>
                </a:solidFill>
              </a:rPr>
              <a:t>Simple to use</a:t>
            </a:r>
          </a:p>
          <a:p>
            <a:pPr>
              <a:lnSpc>
                <a:spcPct val="90000"/>
              </a:lnSpc>
            </a:pPr>
            <a:r>
              <a:rPr lang="en-US" sz="1100" dirty="0">
                <a:solidFill>
                  <a:srgbClr val="000000"/>
                </a:solidFill>
              </a:rPr>
              <a:t>LEDs for output and power</a:t>
            </a:r>
          </a:p>
          <a:p>
            <a:pPr>
              <a:lnSpc>
                <a:spcPct val="90000"/>
              </a:lnSpc>
            </a:pPr>
            <a:r>
              <a:rPr lang="en-US" sz="1100" dirty="0">
                <a:solidFill>
                  <a:srgbClr val="000000"/>
                </a:solidFill>
              </a:rPr>
              <a:t>Output sensitivity is adjustable</a:t>
            </a:r>
          </a:p>
          <a:p>
            <a:pPr>
              <a:lnSpc>
                <a:spcPct val="90000"/>
              </a:lnSpc>
            </a:pPr>
            <a:r>
              <a:rPr lang="en-US" sz="1100" dirty="0">
                <a:solidFill>
                  <a:srgbClr val="000000"/>
                </a:solidFill>
              </a:rPr>
              <a:t>Analog output 0V to 5V – can be calibrated to indicate level of BAC of driver</a:t>
            </a:r>
          </a:p>
          <a:p>
            <a:pPr>
              <a:lnSpc>
                <a:spcPct val="90000"/>
              </a:lnSpc>
            </a:pPr>
            <a:r>
              <a:rPr lang="en-US" sz="1100" dirty="0">
                <a:solidFill>
                  <a:srgbClr val="000000"/>
                </a:solidFill>
              </a:rPr>
              <a:t>Digital output 0V or 5V – 0V means no alcohol detected while 5V means alcohol detected (triggering amount can be configured)</a:t>
            </a:r>
          </a:p>
          <a:p>
            <a:pPr>
              <a:lnSpc>
                <a:spcPct val="90000"/>
              </a:lnSpc>
            </a:pPr>
            <a:r>
              <a:rPr lang="en-US" sz="1100" dirty="0">
                <a:solidFill>
                  <a:srgbClr val="000000"/>
                </a:solidFill>
              </a:rPr>
              <a:t>Low cost</a:t>
            </a:r>
          </a:p>
          <a:p>
            <a:pPr>
              <a:lnSpc>
                <a:spcPct val="90000"/>
              </a:lnSpc>
            </a:pPr>
            <a:r>
              <a:rPr lang="en-US" sz="1100" dirty="0">
                <a:solidFill>
                  <a:srgbClr val="000000"/>
                </a:solidFill>
              </a:rPr>
              <a:t>Good sensitivity to alcohol gas</a:t>
            </a:r>
          </a:p>
          <a:p>
            <a:pPr marL="0" indent="0">
              <a:lnSpc>
                <a:spcPct val="90000"/>
              </a:lnSpc>
              <a:buNone/>
            </a:pPr>
            <a:endParaRPr lang="en-US" sz="1100" dirty="0">
              <a:solidFill>
                <a:srgbClr val="000000"/>
              </a:solidFill>
            </a:endParaRPr>
          </a:p>
          <a:p>
            <a:pPr marL="0" indent="0">
              <a:lnSpc>
                <a:spcPct val="90000"/>
              </a:lnSpc>
              <a:buNone/>
            </a:pPr>
            <a:r>
              <a:rPr lang="en-US" sz="1100" b="1" dirty="0">
                <a:solidFill>
                  <a:srgbClr val="000000"/>
                </a:solidFill>
              </a:rPr>
              <a:t>Drawback-</a:t>
            </a:r>
          </a:p>
          <a:p>
            <a:pPr marL="0" indent="0">
              <a:lnSpc>
                <a:spcPct val="90000"/>
              </a:lnSpc>
              <a:buNone/>
            </a:pPr>
            <a:r>
              <a:rPr lang="en-US" sz="1100" dirty="0">
                <a:solidFill>
                  <a:srgbClr val="000000"/>
                </a:solidFill>
              </a:rPr>
              <a:t>Owing to the high sensitivity, it is very difficult to calibrate and stabilize.</a:t>
            </a:r>
          </a:p>
        </p:txBody>
      </p:sp>
    </p:spTree>
    <p:extLst>
      <p:ext uri="{BB962C8B-B14F-4D97-AF65-F5344CB8AC3E}">
        <p14:creationId xmlns:p14="http://schemas.microsoft.com/office/powerpoint/2010/main" val="354642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Calibrating the MQ3 Sensor	</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IN" sz="2400" dirty="0">
                <a:solidFill>
                  <a:srgbClr val="000000"/>
                </a:solidFill>
              </a:rPr>
              <a:t>The MQ-3 gas sensor was calibrated by giving it an input draft after consumption of known amount of alcohol and checking for the </a:t>
            </a:r>
            <a:r>
              <a:rPr lang="en-IN" sz="2400" dirty="0" err="1">
                <a:solidFill>
                  <a:srgbClr val="000000"/>
                </a:solidFill>
              </a:rPr>
              <a:t>analog</a:t>
            </a:r>
            <a:r>
              <a:rPr lang="en-IN" sz="2400" dirty="0">
                <a:solidFill>
                  <a:srgbClr val="000000"/>
                </a:solidFill>
              </a:rPr>
              <a:t> output and setting the threshold for the digital output.</a:t>
            </a:r>
          </a:p>
        </p:txBody>
      </p:sp>
    </p:spTree>
    <p:extLst>
      <p:ext uri="{BB962C8B-B14F-4D97-AF65-F5344CB8AC3E}">
        <p14:creationId xmlns:p14="http://schemas.microsoft.com/office/powerpoint/2010/main" val="344664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C718-E3DE-4518-B94B-E9FFAC74CDF8}"/>
              </a:ext>
            </a:extLst>
          </p:cNvPr>
          <p:cNvSpPr>
            <a:spLocks noGrp="1"/>
          </p:cNvSpPr>
          <p:nvPr>
            <p:ph type="title"/>
          </p:nvPr>
        </p:nvSpPr>
        <p:spPr>
          <a:xfrm>
            <a:off x="838200" y="365125"/>
            <a:ext cx="10515600" cy="1325563"/>
          </a:xfrm>
        </p:spPr>
        <p:txBody>
          <a:bodyPr>
            <a:normAutofit/>
          </a:bodyPr>
          <a:lstStyle/>
          <a:p>
            <a:r>
              <a:rPr lang="en-US"/>
              <a:t>System on ARC IoTDK</a:t>
            </a:r>
          </a:p>
        </p:txBody>
      </p:sp>
      <p:graphicFrame>
        <p:nvGraphicFramePr>
          <p:cNvPr id="5" name="Content Placeholder 2">
            <a:extLst>
              <a:ext uri="{FF2B5EF4-FFF2-40B4-BE49-F238E27FC236}">
                <a16:creationId xmlns:a16="http://schemas.microsoft.com/office/drawing/2014/main" id="{C21774E7-10DA-4F81-8323-7C1FBE99B3AF}"/>
              </a:ext>
            </a:extLst>
          </p:cNvPr>
          <p:cNvGraphicFramePr>
            <a:graphicFrameLocks noGrp="1"/>
          </p:cNvGraphicFramePr>
          <p:nvPr>
            <p:ph idx="1"/>
            <p:extLst>
              <p:ext uri="{D42A27DB-BD31-4B8C-83A1-F6EECF244321}">
                <p14:modId xmlns:p14="http://schemas.microsoft.com/office/powerpoint/2010/main" val="20230261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12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nSpc>
                <a:spcPct val="90000"/>
              </a:lnSpc>
            </a:pPr>
            <a:r>
              <a:rPr lang="en-US" altLang="zh-TW" sz="4400" kern="1200">
                <a:solidFill>
                  <a:schemeClr val="tx1"/>
                </a:solidFill>
                <a:latin typeface="+mj-lt"/>
                <a:ea typeface="+mj-ea"/>
                <a:cs typeface="+mj-cs"/>
              </a:rPr>
              <a:t>Face Detection</a:t>
            </a:r>
            <a:endParaRPr lang="en-US" sz="4400" kern="1200">
              <a:solidFill>
                <a:schemeClr val="tx1"/>
              </a:solidFill>
              <a:latin typeface="+mj-lt"/>
              <a:ea typeface="+mj-ea"/>
              <a:cs typeface="+mj-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825" y="642988"/>
            <a:ext cx="3040426" cy="5571543"/>
          </a:xfrm>
          <a:prstGeom prst="rect">
            <a:avLst/>
          </a:prstGeom>
        </p:spPr>
      </p:pic>
      <p:sp>
        <p:nvSpPr>
          <p:cNvPr id="5" name="TextBox 4"/>
          <p:cNvSpPr txBox="1"/>
          <p:nvPr/>
        </p:nvSpPr>
        <p:spPr>
          <a:xfrm>
            <a:off x="4387515" y="2022601"/>
            <a:ext cx="7161017" cy="4154361"/>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t>Driver images are initially fed into the system and the model is then trained to recognize the person via face-detection.</a:t>
            </a:r>
          </a:p>
          <a:p>
            <a:pPr marL="285750" indent="-228600" defTabSz="914400">
              <a:lnSpc>
                <a:spcPct val="90000"/>
              </a:lnSpc>
              <a:spcAft>
                <a:spcPts val="600"/>
              </a:spcAft>
              <a:buFont typeface="Arial" panose="020B0604020202020204" pitchFamily="34" charset="0"/>
              <a:buChar char="•"/>
            </a:pPr>
            <a:r>
              <a:rPr lang="en-US" sz="2000" dirty="0"/>
              <a:t>The webcam to be mounted on the steering wheel monitors the driver and alerts when the driver appears to be drowsy via eye aspect ratio. </a:t>
            </a:r>
          </a:p>
          <a:p>
            <a:pPr marL="285750" indent="-228600" defTabSz="914400">
              <a:lnSpc>
                <a:spcPct val="90000"/>
              </a:lnSpc>
              <a:spcAft>
                <a:spcPts val="600"/>
              </a:spcAft>
              <a:buFont typeface="Arial" panose="020B0604020202020204" pitchFamily="34" charset="0"/>
              <a:buChar char="•"/>
            </a:pPr>
            <a:r>
              <a:rPr lang="en-US" sz="2000" dirty="0"/>
              <a:t>OpenCV was used for </a:t>
            </a:r>
            <a:r>
              <a:rPr lang="en-US" sz="2000"/>
              <a:t>the development purposes.</a:t>
            </a:r>
            <a:endParaRPr lang="en-US" sz="2000" dirty="0"/>
          </a:p>
        </p:txBody>
      </p:sp>
    </p:spTree>
    <p:extLst>
      <p:ext uri="{BB962C8B-B14F-4D97-AF65-F5344CB8AC3E}">
        <p14:creationId xmlns:p14="http://schemas.microsoft.com/office/powerpoint/2010/main" val="40049418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C6BB0-1B8C-408F-B7DB-6610A49EAB9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Camera Monitoring</a:t>
            </a:r>
          </a:p>
        </p:txBody>
      </p:sp>
      <p:sp>
        <p:nvSpPr>
          <p:cNvPr id="3" name="Content Placeholder 2">
            <a:extLst>
              <a:ext uri="{FF2B5EF4-FFF2-40B4-BE49-F238E27FC236}">
                <a16:creationId xmlns:a16="http://schemas.microsoft.com/office/drawing/2014/main" id="{EA57AAFA-18F8-45C1-8AD2-F2660F3C0159}"/>
              </a:ext>
            </a:extLst>
          </p:cNvPr>
          <p:cNvSpPr>
            <a:spLocks noGrp="1"/>
          </p:cNvSpPr>
          <p:nvPr>
            <p:ph idx="1"/>
          </p:nvPr>
        </p:nvSpPr>
        <p:spPr>
          <a:xfrm>
            <a:off x="643468" y="2638044"/>
            <a:ext cx="3363974" cy="3415622"/>
          </a:xfrm>
        </p:spPr>
        <p:txBody>
          <a:bodyPr>
            <a:normAutofit/>
          </a:bodyPr>
          <a:lstStyle/>
          <a:p>
            <a:r>
              <a:rPr lang="en-US">
                <a:solidFill>
                  <a:schemeClr val="bg1"/>
                </a:solidFill>
              </a:rPr>
              <a:t>The camera serves a two-fold purpose – 1. detecting the driver via face detection 2. Alert when the driver is drowsy.</a:t>
            </a:r>
          </a:p>
          <a:p>
            <a:endParaRPr lang="en-US">
              <a:solidFill>
                <a:schemeClr val="bg1"/>
              </a:solidFill>
            </a:endParaRPr>
          </a:p>
          <a:p>
            <a:endParaRPr lang="en-US">
              <a:solidFill>
                <a:schemeClr val="bg1"/>
              </a:solidFill>
            </a:endParaRPr>
          </a:p>
        </p:txBody>
      </p:sp>
      <p:pic>
        <p:nvPicPr>
          <p:cNvPr id="5" name="Picture 4">
            <a:extLst>
              <a:ext uri="{FF2B5EF4-FFF2-40B4-BE49-F238E27FC236}">
                <a16:creationId xmlns:a16="http://schemas.microsoft.com/office/drawing/2014/main" id="{4E816BFF-28BA-45F8-8CD6-16B4FC601160}"/>
              </a:ext>
            </a:extLst>
          </p:cNvPr>
          <p:cNvPicPr>
            <a:picLocks noChangeAspect="1"/>
          </p:cNvPicPr>
          <p:nvPr/>
        </p:nvPicPr>
        <p:blipFill rotWithShape="1">
          <a:blip r:embed="rId2"/>
          <a:srcRect l="2042" r="292"/>
          <a:stretch/>
        </p:blipFill>
        <p:spPr>
          <a:xfrm>
            <a:off x="5297763" y="948510"/>
            <a:ext cx="6250769" cy="4800112"/>
          </a:xfrm>
          <a:prstGeom prst="rect">
            <a:avLst/>
          </a:prstGeom>
        </p:spPr>
      </p:pic>
    </p:spTree>
    <p:extLst>
      <p:ext uri="{BB962C8B-B14F-4D97-AF65-F5344CB8AC3E}">
        <p14:creationId xmlns:p14="http://schemas.microsoft.com/office/powerpoint/2010/main" val="91239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Summary</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90000"/>
              </a:lnSpc>
              <a:buFont typeface="Wingdings" panose="05000000000000000000" pitchFamily="2" charset="2"/>
              <a:buChar char="v"/>
            </a:pPr>
            <a:r>
              <a:rPr lang="en-US" dirty="0">
                <a:solidFill>
                  <a:srgbClr val="000000"/>
                </a:solidFill>
              </a:rPr>
              <a:t>This project uses the ARC </a:t>
            </a:r>
            <a:r>
              <a:rPr lang="en-US" dirty="0" err="1">
                <a:solidFill>
                  <a:srgbClr val="000000"/>
                </a:solidFill>
              </a:rPr>
              <a:t>IoTDK</a:t>
            </a:r>
            <a:r>
              <a:rPr lang="en-US" dirty="0">
                <a:solidFill>
                  <a:srgbClr val="000000"/>
                </a:solidFill>
              </a:rPr>
              <a:t> to create a DUI detection/monitoring system for vehicles via the use of an MQ-3 gas sensor and Computer Vision.</a:t>
            </a:r>
          </a:p>
          <a:p>
            <a:pPr>
              <a:lnSpc>
                <a:spcPct val="90000"/>
              </a:lnSpc>
              <a:buFont typeface="Wingdings" panose="05000000000000000000" pitchFamily="2" charset="2"/>
              <a:buChar char="v"/>
            </a:pPr>
            <a:r>
              <a:rPr lang="en-US" dirty="0">
                <a:solidFill>
                  <a:srgbClr val="000000"/>
                </a:solidFill>
              </a:rPr>
              <a:t>A working prototype of the proposed project was developed. </a:t>
            </a:r>
          </a:p>
          <a:p>
            <a:pPr>
              <a:lnSpc>
                <a:spcPct val="90000"/>
              </a:lnSpc>
              <a:buFont typeface="Wingdings" panose="05000000000000000000" pitchFamily="2" charset="2"/>
              <a:buChar char="v"/>
            </a:pPr>
            <a:r>
              <a:rPr lang="en-US" dirty="0">
                <a:solidFill>
                  <a:srgbClr val="000000"/>
                </a:solidFill>
              </a:rPr>
              <a:t>This project could be taken further by processing the drowsiness application directly on the </a:t>
            </a:r>
            <a:r>
              <a:rPr lang="en-US" dirty="0" err="1">
                <a:solidFill>
                  <a:srgbClr val="000000"/>
                </a:solidFill>
              </a:rPr>
              <a:t>EmbARC</a:t>
            </a:r>
            <a:r>
              <a:rPr lang="en-US" dirty="0">
                <a:solidFill>
                  <a:srgbClr val="000000"/>
                </a:solidFill>
              </a:rPr>
              <a:t> Board.</a:t>
            </a:r>
          </a:p>
          <a:p>
            <a:pPr marL="0" indent="0">
              <a:lnSpc>
                <a:spcPct val="90000"/>
              </a:lnSpc>
              <a:buNone/>
            </a:pPr>
            <a:endParaRPr lang="en-US" dirty="0">
              <a:solidFill>
                <a:srgbClr val="000000"/>
              </a:solidFill>
            </a:endParaRPr>
          </a:p>
          <a:p>
            <a:pPr>
              <a:lnSpc>
                <a:spcPct val="90000"/>
              </a:lnSpc>
              <a:buFont typeface="Wingdings" panose="05000000000000000000" pitchFamily="2" charset="2"/>
              <a:buChar char="v"/>
            </a:pPr>
            <a:endParaRPr lang="en-US" dirty="0">
              <a:solidFill>
                <a:srgbClr val="000000"/>
              </a:solidFill>
            </a:endParaRPr>
          </a:p>
        </p:txBody>
      </p:sp>
    </p:spTree>
    <p:extLst>
      <p:ext uri="{BB962C8B-B14F-4D97-AF65-F5344CB8AC3E}">
        <p14:creationId xmlns:p14="http://schemas.microsoft.com/office/powerpoint/2010/main" val="48664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81AB94-CAC7-4858-AA0C-D4AAA92287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6223" y="278656"/>
            <a:ext cx="1704558" cy="843134"/>
          </a:xfrm>
          <a:prstGeom prst="rect">
            <a:avLst/>
          </a:prstGeom>
          <a:noFill/>
        </p:spPr>
      </p:pic>
    </p:spTree>
    <p:extLst>
      <p:ext uri="{BB962C8B-B14F-4D97-AF65-F5344CB8AC3E}">
        <p14:creationId xmlns:p14="http://schemas.microsoft.com/office/powerpoint/2010/main" val="306964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00E968-D1ED-4246-8454-1DDF2ABDD8E4}"/>
              </a:ext>
            </a:extLst>
          </p:cNvPr>
          <p:cNvSpPr>
            <a:spLocks noGrp="1"/>
          </p:cNvSpPr>
          <p:nvPr>
            <p:ph type="body" sz="quarter" idx="10"/>
          </p:nvPr>
        </p:nvSpPr>
        <p:spPr>
          <a:xfrm>
            <a:off x="619877" y="4112745"/>
            <a:ext cx="10962523" cy="731520"/>
          </a:xfrm>
        </p:spPr>
        <p:txBody>
          <a:bodyPr/>
          <a:lstStyle/>
          <a:p>
            <a:r>
              <a:rPr lang="en-US" altLang="zh-TW" dirty="0" err="1"/>
              <a:t>Arun</a:t>
            </a:r>
            <a:r>
              <a:rPr lang="en-US" altLang="zh-TW" dirty="0"/>
              <a:t> </a:t>
            </a:r>
            <a:r>
              <a:rPr lang="en-US" altLang="zh-TW" dirty="0" err="1"/>
              <a:t>Singhal</a:t>
            </a:r>
            <a:r>
              <a:rPr lang="en-US" altLang="zh-TW" dirty="0"/>
              <a:t>, </a:t>
            </a:r>
            <a:r>
              <a:rPr lang="en-US" altLang="zh-TW" dirty="0" err="1"/>
              <a:t>Rishab</a:t>
            </a:r>
            <a:r>
              <a:rPr lang="en-US" altLang="zh-TW" dirty="0"/>
              <a:t> Ravi and Aditya </a:t>
            </a:r>
            <a:r>
              <a:rPr lang="en-US" altLang="zh-TW" dirty="0" err="1"/>
              <a:t>Nad</a:t>
            </a:r>
            <a:endParaRPr lang="zh-TW" altLang="en-US" dirty="0"/>
          </a:p>
        </p:txBody>
      </p:sp>
      <p:sp>
        <p:nvSpPr>
          <p:cNvPr id="3" name="Text Placeholder 2">
            <a:extLst>
              <a:ext uri="{FF2B5EF4-FFF2-40B4-BE49-F238E27FC236}">
                <a16:creationId xmlns:a16="http://schemas.microsoft.com/office/drawing/2014/main" id="{F9C59012-33B3-47FF-BB24-C289057F6443}"/>
              </a:ext>
            </a:extLst>
          </p:cNvPr>
          <p:cNvSpPr>
            <a:spLocks noGrp="1"/>
          </p:cNvSpPr>
          <p:nvPr>
            <p:ph type="body" sz="quarter" idx="11"/>
          </p:nvPr>
        </p:nvSpPr>
        <p:spPr/>
        <p:txBody>
          <a:bodyPr/>
          <a:lstStyle/>
          <a:p>
            <a:r>
              <a:rPr lang="en-US" altLang="zh-TW" dirty="0"/>
              <a:t>13</a:t>
            </a:r>
            <a:r>
              <a:rPr lang="en-US" altLang="zh-TW" baseline="30000" dirty="0"/>
              <a:t>th</a:t>
            </a:r>
            <a:r>
              <a:rPr lang="en-US" altLang="zh-TW" dirty="0"/>
              <a:t> June, 2019</a:t>
            </a:r>
            <a:endParaRPr lang="zh-TW" altLang="en-US" dirty="0"/>
          </a:p>
        </p:txBody>
      </p:sp>
      <p:sp>
        <p:nvSpPr>
          <p:cNvPr id="4" name="Subtitle 3">
            <a:extLst>
              <a:ext uri="{FF2B5EF4-FFF2-40B4-BE49-F238E27FC236}">
                <a16:creationId xmlns:a16="http://schemas.microsoft.com/office/drawing/2014/main" id="{635EE673-1A94-4B18-ACC5-4AC36A313C12}"/>
              </a:ext>
            </a:extLst>
          </p:cNvPr>
          <p:cNvSpPr>
            <a:spLocks noGrp="1"/>
          </p:cNvSpPr>
          <p:nvPr>
            <p:ph type="subTitle" idx="1"/>
          </p:nvPr>
        </p:nvSpPr>
        <p:spPr/>
        <p:txBody>
          <a:bodyPr/>
          <a:lstStyle/>
          <a:p>
            <a:r>
              <a:rPr lang="en-US" altLang="zh-TW" dirty="0"/>
              <a:t>Smart &amp; Safe Vehicle </a:t>
            </a:r>
            <a:endParaRPr lang="zh-TW" altLang="en-US" dirty="0"/>
          </a:p>
        </p:txBody>
      </p:sp>
      <p:sp>
        <p:nvSpPr>
          <p:cNvPr id="5" name="Title 4">
            <a:extLst>
              <a:ext uri="{FF2B5EF4-FFF2-40B4-BE49-F238E27FC236}">
                <a16:creationId xmlns:a16="http://schemas.microsoft.com/office/drawing/2014/main" id="{AE7AFA09-F0CB-4E86-944E-D3E437AF134F}"/>
              </a:ext>
            </a:extLst>
          </p:cNvPr>
          <p:cNvSpPr>
            <a:spLocks noGrp="1"/>
          </p:cNvSpPr>
          <p:nvPr>
            <p:ph type="ctrTitle"/>
          </p:nvPr>
        </p:nvSpPr>
        <p:spPr/>
        <p:txBody>
          <a:bodyPr/>
          <a:lstStyle/>
          <a:p>
            <a:r>
              <a:rPr lang="en-US" altLang="zh-CN" dirty="0"/>
              <a:t>Project Name – </a:t>
            </a:r>
            <a:r>
              <a:rPr lang="en-US" altLang="zh-CN" dirty="0">
                <a:solidFill>
                  <a:schemeClr val="bg1">
                    <a:lumMod val="65000"/>
                  </a:schemeClr>
                </a:solidFill>
              </a:rPr>
              <a:t>DUI Monitoring System</a:t>
            </a:r>
            <a:endParaRPr lang="zh-TW" altLang="en-US" dirty="0">
              <a:solidFill>
                <a:schemeClr val="bg1">
                  <a:lumMod val="65000"/>
                </a:schemeClr>
              </a:solidFill>
            </a:endParaRPr>
          </a:p>
        </p:txBody>
      </p:sp>
      <p:pic>
        <p:nvPicPr>
          <p:cNvPr id="6" name="Picture 5">
            <a:extLst>
              <a:ext uri="{FF2B5EF4-FFF2-40B4-BE49-F238E27FC236}">
                <a16:creationId xmlns:a16="http://schemas.microsoft.com/office/drawing/2014/main" id="{D9ABEC45-49F6-408E-8A92-E2B433E79E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31638" y="301659"/>
            <a:ext cx="1742265" cy="777340"/>
          </a:xfrm>
          <a:prstGeom prst="rect">
            <a:avLst/>
          </a:prstGeom>
          <a:noFill/>
        </p:spPr>
      </p:pic>
    </p:spTree>
    <p:extLst>
      <p:ext uri="{BB962C8B-B14F-4D97-AF65-F5344CB8AC3E}">
        <p14:creationId xmlns:p14="http://schemas.microsoft.com/office/powerpoint/2010/main" val="11752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normAutofit fontScale="85000" lnSpcReduction="20000"/>
          </a:bodyPr>
          <a:lstStyle/>
          <a:p>
            <a:pPr marL="342900" indent="-342900">
              <a:lnSpc>
                <a:spcPct val="150000"/>
              </a:lnSpc>
              <a:spcBef>
                <a:spcPts val="0"/>
              </a:spcBef>
              <a:buClr>
                <a:srgbClr val="7030A0"/>
              </a:buClr>
              <a:buFont typeface="Wingdings" pitchFamily="2" charset="2"/>
              <a:buChar char="n"/>
            </a:pPr>
            <a:r>
              <a:rPr lang="en-US" altLang="zh-TW" dirty="0"/>
              <a:t>Project Abstract</a:t>
            </a:r>
          </a:p>
          <a:p>
            <a:pPr marL="342900" indent="-342900">
              <a:lnSpc>
                <a:spcPct val="150000"/>
              </a:lnSpc>
              <a:spcBef>
                <a:spcPts val="0"/>
              </a:spcBef>
              <a:buClr>
                <a:srgbClr val="7030A0"/>
              </a:buClr>
              <a:buFont typeface="Wingdings" pitchFamily="2" charset="2"/>
              <a:buChar char="n"/>
            </a:pPr>
            <a:r>
              <a:rPr lang="en-US" altLang="zh-TW" dirty="0"/>
              <a:t>Project Challenge and Creativity</a:t>
            </a:r>
          </a:p>
          <a:p>
            <a:pPr marL="342900" indent="-342900">
              <a:lnSpc>
                <a:spcPct val="150000"/>
              </a:lnSpc>
              <a:spcBef>
                <a:spcPts val="0"/>
              </a:spcBef>
              <a:buClr>
                <a:srgbClr val="7030A0"/>
              </a:buClr>
              <a:buFont typeface="Wingdings" pitchFamily="2" charset="2"/>
              <a:buChar char="n"/>
            </a:pPr>
            <a:r>
              <a:rPr lang="en-US" altLang="zh-TW" dirty="0"/>
              <a:t>Design Description</a:t>
            </a:r>
          </a:p>
          <a:p>
            <a:pPr marL="342900" indent="-342900">
              <a:lnSpc>
                <a:spcPct val="150000"/>
              </a:lnSpc>
              <a:spcBef>
                <a:spcPts val="0"/>
              </a:spcBef>
              <a:buClr>
                <a:srgbClr val="7030A0"/>
              </a:buClr>
              <a:buFont typeface="Wingdings" pitchFamily="2" charset="2"/>
              <a:buChar char="n"/>
            </a:pPr>
            <a:r>
              <a:rPr lang="en-US" altLang="zh-TW" dirty="0"/>
              <a:t>System Analysis and Testability</a:t>
            </a:r>
          </a:p>
          <a:p>
            <a:pPr marL="342900" indent="-342900">
              <a:lnSpc>
                <a:spcPct val="150000"/>
              </a:lnSpc>
              <a:spcBef>
                <a:spcPts val="0"/>
              </a:spcBef>
              <a:buClr>
                <a:srgbClr val="7030A0"/>
              </a:buClr>
              <a:buFont typeface="Wingdings" pitchFamily="2" charset="2"/>
              <a:buChar char="n"/>
            </a:pPr>
            <a:r>
              <a:rPr lang="en-US" altLang="zh-TW" dirty="0"/>
              <a:t>Block Diagram</a:t>
            </a:r>
          </a:p>
          <a:p>
            <a:pPr marL="342900" indent="-342900">
              <a:lnSpc>
                <a:spcPct val="150000"/>
              </a:lnSpc>
              <a:spcBef>
                <a:spcPts val="0"/>
              </a:spcBef>
              <a:buClr>
                <a:srgbClr val="7030A0"/>
              </a:buClr>
              <a:buFont typeface="Wingdings" pitchFamily="2" charset="2"/>
              <a:buChar char="n"/>
            </a:pPr>
            <a:r>
              <a:rPr lang="en-US" altLang="zh-TW" dirty="0"/>
              <a:t>Circuit Diagram with connections to IOT kit</a:t>
            </a:r>
          </a:p>
          <a:p>
            <a:pPr marL="342900" indent="-342900">
              <a:lnSpc>
                <a:spcPct val="150000"/>
              </a:lnSpc>
              <a:spcBef>
                <a:spcPts val="0"/>
              </a:spcBef>
              <a:buClr>
                <a:srgbClr val="7030A0"/>
              </a:buClr>
              <a:buFont typeface="Wingdings" pitchFamily="2" charset="2"/>
              <a:buChar char="n"/>
            </a:pPr>
            <a:r>
              <a:rPr lang="en-US" altLang="zh-TW" dirty="0"/>
              <a:t>MQ3 sensor (signal conditioning, placement &amp; range, working)</a:t>
            </a:r>
          </a:p>
          <a:p>
            <a:pPr marL="342900" indent="-342900">
              <a:lnSpc>
                <a:spcPct val="150000"/>
              </a:lnSpc>
              <a:spcBef>
                <a:spcPts val="0"/>
              </a:spcBef>
              <a:buClr>
                <a:srgbClr val="7030A0"/>
              </a:buClr>
              <a:buFont typeface="Wingdings" pitchFamily="2" charset="2"/>
              <a:buChar char="n"/>
            </a:pPr>
            <a:r>
              <a:rPr lang="en-US" altLang="zh-TW" dirty="0"/>
              <a:t>Calibration and Measurement (MQ3 sensor)</a:t>
            </a:r>
          </a:p>
          <a:p>
            <a:pPr marL="342900" indent="-342900">
              <a:lnSpc>
                <a:spcPct val="150000"/>
              </a:lnSpc>
              <a:spcBef>
                <a:spcPts val="0"/>
              </a:spcBef>
              <a:buClr>
                <a:srgbClr val="7030A0"/>
              </a:buClr>
              <a:buFont typeface="Wingdings" pitchFamily="2" charset="2"/>
              <a:buChar char="n"/>
            </a:pPr>
            <a:r>
              <a:rPr lang="en-US" altLang="zh-TW" dirty="0"/>
              <a:t>Face Detection Algorithm</a:t>
            </a:r>
          </a:p>
          <a:p>
            <a:pPr marL="342900" indent="-342900">
              <a:lnSpc>
                <a:spcPct val="150000"/>
              </a:lnSpc>
              <a:spcBef>
                <a:spcPts val="0"/>
              </a:spcBef>
              <a:buClr>
                <a:srgbClr val="7030A0"/>
              </a:buClr>
              <a:buFont typeface="Wingdings" pitchFamily="2" charset="2"/>
              <a:buChar char="n"/>
            </a:pPr>
            <a:r>
              <a:rPr lang="en-US" altLang="zh-TW" dirty="0"/>
              <a:t>Summary</a:t>
            </a:r>
          </a:p>
        </p:txBody>
      </p:sp>
      <p:sp>
        <p:nvSpPr>
          <p:cNvPr id="4" name="AutoShape 131" descr="globe pic"/>
          <p:cNvSpPr>
            <a:spLocks noChangeArrowheads="1"/>
          </p:cNvSpPr>
          <p:nvPr/>
        </p:nvSpPr>
        <p:spPr bwMode="auto">
          <a:xfrm>
            <a:off x="9304422" y="2894597"/>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Project Abstract</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“Every year in the U.S. alone, drunk driving claims approximately 10,000 lives and costs approximately $194 billion”. This project seeks to offer a solution to minimize this global issue via a </a:t>
            </a:r>
            <a:r>
              <a:rPr lang="en-US" sz="2400" b="1" dirty="0">
                <a:solidFill>
                  <a:srgbClr val="000000"/>
                </a:solidFill>
              </a:rPr>
              <a:t>DUI monitoring system </a:t>
            </a:r>
            <a:r>
              <a:rPr lang="en-US" sz="2400" dirty="0">
                <a:solidFill>
                  <a:srgbClr val="000000"/>
                </a:solidFill>
              </a:rPr>
              <a:t>designed for vehicles. </a:t>
            </a:r>
          </a:p>
          <a:p>
            <a:r>
              <a:rPr lang="en-US" sz="2400" dirty="0">
                <a:solidFill>
                  <a:srgbClr val="000000"/>
                </a:solidFill>
              </a:rPr>
              <a:t>The system consists of a gas sensor   to check for alcohol consumption and a camera to monitor drowsiness. Demonstrated by a demo car gradually coming to a halt if alcohol was sensed.</a:t>
            </a:r>
          </a:p>
        </p:txBody>
      </p:sp>
    </p:spTree>
    <p:extLst>
      <p:ext uri="{BB962C8B-B14F-4D97-AF65-F5344CB8AC3E}">
        <p14:creationId xmlns:p14="http://schemas.microsoft.com/office/powerpoint/2010/main" val="197652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Project Challenge and Creativity</a:t>
            </a:r>
          </a:p>
        </p:txBody>
      </p:sp>
      <p:graphicFrame>
        <p:nvGraphicFramePr>
          <p:cNvPr id="5" name="Content Placeholder 2">
            <a:extLst>
              <a:ext uri="{FF2B5EF4-FFF2-40B4-BE49-F238E27FC236}">
                <a16:creationId xmlns:a16="http://schemas.microsoft.com/office/drawing/2014/main" id="{2A349FA0-1403-46FA-A296-BBC13708DBFE}"/>
              </a:ext>
            </a:extLst>
          </p:cNvPr>
          <p:cNvGraphicFramePr>
            <a:graphicFrameLocks noGrp="1"/>
          </p:cNvGraphicFramePr>
          <p:nvPr>
            <p:ph idx="1"/>
            <p:extLst>
              <p:ext uri="{D42A27DB-BD31-4B8C-83A1-F6EECF244321}">
                <p14:modId xmlns:p14="http://schemas.microsoft.com/office/powerpoint/2010/main" val="32218481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50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Design Description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54336" y="963877"/>
            <a:ext cx="6172184" cy="5386122"/>
          </a:xfrm>
        </p:spPr>
        <p:txBody>
          <a:bodyPr anchor="ctr">
            <a:normAutofit/>
          </a:bodyPr>
          <a:lstStyle/>
          <a:p>
            <a:pPr marL="0" indent="0">
              <a:lnSpc>
                <a:spcPct val="90000"/>
              </a:lnSpc>
              <a:buNone/>
            </a:pPr>
            <a:r>
              <a:rPr lang="en-US" sz="1800" dirty="0"/>
              <a:t>Requirements:</a:t>
            </a:r>
          </a:p>
          <a:p>
            <a:pPr marL="0" indent="0">
              <a:lnSpc>
                <a:spcPct val="90000"/>
              </a:lnSpc>
              <a:buNone/>
            </a:pPr>
            <a:r>
              <a:rPr lang="en-US" sz="1800" dirty="0"/>
              <a:t>a) </a:t>
            </a:r>
            <a:r>
              <a:rPr lang="en-US" sz="1800" b="1" dirty="0"/>
              <a:t>Hardware:</a:t>
            </a:r>
          </a:p>
          <a:p>
            <a:pPr marL="0" indent="0">
              <a:lnSpc>
                <a:spcPct val="90000"/>
              </a:lnSpc>
              <a:buNone/>
            </a:pPr>
            <a:r>
              <a:rPr lang="en-US" sz="1800" dirty="0"/>
              <a:t>1) ARC IoT Development Kit</a:t>
            </a:r>
          </a:p>
          <a:p>
            <a:pPr marL="0" indent="0">
              <a:lnSpc>
                <a:spcPct val="90000"/>
              </a:lnSpc>
              <a:buNone/>
            </a:pPr>
            <a:r>
              <a:rPr lang="en-US" sz="1800" dirty="0"/>
              <a:t>2) MQ3 alcohol sensor</a:t>
            </a:r>
          </a:p>
          <a:p>
            <a:pPr marL="0" indent="0">
              <a:lnSpc>
                <a:spcPct val="90000"/>
              </a:lnSpc>
              <a:buNone/>
            </a:pPr>
            <a:r>
              <a:rPr lang="en-US" sz="1800" dirty="0"/>
              <a:t>3) Web camera </a:t>
            </a:r>
          </a:p>
          <a:p>
            <a:pPr marL="0" indent="0">
              <a:lnSpc>
                <a:spcPct val="90000"/>
              </a:lnSpc>
              <a:buNone/>
            </a:pPr>
            <a:r>
              <a:rPr lang="en-US" sz="1800" dirty="0"/>
              <a:t>4) Basic circuit design components (resistors, LEDs)</a:t>
            </a:r>
          </a:p>
          <a:p>
            <a:pPr marL="0" indent="0">
              <a:lnSpc>
                <a:spcPct val="90000"/>
              </a:lnSpc>
              <a:buNone/>
            </a:pPr>
            <a:r>
              <a:rPr lang="en-US" sz="1800" dirty="0"/>
              <a:t>5) DC Motors (BO 100rpm)</a:t>
            </a:r>
          </a:p>
          <a:p>
            <a:pPr marL="0" indent="0">
              <a:lnSpc>
                <a:spcPct val="90000"/>
              </a:lnSpc>
              <a:buNone/>
            </a:pPr>
            <a:r>
              <a:rPr lang="en-US" sz="1800" dirty="0"/>
              <a:t>9) Chassis </a:t>
            </a:r>
          </a:p>
          <a:p>
            <a:pPr marL="0" indent="0">
              <a:lnSpc>
                <a:spcPct val="90000"/>
              </a:lnSpc>
              <a:buNone/>
            </a:pPr>
            <a:r>
              <a:rPr lang="en-US" sz="1800" dirty="0"/>
              <a:t>10) Wheels</a:t>
            </a:r>
          </a:p>
          <a:p>
            <a:pPr marL="0" indent="0">
              <a:lnSpc>
                <a:spcPct val="90000"/>
              </a:lnSpc>
              <a:buNone/>
            </a:pPr>
            <a:endParaRPr lang="en-US" sz="1800" dirty="0"/>
          </a:p>
          <a:p>
            <a:pPr marL="0" indent="0">
              <a:lnSpc>
                <a:spcPct val="90000"/>
              </a:lnSpc>
              <a:buNone/>
            </a:pPr>
            <a:r>
              <a:rPr lang="en-US" sz="1800" dirty="0"/>
              <a:t>b) </a:t>
            </a:r>
            <a:r>
              <a:rPr lang="en-US" sz="1800" b="1" dirty="0"/>
              <a:t>Software:</a:t>
            </a:r>
          </a:p>
          <a:p>
            <a:pPr marL="0" indent="0">
              <a:lnSpc>
                <a:spcPct val="90000"/>
              </a:lnSpc>
              <a:buNone/>
            </a:pPr>
            <a:r>
              <a:rPr lang="en-US" sz="1800" dirty="0"/>
              <a:t>1) </a:t>
            </a:r>
            <a:r>
              <a:rPr lang="en-US" sz="1800" dirty="0" err="1"/>
              <a:t>embARC</a:t>
            </a:r>
            <a:r>
              <a:rPr lang="en-US" sz="1800" dirty="0"/>
              <a:t> Open Source Platform</a:t>
            </a:r>
          </a:p>
          <a:p>
            <a:pPr marL="0" indent="0">
              <a:lnSpc>
                <a:spcPct val="90000"/>
              </a:lnSpc>
              <a:buNone/>
            </a:pPr>
            <a:r>
              <a:rPr lang="en-US" sz="1800" dirty="0"/>
              <a:t>2) </a:t>
            </a:r>
            <a:r>
              <a:rPr lang="en-US" sz="1800" dirty="0" err="1"/>
              <a:t>MetaWare</a:t>
            </a:r>
            <a:r>
              <a:rPr lang="en-US" sz="1800" dirty="0"/>
              <a:t> Development Toolkit &amp; GNU Toolchain</a:t>
            </a:r>
          </a:p>
          <a:p>
            <a:pPr marL="0" indent="0">
              <a:lnSpc>
                <a:spcPct val="90000"/>
              </a:lnSpc>
              <a:buNone/>
            </a:pPr>
            <a:r>
              <a:rPr lang="en-US" sz="1800" dirty="0"/>
              <a:t>3) Python + OpenCV (for computer vision)</a:t>
            </a:r>
          </a:p>
          <a:p>
            <a:pPr marL="0" indent="0">
              <a:lnSpc>
                <a:spcPct val="90000"/>
              </a:lnSpc>
              <a:buNone/>
            </a:pPr>
            <a:r>
              <a:rPr lang="en-US" sz="1800" dirty="0"/>
              <a:t>4) Putty</a:t>
            </a:r>
          </a:p>
          <a:p>
            <a:pPr marL="0" indent="0">
              <a:lnSpc>
                <a:spcPct val="90000"/>
              </a:lnSpc>
              <a:buNone/>
            </a:pPr>
            <a:r>
              <a:rPr lang="en-US" sz="1800" dirty="0"/>
              <a:t>5) </a:t>
            </a:r>
            <a:r>
              <a:rPr lang="en-US" sz="1800" dirty="0" err="1"/>
              <a:t>Digilent</a:t>
            </a:r>
            <a:r>
              <a:rPr lang="en-US" sz="1800" dirty="0"/>
              <a:t> Adept</a:t>
            </a:r>
          </a:p>
          <a:p>
            <a:pPr marL="0" indent="0">
              <a:lnSpc>
                <a:spcPct val="90000"/>
              </a:lnSpc>
              <a:buNone/>
            </a:pPr>
            <a:endParaRPr lang="en-US" sz="1800" dirty="0"/>
          </a:p>
          <a:p>
            <a:pPr marL="0" indent="0">
              <a:lnSpc>
                <a:spcPct val="90000"/>
              </a:lnSpc>
              <a:buNone/>
            </a:pPr>
            <a:endParaRPr lang="en-US" sz="1800" b="1" dirty="0"/>
          </a:p>
          <a:p>
            <a:pPr marL="0" indent="0">
              <a:lnSpc>
                <a:spcPct val="90000"/>
              </a:lnSpc>
              <a:buNone/>
            </a:pPr>
            <a:endParaRPr lang="en-US" sz="1800" dirty="0"/>
          </a:p>
          <a:p>
            <a:pPr>
              <a:lnSpc>
                <a:spcPct val="90000"/>
              </a:lnSpc>
            </a:pPr>
            <a:endParaRPr lang="en-US" sz="1800" dirty="0"/>
          </a:p>
        </p:txBody>
      </p:sp>
    </p:spTree>
    <p:extLst>
      <p:ext uri="{BB962C8B-B14F-4D97-AF65-F5344CB8AC3E}">
        <p14:creationId xmlns:p14="http://schemas.microsoft.com/office/powerpoint/2010/main" val="372027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200" y="631825"/>
            <a:ext cx="10515600" cy="1325563"/>
          </a:xfrm>
        </p:spPr>
        <p:txBody>
          <a:bodyPr>
            <a:normAutofit/>
          </a:bodyPr>
          <a:lstStyle/>
          <a:p>
            <a:r>
              <a:rPr lang="en-US"/>
              <a:t> </a:t>
            </a:r>
            <a:endParaRPr lang="en-US" dirty="0"/>
          </a:p>
        </p:txBody>
      </p:sp>
      <p:sp>
        <p:nvSpPr>
          <p:cNvPr id="3" name="Content Placeholder 2"/>
          <p:cNvSpPr>
            <a:spLocks noGrp="1"/>
          </p:cNvSpPr>
          <p:nvPr>
            <p:ph idx="1"/>
          </p:nvPr>
        </p:nvSpPr>
        <p:spPr>
          <a:xfrm>
            <a:off x="838200" y="899160"/>
            <a:ext cx="10515600" cy="3871762"/>
          </a:xfrm>
        </p:spPr>
        <p:txBody>
          <a:bodyPr>
            <a:normAutofit lnSpcReduction="10000"/>
          </a:bodyPr>
          <a:lstStyle/>
          <a:p>
            <a:pPr marL="0" indent="0">
              <a:lnSpc>
                <a:spcPct val="90000"/>
              </a:lnSpc>
              <a:buNone/>
            </a:pPr>
            <a:r>
              <a:rPr lang="en-US" b="1" dirty="0"/>
              <a:t>Working in-brief:-</a:t>
            </a:r>
          </a:p>
          <a:p>
            <a:pPr marL="0" indent="0">
              <a:lnSpc>
                <a:spcPct val="90000"/>
              </a:lnSpc>
              <a:buNone/>
            </a:pPr>
            <a:endParaRPr lang="en-US" b="1" dirty="0"/>
          </a:p>
          <a:p>
            <a:pPr>
              <a:lnSpc>
                <a:spcPct val="90000"/>
              </a:lnSpc>
              <a:buFont typeface="Wingdings" panose="05000000000000000000" pitchFamily="2" charset="2"/>
              <a:buChar char="Ø"/>
            </a:pPr>
            <a:r>
              <a:rPr lang="en-US" dirty="0"/>
              <a:t>The MQ-3 alcohol sensor (breath analyzer sensor) checks if the driver has consumed alcohol. Depending on the output of the sensor, the vehicle is brought to a gradual halt (considering the speed of the vehicle so that it’s not an inconvenience). </a:t>
            </a:r>
          </a:p>
          <a:p>
            <a:pPr>
              <a:lnSpc>
                <a:spcPct val="90000"/>
              </a:lnSpc>
              <a:buFont typeface="Wingdings" panose="05000000000000000000" pitchFamily="2" charset="2"/>
              <a:buChar char="Ø"/>
            </a:pPr>
            <a:endParaRPr lang="en-US" dirty="0"/>
          </a:p>
          <a:p>
            <a:pPr>
              <a:lnSpc>
                <a:spcPct val="90000"/>
              </a:lnSpc>
              <a:buFont typeface="Wingdings" panose="05000000000000000000" pitchFamily="2" charset="2"/>
              <a:buChar char="Ø"/>
            </a:pPr>
            <a:r>
              <a:rPr lang="en-US" dirty="0"/>
              <a:t>A webcam monitors the driver and checks for drowsiness via face-detection and eye aspect ratio. </a:t>
            </a:r>
          </a:p>
          <a:p>
            <a:pPr>
              <a:lnSpc>
                <a:spcPct val="90000"/>
              </a:lnSpc>
              <a:buFont typeface="Wingdings" panose="05000000000000000000" pitchFamily="2" charset="2"/>
              <a:buChar char="Ø"/>
            </a:pPr>
            <a:endParaRPr lang="en-US" dirty="0"/>
          </a:p>
          <a:p>
            <a:pPr>
              <a:lnSpc>
                <a:spcPct val="90000"/>
              </a:lnSpc>
              <a:buFont typeface="Wingdings" panose="05000000000000000000" pitchFamily="2" charset="2"/>
              <a:buChar char="Ø"/>
            </a:pPr>
            <a:r>
              <a:rPr lang="en-US" dirty="0"/>
              <a:t>The system is also set to inform the respective authorities via e-mail if the driver is not in a position to drive (drowsy).</a:t>
            </a:r>
          </a:p>
          <a:p>
            <a:pPr marL="0" indent="0">
              <a:lnSpc>
                <a:spcPct val="90000"/>
              </a:lnSpc>
              <a:buNone/>
            </a:pPr>
            <a:r>
              <a:rPr lang="en-US" dirty="0"/>
              <a:t> </a:t>
            </a:r>
          </a:p>
          <a:p>
            <a:pPr>
              <a:lnSpc>
                <a:spcPct val="90000"/>
              </a:lnSpc>
            </a:pPr>
            <a:endParaRPr lang="en-US" dirty="0"/>
          </a:p>
        </p:txBody>
      </p:sp>
    </p:spTree>
    <p:extLst>
      <p:ext uri="{BB962C8B-B14F-4D97-AF65-F5344CB8AC3E}">
        <p14:creationId xmlns:p14="http://schemas.microsoft.com/office/powerpoint/2010/main" val="382834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System Analysis and Testability</a:t>
            </a:r>
          </a:p>
        </p:txBody>
      </p:sp>
      <p:sp>
        <p:nvSpPr>
          <p:cNvPr id="3" name="Content Placeholder 2"/>
          <p:cNvSpPr>
            <a:spLocks noGrp="1"/>
          </p:cNvSpPr>
          <p:nvPr>
            <p:ph idx="1"/>
          </p:nvPr>
        </p:nvSpPr>
        <p:spPr>
          <a:xfrm>
            <a:off x="5537200" y="812026"/>
            <a:ext cx="5849298" cy="5230634"/>
          </a:xfrm>
        </p:spPr>
        <p:txBody>
          <a:bodyPr anchor="ctr">
            <a:normAutofit/>
          </a:bodyPr>
          <a:lstStyle/>
          <a:p>
            <a:pPr>
              <a:lnSpc>
                <a:spcPct val="90000"/>
              </a:lnSpc>
              <a:buFont typeface="Wingdings" panose="05000000000000000000" pitchFamily="2" charset="2"/>
              <a:buChar char="Ø"/>
            </a:pPr>
            <a:r>
              <a:rPr lang="en-US" sz="1500" dirty="0">
                <a:solidFill>
                  <a:srgbClr val="000000"/>
                </a:solidFill>
              </a:rPr>
              <a:t>For pilot study a model is designed with breath analyzer and image processing, by making use of a home assembled toy car with DC motors for motion. </a:t>
            </a:r>
          </a:p>
          <a:p>
            <a:pPr>
              <a:lnSpc>
                <a:spcPct val="90000"/>
              </a:lnSpc>
              <a:buFont typeface="Wingdings" panose="05000000000000000000" pitchFamily="2" charset="2"/>
              <a:buChar char="Ø"/>
            </a:pPr>
            <a:endParaRPr lang="en-US" sz="1500" dirty="0">
              <a:solidFill>
                <a:srgbClr val="000000"/>
              </a:solidFill>
            </a:endParaRPr>
          </a:p>
          <a:p>
            <a:pPr>
              <a:lnSpc>
                <a:spcPct val="90000"/>
              </a:lnSpc>
              <a:buFont typeface="Wingdings" panose="05000000000000000000" pitchFamily="2" charset="2"/>
              <a:buChar char="Ø"/>
            </a:pPr>
            <a:r>
              <a:rPr lang="en-US" sz="1500" dirty="0">
                <a:solidFill>
                  <a:srgbClr val="000000"/>
                </a:solidFill>
              </a:rPr>
              <a:t>A cap dipped in alcohol will be used to provide an input to the MQ-3 gas sensor. An red LED glows on detecting the driver to be under the influence of alcohol. </a:t>
            </a:r>
          </a:p>
          <a:p>
            <a:pPr>
              <a:lnSpc>
                <a:spcPct val="90000"/>
              </a:lnSpc>
              <a:buFont typeface="Wingdings" panose="05000000000000000000" pitchFamily="2" charset="2"/>
              <a:buChar char="Ø"/>
            </a:pPr>
            <a:endParaRPr lang="en-US" sz="1500" dirty="0">
              <a:solidFill>
                <a:srgbClr val="000000"/>
              </a:solidFill>
            </a:endParaRPr>
          </a:p>
          <a:p>
            <a:pPr>
              <a:lnSpc>
                <a:spcPct val="90000"/>
              </a:lnSpc>
              <a:buFont typeface="Wingdings" panose="05000000000000000000" pitchFamily="2" charset="2"/>
              <a:buChar char="Ø"/>
            </a:pPr>
            <a:r>
              <a:rPr lang="en-US" sz="1500" dirty="0">
                <a:solidFill>
                  <a:srgbClr val="000000"/>
                </a:solidFill>
              </a:rPr>
              <a:t>The camera uses facial recognition and computer vision to detect drowsiness in the driver. The system shoots out an email to the authorities if the driver is caught drowsy.</a:t>
            </a:r>
          </a:p>
          <a:p>
            <a:pPr marL="0" indent="0">
              <a:lnSpc>
                <a:spcPct val="90000"/>
              </a:lnSpc>
              <a:buNone/>
            </a:pPr>
            <a:endParaRPr lang="en-US" sz="1500" dirty="0">
              <a:solidFill>
                <a:srgbClr val="000000"/>
              </a:solidFill>
            </a:endParaRPr>
          </a:p>
          <a:p>
            <a:pPr marL="0" indent="0">
              <a:lnSpc>
                <a:spcPct val="90000"/>
              </a:lnSpc>
              <a:buNone/>
            </a:pPr>
            <a:endParaRPr lang="en-US" sz="1500" dirty="0">
              <a:solidFill>
                <a:srgbClr val="000000"/>
              </a:solidFill>
            </a:endParaRPr>
          </a:p>
          <a:p>
            <a:pPr marL="0" indent="0">
              <a:lnSpc>
                <a:spcPct val="90000"/>
              </a:lnSpc>
              <a:buNone/>
            </a:pPr>
            <a:endParaRPr lang="en-US" sz="1500" dirty="0">
              <a:solidFill>
                <a:srgbClr val="000000"/>
              </a:solidFill>
            </a:endParaRPr>
          </a:p>
        </p:txBody>
      </p:sp>
    </p:spTree>
    <p:extLst>
      <p:ext uri="{BB962C8B-B14F-4D97-AF65-F5344CB8AC3E}">
        <p14:creationId xmlns:p14="http://schemas.microsoft.com/office/powerpoint/2010/main" val="319401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60026"/>
          </a:xfrm>
        </p:spPr>
        <p:txBody>
          <a:bodyPr>
            <a:normAutofit fontScale="90000"/>
          </a:bodyPr>
          <a:lstStyle/>
          <a:p>
            <a:r>
              <a:rPr lang="en-US" dirty="0"/>
              <a:t>  </a:t>
            </a:r>
          </a:p>
        </p:txBody>
      </p:sp>
      <p:sp>
        <p:nvSpPr>
          <p:cNvPr id="3" name="Content Placeholder 2"/>
          <p:cNvSpPr>
            <a:spLocks noGrp="1"/>
          </p:cNvSpPr>
          <p:nvPr>
            <p:ph idx="1"/>
          </p:nvPr>
        </p:nvSpPr>
        <p:spPr>
          <a:xfrm>
            <a:off x="88901" y="68574"/>
            <a:ext cx="12102596" cy="6757979"/>
          </a:xfrm>
        </p:spPr>
        <p:txBody>
          <a:bodyPr/>
          <a:lstStyle/>
          <a:p>
            <a:pPr marL="0" indent="0">
              <a:buNone/>
            </a:pPr>
            <a:r>
              <a:rPr lang="en-US" dirty="0"/>
              <a:t> </a:t>
            </a:r>
          </a:p>
        </p:txBody>
      </p:sp>
      <p:sp>
        <p:nvSpPr>
          <p:cNvPr id="4" name="Oval 3"/>
          <p:cNvSpPr/>
          <p:nvPr/>
        </p:nvSpPr>
        <p:spPr>
          <a:xfrm>
            <a:off x="5028948" y="68574"/>
            <a:ext cx="1371600" cy="4969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START</a:t>
            </a:r>
          </a:p>
        </p:txBody>
      </p:sp>
      <p:sp>
        <p:nvSpPr>
          <p:cNvPr id="5" name="Rectangle 4"/>
          <p:cNvSpPr/>
          <p:nvPr/>
        </p:nvSpPr>
        <p:spPr>
          <a:xfrm>
            <a:off x="4408155" y="860918"/>
            <a:ext cx="2707106"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Test for alcohol in breath.</a:t>
            </a:r>
          </a:p>
        </p:txBody>
      </p:sp>
      <p:sp>
        <p:nvSpPr>
          <p:cNvPr id="6" name="Down Arrow 5"/>
          <p:cNvSpPr/>
          <p:nvPr/>
        </p:nvSpPr>
        <p:spPr>
          <a:xfrm>
            <a:off x="5492930" y="565483"/>
            <a:ext cx="484632" cy="303799"/>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7" name="Down Arrow 6"/>
          <p:cNvSpPr/>
          <p:nvPr/>
        </p:nvSpPr>
        <p:spPr>
          <a:xfrm>
            <a:off x="5542685" y="1795097"/>
            <a:ext cx="484632" cy="240632"/>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8" name="Flowchart: Decision 7"/>
          <p:cNvSpPr/>
          <p:nvPr/>
        </p:nvSpPr>
        <p:spPr>
          <a:xfrm>
            <a:off x="4618253" y="1955822"/>
            <a:ext cx="2133159" cy="917906"/>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If Test Positive</a:t>
            </a:r>
          </a:p>
        </p:txBody>
      </p:sp>
      <p:sp>
        <p:nvSpPr>
          <p:cNvPr id="9" name="Right Arrow 8"/>
          <p:cNvSpPr/>
          <p:nvPr/>
        </p:nvSpPr>
        <p:spPr>
          <a:xfrm>
            <a:off x="6751412" y="2301029"/>
            <a:ext cx="914778" cy="382365"/>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YES</a:t>
            </a:r>
          </a:p>
        </p:txBody>
      </p:sp>
      <p:sp>
        <p:nvSpPr>
          <p:cNvPr id="13" name="TextBox 12"/>
          <p:cNvSpPr txBox="1"/>
          <p:nvPr/>
        </p:nvSpPr>
        <p:spPr>
          <a:xfrm>
            <a:off x="7808675" y="2106855"/>
            <a:ext cx="1392473" cy="307777"/>
          </a:xfrm>
          <a:prstGeom prst="rect">
            <a:avLst/>
          </a:prstGeom>
          <a:noFill/>
        </p:spPr>
        <p:txBody>
          <a:bodyPr wrap="square" rtlCol="0">
            <a:spAutoFit/>
          </a:bodyPr>
          <a:lstStyle/>
          <a:p>
            <a:r>
              <a:rPr lang="en-US" sz="1400" dirty="0"/>
              <a:t>INNOCENT</a:t>
            </a:r>
          </a:p>
        </p:txBody>
      </p:sp>
      <p:sp>
        <p:nvSpPr>
          <p:cNvPr id="18" name="Up Arrow 17"/>
          <p:cNvSpPr/>
          <p:nvPr/>
        </p:nvSpPr>
        <p:spPr>
          <a:xfrm>
            <a:off x="9178227" y="1687418"/>
            <a:ext cx="362631" cy="531429"/>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21" name="Rectangle 20"/>
          <p:cNvSpPr/>
          <p:nvPr/>
        </p:nvSpPr>
        <p:spPr>
          <a:xfrm>
            <a:off x="8467221" y="773018"/>
            <a:ext cx="1786690"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Wait for 5 mins</a:t>
            </a:r>
          </a:p>
        </p:txBody>
      </p:sp>
      <p:sp>
        <p:nvSpPr>
          <p:cNvPr id="24" name="Left Arrow 23"/>
          <p:cNvSpPr/>
          <p:nvPr/>
        </p:nvSpPr>
        <p:spPr>
          <a:xfrm>
            <a:off x="7068301" y="1050400"/>
            <a:ext cx="1398920" cy="359635"/>
          </a:xfrm>
          <a:prstGeom prst="lef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27" name="Down Arrow 26"/>
          <p:cNvSpPr/>
          <p:nvPr/>
        </p:nvSpPr>
        <p:spPr>
          <a:xfrm>
            <a:off x="5566496" y="2899595"/>
            <a:ext cx="460821" cy="360948"/>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a:t>
            </a:r>
          </a:p>
        </p:txBody>
      </p:sp>
      <p:sp>
        <p:nvSpPr>
          <p:cNvPr id="28" name="Flowchart: Decision 27"/>
          <p:cNvSpPr/>
          <p:nvPr/>
        </p:nvSpPr>
        <p:spPr>
          <a:xfrm>
            <a:off x="4783217" y="3260528"/>
            <a:ext cx="2027378" cy="684011"/>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Is Vehicle moving</a:t>
            </a:r>
          </a:p>
        </p:txBody>
      </p:sp>
      <p:sp>
        <p:nvSpPr>
          <p:cNvPr id="29" name="TextBox 28"/>
          <p:cNvSpPr txBox="1"/>
          <p:nvPr/>
        </p:nvSpPr>
        <p:spPr>
          <a:xfrm>
            <a:off x="348915" y="24641"/>
            <a:ext cx="4162926" cy="584775"/>
          </a:xfrm>
          <a:prstGeom prst="rect">
            <a:avLst/>
          </a:prstGeom>
          <a:noFill/>
        </p:spPr>
        <p:txBody>
          <a:bodyPr wrap="square" rtlCol="0">
            <a:spAutoFit/>
          </a:bodyPr>
          <a:lstStyle/>
          <a:p>
            <a:r>
              <a:rPr lang="en-US" sz="3200" b="1" dirty="0"/>
              <a:t>BLOCK DIAGRAM</a:t>
            </a:r>
          </a:p>
        </p:txBody>
      </p:sp>
      <p:cxnSp>
        <p:nvCxnSpPr>
          <p:cNvPr id="34" name="Straight Connector 33"/>
          <p:cNvCxnSpPr>
            <a:stCxn id="9" idx="3"/>
          </p:cNvCxnSpPr>
          <p:nvPr/>
        </p:nvCxnSpPr>
        <p:spPr>
          <a:xfrm flipV="1">
            <a:off x="7666190" y="2476188"/>
            <a:ext cx="1693352" cy="1602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8" idx="2"/>
          </p:cNvCxnSpPr>
          <p:nvPr/>
        </p:nvCxnSpPr>
        <p:spPr>
          <a:xfrm flipV="1">
            <a:off x="9359542" y="2218847"/>
            <a:ext cx="1" cy="273364"/>
          </a:xfrm>
          <a:prstGeom prst="line">
            <a:avLst/>
          </a:prstGeom>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40231" y="2913192"/>
            <a:ext cx="833033" cy="307777"/>
          </a:xfrm>
          <a:prstGeom prst="rect">
            <a:avLst/>
          </a:prstGeom>
          <a:noFill/>
        </p:spPr>
        <p:txBody>
          <a:bodyPr wrap="square" rtlCol="0">
            <a:spAutoFit/>
          </a:bodyPr>
          <a:lstStyle/>
          <a:p>
            <a:r>
              <a:rPr lang="en-US" sz="1400" dirty="0"/>
              <a:t>DRUNK</a:t>
            </a:r>
          </a:p>
        </p:txBody>
      </p:sp>
      <p:sp>
        <p:nvSpPr>
          <p:cNvPr id="45" name="Left Arrow 44"/>
          <p:cNvSpPr/>
          <p:nvPr/>
        </p:nvSpPr>
        <p:spPr>
          <a:xfrm>
            <a:off x="4033094" y="3441032"/>
            <a:ext cx="750123" cy="364334"/>
          </a:xfrm>
          <a:prstGeom prst="lef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46" name="Rectangle 45"/>
          <p:cNvSpPr/>
          <p:nvPr/>
        </p:nvSpPr>
        <p:spPr>
          <a:xfrm>
            <a:off x="1290985" y="2888091"/>
            <a:ext cx="2742109" cy="15023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a:p>
            <a:pPr algn="ctr"/>
            <a:r>
              <a:rPr lang="en-US" sz="1400" dirty="0"/>
              <a:t>Turn on parking signals</a:t>
            </a:r>
          </a:p>
          <a:p>
            <a:pPr algn="ctr"/>
            <a:r>
              <a:rPr lang="en-US" sz="1400" dirty="0"/>
              <a:t>Start the alcohol over limit indicator &amp; trigger the alarm</a:t>
            </a:r>
          </a:p>
          <a:p>
            <a:pPr algn="ctr"/>
            <a:r>
              <a:rPr lang="en-US" sz="1400" dirty="0"/>
              <a:t>Gradually decrease car speed to 0km/h</a:t>
            </a:r>
          </a:p>
          <a:p>
            <a:pPr algn="ctr"/>
            <a:r>
              <a:rPr lang="en-US" sz="1400" dirty="0"/>
              <a:t>Restrict engine ignition</a:t>
            </a:r>
          </a:p>
          <a:p>
            <a:pPr algn="ctr"/>
            <a:endParaRPr lang="en-US" sz="1400" dirty="0"/>
          </a:p>
        </p:txBody>
      </p:sp>
      <p:cxnSp>
        <p:nvCxnSpPr>
          <p:cNvPr id="48" name="Straight Connector 47"/>
          <p:cNvCxnSpPr/>
          <p:nvPr/>
        </p:nvCxnSpPr>
        <p:spPr>
          <a:xfrm>
            <a:off x="9359542" y="2476188"/>
            <a:ext cx="0" cy="1468351"/>
          </a:xfrm>
          <a:prstGeom prst="line">
            <a:avLst/>
          </a:prstGeom>
          <a:ln/>
        </p:spPr>
        <p:style>
          <a:lnRef idx="1">
            <a:schemeClr val="accent1"/>
          </a:lnRef>
          <a:fillRef idx="0">
            <a:schemeClr val="accent1"/>
          </a:fillRef>
          <a:effectRef idx="0">
            <a:schemeClr val="accent1"/>
          </a:effectRef>
          <a:fontRef idx="minor">
            <a:schemeClr val="tx1"/>
          </a:fontRef>
        </p:style>
      </p:cxnSp>
      <p:sp>
        <p:nvSpPr>
          <p:cNvPr id="50" name="Down Arrow 49"/>
          <p:cNvSpPr/>
          <p:nvPr/>
        </p:nvSpPr>
        <p:spPr>
          <a:xfrm>
            <a:off x="9117226" y="3939879"/>
            <a:ext cx="484632" cy="475710"/>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1" name="Rectangle 50"/>
          <p:cNvSpPr/>
          <p:nvPr/>
        </p:nvSpPr>
        <p:spPr>
          <a:xfrm>
            <a:off x="8325853" y="4415589"/>
            <a:ext cx="2261935"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No alarm is triggered</a:t>
            </a:r>
          </a:p>
          <a:p>
            <a:pPr algn="ctr"/>
            <a:r>
              <a:rPr lang="en-US" sz="1400" dirty="0"/>
              <a:t>Engine can be ignited</a:t>
            </a:r>
          </a:p>
          <a:p>
            <a:pPr algn="ctr"/>
            <a:r>
              <a:rPr lang="en-US" sz="1400" dirty="0"/>
              <a:t>No speed limit is set</a:t>
            </a:r>
          </a:p>
        </p:txBody>
      </p:sp>
      <p:sp>
        <p:nvSpPr>
          <p:cNvPr id="52" name="TextBox 51"/>
          <p:cNvSpPr txBox="1"/>
          <p:nvPr/>
        </p:nvSpPr>
        <p:spPr>
          <a:xfrm>
            <a:off x="4286083" y="3195058"/>
            <a:ext cx="664338" cy="307777"/>
          </a:xfrm>
          <a:prstGeom prst="rect">
            <a:avLst/>
          </a:prstGeom>
          <a:noFill/>
        </p:spPr>
        <p:txBody>
          <a:bodyPr wrap="square" rtlCol="0">
            <a:spAutoFit/>
          </a:bodyPr>
          <a:lstStyle/>
          <a:p>
            <a:r>
              <a:rPr lang="en-US" sz="1400" dirty="0"/>
              <a:t>YES</a:t>
            </a:r>
          </a:p>
        </p:txBody>
      </p:sp>
      <p:sp>
        <p:nvSpPr>
          <p:cNvPr id="53" name="Down Arrow 52"/>
          <p:cNvSpPr/>
          <p:nvPr/>
        </p:nvSpPr>
        <p:spPr>
          <a:xfrm>
            <a:off x="2376943" y="4390488"/>
            <a:ext cx="484632" cy="569833"/>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4" name="Rectangle 53"/>
          <p:cNvSpPr/>
          <p:nvPr/>
        </p:nvSpPr>
        <p:spPr>
          <a:xfrm>
            <a:off x="1248205" y="4960321"/>
            <a:ext cx="2742109" cy="8181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Location, car details, driver details and time are sent to the registered contacts</a:t>
            </a:r>
          </a:p>
        </p:txBody>
      </p:sp>
      <p:sp>
        <p:nvSpPr>
          <p:cNvPr id="55" name="Down Arrow 54"/>
          <p:cNvSpPr/>
          <p:nvPr/>
        </p:nvSpPr>
        <p:spPr>
          <a:xfrm>
            <a:off x="5542685" y="3939878"/>
            <a:ext cx="484632" cy="905335"/>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6" name="Rectangle 55"/>
          <p:cNvSpPr/>
          <p:nvPr/>
        </p:nvSpPr>
        <p:spPr>
          <a:xfrm>
            <a:off x="4578052" y="4845213"/>
            <a:ext cx="2413897" cy="12073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a:p>
            <a:pPr algn="ctr"/>
            <a:endParaRPr lang="en-US" sz="1400" dirty="0"/>
          </a:p>
          <a:p>
            <a:pPr algn="ctr"/>
            <a:r>
              <a:rPr lang="en-US" sz="1400" dirty="0"/>
              <a:t>Turn off the engine</a:t>
            </a:r>
          </a:p>
          <a:p>
            <a:pPr algn="ctr"/>
            <a:r>
              <a:rPr lang="en-US" sz="1400" dirty="0"/>
              <a:t>Restrict the engine ignition</a:t>
            </a:r>
          </a:p>
          <a:p>
            <a:pPr algn="ctr"/>
            <a:r>
              <a:rPr lang="en-US" sz="1400" dirty="0"/>
              <a:t>Limit car speed to 0km/h</a:t>
            </a:r>
          </a:p>
          <a:p>
            <a:pPr algn="ctr"/>
            <a:r>
              <a:rPr lang="en-US" sz="1400" dirty="0"/>
              <a:t>Start the over-limit indicator</a:t>
            </a:r>
          </a:p>
          <a:p>
            <a:pPr algn="ctr"/>
            <a:r>
              <a:rPr lang="en-US" sz="1400" dirty="0"/>
              <a:t>Turn on the alarm</a:t>
            </a:r>
          </a:p>
          <a:p>
            <a:pPr algn="ctr"/>
            <a:endParaRPr lang="en-US" dirty="0"/>
          </a:p>
          <a:p>
            <a:pPr algn="ctr"/>
            <a:endParaRPr lang="en-US" sz="1800" dirty="0"/>
          </a:p>
        </p:txBody>
      </p:sp>
      <p:sp>
        <p:nvSpPr>
          <p:cNvPr id="57" name="TextBox 56"/>
          <p:cNvSpPr txBox="1"/>
          <p:nvPr/>
        </p:nvSpPr>
        <p:spPr>
          <a:xfrm>
            <a:off x="5903444" y="4177734"/>
            <a:ext cx="833033" cy="307777"/>
          </a:xfrm>
          <a:prstGeom prst="rect">
            <a:avLst/>
          </a:prstGeom>
          <a:noFill/>
        </p:spPr>
        <p:txBody>
          <a:bodyPr wrap="square" rtlCol="0">
            <a:spAutoFit/>
          </a:bodyPr>
          <a:lstStyle/>
          <a:p>
            <a:r>
              <a:rPr lang="en-US" sz="1400" dirty="0"/>
              <a:t>NO</a:t>
            </a:r>
          </a:p>
        </p:txBody>
      </p:sp>
      <p:sp>
        <p:nvSpPr>
          <p:cNvPr id="58" name="Left Arrow 57"/>
          <p:cNvSpPr/>
          <p:nvPr/>
        </p:nvSpPr>
        <p:spPr>
          <a:xfrm>
            <a:off x="3990314" y="5127079"/>
            <a:ext cx="581891" cy="484632"/>
          </a:xfrm>
          <a:prstGeom prst="lef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9" name="Down Arrow 58"/>
          <p:cNvSpPr/>
          <p:nvPr/>
        </p:nvSpPr>
        <p:spPr>
          <a:xfrm>
            <a:off x="5554590" y="6052585"/>
            <a:ext cx="484632" cy="183116"/>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60" name="Oval 59"/>
          <p:cNvSpPr/>
          <p:nvPr/>
        </p:nvSpPr>
        <p:spPr>
          <a:xfrm>
            <a:off x="5197303" y="6235701"/>
            <a:ext cx="1175394" cy="5908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END</a:t>
            </a:r>
          </a:p>
        </p:txBody>
      </p:sp>
    </p:spTree>
    <p:extLst>
      <p:ext uri="{BB962C8B-B14F-4D97-AF65-F5344CB8AC3E}">
        <p14:creationId xmlns:p14="http://schemas.microsoft.com/office/powerpoint/2010/main" val="4260946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982</Words>
  <Application>Microsoft Office PowerPoint</Application>
  <PresentationFormat>Widescreen</PresentationFormat>
  <Paragraphs>132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微軟正黑體</vt:lpstr>
      <vt:lpstr>微软雅黑</vt:lpstr>
      <vt:lpstr>新細明體</vt:lpstr>
      <vt:lpstr>黑体</vt:lpstr>
      <vt:lpstr>Arial</vt:lpstr>
      <vt:lpstr>Calibri</vt:lpstr>
      <vt:lpstr>Wingdings</vt:lpstr>
      <vt:lpstr>Default Theme</vt:lpstr>
      <vt:lpstr>PowerPoint Presentation</vt:lpstr>
      <vt:lpstr>Project Name – DUI Monitoring System</vt:lpstr>
      <vt:lpstr>Agenda</vt:lpstr>
      <vt:lpstr>Project Abstract</vt:lpstr>
      <vt:lpstr>Project Challenge and Creativity</vt:lpstr>
      <vt:lpstr>Design Description</vt:lpstr>
      <vt:lpstr> </vt:lpstr>
      <vt:lpstr>System Analysis and Testability</vt:lpstr>
      <vt:lpstr>  </vt:lpstr>
      <vt:lpstr>Circuit Diagram</vt:lpstr>
      <vt:lpstr>MQ3 sensor</vt:lpstr>
      <vt:lpstr>Calibrating the MQ3 Sensor </vt:lpstr>
      <vt:lpstr>System on ARC IoTDK</vt:lpstr>
      <vt:lpstr>Face Detection</vt:lpstr>
      <vt:lpstr>Camera Monitoring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 Ravi</dc:creator>
  <cp:lastModifiedBy>Rishab Ravi</cp:lastModifiedBy>
  <cp:revision>6</cp:revision>
  <dcterms:created xsi:type="dcterms:W3CDTF">2019-08-19T13:31:02Z</dcterms:created>
  <dcterms:modified xsi:type="dcterms:W3CDTF">2019-08-19T16:08:25Z</dcterms:modified>
</cp:coreProperties>
</file>