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509" r:id="rId2"/>
    <p:sldId id="512" r:id="rId3"/>
    <p:sldId id="505" r:id="rId4"/>
    <p:sldId id="518" r:id="rId5"/>
    <p:sldId id="519" r:id="rId6"/>
    <p:sldId id="520" r:id="rId7"/>
    <p:sldId id="523" r:id="rId8"/>
    <p:sldId id="521" r:id="rId9"/>
    <p:sldId id="532" r:id="rId10"/>
    <p:sldId id="526" r:id="rId11"/>
    <p:sldId id="527" r:id="rId12"/>
    <p:sldId id="529" r:id="rId13"/>
    <p:sldId id="531" r:id="rId14"/>
    <p:sldId id="528" r:id="rId15"/>
    <p:sldId id="522" r:id="rId16"/>
    <p:sldId id="51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60" autoAdjust="0"/>
  </p:normalViewPr>
  <p:slideViewPr>
    <p:cSldViewPr snapToGrid="0">
      <p:cViewPr varScale="1">
        <p:scale>
          <a:sx n="75" d="100"/>
          <a:sy n="75" d="100"/>
        </p:scale>
        <p:origin x="5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23CDA-1D6E-41AE-8156-C6FF1D2D3217}" type="datetimeFigureOut">
              <a:rPr lang="zh-TW" altLang="en-US" smtClean="0"/>
              <a:t>2019/6/14</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9FE90-734B-413F-A3BC-12E5F31F0E1D}" type="slidenum">
              <a:rPr lang="zh-TW" altLang="en-US" smtClean="0"/>
              <a:t>‹#›</a:t>
            </a:fld>
            <a:endParaRPr lang="zh-TW" altLang="en-US"/>
          </a:p>
        </p:txBody>
      </p:sp>
    </p:spTree>
    <p:extLst>
      <p:ext uri="{BB962C8B-B14F-4D97-AF65-F5344CB8AC3E}">
        <p14:creationId xmlns:p14="http://schemas.microsoft.com/office/powerpoint/2010/main" val="272224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3</a:t>
            </a:fld>
            <a:endParaRPr lang="en-US"/>
          </a:p>
        </p:txBody>
      </p:sp>
    </p:spTree>
    <p:extLst>
      <p:ext uri="{BB962C8B-B14F-4D97-AF65-F5344CB8AC3E}">
        <p14:creationId xmlns:p14="http://schemas.microsoft.com/office/powerpoint/2010/main" val="242352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19FE90-734B-413F-A3BC-12E5F31F0E1D}" type="slidenum">
              <a:rPr lang="zh-TW" altLang="en-US" smtClean="0"/>
              <a:t>12</a:t>
            </a:fld>
            <a:endParaRPr lang="zh-TW" altLang="en-US"/>
          </a:p>
        </p:txBody>
      </p:sp>
    </p:spTree>
    <p:extLst>
      <p:ext uri="{BB962C8B-B14F-4D97-AF65-F5344CB8AC3E}">
        <p14:creationId xmlns:p14="http://schemas.microsoft.com/office/powerpoint/2010/main" val="1753145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jp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69459FA-0BBD-4C23-967C-7DDC65B7AD38}"/>
              </a:ext>
            </a:extLst>
          </p:cNvPr>
          <p:cNvPicPr>
            <a:picLocks noChangeAspect="1"/>
          </p:cNvPicPr>
          <p:nvPr>
            <p:custDataLst>
              <p:tags r:id="rId1"/>
            </p:custDataLst>
          </p:nvPr>
        </p:nvPicPr>
        <p:blipFill>
          <a:blip r:embed="rId6"/>
          <a:stretch>
            <a:fillRect/>
          </a:stretch>
        </p:blipFill>
        <p:spPr>
          <a:xfrm>
            <a:off x="0" y="0"/>
            <a:ext cx="12192000" cy="6858000"/>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3"/>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4"/>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177BCB2-9D0A-499A-B2BE-A59EFA404956}"/>
              </a:ext>
            </a:extLst>
          </p:cNvPr>
          <p:cNvPicPr>
            <a:picLocks noChangeAspect="1"/>
          </p:cNvPicPr>
          <p:nvPr>
            <p:custDataLst>
              <p:tags r:id="rId1"/>
            </p:custDataLst>
          </p:nvPr>
        </p:nvPicPr>
        <p:blipFill>
          <a:blip r:embed="rId5"/>
          <a:stretch>
            <a:fillRect/>
          </a:stretch>
        </p:blipFill>
        <p:spPr>
          <a:xfrm>
            <a:off x="0" y="0"/>
            <a:ext cx="12192000" cy="685800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3"/>
            </p:custDataLst>
          </p:nvPr>
        </p:nvSpPr>
        <p:spPr>
          <a:xfrm>
            <a:off x="1360968" y="2558734"/>
            <a:ext cx="4363427" cy="923330"/>
          </a:xfrm>
          <a:prstGeom prst="rect">
            <a:avLst/>
          </a:prstGeom>
          <a:noFill/>
        </p:spPr>
        <p:txBody>
          <a:bodyPr wrap="square" rtlCol="0">
            <a:spAutoFit/>
          </a:bodyPr>
          <a:lstStyle/>
          <a:p>
            <a:r>
              <a:rPr lang="en-US" sz="5400" b="1" dirty="0"/>
              <a:t>Thank You</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ltLang="zh-TW"/>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644057EF-F0C7-4197-82D0-267908AF3CF8}"/>
              </a:ext>
            </a:extLst>
          </p:cNvPr>
          <p:cNvPicPr>
            <a:picLocks noChangeAspect="1"/>
          </p:cNvPicPr>
          <p:nvPr>
            <p:custDataLst>
              <p:tags r:id="rId1"/>
            </p:custDataLst>
          </p:nvPr>
        </p:nvPicPr>
        <p:blipFill>
          <a:blip r:embed="rId8"/>
          <a:stretch>
            <a:fillRect/>
          </a:stretch>
        </p:blipFill>
        <p:spPr>
          <a:xfrm>
            <a:off x="0" y="0"/>
            <a:ext cx="12192000" cy="685800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3"/>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4"/>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5"/>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6"/>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products with the features and functionality discussed in these materials. In any event, Synopsys’ products may be offered and purchased only pursuant to an authorized quote and purchase order or a mutually agreed upon written contract. </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B48F746-CEB3-4F47-8DCC-9A7E1FDEAD0A}"/>
              </a:ext>
            </a:extLst>
          </p:cNvPr>
          <p:cNvPicPr>
            <a:picLocks noChangeAspect="1"/>
          </p:cNvPicPr>
          <p:nvPr>
            <p:custDataLst>
              <p:tags r:id="rId1"/>
            </p:custDataLst>
          </p:nvPr>
        </p:nvPicPr>
        <p:blipFill>
          <a:blip r:embed="rId5"/>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ltLang="zh-TW"/>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9D20E43-B3EE-4B3C-8232-551DC61A70ED}"/>
              </a:ext>
            </a:extLst>
          </p:cNvPr>
          <p:cNvPicPr>
            <a:picLocks noChangeAspect="1"/>
          </p:cNvPicPr>
          <p:nvPr>
            <p:custDataLst>
              <p:tags r:id="rId1"/>
            </p:custDataLst>
          </p:nvPr>
        </p:nvPicPr>
        <p:blipFill>
          <a:blip r:embed="rId5"/>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ltLang="zh-TW"/>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ltLang="zh-TW"/>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2019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www.instructables.com/id/HackerBox-0035-ElectroChemistry/"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Blood_alcohol_cont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1213FocusBackgr10x7-5_96_90.jpg"/>
          <p:cNvPicPr>
            <a:picLocks noChangeAspect="1"/>
          </p:cNvPicPr>
          <p:nvPr/>
        </p:nvPicPr>
        <p:blipFill>
          <a:blip r:embed="rId2" cstate="print"/>
          <a:stretch>
            <a:fillRect/>
          </a:stretch>
        </p:blipFill>
        <p:spPr>
          <a:xfrm>
            <a:off x="0" y="0"/>
            <a:ext cx="12192000" cy="68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3415019" y="1693027"/>
            <a:ext cx="5540583" cy="1908215"/>
          </a:xfrm>
          <a:prstGeom prst="rect">
            <a:avLst/>
          </a:prstGeom>
          <a:noFill/>
        </p:spPr>
        <p:txBody>
          <a:bodyPr wrap="square" rtlCol="0">
            <a:spAutoFit/>
          </a:bodyPr>
          <a:lstStyle/>
          <a:p>
            <a:endParaRPr lang="en-US" altLang="zh-CN" b="1" dirty="0">
              <a:solidFill>
                <a:srgbClr val="FFC000"/>
              </a:solidFill>
            </a:endParaRPr>
          </a:p>
          <a:p>
            <a:r>
              <a:rPr lang="en-US" altLang="zh-CN" sz="4000" b="1" dirty="0">
                <a:solidFill>
                  <a:srgbClr val="FFFF00"/>
                </a:solidFill>
                <a:latin typeface="微软雅黑" pitchFamily="34" charset="-122"/>
                <a:ea typeface="微软雅黑" pitchFamily="34" charset="-122"/>
              </a:rPr>
              <a:t>2019 Synopsys ARC AIoT Design Contest</a:t>
            </a:r>
            <a:endParaRPr lang="en-US" sz="4000" b="1" dirty="0">
              <a:solidFill>
                <a:srgbClr val="FFFF00"/>
              </a:solidFill>
              <a:latin typeface="微软雅黑" pitchFamily="34" charset="-122"/>
              <a:ea typeface="微软雅黑" pitchFamily="34" charset="-122"/>
            </a:endParaRPr>
          </a:p>
          <a:p>
            <a:endParaRPr lang="en-US" sz="2000" dirty="0"/>
          </a:p>
        </p:txBody>
      </p:sp>
      <p:pic>
        <p:nvPicPr>
          <p:cNvPr id="4" name="Picture 2" descr="Description: C:\Users\pgarden\AppData\Local\Microsoft\Windows\Temporary Internet Files\Content.Outlook\6Y0C4C91\IMG_0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4876800"/>
            <a:ext cx="2224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 xmlns:a16="http://schemas.microsoft.com/office/drawing/2014/main" id="{F9A57070-56A2-4DAD-871B-ACB707D858F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856511" y="483937"/>
            <a:ext cx="1557655" cy="762635"/>
          </a:xfrm>
          <a:prstGeom prst="rect">
            <a:avLst/>
          </a:prstGeom>
          <a:noFill/>
        </p:spPr>
      </p:pic>
    </p:spTree>
    <p:extLst>
      <p:ext uri="{BB962C8B-B14F-4D97-AF65-F5344CB8AC3E}">
        <p14:creationId xmlns:p14="http://schemas.microsoft.com/office/powerpoint/2010/main" val="1663781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5" name="Picture 2" descr="Related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31" t="2353" r="2250" b="2500"/>
          <a:stretch/>
        </p:blipFill>
        <p:spPr bwMode="auto">
          <a:xfrm>
            <a:off x="2006221" y="1323831"/>
            <a:ext cx="7683690" cy="50136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411453" y="2382253"/>
            <a:ext cx="1576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n w="0"/>
                <a:effectLst>
                  <a:outerShdw blurRad="38100" dist="19050" dir="2700000" algn="tl" rotWithShape="0">
                    <a:schemeClr val="dk1">
                      <a:alpha val="40000"/>
                    </a:schemeClr>
                  </a:outerShdw>
                </a:effectLst>
              </a:rPr>
              <a:t>MQ-3 Sensor</a:t>
            </a:r>
            <a:endParaRPr lang="en-US" sz="1800" dirty="0">
              <a:ln w="0"/>
              <a:effectLst>
                <a:outerShdw blurRad="38100" dist="19050" dir="2700000" algn="tl" rotWithShape="0">
                  <a:schemeClr val="dk1">
                    <a:alpha val="40000"/>
                  </a:schemeClr>
                </a:outerShdw>
              </a:effectLst>
            </a:endParaRPr>
          </a:p>
        </p:txBody>
      </p:sp>
      <p:sp>
        <p:nvSpPr>
          <p:cNvPr id="4" name="TextBox 3"/>
          <p:cNvSpPr txBox="1"/>
          <p:nvPr/>
        </p:nvSpPr>
        <p:spPr>
          <a:xfrm>
            <a:off x="2511187" y="6086901"/>
            <a:ext cx="7178723" cy="292388"/>
          </a:xfrm>
          <a:prstGeom prst="rect">
            <a:avLst/>
          </a:prstGeom>
          <a:noFill/>
        </p:spPr>
        <p:txBody>
          <a:bodyPr wrap="square" rtlCol="0">
            <a:spAutoFit/>
          </a:bodyPr>
          <a:lstStyle/>
          <a:p>
            <a:r>
              <a:rPr lang="en-US" sz="1300" dirty="0" smtClean="0"/>
              <a:t>courtesy: </a:t>
            </a:r>
            <a:r>
              <a:rPr lang="en-US" sz="1300" dirty="0" smtClean="0">
                <a:hlinkClick r:id="rId3"/>
              </a:rPr>
              <a:t>https</a:t>
            </a:r>
            <a:r>
              <a:rPr lang="en-US" sz="1300" dirty="0">
                <a:hlinkClick r:id="rId3"/>
              </a:rPr>
              <a:t>://www.instructables.com/id/HackerBox-0035-ElectroChemistry/</a:t>
            </a:r>
            <a:endParaRPr lang="en-US" sz="1300" dirty="0"/>
          </a:p>
        </p:txBody>
      </p:sp>
    </p:spTree>
    <p:extLst>
      <p:ext uri="{BB962C8B-B14F-4D97-AF65-F5344CB8AC3E}">
        <p14:creationId xmlns:p14="http://schemas.microsoft.com/office/powerpoint/2010/main" val="1226514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63" y="0"/>
            <a:ext cx="11581896" cy="1143000"/>
          </a:xfrm>
        </p:spPr>
        <p:txBody>
          <a:bodyPr>
            <a:normAutofit/>
          </a:bodyPr>
          <a:lstStyle/>
          <a:p>
            <a:pPr>
              <a:lnSpc>
                <a:spcPct val="150000"/>
              </a:lnSpc>
              <a:spcBef>
                <a:spcPts val="0"/>
              </a:spcBef>
              <a:buClr>
                <a:srgbClr val="7030A0"/>
              </a:buClr>
            </a:pPr>
            <a:r>
              <a:rPr lang="en-US" altLang="zh-TW" dirty="0"/>
              <a:t>MQ3 </a:t>
            </a:r>
            <a:r>
              <a:rPr lang="en-US" altLang="zh-TW" dirty="0" smtClean="0"/>
              <a:t>sensor</a:t>
            </a:r>
            <a:endParaRPr lang="en-US" altLang="zh-TW" dirty="0"/>
          </a:p>
        </p:txBody>
      </p:sp>
      <p:sp>
        <p:nvSpPr>
          <p:cNvPr id="3" name="Content Placeholder 2"/>
          <p:cNvSpPr>
            <a:spLocks noGrp="1"/>
          </p:cNvSpPr>
          <p:nvPr>
            <p:ph idx="1"/>
          </p:nvPr>
        </p:nvSpPr>
        <p:spPr>
          <a:xfrm>
            <a:off x="513347" y="957263"/>
            <a:ext cx="10972800" cy="5527758"/>
          </a:xfrm>
        </p:spPr>
        <p:txBody>
          <a:bodyPr>
            <a:normAutofit fontScale="47500" lnSpcReduction="20000"/>
          </a:bodyPr>
          <a:lstStyle/>
          <a:p>
            <a:r>
              <a:rPr lang="en-US" sz="3500" dirty="0" smtClean="0"/>
              <a:t>The MQ-3 alcohol gas sensor would be placed on the steering wheel. The distance between the sensor and the driver would be 30-50cm. The MQ-3 sensor can sense presence of alcohol gases at concentrations from 0.05mg/L to 10mg/L. </a:t>
            </a:r>
            <a:r>
              <a:rPr lang="en-US" sz="3500" dirty="0"/>
              <a:t>It’s conductivity increases as the concentration of alcohol gases increases. It has high sensitivity to alcohol and has a good resistance to disturbances due to smoke, vapor and gasoline. This module provides both digital and analog outputs. It has a high sensitivity and fast response time. Sensor provides an analog resistive output based on alcohol </a:t>
            </a:r>
            <a:r>
              <a:rPr lang="en-US" sz="3500" dirty="0" smtClean="0"/>
              <a:t>concentration.</a:t>
            </a:r>
            <a:endParaRPr lang="en-US" sz="3500" dirty="0"/>
          </a:p>
          <a:p>
            <a:pPr marL="0" indent="0">
              <a:buNone/>
            </a:pPr>
            <a:endParaRPr lang="en-US" sz="3400" dirty="0" smtClean="0"/>
          </a:p>
          <a:p>
            <a:pPr marL="0" indent="0">
              <a:buNone/>
            </a:pPr>
            <a:r>
              <a:rPr lang="en-US" sz="3400" b="1" dirty="0" smtClean="0"/>
              <a:t>Why MQ3?</a:t>
            </a:r>
          </a:p>
          <a:p>
            <a:r>
              <a:rPr lang="en-US" sz="3400" dirty="0"/>
              <a:t>5V operation</a:t>
            </a:r>
          </a:p>
          <a:p>
            <a:r>
              <a:rPr lang="en-US" sz="3400" dirty="0"/>
              <a:t>Simple to use</a:t>
            </a:r>
          </a:p>
          <a:p>
            <a:r>
              <a:rPr lang="en-US" sz="3400" dirty="0"/>
              <a:t>LEDs for output and power</a:t>
            </a:r>
          </a:p>
          <a:p>
            <a:r>
              <a:rPr lang="en-US" sz="3400" dirty="0"/>
              <a:t>Output </a:t>
            </a:r>
            <a:r>
              <a:rPr lang="en-US" sz="3400" dirty="0" smtClean="0"/>
              <a:t>sensitivity is </a:t>
            </a:r>
            <a:r>
              <a:rPr lang="en-US" sz="3400" dirty="0"/>
              <a:t>adjustable</a:t>
            </a:r>
          </a:p>
          <a:p>
            <a:r>
              <a:rPr lang="en-US" sz="3400" dirty="0"/>
              <a:t>Analog output 0V to </a:t>
            </a:r>
            <a:r>
              <a:rPr lang="en-US" sz="3400" dirty="0" smtClean="0"/>
              <a:t>5V – can be calibrated to indicate level of BAC of driver</a:t>
            </a:r>
            <a:endParaRPr lang="en-US" sz="3400" dirty="0"/>
          </a:p>
          <a:p>
            <a:r>
              <a:rPr lang="en-US" sz="3400" dirty="0"/>
              <a:t>Digital output 0V or </a:t>
            </a:r>
            <a:r>
              <a:rPr lang="en-US" sz="3400" dirty="0" smtClean="0"/>
              <a:t>5V – 0V means no alcohol detected while 5V means alcohol detected(in whatever amount)</a:t>
            </a:r>
            <a:endParaRPr lang="en-US" sz="3400" dirty="0"/>
          </a:p>
          <a:p>
            <a:r>
              <a:rPr lang="en-US" sz="3400" dirty="0"/>
              <a:t>Low </a:t>
            </a:r>
            <a:r>
              <a:rPr lang="en-US" sz="3400" dirty="0" smtClean="0"/>
              <a:t>cost</a:t>
            </a:r>
            <a:endParaRPr lang="en-US" sz="3400" dirty="0"/>
          </a:p>
          <a:p>
            <a:r>
              <a:rPr lang="en-US" sz="3400" dirty="0"/>
              <a:t>Fast </a:t>
            </a:r>
            <a:r>
              <a:rPr lang="en-US" sz="3400" dirty="0" smtClean="0"/>
              <a:t>response</a:t>
            </a:r>
            <a:endParaRPr lang="en-US" sz="3400" dirty="0"/>
          </a:p>
          <a:p>
            <a:r>
              <a:rPr lang="en-US" sz="3400" dirty="0"/>
              <a:t>Stable and </a:t>
            </a:r>
            <a:r>
              <a:rPr lang="en-US" sz="3400" dirty="0" smtClean="0"/>
              <a:t>long life</a:t>
            </a:r>
            <a:endParaRPr lang="en-US" sz="3400" dirty="0"/>
          </a:p>
          <a:p>
            <a:r>
              <a:rPr lang="en-US" sz="3400" dirty="0"/>
              <a:t>Good </a:t>
            </a:r>
            <a:r>
              <a:rPr lang="en-US" sz="3400" dirty="0" smtClean="0"/>
              <a:t>sensitivity </a:t>
            </a:r>
            <a:r>
              <a:rPr lang="en-US" sz="3400" dirty="0"/>
              <a:t>to </a:t>
            </a:r>
            <a:r>
              <a:rPr lang="en-US" sz="3400" dirty="0" smtClean="0"/>
              <a:t>alcohol gas</a:t>
            </a:r>
            <a:endParaRPr lang="en-US" sz="3400" dirty="0"/>
          </a:p>
          <a:p>
            <a:r>
              <a:rPr lang="en-US" sz="3400" dirty="0"/>
              <a:t>Both </a:t>
            </a:r>
            <a:r>
              <a:rPr lang="en-US" sz="3400" dirty="0" smtClean="0"/>
              <a:t>digital </a:t>
            </a:r>
            <a:r>
              <a:rPr lang="en-US" sz="3400" dirty="0"/>
              <a:t>and </a:t>
            </a:r>
            <a:r>
              <a:rPr lang="en-US" sz="3400" dirty="0" smtClean="0"/>
              <a:t>analog outputs</a:t>
            </a:r>
            <a:endParaRPr lang="en-US" sz="3400" dirty="0"/>
          </a:p>
          <a:p>
            <a:r>
              <a:rPr lang="en-US" sz="3400" dirty="0"/>
              <a:t>On-board LED </a:t>
            </a:r>
            <a:r>
              <a:rPr lang="en-US" sz="3400" dirty="0" smtClean="0"/>
              <a:t>indicator</a:t>
            </a:r>
            <a:endParaRPr lang="en-US" sz="3400" dirty="0"/>
          </a:p>
          <a:p>
            <a:endParaRPr lang="en-US" dirty="0"/>
          </a:p>
        </p:txBody>
      </p:sp>
    </p:spTree>
    <p:extLst>
      <p:ext uri="{BB962C8B-B14F-4D97-AF65-F5344CB8AC3E}">
        <p14:creationId xmlns:p14="http://schemas.microsoft.com/office/powerpoint/2010/main" val="3546426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567" y="3244910"/>
            <a:ext cx="11581896" cy="3179953"/>
          </a:xfrm>
        </p:spPr>
        <p:txBody>
          <a:bodyPr>
            <a:normAutofit/>
          </a:bodyPr>
          <a:lstStyle/>
          <a:p>
            <a:r>
              <a:rPr lang="en-US" sz="2400" b="0" dirty="0">
                <a:latin typeface="+mn-lt"/>
              </a:rPr>
              <a:t>The above fig is the basic test circuit of MQ-3.The sensor requires two voltage inputs: heater voltage (VH) and circuit voltage (VC). VH is used to supply standard working temperature to the sensor and it can adopt DC or AC power, while VRL is the voltage of load resistance RL which is in series with sensor. </a:t>
            </a:r>
            <a:r>
              <a:rPr lang="en-US" sz="2400" b="0" dirty="0" err="1">
                <a:latin typeface="+mn-lt"/>
              </a:rPr>
              <a:t>Vc</a:t>
            </a:r>
            <a:r>
              <a:rPr lang="en-US" sz="2400" b="0" dirty="0">
                <a:latin typeface="+mn-lt"/>
              </a:rPr>
              <a:t> supplies the detect voltage to load resistance RL and it should adopt DC </a:t>
            </a:r>
            <a:r>
              <a:rPr lang="en-US" sz="2400" b="0" dirty="0" smtClean="0">
                <a:latin typeface="+mn-lt"/>
              </a:rPr>
              <a:t>power. </a:t>
            </a:r>
            <a:endParaRPr lang="en-US" sz="2400" b="0" dirty="0">
              <a:latin typeface="+mn-lt"/>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2175" y="115177"/>
            <a:ext cx="3962953" cy="3000794"/>
          </a:xfrm>
        </p:spPr>
      </p:pic>
    </p:spTree>
    <p:extLst>
      <p:ext uri="{BB962C8B-B14F-4D97-AF65-F5344CB8AC3E}">
        <p14:creationId xmlns:p14="http://schemas.microsoft.com/office/powerpoint/2010/main" val="2469282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Calibrating the MQ3 Sensor	</a:t>
            </a:r>
            <a:endParaRPr lang="en-US" dirty="0"/>
          </a:p>
        </p:txBody>
      </p:sp>
      <p:sp>
        <p:nvSpPr>
          <p:cNvPr id="3" name="Content Placeholder 2"/>
          <p:cNvSpPr>
            <a:spLocks noGrp="1"/>
          </p:cNvSpPr>
          <p:nvPr>
            <p:ph idx="1"/>
          </p:nvPr>
        </p:nvSpPr>
        <p:spPr/>
        <p:txBody>
          <a:bodyPr/>
          <a:lstStyle/>
          <a:p>
            <a:pPr marL="0" indent="0">
              <a:buNone/>
            </a:pPr>
            <a:r>
              <a:rPr lang="en-IN" dirty="0" smtClean="0"/>
              <a:t>The MQ3 sensor will be calibrated by correlating the sensor readings with </a:t>
            </a:r>
            <a:r>
              <a:rPr lang="en-IN" dirty="0"/>
              <a:t>“computed” BAC based on body weight, amount of alcohol consumed, and elapsed time. </a:t>
            </a:r>
            <a:r>
              <a:rPr lang="en-IN" dirty="0" smtClean="0"/>
              <a:t>A number of </a:t>
            </a:r>
            <a:r>
              <a:rPr lang="en-IN" dirty="0"/>
              <a:t>online charts and calculators that tell you your approximate BAC based on these </a:t>
            </a:r>
            <a:r>
              <a:rPr lang="en-IN" dirty="0" smtClean="0"/>
              <a:t>inputs are available. The </a:t>
            </a:r>
            <a:r>
              <a:rPr lang="en-IN" dirty="0"/>
              <a:t>source </a:t>
            </a:r>
            <a:r>
              <a:rPr lang="en-IN" dirty="0" smtClean="0"/>
              <a:t>(publication from VT) of </a:t>
            </a:r>
            <a:r>
              <a:rPr lang="en-IN" dirty="0"/>
              <a:t>the values cited in the </a:t>
            </a:r>
            <a:r>
              <a:rPr lang="en-IN" dirty="0">
                <a:hlinkClick r:id="rId2"/>
              </a:rPr>
              <a:t>Wikipedia BAC page</a:t>
            </a:r>
            <a:r>
              <a:rPr lang="en-IN" dirty="0"/>
              <a:t> </a:t>
            </a:r>
            <a:r>
              <a:rPr lang="en-IN" dirty="0" smtClean="0"/>
              <a:t>seemed most reliable to us and thus we have chosen to first use that for our project before looking for other options.</a:t>
            </a:r>
          </a:p>
        </p:txBody>
      </p:sp>
    </p:spTree>
    <p:extLst>
      <p:ext uri="{BB962C8B-B14F-4D97-AF65-F5344CB8AC3E}">
        <p14:creationId xmlns:p14="http://schemas.microsoft.com/office/powerpoint/2010/main" val="3446641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Face </a:t>
            </a:r>
            <a:r>
              <a:rPr lang="en-US" altLang="zh-TW" dirty="0" smtClean="0"/>
              <a:t>Detection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095664"/>
            <a:ext cx="2481330" cy="4547006"/>
          </a:xfrm>
        </p:spPr>
      </p:pic>
      <p:sp>
        <p:nvSpPr>
          <p:cNvPr id="5" name="TextBox 4"/>
          <p:cNvSpPr txBox="1"/>
          <p:nvPr/>
        </p:nvSpPr>
        <p:spPr>
          <a:xfrm>
            <a:off x="4456090" y="1211574"/>
            <a:ext cx="663262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webcam mounted on the steering wheel captures the image of the driver. This image is then converted to grayscale and scaled by a suitable factor. Face detection in this image is then implemented and its vector value is stored. To check for driver change, the subsequent vector value is compared with the initially stored value. </a:t>
            </a:r>
          </a:p>
          <a:p>
            <a:pPr marL="285750" indent="-285750">
              <a:buFont typeface="Arial" panose="020B0604020202020204" pitchFamily="34" charset="0"/>
              <a:buChar char="•"/>
            </a:pPr>
            <a:r>
              <a:rPr lang="en-US" sz="1800" dirty="0" smtClean="0"/>
              <a:t>To help determine the state of the driver (drunk/not), the captured image is also processed so as to make ratio estimates of pupil size and overall face size. This is compared with train data to predict the state of the </a:t>
            </a:r>
            <a:r>
              <a:rPr lang="en-US" sz="1800" dirty="0" err="1" smtClean="0"/>
              <a:t>driver.s</a:t>
            </a:r>
            <a:endParaRPr lang="en-US" sz="1800" dirty="0"/>
          </a:p>
        </p:txBody>
      </p:sp>
    </p:spTree>
    <p:extLst>
      <p:ext uri="{BB962C8B-B14F-4D97-AF65-F5344CB8AC3E}">
        <p14:creationId xmlns:p14="http://schemas.microsoft.com/office/powerpoint/2010/main" val="4004941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306" y="261079"/>
            <a:ext cx="11581896" cy="1143000"/>
          </a:xfrm>
        </p:spPr>
        <p:txBody>
          <a:bodyPr/>
          <a:lstStyle/>
          <a:p>
            <a:r>
              <a:rPr lang="en-US" dirty="0"/>
              <a:t>Summary</a:t>
            </a:r>
          </a:p>
        </p:txBody>
      </p:sp>
      <p:sp>
        <p:nvSpPr>
          <p:cNvPr id="3" name="Content Placeholder 2"/>
          <p:cNvSpPr>
            <a:spLocks noGrp="1"/>
          </p:cNvSpPr>
          <p:nvPr>
            <p:ph idx="1"/>
          </p:nvPr>
        </p:nvSpPr>
        <p:spPr>
          <a:xfrm>
            <a:off x="501316" y="1728932"/>
            <a:ext cx="10972800" cy="5303777"/>
          </a:xfrm>
        </p:spPr>
        <p:txBody>
          <a:bodyPr/>
          <a:lstStyle/>
          <a:p>
            <a:pPr marL="0" indent="0" algn="just">
              <a:buNone/>
            </a:pPr>
            <a:r>
              <a:rPr lang="en-US" dirty="0" smtClean="0"/>
              <a:t>To sum it up, the proposed project will aim at addressing an increasingly evil menace to society – drunk driving. When a person is drunk, it is not just his/her life at stake but also of the hundreds of innocent pedestrians and people on the road. Since this project will combine data from multiple sources, inferences drawn would be highly reliable. </a:t>
            </a:r>
          </a:p>
          <a:p>
            <a:pPr marL="0" indent="0" algn="just">
              <a:buNone/>
            </a:pPr>
            <a:endParaRPr lang="en-US" dirty="0"/>
          </a:p>
          <a:p>
            <a:pPr marL="0" indent="0" algn="just">
              <a:buNone/>
            </a:pPr>
            <a:r>
              <a:rPr lang="en-US" dirty="0" smtClean="0"/>
              <a:t>Drunk driving is a menace to the society and we are living in a world where we can leverage technology to ameliorate the menace. Combining sensing mechanisms, electronics and modern-day technologies like ML and AI, a solid system can be built to detect drunk-driving. </a:t>
            </a:r>
          </a:p>
          <a:p>
            <a:pPr marL="0" indent="0">
              <a:buNone/>
            </a:pPr>
            <a:endParaRPr lang="en-US" dirty="0" smtClean="0"/>
          </a:p>
        </p:txBody>
      </p:sp>
    </p:spTree>
    <p:extLst>
      <p:ext uri="{BB962C8B-B14F-4D97-AF65-F5344CB8AC3E}">
        <p14:creationId xmlns:p14="http://schemas.microsoft.com/office/powerpoint/2010/main" val="486642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581AB94-CAC7-4858-AA0C-D4AAA92287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6223" y="278656"/>
            <a:ext cx="1704558" cy="843134"/>
          </a:xfrm>
          <a:prstGeom prst="rect">
            <a:avLst/>
          </a:prstGeom>
          <a:noFill/>
        </p:spPr>
      </p:pic>
    </p:spTree>
    <p:extLst>
      <p:ext uri="{BB962C8B-B14F-4D97-AF65-F5344CB8AC3E}">
        <p14:creationId xmlns:p14="http://schemas.microsoft.com/office/powerpoint/2010/main" val="3069646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B00E968-D1ED-4246-8454-1DDF2ABDD8E4}"/>
              </a:ext>
            </a:extLst>
          </p:cNvPr>
          <p:cNvSpPr>
            <a:spLocks noGrp="1"/>
          </p:cNvSpPr>
          <p:nvPr>
            <p:ph type="body" sz="quarter" idx="10"/>
          </p:nvPr>
        </p:nvSpPr>
        <p:spPr>
          <a:xfrm>
            <a:off x="619877" y="4112745"/>
            <a:ext cx="10962523" cy="731520"/>
          </a:xfrm>
        </p:spPr>
        <p:txBody>
          <a:bodyPr/>
          <a:lstStyle/>
          <a:p>
            <a:r>
              <a:rPr lang="en-US" altLang="zh-TW" dirty="0" err="1" smtClean="0"/>
              <a:t>Arun</a:t>
            </a:r>
            <a:r>
              <a:rPr lang="en-US" altLang="zh-TW" dirty="0" smtClean="0"/>
              <a:t> </a:t>
            </a:r>
            <a:r>
              <a:rPr lang="en-US" altLang="zh-TW" dirty="0" err="1" smtClean="0"/>
              <a:t>Singhal</a:t>
            </a:r>
            <a:r>
              <a:rPr lang="en-US" altLang="zh-TW" dirty="0" smtClean="0"/>
              <a:t>, </a:t>
            </a:r>
            <a:r>
              <a:rPr lang="en-US" altLang="zh-TW" dirty="0" err="1" smtClean="0"/>
              <a:t>Rishab</a:t>
            </a:r>
            <a:r>
              <a:rPr lang="en-US" altLang="zh-TW" dirty="0" smtClean="0"/>
              <a:t> Ravi and Aditya </a:t>
            </a:r>
            <a:r>
              <a:rPr lang="en-US" altLang="zh-TW" dirty="0" err="1" smtClean="0"/>
              <a:t>Nad</a:t>
            </a:r>
            <a:endParaRPr lang="zh-TW" altLang="en-US" dirty="0"/>
          </a:p>
        </p:txBody>
      </p:sp>
      <p:sp>
        <p:nvSpPr>
          <p:cNvPr id="3" name="Text Placeholder 2">
            <a:extLst>
              <a:ext uri="{FF2B5EF4-FFF2-40B4-BE49-F238E27FC236}">
                <a16:creationId xmlns="" xmlns:a16="http://schemas.microsoft.com/office/drawing/2014/main" id="{F9C59012-33B3-47FF-BB24-C289057F6443}"/>
              </a:ext>
            </a:extLst>
          </p:cNvPr>
          <p:cNvSpPr>
            <a:spLocks noGrp="1"/>
          </p:cNvSpPr>
          <p:nvPr>
            <p:ph type="body" sz="quarter" idx="11"/>
          </p:nvPr>
        </p:nvSpPr>
        <p:spPr/>
        <p:txBody>
          <a:bodyPr/>
          <a:lstStyle/>
          <a:p>
            <a:r>
              <a:rPr lang="en-US" altLang="zh-TW" dirty="0" smtClean="0"/>
              <a:t>13</a:t>
            </a:r>
            <a:r>
              <a:rPr lang="en-US" altLang="zh-TW" baseline="30000" dirty="0" smtClean="0"/>
              <a:t>th</a:t>
            </a:r>
            <a:r>
              <a:rPr lang="en-US" altLang="zh-TW" dirty="0" smtClean="0"/>
              <a:t> June, 2019</a:t>
            </a:r>
            <a:endParaRPr lang="zh-TW" altLang="en-US" dirty="0"/>
          </a:p>
        </p:txBody>
      </p:sp>
      <p:sp>
        <p:nvSpPr>
          <p:cNvPr id="4" name="Subtitle 3">
            <a:extLst>
              <a:ext uri="{FF2B5EF4-FFF2-40B4-BE49-F238E27FC236}">
                <a16:creationId xmlns="" xmlns:a16="http://schemas.microsoft.com/office/drawing/2014/main" id="{635EE673-1A94-4B18-ACC5-4AC36A313C12}"/>
              </a:ext>
            </a:extLst>
          </p:cNvPr>
          <p:cNvSpPr>
            <a:spLocks noGrp="1"/>
          </p:cNvSpPr>
          <p:nvPr>
            <p:ph type="subTitle" idx="1"/>
          </p:nvPr>
        </p:nvSpPr>
        <p:spPr/>
        <p:txBody>
          <a:bodyPr/>
          <a:lstStyle/>
          <a:p>
            <a:r>
              <a:rPr lang="en-US" altLang="zh-TW" dirty="0" smtClean="0"/>
              <a:t>Smart &amp; Safe Vehicle </a:t>
            </a:r>
            <a:endParaRPr lang="zh-TW" altLang="en-US" dirty="0"/>
          </a:p>
        </p:txBody>
      </p:sp>
      <p:sp>
        <p:nvSpPr>
          <p:cNvPr id="5" name="Title 4">
            <a:extLst>
              <a:ext uri="{FF2B5EF4-FFF2-40B4-BE49-F238E27FC236}">
                <a16:creationId xmlns="" xmlns:a16="http://schemas.microsoft.com/office/drawing/2014/main" id="{AE7AFA09-F0CB-4E86-944E-D3E437AF134F}"/>
              </a:ext>
            </a:extLst>
          </p:cNvPr>
          <p:cNvSpPr>
            <a:spLocks noGrp="1"/>
          </p:cNvSpPr>
          <p:nvPr>
            <p:ph type="ctrTitle"/>
          </p:nvPr>
        </p:nvSpPr>
        <p:spPr/>
        <p:txBody>
          <a:bodyPr/>
          <a:lstStyle/>
          <a:p>
            <a:r>
              <a:rPr lang="en-US" altLang="zh-CN" dirty="0"/>
              <a:t>Project Name </a:t>
            </a:r>
            <a:r>
              <a:rPr lang="en-US" altLang="zh-CN" dirty="0" smtClean="0"/>
              <a:t>– </a:t>
            </a:r>
            <a:r>
              <a:rPr lang="en-US" altLang="zh-CN" dirty="0" smtClean="0">
                <a:solidFill>
                  <a:schemeClr val="bg1">
                    <a:lumMod val="65000"/>
                  </a:schemeClr>
                </a:solidFill>
              </a:rPr>
              <a:t>Online Driver State Monitoring </a:t>
            </a:r>
            <a:endParaRPr lang="zh-TW" altLang="en-US" dirty="0">
              <a:solidFill>
                <a:schemeClr val="bg1">
                  <a:lumMod val="65000"/>
                </a:schemeClr>
              </a:solidFill>
            </a:endParaRPr>
          </a:p>
        </p:txBody>
      </p:sp>
      <p:pic>
        <p:nvPicPr>
          <p:cNvPr id="6" name="Picture 5">
            <a:extLst>
              <a:ext uri="{FF2B5EF4-FFF2-40B4-BE49-F238E27FC236}">
                <a16:creationId xmlns="" xmlns:a16="http://schemas.microsoft.com/office/drawing/2014/main" id="{D9ABEC45-49F6-408E-8A92-E2B433E79E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31638" y="301659"/>
            <a:ext cx="1742265" cy="777340"/>
          </a:xfrm>
          <a:prstGeom prst="rect">
            <a:avLst/>
          </a:prstGeom>
          <a:noFill/>
        </p:spPr>
      </p:pic>
    </p:spTree>
    <p:extLst>
      <p:ext uri="{BB962C8B-B14F-4D97-AF65-F5344CB8AC3E}">
        <p14:creationId xmlns:p14="http://schemas.microsoft.com/office/powerpoint/2010/main" val="1175211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normAutofit fontScale="85000" lnSpcReduction="20000"/>
          </a:bodyPr>
          <a:lstStyle/>
          <a:p>
            <a:pPr marL="342900" indent="-342900">
              <a:lnSpc>
                <a:spcPct val="150000"/>
              </a:lnSpc>
              <a:spcBef>
                <a:spcPts val="0"/>
              </a:spcBef>
              <a:buClr>
                <a:srgbClr val="7030A0"/>
              </a:buClr>
              <a:buFont typeface="Wingdings" pitchFamily="2" charset="2"/>
              <a:buChar char="n"/>
            </a:pPr>
            <a:r>
              <a:rPr lang="en-US" altLang="zh-TW" dirty="0"/>
              <a:t>Project Abstract</a:t>
            </a:r>
          </a:p>
          <a:p>
            <a:pPr marL="342900" indent="-342900">
              <a:lnSpc>
                <a:spcPct val="150000"/>
              </a:lnSpc>
              <a:spcBef>
                <a:spcPts val="0"/>
              </a:spcBef>
              <a:buClr>
                <a:srgbClr val="7030A0"/>
              </a:buClr>
              <a:buFont typeface="Wingdings" pitchFamily="2" charset="2"/>
              <a:buChar char="n"/>
            </a:pPr>
            <a:r>
              <a:rPr lang="en-US" altLang="zh-TW" dirty="0"/>
              <a:t>Project Challenge and Creativity</a:t>
            </a:r>
          </a:p>
          <a:p>
            <a:pPr marL="342900" indent="-342900">
              <a:lnSpc>
                <a:spcPct val="150000"/>
              </a:lnSpc>
              <a:spcBef>
                <a:spcPts val="0"/>
              </a:spcBef>
              <a:buClr>
                <a:srgbClr val="7030A0"/>
              </a:buClr>
              <a:buFont typeface="Wingdings" pitchFamily="2" charset="2"/>
              <a:buChar char="n"/>
            </a:pPr>
            <a:r>
              <a:rPr lang="en-US" altLang="zh-TW" dirty="0"/>
              <a:t>Design Description</a:t>
            </a:r>
          </a:p>
          <a:p>
            <a:pPr marL="342900" indent="-342900">
              <a:lnSpc>
                <a:spcPct val="150000"/>
              </a:lnSpc>
              <a:spcBef>
                <a:spcPts val="0"/>
              </a:spcBef>
              <a:buClr>
                <a:srgbClr val="7030A0"/>
              </a:buClr>
              <a:buFont typeface="Wingdings" pitchFamily="2" charset="2"/>
              <a:buChar char="n"/>
            </a:pPr>
            <a:r>
              <a:rPr lang="en-US" altLang="zh-TW" dirty="0"/>
              <a:t>System Analysis and </a:t>
            </a:r>
            <a:r>
              <a:rPr lang="en-US" altLang="zh-TW" dirty="0" smtClean="0"/>
              <a:t>Testability</a:t>
            </a:r>
          </a:p>
          <a:p>
            <a:pPr marL="342900" indent="-342900">
              <a:lnSpc>
                <a:spcPct val="150000"/>
              </a:lnSpc>
              <a:spcBef>
                <a:spcPts val="0"/>
              </a:spcBef>
              <a:buClr>
                <a:srgbClr val="7030A0"/>
              </a:buClr>
              <a:buFont typeface="Wingdings" pitchFamily="2" charset="2"/>
              <a:buChar char="n"/>
            </a:pPr>
            <a:r>
              <a:rPr lang="en-US" altLang="zh-TW" dirty="0"/>
              <a:t>Block Diagram</a:t>
            </a:r>
          </a:p>
          <a:p>
            <a:pPr marL="342900" indent="-342900">
              <a:lnSpc>
                <a:spcPct val="150000"/>
              </a:lnSpc>
              <a:spcBef>
                <a:spcPts val="0"/>
              </a:spcBef>
              <a:buClr>
                <a:srgbClr val="7030A0"/>
              </a:buClr>
              <a:buFont typeface="Wingdings" pitchFamily="2" charset="2"/>
              <a:buChar char="n"/>
            </a:pPr>
            <a:r>
              <a:rPr lang="en-US" altLang="zh-TW" dirty="0"/>
              <a:t>Circuit Diagram with connections to IOT </a:t>
            </a:r>
            <a:r>
              <a:rPr lang="en-US" altLang="zh-TW" dirty="0" smtClean="0"/>
              <a:t>kit</a:t>
            </a:r>
            <a:endParaRPr lang="en-US" altLang="zh-TW" dirty="0"/>
          </a:p>
          <a:p>
            <a:pPr marL="342900" indent="-342900">
              <a:lnSpc>
                <a:spcPct val="150000"/>
              </a:lnSpc>
              <a:spcBef>
                <a:spcPts val="0"/>
              </a:spcBef>
              <a:buClr>
                <a:srgbClr val="7030A0"/>
              </a:buClr>
              <a:buFont typeface="Wingdings" pitchFamily="2" charset="2"/>
              <a:buChar char="n"/>
            </a:pPr>
            <a:r>
              <a:rPr lang="en-US" altLang="zh-TW" dirty="0"/>
              <a:t>MQ3 sensor (signal conditioning, placement &amp; range, working)</a:t>
            </a:r>
          </a:p>
          <a:p>
            <a:pPr marL="342900" indent="-342900">
              <a:lnSpc>
                <a:spcPct val="150000"/>
              </a:lnSpc>
              <a:spcBef>
                <a:spcPts val="0"/>
              </a:spcBef>
              <a:buClr>
                <a:srgbClr val="7030A0"/>
              </a:buClr>
              <a:buFont typeface="Wingdings" pitchFamily="2" charset="2"/>
              <a:buChar char="n"/>
            </a:pPr>
            <a:r>
              <a:rPr lang="en-US" altLang="zh-TW" dirty="0"/>
              <a:t>Calibration and Measurement (MQ3 sensor</a:t>
            </a:r>
            <a:r>
              <a:rPr lang="en-US" altLang="zh-TW" dirty="0" smtClean="0"/>
              <a:t>)</a:t>
            </a:r>
          </a:p>
          <a:p>
            <a:pPr marL="342900" indent="-342900">
              <a:lnSpc>
                <a:spcPct val="150000"/>
              </a:lnSpc>
              <a:spcBef>
                <a:spcPts val="0"/>
              </a:spcBef>
              <a:buClr>
                <a:srgbClr val="7030A0"/>
              </a:buClr>
              <a:buFont typeface="Wingdings" pitchFamily="2" charset="2"/>
              <a:buChar char="n"/>
            </a:pPr>
            <a:r>
              <a:rPr lang="en-US" altLang="zh-TW" dirty="0" smtClean="0"/>
              <a:t>Face Detection Algorithm</a:t>
            </a:r>
            <a:endParaRPr lang="en-US" altLang="zh-TW" dirty="0"/>
          </a:p>
          <a:p>
            <a:pPr marL="342900" indent="-342900">
              <a:lnSpc>
                <a:spcPct val="150000"/>
              </a:lnSpc>
              <a:spcBef>
                <a:spcPts val="0"/>
              </a:spcBef>
              <a:buClr>
                <a:srgbClr val="7030A0"/>
              </a:buClr>
              <a:buFont typeface="Wingdings" pitchFamily="2" charset="2"/>
              <a:buChar char="n"/>
            </a:pPr>
            <a:r>
              <a:rPr lang="en-US" altLang="zh-TW" dirty="0" smtClean="0"/>
              <a:t>Summary</a:t>
            </a:r>
            <a:endParaRPr lang="en-US" altLang="zh-TW" dirty="0"/>
          </a:p>
        </p:txBody>
      </p:sp>
      <p:sp>
        <p:nvSpPr>
          <p:cNvPr id="4" name="AutoShape 131" descr="globe pic"/>
          <p:cNvSpPr>
            <a:spLocks noChangeArrowheads="1"/>
          </p:cNvSpPr>
          <p:nvPr/>
        </p:nvSpPr>
        <p:spPr bwMode="auto">
          <a:xfrm>
            <a:off x="9304422" y="2894597"/>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4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26" y="108284"/>
            <a:ext cx="11581896" cy="1143000"/>
          </a:xfrm>
        </p:spPr>
        <p:txBody>
          <a:bodyPr/>
          <a:lstStyle/>
          <a:p>
            <a:r>
              <a:rPr lang="en-US" dirty="0"/>
              <a:t>Project Abstract</a:t>
            </a:r>
          </a:p>
        </p:txBody>
      </p:sp>
      <p:sp>
        <p:nvSpPr>
          <p:cNvPr id="3" name="Content Placeholder 2"/>
          <p:cNvSpPr>
            <a:spLocks noGrp="1"/>
          </p:cNvSpPr>
          <p:nvPr>
            <p:ph idx="1"/>
          </p:nvPr>
        </p:nvSpPr>
        <p:spPr>
          <a:xfrm>
            <a:off x="429126" y="1251284"/>
            <a:ext cx="10972800" cy="4848225"/>
          </a:xfrm>
        </p:spPr>
        <p:txBody>
          <a:bodyPr>
            <a:normAutofit/>
          </a:bodyPr>
          <a:lstStyle/>
          <a:p>
            <a:pPr algn="just"/>
            <a:r>
              <a:rPr lang="en-US" dirty="0" smtClean="0"/>
              <a:t>“Every </a:t>
            </a:r>
            <a:r>
              <a:rPr lang="en-US" dirty="0"/>
              <a:t>year in the U.S</a:t>
            </a:r>
            <a:r>
              <a:rPr lang="en-US" dirty="0" smtClean="0"/>
              <a:t>. alone, </a:t>
            </a:r>
            <a:r>
              <a:rPr lang="en-US" dirty="0"/>
              <a:t>drunk driving claims </a:t>
            </a:r>
            <a:r>
              <a:rPr lang="en-US" dirty="0" smtClean="0"/>
              <a:t>approximately 10,000 </a:t>
            </a:r>
            <a:r>
              <a:rPr lang="en-US" dirty="0"/>
              <a:t>lives and costs approximately $194 </a:t>
            </a:r>
            <a:r>
              <a:rPr lang="en-US" dirty="0" smtClean="0"/>
              <a:t>billion”. And it’s estimated to be high in India. The city traffic police would monitor for drunken driving by inspection. But they can not solve the problem specially in countries like India where enforcement isn’t very strong. Thus a system like this would eradicate the problem right from the roots.</a:t>
            </a:r>
          </a:p>
          <a:p>
            <a:pPr marL="0" indent="0" algn="just">
              <a:buNone/>
            </a:pPr>
            <a:endParaRPr lang="en-US" dirty="0" smtClean="0"/>
          </a:p>
          <a:p>
            <a:pPr algn="just"/>
            <a:r>
              <a:rPr lang="en-US" dirty="0" smtClean="0"/>
              <a:t>This project presents a system to develop a driver alcohol monitoring system, by measuring the various parameters like driver’s breath and IRIS condition (</a:t>
            </a:r>
            <a:r>
              <a:rPr lang="en-US" dirty="0" err="1" smtClean="0"/>
              <a:t>colour</a:t>
            </a:r>
            <a:r>
              <a:rPr lang="en-US" dirty="0" smtClean="0"/>
              <a:t>). The system is further extended to control specific ECUs of the vehicle based on condition of the driver. </a:t>
            </a:r>
          </a:p>
          <a:p>
            <a:pPr marL="0" indent="0" algn="just">
              <a:buNone/>
            </a:pPr>
            <a:endParaRPr lang="en-US" dirty="0" smtClean="0"/>
          </a:p>
          <a:p>
            <a:pPr algn="just"/>
            <a:r>
              <a:rPr lang="en-US" dirty="0" smtClean="0"/>
              <a:t>The complete process is repeated after every defined time, to have continuous monitoring of driver for safe driving. In case the limit exceeds a predefined value the alarm is initiated and also the vehicle would come to a halt gradually. Upon violation of rules, a report shall be sent to concerned authorities via SMS/WhatsApp etc. </a:t>
            </a:r>
            <a:endParaRPr lang="en-US" dirty="0"/>
          </a:p>
        </p:txBody>
      </p:sp>
    </p:spTree>
    <p:extLst>
      <p:ext uri="{BB962C8B-B14F-4D97-AF65-F5344CB8AC3E}">
        <p14:creationId xmlns:p14="http://schemas.microsoft.com/office/powerpoint/2010/main" val="1976529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Challenge and Creativity</a:t>
            </a:r>
          </a:p>
        </p:txBody>
      </p:sp>
      <p:sp>
        <p:nvSpPr>
          <p:cNvPr id="3" name="Content Placeholder 2"/>
          <p:cNvSpPr>
            <a:spLocks noGrp="1"/>
          </p:cNvSpPr>
          <p:nvPr>
            <p:ph idx="1"/>
          </p:nvPr>
        </p:nvSpPr>
        <p:spPr>
          <a:xfrm>
            <a:off x="453190" y="1725769"/>
            <a:ext cx="10972800" cy="4104968"/>
          </a:xfrm>
        </p:spPr>
        <p:txBody>
          <a:bodyPr>
            <a:normAutofit/>
          </a:bodyPr>
          <a:lstStyle/>
          <a:p>
            <a:r>
              <a:rPr lang="en-US" dirty="0" smtClean="0"/>
              <a:t>Creativity</a:t>
            </a:r>
          </a:p>
          <a:p>
            <a:pPr lvl="1"/>
            <a:r>
              <a:rPr lang="en-US" sz="2000" dirty="0" smtClean="0"/>
              <a:t>Online monitoring</a:t>
            </a:r>
          </a:p>
          <a:p>
            <a:pPr lvl="1"/>
            <a:r>
              <a:rPr lang="en-US" sz="2000" dirty="0" smtClean="0"/>
              <a:t>Multi sensor multi parameter measurement</a:t>
            </a:r>
          </a:p>
          <a:p>
            <a:pPr marL="292608" lvl="1" indent="0">
              <a:buNone/>
            </a:pPr>
            <a:endParaRPr lang="en-US" sz="2000" dirty="0" smtClean="0"/>
          </a:p>
          <a:p>
            <a:pPr marL="292608" lvl="1" indent="0">
              <a:buNone/>
            </a:pPr>
            <a:endParaRPr lang="en-US" sz="2000" dirty="0" smtClean="0"/>
          </a:p>
          <a:p>
            <a:r>
              <a:rPr lang="en-US" dirty="0" smtClean="0"/>
              <a:t>Challenges</a:t>
            </a:r>
          </a:p>
          <a:p>
            <a:pPr lvl="1"/>
            <a:r>
              <a:rPr lang="en-US" sz="2000" dirty="0" smtClean="0"/>
              <a:t>Positioning of sensors </a:t>
            </a:r>
          </a:p>
          <a:p>
            <a:pPr lvl="1"/>
            <a:r>
              <a:rPr lang="en-US" sz="2000" dirty="0" smtClean="0"/>
              <a:t>Placement of camera</a:t>
            </a:r>
          </a:p>
          <a:p>
            <a:pPr lvl="1"/>
            <a:r>
              <a:rPr lang="en-US" sz="2000" dirty="0" smtClean="0"/>
              <a:t>Control of ECU</a:t>
            </a:r>
          </a:p>
          <a:p>
            <a:pPr marL="0" indent="0">
              <a:buNone/>
            </a:pPr>
            <a:endParaRPr lang="en-US" dirty="0"/>
          </a:p>
        </p:txBody>
      </p:sp>
    </p:spTree>
    <p:extLst>
      <p:ext uri="{BB962C8B-B14F-4D97-AF65-F5344CB8AC3E}">
        <p14:creationId xmlns:p14="http://schemas.microsoft.com/office/powerpoint/2010/main" val="3777508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15" y="-99868"/>
            <a:ext cx="11577885" cy="1143000"/>
          </a:xfrm>
        </p:spPr>
        <p:txBody>
          <a:bodyPr/>
          <a:lstStyle/>
          <a:p>
            <a:r>
              <a:rPr lang="en-US" dirty="0"/>
              <a:t>Design Description</a:t>
            </a:r>
          </a:p>
        </p:txBody>
      </p:sp>
      <p:sp>
        <p:nvSpPr>
          <p:cNvPr id="3" name="Content Placeholder 2"/>
          <p:cNvSpPr>
            <a:spLocks noGrp="1"/>
          </p:cNvSpPr>
          <p:nvPr>
            <p:ph idx="1"/>
          </p:nvPr>
        </p:nvSpPr>
        <p:spPr>
          <a:xfrm>
            <a:off x="501315" y="704599"/>
            <a:ext cx="10972800" cy="6021054"/>
          </a:xfrm>
        </p:spPr>
        <p:txBody>
          <a:bodyPr>
            <a:normAutofit lnSpcReduction="10000"/>
          </a:bodyPr>
          <a:lstStyle/>
          <a:p>
            <a:pPr marL="0" indent="0">
              <a:buNone/>
            </a:pPr>
            <a:r>
              <a:rPr lang="en-US" dirty="0" smtClean="0"/>
              <a:t>Requirements:</a:t>
            </a:r>
          </a:p>
          <a:p>
            <a:pPr marL="0" indent="0">
              <a:buNone/>
            </a:pPr>
            <a:r>
              <a:rPr lang="en-US" dirty="0" smtClean="0"/>
              <a:t>a) </a:t>
            </a:r>
            <a:r>
              <a:rPr lang="en-US" b="1" dirty="0" smtClean="0"/>
              <a:t>Hardware</a:t>
            </a:r>
            <a:r>
              <a:rPr lang="en-US" b="1" dirty="0"/>
              <a:t>:</a:t>
            </a:r>
          </a:p>
          <a:p>
            <a:pPr marL="0" indent="0">
              <a:buNone/>
            </a:pPr>
            <a:r>
              <a:rPr lang="en-US" dirty="0" smtClean="0"/>
              <a:t>1) </a:t>
            </a:r>
            <a:r>
              <a:rPr lang="en-US" dirty="0" err="1" smtClean="0"/>
              <a:t>DesignWare</a:t>
            </a:r>
            <a:r>
              <a:rPr lang="en-US" dirty="0" smtClean="0"/>
              <a:t> ARC </a:t>
            </a:r>
            <a:r>
              <a:rPr lang="en-US" dirty="0" err="1" smtClean="0"/>
              <a:t>IoT</a:t>
            </a:r>
            <a:r>
              <a:rPr lang="en-US" dirty="0" smtClean="0"/>
              <a:t> Development Kit</a:t>
            </a:r>
            <a:endParaRPr lang="en-US" dirty="0"/>
          </a:p>
          <a:p>
            <a:pPr marL="0" indent="0">
              <a:buNone/>
            </a:pPr>
            <a:r>
              <a:rPr lang="en-US" dirty="0"/>
              <a:t>2) MQ3 alcohol </a:t>
            </a:r>
            <a:r>
              <a:rPr lang="en-US" dirty="0" smtClean="0"/>
              <a:t>sensor</a:t>
            </a:r>
          </a:p>
          <a:p>
            <a:pPr marL="0" indent="0">
              <a:buNone/>
            </a:pPr>
            <a:r>
              <a:rPr lang="en-US" dirty="0" smtClean="0"/>
              <a:t>3) Camera </a:t>
            </a:r>
            <a:endParaRPr lang="en-US" dirty="0"/>
          </a:p>
          <a:p>
            <a:pPr marL="0" indent="0">
              <a:buNone/>
            </a:pPr>
            <a:r>
              <a:rPr lang="en-US" dirty="0"/>
              <a:t>4) Basic circuit design components (resistors, capacitors)</a:t>
            </a:r>
          </a:p>
          <a:p>
            <a:pPr marL="0" indent="0">
              <a:buNone/>
            </a:pPr>
            <a:r>
              <a:rPr lang="en-US" dirty="0"/>
              <a:t>5) </a:t>
            </a:r>
            <a:r>
              <a:rPr lang="en-US" dirty="0" smtClean="0"/>
              <a:t>Alarms </a:t>
            </a:r>
            <a:endParaRPr lang="en-US" dirty="0"/>
          </a:p>
          <a:p>
            <a:pPr marL="0" indent="0">
              <a:buNone/>
            </a:pPr>
            <a:r>
              <a:rPr lang="en-US" dirty="0"/>
              <a:t>6) Battery pack</a:t>
            </a:r>
          </a:p>
          <a:p>
            <a:pPr marL="0" indent="0">
              <a:buNone/>
            </a:pPr>
            <a:r>
              <a:rPr lang="en-US" dirty="0"/>
              <a:t>7) 16x2 LCD</a:t>
            </a:r>
          </a:p>
          <a:p>
            <a:pPr marL="0" indent="0">
              <a:buNone/>
            </a:pPr>
            <a:r>
              <a:rPr lang="en-US" dirty="0"/>
              <a:t>8) DC Motors  </a:t>
            </a:r>
          </a:p>
          <a:p>
            <a:pPr marL="0" indent="0">
              <a:buNone/>
            </a:pPr>
            <a:r>
              <a:rPr lang="en-US" dirty="0"/>
              <a:t>9) Chassis </a:t>
            </a:r>
          </a:p>
          <a:p>
            <a:pPr marL="0" indent="0">
              <a:buNone/>
            </a:pPr>
            <a:r>
              <a:rPr lang="en-US" dirty="0"/>
              <a:t>10) </a:t>
            </a:r>
            <a:r>
              <a:rPr lang="en-US" dirty="0" smtClean="0"/>
              <a:t>Wheels</a:t>
            </a:r>
            <a:endParaRPr lang="en-US" dirty="0">
              <a:solidFill>
                <a:srgbClr val="FF0000"/>
              </a:solidFill>
            </a:endParaRPr>
          </a:p>
          <a:p>
            <a:pPr marL="0" indent="0">
              <a:buNone/>
            </a:pPr>
            <a:endParaRPr lang="en-US" dirty="0"/>
          </a:p>
          <a:p>
            <a:pPr marL="0" indent="0">
              <a:buNone/>
            </a:pPr>
            <a:r>
              <a:rPr lang="en-US" dirty="0"/>
              <a:t>b) </a:t>
            </a:r>
            <a:r>
              <a:rPr lang="en-US" b="1" dirty="0"/>
              <a:t>Software</a:t>
            </a:r>
            <a:r>
              <a:rPr lang="en-US" b="1" dirty="0" smtClean="0"/>
              <a:t>:</a:t>
            </a:r>
          </a:p>
          <a:p>
            <a:pPr marL="0" indent="0">
              <a:buNone/>
            </a:pPr>
            <a:r>
              <a:rPr lang="en-US" dirty="0" smtClean="0"/>
              <a:t>1) </a:t>
            </a:r>
            <a:r>
              <a:rPr lang="en-US" dirty="0" err="1" smtClean="0"/>
              <a:t>embARC</a:t>
            </a:r>
            <a:r>
              <a:rPr lang="en-US" dirty="0" smtClean="0"/>
              <a:t> Open Source Platform</a:t>
            </a:r>
          </a:p>
          <a:p>
            <a:pPr marL="0" indent="0">
              <a:buNone/>
            </a:pPr>
            <a:r>
              <a:rPr lang="en-US" dirty="0" smtClean="0"/>
              <a:t>2) </a:t>
            </a:r>
            <a:r>
              <a:rPr lang="en-US" dirty="0" err="1" smtClean="0"/>
              <a:t>MetaWare</a:t>
            </a:r>
            <a:r>
              <a:rPr lang="en-US" dirty="0" smtClean="0"/>
              <a:t> Development Toolkit &amp; GNU Toolchain</a:t>
            </a:r>
          </a:p>
          <a:p>
            <a:pPr marL="0" indent="0">
              <a:buNone/>
            </a:pPr>
            <a:endParaRPr lang="en-US" dirty="0" smtClean="0"/>
          </a:p>
          <a:p>
            <a:pPr marL="0" indent="0">
              <a:buNone/>
            </a:pPr>
            <a:endParaRPr lang="en-US" b="1" dirty="0">
              <a:solidFill>
                <a:srgbClr val="FF0000"/>
              </a:solidFill>
            </a:endParaRP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3720277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368490"/>
            <a:ext cx="11282149" cy="5847719"/>
          </a:xfrm>
        </p:spPr>
        <p:txBody>
          <a:bodyPr>
            <a:normAutofit/>
          </a:bodyPr>
          <a:lstStyle/>
          <a:p>
            <a:pPr marL="0" indent="0">
              <a:buNone/>
            </a:pPr>
            <a:r>
              <a:rPr lang="en-US" b="1" dirty="0"/>
              <a:t>Working in-brief:-</a:t>
            </a:r>
          </a:p>
          <a:p>
            <a:pPr marL="0" indent="0">
              <a:buNone/>
            </a:pPr>
            <a:r>
              <a:rPr lang="en-US" dirty="0"/>
              <a:t>	</a:t>
            </a:r>
            <a:r>
              <a:rPr lang="en-US" dirty="0" smtClean="0"/>
              <a:t>The MQ-3 </a:t>
            </a:r>
            <a:r>
              <a:rPr lang="en-US" dirty="0"/>
              <a:t>alcohol </a:t>
            </a:r>
            <a:r>
              <a:rPr lang="en-US" dirty="0" smtClean="0"/>
              <a:t>sensor(</a:t>
            </a:r>
            <a:r>
              <a:rPr lang="en-US" dirty="0"/>
              <a:t>breath analyzer </a:t>
            </a:r>
            <a:r>
              <a:rPr lang="en-US" dirty="0" smtClean="0"/>
              <a:t>sensor) </a:t>
            </a:r>
            <a:r>
              <a:rPr lang="en-US" dirty="0"/>
              <a:t>checks (in accordance with the </a:t>
            </a:r>
            <a:r>
              <a:rPr lang="en-US" dirty="0" smtClean="0"/>
              <a:t>standards </a:t>
            </a:r>
            <a:r>
              <a:rPr lang="en-US" dirty="0"/>
              <a:t>of the country) </a:t>
            </a:r>
            <a:r>
              <a:rPr lang="en-US" dirty="0" smtClean="0"/>
              <a:t>if </a:t>
            </a:r>
            <a:r>
              <a:rPr lang="en-US" dirty="0"/>
              <a:t>the driver has consumed alcohol or not </a:t>
            </a:r>
            <a:r>
              <a:rPr lang="en-US" dirty="0" smtClean="0"/>
              <a:t>and depending on the output of the sensor, brings </a:t>
            </a:r>
            <a:r>
              <a:rPr lang="en-US" dirty="0"/>
              <a:t>the vehicle to a gradual halt </a:t>
            </a:r>
            <a:r>
              <a:rPr lang="en-US" dirty="0" smtClean="0"/>
              <a:t>(taking in consideration the speed of the vehicle </a:t>
            </a:r>
            <a:r>
              <a:rPr lang="en-US" dirty="0"/>
              <a:t>so that it’s not </a:t>
            </a:r>
            <a:r>
              <a:rPr lang="en-US" dirty="0" smtClean="0"/>
              <a:t>an inconvenience </a:t>
            </a:r>
            <a:r>
              <a:rPr lang="en-US" dirty="0"/>
              <a:t>to </a:t>
            </a:r>
            <a:r>
              <a:rPr lang="en-US" dirty="0" smtClean="0"/>
              <a:t>other </a:t>
            </a:r>
            <a:r>
              <a:rPr lang="en-US" dirty="0"/>
              <a:t>drivers). The system also informs the police of the offense via a messaging service. </a:t>
            </a:r>
          </a:p>
          <a:p>
            <a:pPr marL="0" indent="0">
              <a:buNone/>
            </a:pPr>
            <a:r>
              <a:rPr lang="en-US" dirty="0"/>
              <a:t>	</a:t>
            </a:r>
            <a:r>
              <a:rPr lang="en-US" dirty="0" smtClean="0"/>
              <a:t>This project shall make </a:t>
            </a:r>
            <a:r>
              <a:rPr lang="en-US" dirty="0"/>
              <a:t>use of the engine immobilizer in the car via </a:t>
            </a:r>
            <a:r>
              <a:rPr lang="en-US" dirty="0" smtClean="0"/>
              <a:t>the </a:t>
            </a:r>
            <a:r>
              <a:rPr lang="en-US" dirty="0"/>
              <a:t>ECU in order to not allow the car to start </a:t>
            </a:r>
            <a:r>
              <a:rPr lang="en-US" dirty="0" smtClean="0"/>
              <a:t>if it is detected that </a:t>
            </a:r>
            <a:r>
              <a:rPr lang="en-US" dirty="0"/>
              <a:t>the driver </a:t>
            </a:r>
            <a:r>
              <a:rPr lang="en-US" dirty="0" smtClean="0"/>
              <a:t>is drunk.</a:t>
            </a:r>
          </a:p>
          <a:p>
            <a:pPr marL="0" indent="0">
              <a:buNone/>
            </a:pPr>
            <a:r>
              <a:rPr lang="en-US" dirty="0"/>
              <a:t>	</a:t>
            </a:r>
            <a:r>
              <a:rPr lang="en-US" dirty="0" smtClean="0"/>
              <a:t>A camera with an image processing algorithm is used to detect for driver change. It also checks the </a:t>
            </a:r>
            <a:r>
              <a:rPr lang="en-US" dirty="0" err="1" smtClean="0"/>
              <a:t>colour</a:t>
            </a:r>
            <a:r>
              <a:rPr lang="en-US" dirty="0" smtClean="0"/>
              <a:t> of the iris to conclude for driving under influence.    </a:t>
            </a:r>
            <a:endParaRPr lang="en-US" dirty="0"/>
          </a:p>
          <a:p>
            <a:pPr marL="0" indent="0">
              <a:buNone/>
            </a:pPr>
            <a:endParaRPr lang="en-US" dirty="0"/>
          </a:p>
          <a:p>
            <a:pPr marL="0" indent="0">
              <a:buNone/>
            </a:pPr>
            <a:r>
              <a:rPr lang="en-US" dirty="0" smtClean="0"/>
              <a:t> </a:t>
            </a:r>
            <a:endParaRPr lang="en-US" dirty="0">
              <a:solidFill>
                <a:srgbClr val="FF0000"/>
              </a:solidFill>
            </a:endParaRPr>
          </a:p>
          <a:p>
            <a:endParaRPr lang="en-US" dirty="0"/>
          </a:p>
        </p:txBody>
      </p:sp>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828344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Analysis and Testability</a:t>
            </a:r>
          </a:p>
        </p:txBody>
      </p:sp>
      <p:sp>
        <p:nvSpPr>
          <p:cNvPr id="3" name="Content Placeholder 2"/>
          <p:cNvSpPr>
            <a:spLocks noGrp="1"/>
          </p:cNvSpPr>
          <p:nvPr>
            <p:ph idx="1"/>
          </p:nvPr>
        </p:nvSpPr>
        <p:spPr>
          <a:xfrm>
            <a:off x="645696" y="1223606"/>
            <a:ext cx="10972800" cy="4848225"/>
          </a:xfrm>
        </p:spPr>
        <p:txBody>
          <a:bodyPr>
            <a:normAutofit lnSpcReduction="10000"/>
          </a:bodyPr>
          <a:lstStyle/>
          <a:p>
            <a:pPr marL="0" indent="0" algn="just">
              <a:buNone/>
            </a:pPr>
            <a:r>
              <a:rPr lang="en-US" dirty="0" smtClean="0"/>
              <a:t>For pilot study a model is designed with breath analyzer and image processing, by making use of a home assembled toy car with DC motors for motion. </a:t>
            </a:r>
          </a:p>
          <a:p>
            <a:pPr marL="0" indent="0" algn="just">
              <a:buNone/>
            </a:pPr>
            <a:r>
              <a:rPr lang="en-US" dirty="0" smtClean="0"/>
              <a:t>   </a:t>
            </a:r>
          </a:p>
          <a:p>
            <a:pPr marL="0" indent="0" algn="just">
              <a:buNone/>
            </a:pPr>
            <a:r>
              <a:rPr lang="en-US" dirty="0" smtClean="0"/>
              <a:t>A cap full of alcohol will be used to provide input to the gas sensor.</a:t>
            </a:r>
          </a:p>
          <a:p>
            <a:pPr marL="0" indent="0" algn="just">
              <a:buNone/>
            </a:pPr>
            <a:endParaRPr lang="en-US" dirty="0" smtClean="0"/>
          </a:p>
          <a:p>
            <a:pPr marL="0" indent="0" algn="just">
              <a:buNone/>
            </a:pPr>
            <a:r>
              <a:rPr lang="en-US" dirty="0" smtClean="0"/>
              <a:t>The camera uses facial recognition and computer vision to detect change in the </a:t>
            </a:r>
            <a:r>
              <a:rPr lang="en-US" dirty="0" err="1" smtClean="0"/>
              <a:t>colour</a:t>
            </a:r>
            <a:r>
              <a:rPr lang="en-US" dirty="0" smtClean="0"/>
              <a:t> of the subject’s iris and change in the subject as well.</a:t>
            </a:r>
          </a:p>
          <a:p>
            <a:pPr marL="0" indent="0" algn="just">
              <a:buNone/>
            </a:pPr>
            <a:endParaRPr lang="en-US" dirty="0" smtClean="0"/>
          </a:p>
          <a:p>
            <a:pPr marL="0" indent="0" algn="just">
              <a:buNone/>
            </a:pPr>
            <a:r>
              <a:rPr lang="en-US" dirty="0" smtClean="0"/>
              <a:t>A green LED will glow on detecting the driver to be normal. An orange LED (indicators in a real car) will glow on detecting the driver to be under the influence. </a:t>
            </a:r>
          </a:p>
          <a:p>
            <a:pPr marL="0" indent="0" algn="just">
              <a:buNone/>
            </a:pPr>
            <a:endParaRPr lang="en-US" dirty="0" smtClean="0"/>
          </a:p>
          <a:p>
            <a:pPr marL="0" indent="0" algn="just">
              <a:buNone/>
            </a:pPr>
            <a:r>
              <a:rPr lang="en-US" dirty="0" smtClean="0"/>
              <a:t>A 16x2 LCD is used to display whether alcohol is detected in the bloodstream or not. </a:t>
            </a:r>
          </a:p>
          <a:p>
            <a:pPr marL="0" indent="0" algn="just">
              <a:buNone/>
            </a:pPr>
            <a:endParaRPr lang="en-US" dirty="0" smtClean="0"/>
          </a:p>
          <a:p>
            <a:pPr marL="0" indent="0" algn="just">
              <a:buNone/>
            </a:pPr>
            <a:r>
              <a:rPr lang="en-US" dirty="0" smtClean="0"/>
              <a:t>An alarm is used to give an audio warning in case of a positive test case. </a:t>
            </a:r>
          </a:p>
          <a:p>
            <a:pPr marL="0" indent="0" algn="just">
              <a:buNone/>
            </a:pPr>
            <a:endParaRPr lang="en-US" dirty="0" smtClean="0"/>
          </a:p>
          <a:p>
            <a:pPr marL="0" indent="0" algn="just">
              <a:buNone/>
            </a:pPr>
            <a:endParaRPr lang="en-US" dirty="0"/>
          </a:p>
        </p:txBody>
      </p:sp>
    </p:spTree>
    <p:extLst>
      <p:ext uri="{BB962C8B-B14F-4D97-AF65-F5344CB8AC3E}">
        <p14:creationId xmlns:p14="http://schemas.microsoft.com/office/powerpoint/2010/main" val="3194013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160026"/>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88901" y="68574"/>
            <a:ext cx="12102596" cy="6757979"/>
          </a:xfrm>
        </p:spPr>
        <p:txBody>
          <a:bodyPr/>
          <a:lstStyle/>
          <a:p>
            <a:pPr marL="0" indent="0">
              <a:buNone/>
            </a:pPr>
            <a:r>
              <a:rPr lang="en-US" dirty="0" smtClean="0"/>
              <a:t> </a:t>
            </a:r>
            <a:endParaRPr lang="en-US" dirty="0"/>
          </a:p>
        </p:txBody>
      </p:sp>
      <p:sp>
        <p:nvSpPr>
          <p:cNvPr id="4" name="Oval 3"/>
          <p:cNvSpPr/>
          <p:nvPr/>
        </p:nvSpPr>
        <p:spPr>
          <a:xfrm>
            <a:off x="5028948" y="68574"/>
            <a:ext cx="1371600" cy="4969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START</a:t>
            </a:r>
            <a:endParaRPr lang="en-US" sz="1600" dirty="0"/>
          </a:p>
        </p:txBody>
      </p:sp>
      <p:sp>
        <p:nvSpPr>
          <p:cNvPr id="5" name="Rectangle 4"/>
          <p:cNvSpPr/>
          <p:nvPr/>
        </p:nvSpPr>
        <p:spPr>
          <a:xfrm>
            <a:off x="4361195" y="869283"/>
            <a:ext cx="2707106"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Driver’s BAC is determined when he/she blows into the sensor</a:t>
            </a:r>
            <a:endParaRPr lang="en-US" sz="1600" dirty="0"/>
          </a:p>
        </p:txBody>
      </p:sp>
      <p:sp>
        <p:nvSpPr>
          <p:cNvPr id="6" name="Down Arrow 5"/>
          <p:cNvSpPr/>
          <p:nvPr/>
        </p:nvSpPr>
        <p:spPr>
          <a:xfrm>
            <a:off x="5492930" y="565483"/>
            <a:ext cx="484632" cy="303799"/>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7" name="Down Arrow 6"/>
          <p:cNvSpPr/>
          <p:nvPr/>
        </p:nvSpPr>
        <p:spPr>
          <a:xfrm>
            <a:off x="5542685" y="1795097"/>
            <a:ext cx="484632" cy="240632"/>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8" name="Flowchart: Decision 7"/>
          <p:cNvSpPr/>
          <p:nvPr/>
        </p:nvSpPr>
        <p:spPr>
          <a:xfrm>
            <a:off x="4818590" y="2043550"/>
            <a:ext cx="1932822" cy="830178"/>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Is BAC&lt;Legal Limit</a:t>
            </a:r>
            <a:endParaRPr lang="en-US" sz="1200" dirty="0"/>
          </a:p>
        </p:txBody>
      </p:sp>
      <p:sp>
        <p:nvSpPr>
          <p:cNvPr id="9" name="Right Arrow 8"/>
          <p:cNvSpPr/>
          <p:nvPr/>
        </p:nvSpPr>
        <p:spPr>
          <a:xfrm>
            <a:off x="6751412" y="2301029"/>
            <a:ext cx="914778" cy="382365"/>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YES</a:t>
            </a:r>
            <a:endParaRPr lang="en-US" sz="1050" dirty="0"/>
          </a:p>
        </p:txBody>
      </p:sp>
      <p:sp>
        <p:nvSpPr>
          <p:cNvPr id="13" name="TextBox 12"/>
          <p:cNvSpPr txBox="1"/>
          <p:nvPr/>
        </p:nvSpPr>
        <p:spPr>
          <a:xfrm>
            <a:off x="7808675" y="2106855"/>
            <a:ext cx="1392473" cy="307777"/>
          </a:xfrm>
          <a:prstGeom prst="rect">
            <a:avLst/>
          </a:prstGeom>
          <a:noFill/>
        </p:spPr>
        <p:txBody>
          <a:bodyPr wrap="square" rtlCol="0">
            <a:spAutoFit/>
          </a:bodyPr>
          <a:lstStyle/>
          <a:p>
            <a:r>
              <a:rPr lang="en-US" sz="1400" dirty="0" smtClean="0"/>
              <a:t>INNOCENT</a:t>
            </a:r>
            <a:endParaRPr lang="en-US" sz="1400" dirty="0"/>
          </a:p>
        </p:txBody>
      </p:sp>
      <p:sp>
        <p:nvSpPr>
          <p:cNvPr id="18" name="Up Arrow 17"/>
          <p:cNvSpPr/>
          <p:nvPr/>
        </p:nvSpPr>
        <p:spPr>
          <a:xfrm>
            <a:off x="9178227" y="1687418"/>
            <a:ext cx="362631" cy="531429"/>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21" name="Rectangle 20"/>
          <p:cNvSpPr/>
          <p:nvPr/>
        </p:nvSpPr>
        <p:spPr>
          <a:xfrm>
            <a:off x="8467221" y="773018"/>
            <a:ext cx="1786690"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Wait for 5 mins</a:t>
            </a:r>
            <a:endParaRPr lang="en-US" sz="1600" dirty="0"/>
          </a:p>
        </p:txBody>
      </p:sp>
      <p:sp>
        <p:nvSpPr>
          <p:cNvPr id="24" name="Left Arrow 23"/>
          <p:cNvSpPr/>
          <p:nvPr/>
        </p:nvSpPr>
        <p:spPr>
          <a:xfrm>
            <a:off x="7068301" y="1050400"/>
            <a:ext cx="1398920" cy="359635"/>
          </a:xfrm>
          <a:prstGeom prst="lef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27" name="Down Arrow 26"/>
          <p:cNvSpPr/>
          <p:nvPr/>
        </p:nvSpPr>
        <p:spPr>
          <a:xfrm>
            <a:off x="5566496" y="2899595"/>
            <a:ext cx="460821" cy="360948"/>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smtClean="0"/>
              <a:t>NO</a:t>
            </a:r>
            <a:endParaRPr lang="en-US" sz="1050" dirty="0"/>
          </a:p>
        </p:txBody>
      </p:sp>
      <p:sp>
        <p:nvSpPr>
          <p:cNvPr id="28" name="Flowchart: Decision 27"/>
          <p:cNvSpPr/>
          <p:nvPr/>
        </p:nvSpPr>
        <p:spPr>
          <a:xfrm>
            <a:off x="4783217" y="3260528"/>
            <a:ext cx="2027378" cy="684011"/>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Is Vehicle moving</a:t>
            </a:r>
            <a:endParaRPr lang="en-US" sz="1200" dirty="0"/>
          </a:p>
        </p:txBody>
      </p:sp>
      <p:sp>
        <p:nvSpPr>
          <p:cNvPr id="29" name="TextBox 28"/>
          <p:cNvSpPr txBox="1"/>
          <p:nvPr/>
        </p:nvSpPr>
        <p:spPr>
          <a:xfrm>
            <a:off x="348915" y="24641"/>
            <a:ext cx="4162926" cy="584775"/>
          </a:xfrm>
          <a:prstGeom prst="rect">
            <a:avLst/>
          </a:prstGeom>
          <a:noFill/>
        </p:spPr>
        <p:txBody>
          <a:bodyPr wrap="square" rtlCol="0">
            <a:spAutoFit/>
          </a:bodyPr>
          <a:lstStyle/>
          <a:p>
            <a:r>
              <a:rPr lang="en-US" sz="3200" b="1" dirty="0" smtClean="0"/>
              <a:t>BLOCK DIAGRAM</a:t>
            </a:r>
            <a:endParaRPr lang="en-US" sz="3200" b="1" dirty="0"/>
          </a:p>
        </p:txBody>
      </p:sp>
      <p:cxnSp>
        <p:nvCxnSpPr>
          <p:cNvPr id="34" name="Straight Connector 33"/>
          <p:cNvCxnSpPr>
            <a:stCxn id="9" idx="3"/>
          </p:cNvCxnSpPr>
          <p:nvPr/>
        </p:nvCxnSpPr>
        <p:spPr>
          <a:xfrm flipV="1">
            <a:off x="7666190" y="2476188"/>
            <a:ext cx="1693352" cy="1602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8" idx="2"/>
          </p:cNvCxnSpPr>
          <p:nvPr/>
        </p:nvCxnSpPr>
        <p:spPr>
          <a:xfrm flipV="1">
            <a:off x="9359542" y="2218847"/>
            <a:ext cx="1" cy="273364"/>
          </a:xfrm>
          <a:prstGeom prst="line">
            <a:avLst/>
          </a:prstGeom>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40231" y="2913192"/>
            <a:ext cx="833033" cy="307777"/>
          </a:xfrm>
          <a:prstGeom prst="rect">
            <a:avLst/>
          </a:prstGeom>
          <a:noFill/>
        </p:spPr>
        <p:txBody>
          <a:bodyPr wrap="square" rtlCol="0">
            <a:spAutoFit/>
          </a:bodyPr>
          <a:lstStyle/>
          <a:p>
            <a:r>
              <a:rPr lang="en-US" sz="1400" dirty="0" smtClean="0"/>
              <a:t>DRUNK</a:t>
            </a:r>
            <a:endParaRPr lang="en-US" sz="1400" dirty="0"/>
          </a:p>
        </p:txBody>
      </p:sp>
      <p:sp>
        <p:nvSpPr>
          <p:cNvPr id="45" name="Left Arrow 44"/>
          <p:cNvSpPr/>
          <p:nvPr/>
        </p:nvSpPr>
        <p:spPr>
          <a:xfrm>
            <a:off x="4033094" y="3441032"/>
            <a:ext cx="750123" cy="364334"/>
          </a:xfrm>
          <a:prstGeom prst="lef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46" name="Rectangle 45"/>
          <p:cNvSpPr/>
          <p:nvPr/>
        </p:nvSpPr>
        <p:spPr>
          <a:xfrm>
            <a:off x="1290985" y="2888091"/>
            <a:ext cx="2742109" cy="15023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smtClean="0"/>
          </a:p>
          <a:p>
            <a:pPr algn="ctr"/>
            <a:r>
              <a:rPr lang="en-US" sz="1400" dirty="0" smtClean="0"/>
              <a:t>Turn on parking signals</a:t>
            </a:r>
          </a:p>
          <a:p>
            <a:pPr algn="ctr"/>
            <a:r>
              <a:rPr lang="en-US" sz="1400" dirty="0" smtClean="0"/>
              <a:t>Start the alcohol over limit indicator &amp; trigger the alarm</a:t>
            </a:r>
          </a:p>
          <a:p>
            <a:pPr algn="ctr"/>
            <a:r>
              <a:rPr lang="en-US" sz="1400" dirty="0" smtClean="0"/>
              <a:t>Gradually decrease car speed to 0km/h</a:t>
            </a:r>
          </a:p>
          <a:p>
            <a:pPr algn="ctr"/>
            <a:r>
              <a:rPr lang="en-US" sz="1400" dirty="0" smtClean="0"/>
              <a:t>Restrict engine ignition</a:t>
            </a:r>
          </a:p>
          <a:p>
            <a:pPr algn="ctr"/>
            <a:endParaRPr lang="en-US" sz="1400" dirty="0"/>
          </a:p>
        </p:txBody>
      </p:sp>
      <p:cxnSp>
        <p:nvCxnSpPr>
          <p:cNvPr id="48" name="Straight Connector 47"/>
          <p:cNvCxnSpPr/>
          <p:nvPr/>
        </p:nvCxnSpPr>
        <p:spPr>
          <a:xfrm>
            <a:off x="9359542" y="2476188"/>
            <a:ext cx="0" cy="1468351"/>
          </a:xfrm>
          <a:prstGeom prst="line">
            <a:avLst/>
          </a:prstGeom>
          <a:ln/>
        </p:spPr>
        <p:style>
          <a:lnRef idx="1">
            <a:schemeClr val="accent1"/>
          </a:lnRef>
          <a:fillRef idx="0">
            <a:schemeClr val="accent1"/>
          </a:fillRef>
          <a:effectRef idx="0">
            <a:schemeClr val="accent1"/>
          </a:effectRef>
          <a:fontRef idx="minor">
            <a:schemeClr val="tx1"/>
          </a:fontRef>
        </p:style>
      </p:cxnSp>
      <p:sp>
        <p:nvSpPr>
          <p:cNvPr id="50" name="Down Arrow 49"/>
          <p:cNvSpPr/>
          <p:nvPr/>
        </p:nvSpPr>
        <p:spPr>
          <a:xfrm>
            <a:off x="9117226" y="3939879"/>
            <a:ext cx="484632" cy="475710"/>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1" name="Rectangle 50"/>
          <p:cNvSpPr/>
          <p:nvPr/>
        </p:nvSpPr>
        <p:spPr>
          <a:xfrm>
            <a:off x="8325853" y="4415589"/>
            <a:ext cx="2261935" cy="914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No alarm is triggered</a:t>
            </a:r>
          </a:p>
          <a:p>
            <a:pPr algn="ctr"/>
            <a:r>
              <a:rPr lang="en-US" sz="1400" dirty="0" smtClean="0"/>
              <a:t>Engine can be ignited</a:t>
            </a:r>
          </a:p>
          <a:p>
            <a:pPr algn="ctr"/>
            <a:r>
              <a:rPr lang="en-US" sz="1400" dirty="0" smtClean="0"/>
              <a:t>No speed limit is set</a:t>
            </a:r>
            <a:endParaRPr lang="en-US" sz="1400" dirty="0"/>
          </a:p>
        </p:txBody>
      </p:sp>
      <p:sp>
        <p:nvSpPr>
          <p:cNvPr id="52" name="TextBox 51"/>
          <p:cNvSpPr txBox="1"/>
          <p:nvPr/>
        </p:nvSpPr>
        <p:spPr>
          <a:xfrm>
            <a:off x="4286083" y="3195058"/>
            <a:ext cx="664338" cy="307777"/>
          </a:xfrm>
          <a:prstGeom prst="rect">
            <a:avLst/>
          </a:prstGeom>
          <a:noFill/>
        </p:spPr>
        <p:txBody>
          <a:bodyPr wrap="square" rtlCol="0">
            <a:spAutoFit/>
          </a:bodyPr>
          <a:lstStyle/>
          <a:p>
            <a:r>
              <a:rPr lang="en-US" sz="1400" dirty="0" smtClean="0"/>
              <a:t>YES</a:t>
            </a:r>
            <a:endParaRPr lang="en-US" sz="1400" dirty="0"/>
          </a:p>
        </p:txBody>
      </p:sp>
      <p:sp>
        <p:nvSpPr>
          <p:cNvPr id="53" name="Down Arrow 52"/>
          <p:cNvSpPr/>
          <p:nvPr/>
        </p:nvSpPr>
        <p:spPr>
          <a:xfrm>
            <a:off x="2376943" y="4390488"/>
            <a:ext cx="484632" cy="569833"/>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4" name="Rectangle 53"/>
          <p:cNvSpPr/>
          <p:nvPr/>
        </p:nvSpPr>
        <p:spPr>
          <a:xfrm>
            <a:off x="1248205" y="4960321"/>
            <a:ext cx="2742109" cy="8181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Location, car details, driver details and time are sent to the registered contacts</a:t>
            </a:r>
            <a:endParaRPr lang="en-US" sz="1400" dirty="0"/>
          </a:p>
        </p:txBody>
      </p:sp>
      <p:sp>
        <p:nvSpPr>
          <p:cNvPr id="55" name="Down Arrow 54"/>
          <p:cNvSpPr/>
          <p:nvPr/>
        </p:nvSpPr>
        <p:spPr>
          <a:xfrm>
            <a:off x="5542685" y="3939878"/>
            <a:ext cx="484632" cy="905335"/>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6" name="Rectangle 55"/>
          <p:cNvSpPr/>
          <p:nvPr/>
        </p:nvSpPr>
        <p:spPr>
          <a:xfrm>
            <a:off x="4578052" y="4845213"/>
            <a:ext cx="2413897" cy="12073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smtClean="0"/>
          </a:p>
          <a:p>
            <a:pPr algn="ctr"/>
            <a:endParaRPr lang="en-US" sz="1400" dirty="0"/>
          </a:p>
          <a:p>
            <a:pPr algn="ctr"/>
            <a:r>
              <a:rPr lang="en-US" sz="1400" dirty="0" smtClean="0"/>
              <a:t>Turn off the engine</a:t>
            </a:r>
          </a:p>
          <a:p>
            <a:pPr algn="ctr"/>
            <a:r>
              <a:rPr lang="en-US" sz="1400" dirty="0" smtClean="0"/>
              <a:t>Restrict the engine ignition</a:t>
            </a:r>
          </a:p>
          <a:p>
            <a:pPr algn="ctr"/>
            <a:r>
              <a:rPr lang="en-US" sz="1400" dirty="0" smtClean="0"/>
              <a:t>Limit car speed to 0km/h</a:t>
            </a:r>
          </a:p>
          <a:p>
            <a:pPr algn="ctr"/>
            <a:r>
              <a:rPr lang="en-US" sz="1400" dirty="0" smtClean="0"/>
              <a:t>Start the over-limit indicator</a:t>
            </a:r>
          </a:p>
          <a:p>
            <a:pPr algn="ctr"/>
            <a:r>
              <a:rPr lang="en-US" sz="1400" dirty="0" smtClean="0"/>
              <a:t>Turn on the alarm</a:t>
            </a:r>
          </a:p>
          <a:p>
            <a:pPr algn="ctr"/>
            <a:endParaRPr lang="en-US" dirty="0" smtClean="0"/>
          </a:p>
          <a:p>
            <a:pPr algn="ctr"/>
            <a:endParaRPr lang="en-US" sz="1800" dirty="0"/>
          </a:p>
        </p:txBody>
      </p:sp>
      <p:sp>
        <p:nvSpPr>
          <p:cNvPr id="57" name="TextBox 56"/>
          <p:cNvSpPr txBox="1"/>
          <p:nvPr/>
        </p:nvSpPr>
        <p:spPr>
          <a:xfrm>
            <a:off x="5903444" y="4177734"/>
            <a:ext cx="833033" cy="307777"/>
          </a:xfrm>
          <a:prstGeom prst="rect">
            <a:avLst/>
          </a:prstGeom>
          <a:noFill/>
        </p:spPr>
        <p:txBody>
          <a:bodyPr wrap="square" rtlCol="0">
            <a:spAutoFit/>
          </a:bodyPr>
          <a:lstStyle/>
          <a:p>
            <a:r>
              <a:rPr lang="en-US" sz="1400" dirty="0" smtClean="0"/>
              <a:t>NO</a:t>
            </a:r>
            <a:endParaRPr lang="en-US" sz="1400" dirty="0"/>
          </a:p>
        </p:txBody>
      </p:sp>
      <p:sp>
        <p:nvSpPr>
          <p:cNvPr id="58" name="Left Arrow 57"/>
          <p:cNvSpPr/>
          <p:nvPr/>
        </p:nvSpPr>
        <p:spPr>
          <a:xfrm>
            <a:off x="3990314" y="5127079"/>
            <a:ext cx="581891" cy="484632"/>
          </a:xfrm>
          <a:prstGeom prst="lef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59" name="Down Arrow 58"/>
          <p:cNvSpPr/>
          <p:nvPr/>
        </p:nvSpPr>
        <p:spPr>
          <a:xfrm>
            <a:off x="5554590" y="6052585"/>
            <a:ext cx="484632" cy="183116"/>
          </a:xfrm>
          <a:prstGeom prst="down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60" name="Oval 59"/>
          <p:cNvSpPr/>
          <p:nvPr/>
        </p:nvSpPr>
        <p:spPr>
          <a:xfrm>
            <a:off x="5197303" y="6235701"/>
            <a:ext cx="1175394" cy="5908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END</a:t>
            </a:r>
            <a:endParaRPr lang="en-US" sz="1400" dirty="0"/>
          </a:p>
        </p:txBody>
      </p:sp>
    </p:spTree>
    <p:extLst>
      <p:ext uri="{BB962C8B-B14F-4D97-AF65-F5344CB8AC3E}">
        <p14:creationId xmlns:p14="http://schemas.microsoft.com/office/powerpoint/2010/main" val="42609460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4112</TotalTime>
  <Words>1037</Words>
  <Application>Microsoft Office PowerPoint</Application>
  <PresentationFormat>Widescreen</PresentationFormat>
  <Paragraphs>133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微軟正黑體</vt:lpstr>
      <vt:lpstr>微软雅黑</vt:lpstr>
      <vt:lpstr>Arial</vt:lpstr>
      <vt:lpstr>Calibri</vt:lpstr>
      <vt:lpstr>新細明體</vt:lpstr>
      <vt:lpstr>黑体</vt:lpstr>
      <vt:lpstr>Wingdings</vt:lpstr>
      <vt:lpstr>Default Theme</vt:lpstr>
      <vt:lpstr>PowerPoint Presentation</vt:lpstr>
      <vt:lpstr>Project Name – Online Driver State Monitoring </vt:lpstr>
      <vt:lpstr>Agenda</vt:lpstr>
      <vt:lpstr>Project Abstract</vt:lpstr>
      <vt:lpstr>Project Challenge and Creativity</vt:lpstr>
      <vt:lpstr>Design Description</vt:lpstr>
      <vt:lpstr> </vt:lpstr>
      <vt:lpstr>System Analysis and Testability</vt:lpstr>
      <vt:lpstr>  </vt:lpstr>
      <vt:lpstr>Circuit Diagram</vt:lpstr>
      <vt:lpstr>MQ3 sensor</vt:lpstr>
      <vt:lpstr>The above fig is the basic test circuit of MQ-3.The sensor requires two voltage inputs: heater voltage (VH) and circuit voltage (VC). VH is used to supply standard working temperature to the sensor and it can adopt DC or AC power, while VRL is the voltage of load resistance RL which is in series with sensor. Vc supplies the detect voltage to load resistance RL and it should adopt DC power. </vt:lpstr>
      <vt:lpstr>Calibrating the MQ3 Sensor </vt:lpstr>
      <vt:lpstr>Face Detection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Chloe Tsai</dc:creator>
  <cp:lastModifiedBy>mahe</cp:lastModifiedBy>
  <cp:revision>136</cp:revision>
  <dcterms:created xsi:type="dcterms:W3CDTF">2019-01-25T03:03:34Z</dcterms:created>
  <dcterms:modified xsi:type="dcterms:W3CDTF">2019-06-14T03:40:25Z</dcterms:modified>
</cp:coreProperties>
</file>