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325" r:id="rId5"/>
    <p:sldId id="327" r:id="rId6"/>
    <p:sldId id="330" r:id="rId7"/>
    <p:sldId id="340" r:id="rId8"/>
    <p:sldId id="336" r:id="rId9"/>
    <p:sldId id="341" r:id="rId10"/>
    <p:sldId id="350" r:id="rId11"/>
    <p:sldId id="337" r:id="rId12"/>
    <p:sldId id="342" r:id="rId13"/>
    <p:sldId id="344" r:id="rId14"/>
    <p:sldId id="343" r:id="rId15"/>
    <p:sldId id="338" r:id="rId16"/>
    <p:sldId id="345" r:id="rId17"/>
    <p:sldId id="346" r:id="rId18"/>
    <p:sldId id="347" r:id="rId19"/>
    <p:sldId id="348" r:id="rId20"/>
    <p:sldId id="349" r:id="rId21"/>
    <p:sldId id="33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05" autoAdjust="0"/>
  </p:normalViewPr>
  <p:slideViewPr>
    <p:cSldViewPr snapToGrid="0">
      <p:cViewPr varScale="1">
        <p:scale>
          <a:sx n="82" d="100"/>
          <a:sy n="82" d="100"/>
        </p:scale>
        <p:origin x="720" y="72"/>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5/31/2023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5/31/2023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1188720" y="609600"/>
            <a:ext cx="9829800" cy="914400"/>
          </a:xfrm>
        </p:spPr>
        <p:txBody>
          <a:bodyPr anchor="t">
            <a:normAutofit/>
          </a:bodyPr>
          <a:lstStyle/>
          <a:p>
            <a:r>
              <a:rPr lang="en-US" sz="3000" b="0" i="0" u="none" strike="noStrike" dirty="0">
                <a:effectLst/>
              </a:rPr>
              <a:t>Multi-Model Knowledge Graph using </a:t>
            </a:r>
            <a:r>
              <a:rPr lang="en-US" sz="3000" b="0" i="0" u="none" strike="noStrike" dirty="0" err="1">
                <a:effectLst/>
              </a:rPr>
              <a:t>ArangoDB</a:t>
            </a:r>
            <a:r>
              <a:rPr lang="en-US" sz="3000" b="0" i="0" u="none" strike="noStrike" dirty="0">
                <a:effectLst/>
              </a:rPr>
              <a:t> with Wikidata</a:t>
            </a:r>
            <a:endParaRPr lang="en-US" sz="3000" dirty="0"/>
          </a:p>
        </p:txBody>
      </p:sp>
      <p:pic>
        <p:nvPicPr>
          <p:cNvPr id="1028" name="Picture 4" descr="Open Source: How To Install &amp; Use ArangoDB 3 On Ubuntu 14.04 and 16.04 LTS">
            <a:extLst>
              <a:ext uri="{FF2B5EF4-FFF2-40B4-BE49-F238E27FC236}">
                <a16:creationId xmlns:a16="http://schemas.microsoft.com/office/drawing/2014/main" id="{3C687FEE-0C82-769A-62C1-EE4FF8E7972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88720" y="1956816"/>
            <a:ext cx="9829800" cy="3931919"/>
          </a:xfrm>
          <a:prstGeom prst="rect">
            <a:avLst/>
          </a:prstGeom>
          <a:solidFill>
            <a:srgbClr val="FFFFFF"/>
          </a:solidFill>
        </p:spPr>
      </p:pic>
      <p:sp>
        <p:nvSpPr>
          <p:cNvPr id="1031" name="Slide Number Placeholder 4">
            <a:extLst>
              <a:ext uri="{FF2B5EF4-FFF2-40B4-BE49-F238E27FC236}">
                <a16:creationId xmlns:a16="http://schemas.microsoft.com/office/drawing/2014/main" id="{90B6FCA1-E518-2A26-E1F0-2EB661058EA0}"/>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1</a:t>
            </a:fld>
            <a:endParaRPr lang="en-US"/>
          </a:p>
        </p:txBody>
      </p:sp>
      <p:sp>
        <p:nvSpPr>
          <p:cNvPr id="1033" name="Footer Placeholder 5">
            <a:extLst>
              <a:ext uri="{FF2B5EF4-FFF2-40B4-BE49-F238E27FC236}">
                <a16:creationId xmlns:a16="http://schemas.microsoft.com/office/drawing/2014/main" id="{B9AE92A9-7EAF-107F-1AA4-D1366D61C16F}"/>
              </a:ext>
            </a:extLst>
          </p:cNvPr>
          <p:cNvSpPr>
            <a:spLocks noGrp="1"/>
          </p:cNvSpPr>
          <p:nvPr>
            <p:ph type="ftr" sz="quarter" idx="12"/>
          </p:nvPr>
        </p:nvSpPr>
        <p:spPr>
          <a:xfrm rot="16200000">
            <a:off x="-242952" y="1451496"/>
            <a:ext cx="1784352" cy="189457"/>
          </a:xfrm>
        </p:spPr>
        <p:txBody>
          <a:bodyPr anchor="ctr">
            <a:normAutofit/>
          </a:bodyPr>
          <a:lstStyle/>
          <a:p>
            <a:pPr>
              <a:spcAft>
                <a:spcPts val="600"/>
              </a:spcAft>
            </a:pPr>
            <a:r>
              <a:rPr lang="en-US"/>
              <a:t>presentation title</a:t>
            </a:r>
          </a:p>
        </p:txBody>
      </p:sp>
    </p:spTree>
    <p:extLst>
      <p:ext uri="{BB962C8B-B14F-4D97-AF65-F5344CB8AC3E}">
        <p14:creationId xmlns:p14="http://schemas.microsoft.com/office/powerpoint/2010/main" val="855215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028"/>
                                        </p:tgtEl>
                                        <p:attrNameLst>
                                          <p:attrName>style.visibility</p:attrName>
                                        </p:attrNameLst>
                                      </p:cBhvr>
                                      <p:to>
                                        <p:strVal val="visible"/>
                                      </p:to>
                                    </p:set>
                                    <p:anim calcmode="lin" valueType="num">
                                      <p:cBhvr additive="base">
                                        <p:cTn id="14" dur="500" fill="hold"/>
                                        <p:tgtEl>
                                          <p:spTgt spid="1028"/>
                                        </p:tgtEl>
                                        <p:attrNameLst>
                                          <p:attrName>ppt_x</p:attrName>
                                        </p:attrNameLst>
                                      </p:cBhvr>
                                      <p:tavLst>
                                        <p:tav tm="0">
                                          <p:val>
                                            <p:strVal val="#ppt_x"/>
                                          </p:val>
                                        </p:tav>
                                        <p:tav tm="100000">
                                          <p:val>
                                            <p:strVal val="#ppt_x"/>
                                          </p:val>
                                        </p:tav>
                                      </p:tavLst>
                                    </p:anim>
                                    <p:anim calcmode="lin" valueType="num">
                                      <p:cBhvr additive="base">
                                        <p:cTn id="15"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DE4B8-0AA9-D3F6-5949-B58A965F313D}"/>
              </a:ext>
            </a:extLst>
          </p:cNvPr>
          <p:cNvSpPr>
            <a:spLocks noGrp="1"/>
          </p:cNvSpPr>
          <p:nvPr>
            <p:ph type="title"/>
          </p:nvPr>
        </p:nvSpPr>
        <p:spPr/>
        <p:txBody>
          <a:bodyPr/>
          <a:lstStyle/>
          <a:p>
            <a:r>
              <a:rPr lang="en-US" sz="4400" dirty="0"/>
              <a:t>Data Collection</a:t>
            </a:r>
            <a:br>
              <a:rPr lang="en-US" sz="4400" dirty="0"/>
            </a:br>
            <a:endParaRPr lang="en-US" sz="4400" dirty="0"/>
          </a:p>
        </p:txBody>
      </p:sp>
      <p:sp>
        <p:nvSpPr>
          <p:cNvPr id="3" name="Text Placeholder 2">
            <a:extLst>
              <a:ext uri="{FF2B5EF4-FFF2-40B4-BE49-F238E27FC236}">
                <a16:creationId xmlns:a16="http://schemas.microsoft.com/office/drawing/2014/main" id="{B784E51A-A35C-1BAA-28FE-8D4F6C34FB64}"/>
              </a:ext>
            </a:extLst>
          </p:cNvPr>
          <p:cNvSpPr>
            <a:spLocks noGrp="1"/>
          </p:cNvSpPr>
          <p:nvPr>
            <p:ph type="body" idx="1"/>
          </p:nvPr>
        </p:nvSpPr>
        <p:spPr>
          <a:xfrm>
            <a:off x="6507969" y="1371081"/>
            <a:ext cx="4114800" cy="347472"/>
          </a:xfrm>
        </p:spPr>
        <p:txBody>
          <a:bodyPr/>
          <a:lstStyle/>
          <a:p>
            <a:r>
              <a:rPr lang="en-US" dirty="0"/>
              <a:t>Process of collecting data from Wikidata:</a:t>
            </a:r>
          </a:p>
          <a:p>
            <a:endParaRPr lang="en-US" dirty="0"/>
          </a:p>
        </p:txBody>
      </p:sp>
      <p:sp>
        <p:nvSpPr>
          <p:cNvPr id="4" name="Content Placeholder 3">
            <a:extLst>
              <a:ext uri="{FF2B5EF4-FFF2-40B4-BE49-F238E27FC236}">
                <a16:creationId xmlns:a16="http://schemas.microsoft.com/office/drawing/2014/main" id="{E57C41C3-A40D-46A1-21B0-E1F0F26ADB1C}"/>
              </a:ext>
            </a:extLst>
          </p:cNvPr>
          <p:cNvSpPr>
            <a:spLocks noGrp="1"/>
          </p:cNvSpPr>
          <p:nvPr>
            <p:ph sz="half" idx="2"/>
          </p:nvPr>
        </p:nvSpPr>
        <p:spPr>
          <a:xfrm>
            <a:off x="7328101" y="1814565"/>
            <a:ext cx="3886200" cy="1527048"/>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Downloading the desired Wikidata dump file (JSON format) Parsing the dump file using tools or scripts to extract relevant information Structured data format with entities, properties, and values Optionally, mention the use of SPARQL queries for data collection</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5" name="Text Placeholder 4">
            <a:extLst>
              <a:ext uri="{FF2B5EF4-FFF2-40B4-BE49-F238E27FC236}">
                <a16:creationId xmlns:a16="http://schemas.microsoft.com/office/drawing/2014/main" id="{193A9E8E-DF96-48F5-D965-0D81F3F0F4F9}"/>
              </a:ext>
            </a:extLst>
          </p:cNvPr>
          <p:cNvSpPr>
            <a:spLocks noGrp="1"/>
          </p:cNvSpPr>
          <p:nvPr>
            <p:ph type="body" sz="quarter" idx="3"/>
          </p:nvPr>
        </p:nvSpPr>
        <p:spPr>
          <a:xfrm>
            <a:off x="6507969" y="4670039"/>
            <a:ext cx="4114800" cy="347472"/>
          </a:xfrm>
        </p:spPr>
        <p:txBody>
          <a:bodyPr/>
          <a:lstStyle/>
          <a:p>
            <a:r>
              <a:rPr lang="en-US" dirty="0"/>
              <a:t>Data extraction using SPARQL:</a:t>
            </a:r>
          </a:p>
          <a:p>
            <a:endParaRPr lang="en-US" dirty="0"/>
          </a:p>
        </p:txBody>
      </p:sp>
      <p:sp>
        <p:nvSpPr>
          <p:cNvPr id="6" name="Content Placeholder 5">
            <a:extLst>
              <a:ext uri="{FF2B5EF4-FFF2-40B4-BE49-F238E27FC236}">
                <a16:creationId xmlns:a16="http://schemas.microsoft.com/office/drawing/2014/main" id="{20D7D4E8-B288-5AC4-3507-5C467C2907E4}"/>
              </a:ext>
            </a:extLst>
          </p:cNvPr>
          <p:cNvSpPr>
            <a:spLocks noGrp="1"/>
          </p:cNvSpPr>
          <p:nvPr>
            <p:ph sz="quarter" idx="4"/>
          </p:nvPr>
        </p:nvSpPr>
        <p:spPr>
          <a:xfrm>
            <a:off x="7328101" y="5113523"/>
            <a:ext cx="3886200" cy="1179576"/>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using SPARQL queries to extract dataset from the wikidump.</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7" name="Slide Number Placeholder 6">
            <a:extLst>
              <a:ext uri="{FF2B5EF4-FFF2-40B4-BE49-F238E27FC236}">
                <a16:creationId xmlns:a16="http://schemas.microsoft.com/office/drawing/2014/main" id="{76DD5C64-A06E-E9D7-0994-07EB9A15E3EC}"/>
              </a:ext>
            </a:extLst>
          </p:cNvPr>
          <p:cNvSpPr>
            <a:spLocks noGrp="1"/>
          </p:cNvSpPr>
          <p:nvPr>
            <p:ph type="sldNum" sz="quarter" idx="11"/>
          </p:nvPr>
        </p:nvSpPr>
        <p:spPr/>
        <p:txBody>
          <a:bodyPr/>
          <a:lstStyle/>
          <a:p>
            <a:fld id="{75DF2D63-3FF5-D547-96B9-BE9CCD1ABA58}" type="slidenum">
              <a:rPr lang="en-US" smtClean="0"/>
              <a:t>10</a:t>
            </a:fld>
            <a:endParaRPr lang="en-US" dirty="0"/>
          </a:p>
        </p:txBody>
      </p:sp>
      <p:sp>
        <p:nvSpPr>
          <p:cNvPr id="8" name="Footer Placeholder 7">
            <a:extLst>
              <a:ext uri="{FF2B5EF4-FFF2-40B4-BE49-F238E27FC236}">
                <a16:creationId xmlns:a16="http://schemas.microsoft.com/office/drawing/2014/main" id="{BC291C4D-053F-C185-DCCD-7BFE4B9F0D56}"/>
              </a:ext>
            </a:extLst>
          </p:cNvPr>
          <p:cNvSpPr>
            <a:spLocks noGrp="1"/>
          </p:cNvSpPr>
          <p:nvPr>
            <p:ph type="ftr" sz="quarter" idx="12"/>
          </p:nvPr>
        </p:nvSpPr>
        <p:spPr/>
        <p:txBody>
          <a:bodyPr/>
          <a:lstStyle/>
          <a:p>
            <a:r>
              <a:rPr lang="en-US"/>
              <a:t>presentation title</a:t>
            </a:r>
            <a:endParaRPr lang="en-US" dirty="0"/>
          </a:p>
        </p:txBody>
      </p:sp>
      <p:pic>
        <p:nvPicPr>
          <p:cNvPr id="16" name="Picture Placeholder 15" descr="A picture containing drawing, symbol, cartoon, text&#10;&#10;Description automatically generated">
            <a:extLst>
              <a:ext uri="{FF2B5EF4-FFF2-40B4-BE49-F238E27FC236}">
                <a16:creationId xmlns:a16="http://schemas.microsoft.com/office/drawing/2014/main" id="{89237B8E-F206-4885-3DD3-4CE232D15340}"/>
              </a:ext>
            </a:extLst>
          </p:cNvPr>
          <p:cNvPicPr>
            <a:picLocks noGrp="1" noChangeAspect="1"/>
          </p:cNvPicPr>
          <p:nvPr>
            <p:ph type="pic" sz="quarter" idx="14"/>
          </p:nvPr>
        </p:nvPicPr>
        <p:blipFill>
          <a:blip r:embed="rId2"/>
          <a:srcRect l="82" r="82"/>
          <a:stretch>
            <a:fillRect/>
          </a:stretch>
        </p:blipFill>
        <p:spPr/>
      </p:pic>
    </p:spTree>
    <p:extLst>
      <p:ext uri="{BB962C8B-B14F-4D97-AF65-F5344CB8AC3E}">
        <p14:creationId xmlns:p14="http://schemas.microsoft.com/office/powerpoint/2010/main" val="2497850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4">
                                            <p:txEl>
                                              <p:pRg st="0" end="0"/>
                                            </p:txEl>
                                          </p:spTgt>
                                        </p:tgtEl>
                                        <p:attrNameLst>
                                          <p:attrName>style.visibility</p:attrName>
                                        </p:attrNameLst>
                                      </p:cBhvr>
                                      <p:to>
                                        <p:strVal val="visible"/>
                                      </p:to>
                                    </p:set>
                                    <p:anim calcmode="lin" valueType="num">
                                      <p:cBhvr additive="base">
                                        <p:cTn id="26"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Effect transition="in" filter="fade">
                                      <p:cBhvr>
                                        <p:cTn id="32" dur="1000"/>
                                        <p:tgtEl>
                                          <p:spTgt spid="5">
                                            <p:txEl>
                                              <p:pRg st="0" end="0"/>
                                            </p:txEl>
                                          </p:spTgt>
                                        </p:tgtEl>
                                      </p:cBhvr>
                                    </p:animEffect>
                                    <p:anim calcmode="lin" valueType="num">
                                      <p:cBhvr>
                                        <p:cTn id="3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anim calcmode="lin" valueType="num">
                                      <p:cBhvr additive="base">
                                        <p:cTn id="3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5" grpId="0" build="p"/>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40901A-E441-4BDC-846B-99D4CEFFC870}"/>
              </a:ext>
            </a:extLst>
          </p:cNvPr>
          <p:cNvSpPr>
            <a:spLocks noGrp="1"/>
          </p:cNvSpPr>
          <p:nvPr>
            <p:ph type="title"/>
          </p:nvPr>
        </p:nvSpPr>
        <p:spPr>
          <a:xfrm>
            <a:off x="5449824" y="1124712"/>
            <a:ext cx="5760720" cy="548640"/>
          </a:xfrm>
        </p:spPr>
        <p:txBody>
          <a:bodyPr anchor="t">
            <a:normAutofit/>
          </a:bodyPr>
          <a:lstStyle/>
          <a:p>
            <a:r>
              <a:rPr lang="en-US" sz="1900" dirty="0"/>
              <a:t>Package Installation</a:t>
            </a:r>
            <a:br>
              <a:rPr lang="en-US" sz="1900" dirty="0"/>
            </a:br>
            <a:endParaRPr lang="en-US" sz="1900" dirty="0"/>
          </a:p>
        </p:txBody>
      </p:sp>
      <p:sp>
        <p:nvSpPr>
          <p:cNvPr id="5" name="Content Placeholder 4">
            <a:extLst>
              <a:ext uri="{FF2B5EF4-FFF2-40B4-BE49-F238E27FC236}">
                <a16:creationId xmlns:a16="http://schemas.microsoft.com/office/drawing/2014/main" id="{C413A29E-4FC1-5DD9-E04B-1DF9379F8682}"/>
              </a:ext>
            </a:extLst>
          </p:cNvPr>
          <p:cNvSpPr>
            <a:spLocks noGrp="1"/>
          </p:cNvSpPr>
          <p:nvPr>
            <p:ph idx="1"/>
          </p:nvPr>
        </p:nvSpPr>
        <p:spPr>
          <a:xfrm>
            <a:off x="4474847" y="2413520"/>
            <a:ext cx="7636288" cy="3574666"/>
          </a:xfrm>
        </p:spPr>
        <p:txBody>
          <a:bodyPr>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Provide instructions for installing the </a:t>
            </a:r>
            <a:r>
              <a:rPr lang="en-US" b="1" dirty="0" err="1">
                <a:latin typeface="Calibri" panose="020F0502020204030204" pitchFamily="34" charset="0"/>
                <a:ea typeface="Calibri" panose="020F0502020204030204" pitchFamily="34" charset="0"/>
                <a:cs typeface="Calibri" panose="020F0502020204030204" pitchFamily="34" charset="0"/>
              </a:rPr>
              <a:t>pyArango</a:t>
            </a:r>
            <a:r>
              <a:rPr lang="en-US" b="1" dirty="0">
                <a:latin typeface="Calibri" panose="020F0502020204030204" pitchFamily="34" charset="0"/>
                <a:ea typeface="Calibri" panose="020F0502020204030204" pitchFamily="34" charset="0"/>
                <a:cs typeface="Calibri" panose="020F0502020204030204" pitchFamily="34" charset="0"/>
              </a:rPr>
              <a:t> package for Python:</a:t>
            </a:r>
          </a:p>
          <a:p>
            <a:pPr marL="342900" indent="-34290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Use pip to install the package</a:t>
            </a:r>
          </a:p>
          <a:p>
            <a:pPr marL="342900" indent="-34290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Import necessary modules for establishing a connection to </a:t>
            </a:r>
            <a:r>
              <a:rPr lang="en-US" dirty="0" err="1">
                <a:latin typeface="Calibri" panose="020F0502020204030204" pitchFamily="34" charset="0"/>
                <a:ea typeface="Calibri" panose="020F0502020204030204" pitchFamily="34" charset="0"/>
                <a:cs typeface="Calibri" panose="020F0502020204030204" pitchFamily="34" charset="0"/>
              </a:rPr>
              <a:t>ArangoDB</a:t>
            </a:r>
            <a:endParaRPr lang="en-US"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Configure the connection with host, port, username, and password</a:t>
            </a:r>
          </a:p>
          <a:p>
            <a:endParaRPr lang="en-US" dirty="0"/>
          </a:p>
          <a:p>
            <a:endParaRPr lang="en-US" dirty="0"/>
          </a:p>
          <a:p>
            <a:endParaRPr lang="en-US" b="1"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p:sp>
        <p:nvSpPr>
          <p:cNvPr id="8" name="Slide Number Placeholder 7">
            <a:extLst>
              <a:ext uri="{FF2B5EF4-FFF2-40B4-BE49-F238E27FC236}">
                <a16:creationId xmlns:a16="http://schemas.microsoft.com/office/drawing/2014/main" id="{871F1937-4E1E-EC6D-C7EB-1C5AAF1689DC}"/>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11</a:t>
            </a:fld>
            <a:endParaRPr lang="en-US"/>
          </a:p>
        </p:txBody>
      </p:sp>
      <p:sp>
        <p:nvSpPr>
          <p:cNvPr id="9" name="Footer Placeholder 8">
            <a:extLst>
              <a:ext uri="{FF2B5EF4-FFF2-40B4-BE49-F238E27FC236}">
                <a16:creationId xmlns:a16="http://schemas.microsoft.com/office/drawing/2014/main" id="{5C4AFCEE-8799-9E2B-5A98-DDA5601ED659}"/>
              </a:ext>
            </a:extLst>
          </p:cNvPr>
          <p:cNvSpPr>
            <a:spLocks noGrp="1"/>
          </p:cNvSpPr>
          <p:nvPr>
            <p:ph type="ftr" sz="quarter" idx="12"/>
          </p:nvPr>
        </p:nvSpPr>
        <p:spPr>
          <a:xfrm rot="16200000">
            <a:off x="-242952" y="1451496"/>
            <a:ext cx="1784352" cy="189457"/>
          </a:xfrm>
        </p:spPr>
        <p:txBody>
          <a:bodyPr anchor="ctr">
            <a:normAutofit/>
          </a:bodyPr>
          <a:lstStyle/>
          <a:p>
            <a:pPr>
              <a:spcAft>
                <a:spcPts val="600"/>
              </a:spcAft>
            </a:pPr>
            <a:r>
              <a:rPr lang="en-US"/>
              <a:t>presentation title</a:t>
            </a:r>
          </a:p>
        </p:txBody>
      </p:sp>
      <p:sp>
        <p:nvSpPr>
          <p:cNvPr id="30" name="Picture Placeholder 5">
            <a:extLst>
              <a:ext uri="{FF2B5EF4-FFF2-40B4-BE49-F238E27FC236}">
                <a16:creationId xmlns:a16="http://schemas.microsoft.com/office/drawing/2014/main" id="{13C13574-8EA1-6651-1865-453EEA654644}"/>
              </a:ext>
            </a:extLst>
          </p:cNvPr>
          <p:cNvSpPr>
            <a:spLocks noGrp="1"/>
          </p:cNvSpPr>
          <p:nvPr>
            <p:ph type="pic" sz="quarter" idx="13"/>
          </p:nvPr>
        </p:nvSpPr>
        <p:spPr>
          <a:xfrm>
            <a:off x="1009200" y="1828800"/>
            <a:ext cx="3200400" cy="3200400"/>
          </a:xfrm>
        </p:spPr>
      </p:sp>
    </p:spTree>
    <p:extLst>
      <p:ext uri="{BB962C8B-B14F-4D97-AF65-F5344CB8AC3E}">
        <p14:creationId xmlns:p14="http://schemas.microsoft.com/office/powerpoint/2010/main" val="2868185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 calcmode="lin" valueType="num">
                                      <p:cBhvr additive="base">
                                        <p:cTn id="20"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 calcmode="lin" valueType="num">
                                      <p:cBhvr additive="base">
                                        <p:cTn id="26"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 calcmode="lin" valueType="num">
                                      <p:cBhvr additive="base">
                                        <p:cTn id="3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a:xfrm>
            <a:off x="2963017" y="650370"/>
            <a:ext cx="6262918" cy="530352"/>
          </a:xfrm>
        </p:spPr>
        <p:txBody>
          <a:bodyPr/>
          <a:lstStyle/>
          <a:p>
            <a:r>
              <a:rPr lang="en-US" dirty="0"/>
              <a:t>Data Import</a:t>
            </a:r>
            <a:br>
              <a:rPr lang="en-US" dirty="0"/>
            </a:br>
            <a:endParaRPr lang="en-US" dirty="0"/>
          </a:p>
        </p:txBody>
      </p:sp>
      <p:sp>
        <p:nvSpPr>
          <p:cNvPr id="3" name="Footer Placeholder 2">
            <a:extLst>
              <a:ext uri="{FF2B5EF4-FFF2-40B4-BE49-F238E27FC236}">
                <a16:creationId xmlns:a16="http://schemas.microsoft.com/office/drawing/2014/main" id="{AA5BCABC-85E9-BA68-F054-2D77592245F0}"/>
              </a:ext>
            </a:extLst>
          </p:cNvPr>
          <p:cNvSpPr>
            <a:spLocks noGrp="1"/>
          </p:cNvSpPr>
          <p:nvPr>
            <p:ph type="ftr" sz="quarter" idx="11"/>
          </p:nvPr>
        </p:nvSpPr>
        <p:spPr/>
        <p:txBody>
          <a:bodyPr/>
          <a:lstStyle/>
          <a:p>
            <a:r>
              <a:rPr lang="en-US" dirty="0"/>
              <a:t>presentation title</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12</a:t>
            </a:fld>
            <a:endParaRPr lang="en-US" dirty="0"/>
          </a:p>
        </p:txBody>
      </p:sp>
      <p:sp>
        <p:nvSpPr>
          <p:cNvPr id="10" name="TextBox 9">
            <a:extLst>
              <a:ext uri="{FF2B5EF4-FFF2-40B4-BE49-F238E27FC236}">
                <a16:creationId xmlns:a16="http://schemas.microsoft.com/office/drawing/2014/main" id="{D6507699-AFE5-7EDF-1D33-D17335D58782}"/>
              </a:ext>
            </a:extLst>
          </p:cNvPr>
          <p:cNvSpPr txBox="1"/>
          <p:nvPr/>
        </p:nvSpPr>
        <p:spPr>
          <a:xfrm>
            <a:off x="1437077" y="2551837"/>
            <a:ext cx="10076899" cy="1938992"/>
          </a:xfrm>
          <a:prstGeom prst="rect">
            <a:avLst/>
          </a:prstGeom>
          <a:noFill/>
        </p:spPr>
        <p:txBody>
          <a:bodyPr wrap="square">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Present the steps for importing data into </a:t>
            </a:r>
            <a:r>
              <a:rPr lang="en-US" sz="2000" b="1" dirty="0" err="1">
                <a:latin typeface="Calibri" panose="020F0502020204030204" pitchFamily="34" charset="0"/>
                <a:ea typeface="Calibri" panose="020F0502020204030204" pitchFamily="34" charset="0"/>
                <a:cs typeface="Calibri" panose="020F0502020204030204" pitchFamily="34" charset="0"/>
              </a:rPr>
              <a:t>ArangoDB</a:t>
            </a:r>
            <a:r>
              <a:rPr lang="en-US" sz="2000" b="1" dirty="0">
                <a:latin typeface="Calibri" panose="020F0502020204030204" pitchFamily="34" charset="0"/>
                <a:ea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Prepare data in a suitable format (JSON, CSV, RDF) </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Create collections in </a:t>
            </a:r>
            <a:r>
              <a:rPr lang="en-US" sz="2000" dirty="0" err="1">
                <a:latin typeface="Calibri" panose="020F0502020204030204" pitchFamily="34" charset="0"/>
                <a:ea typeface="Calibri" panose="020F0502020204030204" pitchFamily="34" charset="0"/>
                <a:cs typeface="Calibri" panose="020F0502020204030204" pitchFamily="34" charset="0"/>
              </a:rPr>
              <a:t>ArangoDB</a:t>
            </a:r>
            <a:r>
              <a:rPr lang="en-US" sz="2000" dirty="0">
                <a:latin typeface="Calibri" panose="020F0502020204030204" pitchFamily="34" charset="0"/>
                <a:ea typeface="Calibri" panose="020F0502020204030204" pitchFamily="34" charset="0"/>
                <a:cs typeface="Calibri" panose="020F0502020204030204" pitchFamily="34" charset="0"/>
              </a:rPr>
              <a:t> for entities and relations </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Transform and map data to match the collection schema needed </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Import data using </a:t>
            </a:r>
            <a:r>
              <a:rPr lang="en-US" sz="2000" dirty="0" err="1">
                <a:latin typeface="Calibri" panose="020F0502020204030204" pitchFamily="34" charset="0"/>
                <a:ea typeface="Calibri" panose="020F0502020204030204" pitchFamily="34" charset="0"/>
                <a:cs typeface="Calibri" panose="020F0502020204030204" pitchFamily="34" charset="0"/>
              </a:rPr>
              <a:t>ArangoDB's</a:t>
            </a:r>
            <a:r>
              <a:rPr lang="en-US" sz="2000" dirty="0">
                <a:latin typeface="Calibri" panose="020F0502020204030204" pitchFamily="34" charset="0"/>
                <a:ea typeface="Calibri" panose="020F0502020204030204" pitchFamily="34" charset="0"/>
                <a:cs typeface="Calibri" panose="020F0502020204030204" pitchFamily="34" charset="0"/>
              </a:rPr>
              <a:t> import tools or programmatically insert documents </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Optionally, provide example code for importing entities and relations</a:t>
            </a:r>
          </a:p>
        </p:txBody>
      </p:sp>
    </p:spTree>
    <p:extLst>
      <p:ext uri="{BB962C8B-B14F-4D97-AF65-F5344CB8AC3E}">
        <p14:creationId xmlns:p14="http://schemas.microsoft.com/office/powerpoint/2010/main" val="40942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ppt_x"/>
                                          </p:val>
                                        </p:tav>
                                        <p:tav tm="100000">
                                          <p:val>
                                            <p:strVal val="#ppt_x"/>
                                          </p:val>
                                        </p:tav>
                                      </p:tavLst>
                                    </p:anim>
                                    <p:anim calcmode="lin" valueType="num">
                                      <p:cBhvr additive="base">
                                        <p:cTn id="1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a:xfrm>
            <a:off x="2105772" y="843058"/>
            <a:ext cx="8185729" cy="276616"/>
          </a:xfrm>
        </p:spPr>
        <p:txBody>
          <a:bodyPr/>
          <a:lstStyle/>
          <a:p>
            <a:r>
              <a:rPr lang="en-US" sz="3600" dirty="0"/>
              <a:t>Entity Results Generation</a:t>
            </a:r>
            <a:br>
              <a:rPr lang="en-US" sz="3600" dirty="0"/>
            </a:br>
            <a:endParaRPr lang="en-US" sz="3600" dirty="0"/>
          </a:p>
        </p:txBody>
      </p:sp>
      <p:sp>
        <p:nvSpPr>
          <p:cNvPr id="3" name="Footer Placeholder 2">
            <a:extLst>
              <a:ext uri="{FF2B5EF4-FFF2-40B4-BE49-F238E27FC236}">
                <a16:creationId xmlns:a16="http://schemas.microsoft.com/office/drawing/2014/main" id="{AA5BCABC-85E9-BA68-F054-2D77592245F0}"/>
              </a:ext>
            </a:extLst>
          </p:cNvPr>
          <p:cNvSpPr>
            <a:spLocks noGrp="1"/>
          </p:cNvSpPr>
          <p:nvPr>
            <p:ph type="ftr" sz="quarter" idx="11"/>
          </p:nvPr>
        </p:nvSpPr>
        <p:spPr/>
        <p:txBody>
          <a:bodyPr/>
          <a:lstStyle/>
          <a:p>
            <a:r>
              <a:rPr lang="en-US" dirty="0"/>
              <a:t>presentation title</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13</a:t>
            </a:fld>
            <a:endParaRPr lang="en-US" dirty="0"/>
          </a:p>
        </p:txBody>
      </p:sp>
      <p:sp>
        <p:nvSpPr>
          <p:cNvPr id="5" name="TextBox 4">
            <a:extLst>
              <a:ext uri="{FF2B5EF4-FFF2-40B4-BE49-F238E27FC236}">
                <a16:creationId xmlns:a16="http://schemas.microsoft.com/office/drawing/2014/main" id="{AA8C9CEC-DE3F-C3C5-993B-7B5E87321B39}"/>
              </a:ext>
            </a:extLst>
          </p:cNvPr>
          <p:cNvSpPr txBox="1"/>
          <p:nvPr/>
        </p:nvSpPr>
        <p:spPr>
          <a:xfrm>
            <a:off x="1954025" y="2644170"/>
            <a:ext cx="8776179" cy="1569660"/>
          </a:xfrm>
          <a:prstGeom prst="rect">
            <a:avLst/>
          </a:prstGeom>
          <a:noFill/>
        </p:spPr>
        <p:txBody>
          <a:bodyPr wrap="squar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Show an example code snippet for generating entity results: </a:t>
            </a:r>
          </a:p>
          <a:p>
            <a:pPr marL="285750" indent="-28575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Loading entities from a JSON file </a:t>
            </a:r>
          </a:p>
          <a:p>
            <a:pPr marL="285750" indent="-28575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Separating entities into categories (countries, cities, celebrities) </a:t>
            </a:r>
          </a:p>
          <a:p>
            <a:pPr marL="285750" indent="-28575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Saving each category to a separate JSON file</a:t>
            </a:r>
          </a:p>
        </p:txBody>
      </p:sp>
    </p:spTree>
    <p:extLst>
      <p:ext uri="{BB962C8B-B14F-4D97-AF65-F5344CB8AC3E}">
        <p14:creationId xmlns:p14="http://schemas.microsoft.com/office/powerpoint/2010/main" val="5218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a:xfrm>
            <a:off x="2105772" y="843058"/>
            <a:ext cx="8185729" cy="276616"/>
          </a:xfrm>
        </p:spPr>
        <p:txBody>
          <a:bodyPr/>
          <a:lstStyle/>
          <a:p>
            <a:r>
              <a:rPr lang="en-US" sz="2800" dirty="0"/>
              <a:t>Entity Relation Generation</a:t>
            </a:r>
            <a:br>
              <a:rPr lang="en-US" sz="2800" dirty="0"/>
            </a:br>
            <a:endParaRPr lang="en-US" sz="6600" dirty="0"/>
          </a:p>
        </p:txBody>
      </p:sp>
      <p:sp>
        <p:nvSpPr>
          <p:cNvPr id="3" name="Footer Placeholder 2">
            <a:extLst>
              <a:ext uri="{FF2B5EF4-FFF2-40B4-BE49-F238E27FC236}">
                <a16:creationId xmlns:a16="http://schemas.microsoft.com/office/drawing/2014/main" id="{AA5BCABC-85E9-BA68-F054-2D77592245F0}"/>
              </a:ext>
            </a:extLst>
          </p:cNvPr>
          <p:cNvSpPr>
            <a:spLocks noGrp="1"/>
          </p:cNvSpPr>
          <p:nvPr>
            <p:ph type="ftr" sz="quarter" idx="11"/>
          </p:nvPr>
        </p:nvSpPr>
        <p:spPr/>
        <p:txBody>
          <a:bodyPr/>
          <a:lstStyle/>
          <a:p>
            <a:r>
              <a:rPr lang="en-US" dirty="0"/>
              <a:t>presentation title</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14</a:t>
            </a:fld>
            <a:endParaRPr lang="en-US" dirty="0"/>
          </a:p>
        </p:txBody>
      </p:sp>
      <p:sp>
        <p:nvSpPr>
          <p:cNvPr id="5" name="TextBox 4">
            <a:extLst>
              <a:ext uri="{FF2B5EF4-FFF2-40B4-BE49-F238E27FC236}">
                <a16:creationId xmlns:a16="http://schemas.microsoft.com/office/drawing/2014/main" id="{AA8C9CEC-DE3F-C3C5-993B-7B5E87321B39}"/>
              </a:ext>
            </a:extLst>
          </p:cNvPr>
          <p:cNvSpPr txBox="1"/>
          <p:nvPr/>
        </p:nvSpPr>
        <p:spPr>
          <a:xfrm>
            <a:off x="1954025" y="2644170"/>
            <a:ext cx="8776179" cy="2308324"/>
          </a:xfrm>
          <a:prstGeom prst="rect">
            <a:avLst/>
          </a:prstGeom>
          <a:noFill/>
        </p:spPr>
        <p:txBody>
          <a:bodyPr wrap="square">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Display an example code snippet for generating entity relations:</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 Loading query results from a JSON file</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 Creating sets to store added names in each file </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 Creating lists to store country-capital and capital-celebrity relations</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 Iterating through query results and adding relations if not already added </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Saving the relations to separate JSON files</a:t>
            </a:r>
          </a:p>
          <a:p>
            <a:endParaRPr lang="en-US"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85829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a:xfrm>
            <a:off x="2105772" y="843058"/>
            <a:ext cx="8185729" cy="276616"/>
          </a:xfrm>
        </p:spPr>
        <p:txBody>
          <a:bodyPr/>
          <a:lstStyle/>
          <a:p>
            <a:r>
              <a:rPr lang="en-US" sz="2800" dirty="0"/>
              <a:t>Graph Creation</a:t>
            </a:r>
            <a:br>
              <a:rPr lang="en-US" sz="2800" dirty="0"/>
            </a:br>
            <a:endParaRPr lang="en-US" sz="6600" dirty="0"/>
          </a:p>
        </p:txBody>
      </p:sp>
      <p:sp>
        <p:nvSpPr>
          <p:cNvPr id="3" name="Footer Placeholder 2">
            <a:extLst>
              <a:ext uri="{FF2B5EF4-FFF2-40B4-BE49-F238E27FC236}">
                <a16:creationId xmlns:a16="http://schemas.microsoft.com/office/drawing/2014/main" id="{AA5BCABC-85E9-BA68-F054-2D77592245F0}"/>
              </a:ext>
            </a:extLst>
          </p:cNvPr>
          <p:cNvSpPr>
            <a:spLocks noGrp="1"/>
          </p:cNvSpPr>
          <p:nvPr>
            <p:ph type="ftr" sz="quarter" idx="11"/>
          </p:nvPr>
        </p:nvSpPr>
        <p:spPr/>
        <p:txBody>
          <a:bodyPr/>
          <a:lstStyle/>
          <a:p>
            <a:r>
              <a:rPr lang="en-US" dirty="0"/>
              <a:t>presentation title</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15</a:t>
            </a:fld>
            <a:endParaRPr lang="en-US" dirty="0"/>
          </a:p>
        </p:txBody>
      </p:sp>
      <p:sp>
        <p:nvSpPr>
          <p:cNvPr id="5" name="TextBox 4">
            <a:extLst>
              <a:ext uri="{FF2B5EF4-FFF2-40B4-BE49-F238E27FC236}">
                <a16:creationId xmlns:a16="http://schemas.microsoft.com/office/drawing/2014/main" id="{AA8C9CEC-DE3F-C3C5-993B-7B5E87321B39}"/>
              </a:ext>
            </a:extLst>
          </p:cNvPr>
          <p:cNvSpPr txBox="1"/>
          <p:nvPr/>
        </p:nvSpPr>
        <p:spPr>
          <a:xfrm>
            <a:off x="1954025" y="2644170"/>
            <a:ext cx="9261371" cy="1938992"/>
          </a:xfrm>
          <a:prstGeom prst="rect">
            <a:avLst/>
          </a:prstGeom>
          <a:noFill/>
        </p:spPr>
        <p:txBody>
          <a:bodyPr wrap="square">
            <a:sp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Explain the process of creating a graph in </a:t>
            </a:r>
            <a:r>
              <a:rPr lang="en-US" sz="2400" b="1" dirty="0" err="1">
                <a:latin typeface="Calibri" panose="020F0502020204030204" pitchFamily="34" charset="0"/>
                <a:ea typeface="Calibri" panose="020F0502020204030204" pitchFamily="34" charset="0"/>
                <a:cs typeface="Calibri" panose="020F0502020204030204" pitchFamily="34" charset="0"/>
              </a:rPr>
              <a:t>ArangoDB</a:t>
            </a:r>
            <a:r>
              <a:rPr lang="en-US" sz="2400" b="1" dirty="0">
                <a:latin typeface="Calibri" panose="020F0502020204030204" pitchFamily="34" charset="0"/>
                <a:ea typeface="Calibri" panose="020F0502020204030204" pitchFamily="34" charset="0"/>
                <a:cs typeface="Calibri" panose="020F0502020204030204" pitchFamily="34" charset="0"/>
              </a:rPr>
              <a:t>: </a:t>
            </a:r>
          </a:p>
          <a:p>
            <a:pPr marL="342900" indent="-3429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Defining vertex collections for entities (countries, cities, celebrities) </a:t>
            </a:r>
          </a:p>
          <a:p>
            <a:pPr marL="342900" indent="-3429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Defining edge collections for relationships between entities </a:t>
            </a:r>
          </a:p>
          <a:p>
            <a:pPr marL="342900" indent="-3429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Creating a graph using the defined vertex and edge collections</a:t>
            </a:r>
          </a:p>
          <a:p>
            <a:endParaRPr lang="en-US"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33101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40901A-E441-4BDC-846B-99D4CEFFC870}"/>
              </a:ext>
            </a:extLst>
          </p:cNvPr>
          <p:cNvSpPr>
            <a:spLocks noGrp="1"/>
          </p:cNvSpPr>
          <p:nvPr>
            <p:ph type="title"/>
          </p:nvPr>
        </p:nvSpPr>
        <p:spPr>
          <a:xfrm>
            <a:off x="5757733" y="1271904"/>
            <a:ext cx="5760720" cy="548640"/>
          </a:xfrm>
        </p:spPr>
        <p:txBody>
          <a:bodyPr anchor="t">
            <a:noAutofit/>
          </a:bodyPr>
          <a:lstStyle/>
          <a:p>
            <a:r>
              <a:rPr lang="en-US" sz="3600" dirty="0"/>
              <a:t>Conclusion</a:t>
            </a:r>
            <a:br>
              <a:rPr lang="en-US" sz="3600" dirty="0"/>
            </a:br>
            <a:br>
              <a:rPr lang="en-US" sz="7200" dirty="0"/>
            </a:br>
            <a:endParaRPr lang="en-US" sz="7200" dirty="0"/>
          </a:p>
        </p:txBody>
      </p:sp>
      <p:sp>
        <p:nvSpPr>
          <p:cNvPr id="5" name="Content Placeholder 4">
            <a:extLst>
              <a:ext uri="{FF2B5EF4-FFF2-40B4-BE49-F238E27FC236}">
                <a16:creationId xmlns:a16="http://schemas.microsoft.com/office/drawing/2014/main" id="{C413A29E-4FC1-5DD9-E04B-1DF9379F8682}"/>
              </a:ext>
            </a:extLst>
          </p:cNvPr>
          <p:cNvSpPr>
            <a:spLocks noGrp="1"/>
          </p:cNvSpPr>
          <p:nvPr>
            <p:ph idx="1"/>
          </p:nvPr>
        </p:nvSpPr>
        <p:spPr>
          <a:xfrm>
            <a:off x="3877686" y="2537210"/>
            <a:ext cx="8074827" cy="3798276"/>
          </a:xfrm>
        </p:spPr>
        <p:txBody>
          <a:bodyPr>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Summarize the project and its key outcomes: </a:t>
            </a:r>
          </a:p>
          <a:p>
            <a:pPr marL="342900" indent="-34290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Created a multi-model knowledge graph using </a:t>
            </a:r>
            <a:r>
              <a:rPr lang="en-US" dirty="0" err="1">
                <a:latin typeface="Calibri" panose="020F0502020204030204" pitchFamily="34" charset="0"/>
                <a:ea typeface="Calibri" panose="020F0502020204030204" pitchFamily="34" charset="0"/>
                <a:cs typeface="Calibri" panose="020F0502020204030204" pitchFamily="34" charset="0"/>
              </a:rPr>
              <a:t>ArangoDB</a:t>
            </a:r>
            <a:r>
              <a:rPr lang="en-US" dirty="0">
                <a:latin typeface="Calibri" panose="020F0502020204030204" pitchFamily="34" charset="0"/>
                <a:ea typeface="Calibri" panose="020F0502020204030204" pitchFamily="34" charset="0"/>
                <a:cs typeface="Calibri" panose="020F0502020204030204" pitchFamily="34" charset="0"/>
              </a:rPr>
              <a:t> and Wikidata</a:t>
            </a:r>
          </a:p>
          <a:p>
            <a:pPr marL="342900" indent="-34290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Established relationships between entities for enhanced data exploration</a:t>
            </a:r>
          </a:p>
          <a:p>
            <a:pPr marL="342900" indent="-34290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Demonstrated the power of graph databases in representing complex relationships </a:t>
            </a:r>
          </a:p>
          <a:p>
            <a:pPr marL="342900" indent="-34290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Potential applications in various domains like recommendation systems, knowledge discovery, </a:t>
            </a:r>
            <a:r>
              <a:rPr lang="en-US" dirty="0" err="1">
                <a:latin typeface="Calibri" panose="020F0502020204030204" pitchFamily="34" charset="0"/>
                <a:ea typeface="Calibri" panose="020F0502020204030204" pitchFamily="34" charset="0"/>
                <a:cs typeface="Calibri" panose="020F0502020204030204" pitchFamily="34" charset="0"/>
              </a:rPr>
              <a:t>etc</a:t>
            </a:r>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8" name="Slide Number Placeholder 7">
            <a:extLst>
              <a:ext uri="{FF2B5EF4-FFF2-40B4-BE49-F238E27FC236}">
                <a16:creationId xmlns:a16="http://schemas.microsoft.com/office/drawing/2014/main" id="{871F1937-4E1E-EC6D-C7EB-1C5AAF1689DC}"/>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16</a:t>
            </a:fld>
            <a:endParaRPr lang="en-US"/>
          </a:p>
        </p:txBody>
      </p:sp>
      <p:sp>
        <p:nvSpPr>
          <p:cNvPr id="9" name="Footer Placeholder 8">
            <a:extLst>
              <a:ext uri="{FF2B5EF4-FFF2-40B4-BE49-F238E27FC236}">
                <a16:creationId xmlns:a16="http://schemas.microsoft.com/office/drawing/2014/main" id="{5C4AFCEE-8799-9E2B-5A98-DDA5601ED659}"/>
              </a:ext>
            </a:extLst>
          </p:cNvPr>
          <p:cNvSpPr>
            <a:spLocks noGrp="1"/>
          </p:cNvSpPr>
          <p:nvPr>
            <p:ph type="ftr" sz="quarter" idx="12"/>
          </p:nvPr>
        </p:nvSpPr>
        <p:spPr>
          <a:xfrm rot="16200000">
            <a:off x="-242952" y="1451496"/>
            <a:ext cx="1784352" cy="189457"/>
          </a:xfrm>
        </p:spPr>
        <p:txBody>
          <a:bodyPr anchor="ctr">
            <a:normAutofit/>
          </a:bodyPr>
          <a:lstStyle/>
          <a:p>
            <a:pPr>
              <a:spcAft>
                <a:spcPts val="600"/>
              </a:spcAft>
            </a:pPr>
            <a:r>
              <a:rPr lang="en-US"/>
              <a:t>presentation title</a:t>
            </a:r>
          </a:p>
        </p:txBody>
      </p:sp>
    </p:spTree>
    <p:extLst>
      <p:ext uri="{BB962C8B-B14F-4D97-AF65-F5344CB8AC3E}">
        <p14:creationId xmlns:p14="http://schemas.microsoft.com/office/powerpoint/2010/main" val="3985754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 calcmode="lin" valueType="num">
                                      <p:cBhvr additive="base">
                                        <p:cTn id="20"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 calcmode="lin" valueType="num">
                                      <p:cBhvr additive="base">
                                        <p:cTn id="26"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 calcmode="lin" valueType="num">
                                      <p:cBhvr additive="base">
                                        <p:cTn id="3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5">
                                            <p:txEl>
                                              <p:pRg st="4" end="4"/>
                                            </p:txEl>
                                          </p:spTgt>
                                        </p:tgtEl>
                                        <p:attrNameLst>
                                          <p:attrName>style.visibility</p:attrName>
                                        </p:attrNameLst>
                                      </p:cBhvr>
                                      <p:to>
                                        <p:strVal val="visible"/>
                                      </p:to>
                                    </p:set>
                                    <p:anim calcmode="lin" valueType="num">
                                      <p:cBhvr additive="base">
                                        <p:cTn id="38"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a:xfrm>
            <a:off x="2003135" y="2161785"/>
            <a:ext cx="8185729" cy="276616"/>
          </a:xfrm>
        </p:spPr>
        <p:txBody>
          <a:bodyPr/>
          <a:lstStyle/>
          <a:p>
            <a:r>
              <a:rPr lang="en-IN" sz="8800" b="1" dirty="0">
                <a:solidFill>
                  <a:srgbClr val="374151"/>
                </a:solidFill>
                <a:effectLst/>
                <a:latin typeface="Segoe UI" panose="020B0502040204020203" pitchFamily="34" charset="0"/>
                <a:ea typeface="Times New Roman" panose="02020603050405020304" pitchFamily="18" charset="0"/>
                <a:cs typeface="Mangal" panose="02040503050203030202" pitchFamily="18" charset="0"/>
              </a:rPr>
              <a:t>Q&amp;A</a:t>
            </a:r>
            <a:br>
              <a:rPr lang="en-US" sz="8800" dirty="0">
                <a:effectLst/>
                <a:latin typeface="Calibri" panose="020F0502020204030204" pitchFamily="34" charset="0"/>
                <a:ea typeface="Calibri" panose="020F0502020204030204" pitchFamily="34" charset="0"/>
                <a:cs typeface="Mangal" panose="02040503050203030202" pitchFamily="18" charset="0"/>
              </a:rPr>
            </a:br>
            <a:endParaRPr lang="en-US" sz="59500" dirty="0"/>
          </a:p>
        </p:txBody>
      </p:sp>
      <p:sp>
        <p:nvSpPr>
          <p:cNvPr id="3" name="Footer Placeholder 2">
            <a:extLst>
              <a:ext uri="{FF2B5EF4-FFF2-40B4-BE49-F238E27FC236}">
                <a16:creationId xmlns:a16="http://schemas.microsoft.com/office/drawing/2014/main" id="{AA5BCABC-85E9-BA68-F054-2D77592245F0}"/>
              </a:ext>
            </a:extLst>
          </p:cNvPr>
          <p:cNvSpPr>
            <a:spLocks noGrp="1"/>
          </p:cNvSpPr>
          <p:nvPr>
            <p:ph type="ftr" sz="quarter" idx="11"/>
          </p:nvPr>
        </p:nvSpPr>
        <p:spPr/>
        <p:txBody>
          <a:bodyPr/>
          <a:lstStyle/>
          <a:p>
            <a:r>
              <a:rPr lang="en-US" dirty="0"/>
              <a:t>presentation title</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17</a:t>
            </a:fld>
            <a:endParaRPr lang="en-US" dirty="0"/>
          </a:p>
        </p:txBody>
      </p:sp>
      <p:sp>
        <p:nvSpPr>
          <p:cNvPr id="5" name="TextBox 4">
            <a:extLst>
              <a:ext uri="{FF2B5EF4-FFF2-40B4-BE49-F238E27FC236}">
                <a16:creationId xmlns:a16="http://schemas.microsoft.com/office/drawing/2014/main" id="{AA8C9CEC-DE3F-C3C5-993B-7B5E87321B39}"/>
              </a:ext>
            </a:extLst>
          </p:cNvPr>
          <p:cNvSpPr txBox="1"/>
          <p:nvPr/>
        </p:nvSpPr>
        <p:spPr>
          <a:xfrm>
            <a:off x="1456392" y="4669971"/>
            <a:ext cx="10735608" cy="584775"/>
          </a:xfrm>
          <a:prstGeom prst="rect">
            <a:avLst/>
          </a:prstGeom>
          <a:noFill/>
        </p:spPr>
        <p:txBody>
          <a:bodyPr wrap="square">
            <a:spAutoFit/>
          </a:bodyPr>
          <a:lstStyle/>
          <a:p>
            <a:r>
              <a:rPr lang="en-IN" sz="3200" dirty="0">
                <a:solidFill>
                  <a:srgbClr val="374151"/>
                </a:solidFill>
                <a:effectLst/>
                <a:latin typeface="Segoe UI" panose="020B0502040204020203" pitchFamily="34" charset="0"/>
                <a:ea typeface="Times New Roman" panose="02020603050405020304" pitchFamily="18" charset="0"/>
              </a:rPr>
              <a:t>Open up the floor for questions and discussions</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1680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27" name="Text Placeholder 26">
            <a:extLst>
              <a:ext uri="{FF2B5EF4-FFF2-40B4-BE49-F238E27FC236}">
                <a16:creationId xmlns:a16="http://schemas.microsoft.com/office/drawing/2014/main" id="{BB8B6963-69FE-8A03-5E86-2BF855024B00}"/>
              </a:ext>
            </a:extLst>
          </p:cNvPr>
          <p:cNvSpPr>
            <a:spLocks noGrp="1"/>
          </p:cNvSpPr>
          <p:nvPr>
            <p:ph type="body" sz="quarter" idx="14"/>
          </p:nvPr>
        </p:nvSpPr>
        <p:spPr/>
        <p:txBody>
          <a:bodyPr/>
          <a:lstStyle/>
          <a:p>
            <a:pPr marL="0" indent="0" algn="ctr">
              <a:lnSpc>
                <a:spcPts val="2660"/>
              </a:lnSpc>
              <a:spcBef>
                <a:spcPts val="0"/>
              </a:spcBef>
              <a:buNone/>
            </a:pPr>
            <a:endParaRPr lang="en-US" sz="2000" cap="all" spc="0" dirty="0"/>
          </a:p>
        </p:txBody>
      </p:sp>
    </p:spTree>
    <p:extLst>
      <p:ext uri="{BB962C8B-B14F-4D97-AF65-F5344CB8AC3E}">
        <p14:creationId xmlns:p14="http://schemas.microsoft.com/office/powerpoint/2010/main" val="333412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dirty="0"/>
              <a:t>Introduction</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p:txBody>
          <a:bodyPr/>
          <a:lstStyle/>
          <a:p>
            <a:pPr>
              <a:lnSpc>
                <a:spcPts val="2400"/>
              </a:lnSpc>
            </a:pPr>
            <a:r>
              <a:rPr lang="en-US" sz="2400" dirty="0">
                <a:latin typeface="Calibri" panose="020F0502020204030204" pitchFamily="34" charset="0"/>
                <a:ea typeface="Calibri" panose="020F0502020204030204" pitchFamily="34" charset="0"/>
                <a:cs typeface="Calibri" panose="020F0502020204030204" pitchFamily="34" charset="0"/>
              </a:rPr>
              <a:t>Knowledge graph represents a network of real-world entities and illustrates the relationship between them. </a:t>
            </a:r>
            <a:r>
              <a:rPr lang="en-US" sz="2400" dirty="0" err="1">
                <a:latin typeface="Calibri" panose="020F0502020204030204" pitchFamily="34" charset="0"/>
                <a:ea typeface="Calibri" panose="020F0502020204030204" pitchFamily="34" charset="0"/>
                <a:cs typeface="Calibri" panose="020F0502020204030204" pitchFamily="34" charset="0"/>
              </a:rPr>
              <a:t>ArangoDB</a:t>
            </a:r>
            <a:r>
              <a:rPr lang="en-US" sz="2400" dirty="0">
                <a:latin typeface="Calibri" panose="020F0502020204030204" pitchFamily="34" charset="0"/>
                <a:ea typeface="Calibri" panose="020F0502020204030204" pitchFamily="34" charset="0"/>
                <a:cs typeface="Calibri" panose="020F0502020204030204" pitchFamily="34" charset="0"/>
              </a:rPr>
              <a:t> is a modern, open-source NoSQL database supporting multiple data models. Wikidata as a collaborative knowledge base with structured data. purpose of the project: Create a knowledge graph representing relationships between entities.</a:t>
            </a:r>
          </a:p>
          <a:p>
            <a:pPr marL="0" indent="0">
              <a:lnSpc>
                <a:spcPts val="2400"/>
              </a:lnSpc>
              <a:buNone/>
            </a:pPr>
            <a:endParaRPr lang="en-US" sz="2400" spc="0" dirty="0">
              <a:latin typeface="Calibri" panose="020F0502020204030204" pitchFamily="34" charset="0"/>
              <a:ea typeface="Calibri" panose="020F0502020204030204" pitchFamily="34" charset="0"/>
              <a:cs typeface="Calibri" panose="020F0502020204030204" pitchFamily="34" charset="0"/>
            </a:endParaRPr>
          </a:p>
        </p:txBody>
      </p:sp>
      <p:pic>
        <p:nvPicPr>
          <p:cNvPr id="10" name="Picture Placeholder 9" descr="A picture containing text, screenshot, font">
            <a:extLst>
              <a:ext uri="{FF2B5EF4-FFF2-40B4-BE49-F238E27FC236}">
                <a16:creationId xmlns:a16="http://schemas.microsoft.com/office/drawing/2014/main" id="{1CA6F293-91D9-B485-C456-A4B960EBA748}"/>
              </a:ext>
            </a:extLst>
          </p:cNvPr>
          <p:cNvPicPr>
            <a:picLocks noGrp="1" noChangeAspect="1"/>
          </p:cNvPicPr>
          <p:nvPr>
            <p:ph type="pic" sz="quarter" idx="13"/>
          </p:nvPr>
        </p:nvPicPr>
        <p:blipFill>
          <a:blip r:embed="rId2"/>
          <a:srcRect l="24187" r="24187"/>
          <a:stretch>
            <a:fillRect/>
          </a:stretch>
        </p:blipFill>
        <p:spPr>
          <a:xfrm>
            <a:off x="877824" y="1903445"/>
            <a:ext cx="3135122" cy="3135122"/>
          </a:xfrm>
        </p:spPr>
      </p:pic>
    </p:spTree>
    <p:extLst>
      <p:ext uri="{BB962C8B-B14F-4D97-AF65-F5344CB8AC3E}">
        <p14:creationId xmlns:p14="http://schemas.microsoft.com/office/powerpoint/2010/main" val="2810133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p:txBody>
          <a:bodyPr/>
          <a:lstStyle/>
          <a:p>
            <a:r>
              <a:rPr lang="en-US" dirty="0"/>
              <a:t>Objective</a:t>
            </a:r>
            <a:br>
              <a:rPr lang="en-US" dirty="0"/>
            </a:br>
            <a:endParaRPr lang="en-US" dirty="0"/>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7" name="Content Placeholder 6">
            <a:extLst>
              <a:ext uri="{FF2B5EF4-FFF2-40B4-BE49-F238E27FC236}">
                <a16:creationId xmlns:a16="http://schemas.microsoft.com/office/drawing/2014/main" id="{433C4B4A-56F7-EAD3-2060-725951884310}"/>
              </a:ext>
            </a:extLst>
          </p:cNvPr>
          <p:cNvSpPr>
            <a:spLocks noGrp="1"/>
          </p:cNvSpPr>
          <p:nvPr>
            <p:ph idx="1"/>
          </p:nvPr>
        </p:nvSpPr>
        <p:spPr>
          <a:xfrm>
            <a:off x="1188720" y="1746504"/>
            <a:ext cx="9829800" cy="623472"/>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Using </a:t>
            </a:r>
            <a:r>
              <a:rPr lang="en-US" dirty="0" err="1">
                <a:latin typeface="Calibri" panose="020F0502020204030204" pitchFamily="34" charset="0"/>
                <a:ea typeface="Calibri" panose="020F0502020204030204" pitchFamily="34" charset="0"/>
                <a:cs typeface="Calibri" panose="020F0502020204030204" pitchFamily="34" charset="0"/>
              </a:rPr>
              <a:t>ArangoDB</a:t>
            </a:r>
            <a:r>
              <a:rPr lang="en-US" dirty="0">
                <a:latin typeface="Calibri" panose="020F0502020204030204" pitchFamily="34" charset="0"/>
                <a:ea typeface="Calibri" panose="020F0502020204030204" pitchFamily="34" charset="0"/>
                <a:cs typeface="Calibri" panose="020F0502020204030204" pitchFamily="34" charset="0"/>
              </a:rPr>
              <a:t> to create Multi Model Knowledge Graph of large datasets</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8" name="Content Placeholder 6">
            <a:extLst>
              <a:ext uri="{FF2B5EF4-FFF2-40B4-BE49-F238E27FC236}">
                <a16:creationId xmlns:a16="http://schemas.microsoft.com/office/drawing/2014/main" id="{758B55BC-0987-C7A3-8EA1-CBC6B1E0139B}"/>
              </a:ext>
            </a:extLst>
          </p:cNvPr>
          <p:cNvSpPr txBox="1">
            <a:spLocks/>
          </p:cNvSpPr>
          <p:nvPr/>
        </p:nvSpPr>
        <p:spPr>
          <a:xfrm>
            <a:off x="1181099" y="2438401"/>
            <a:ext cx="10456405" cy="3337248"/>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Calibri" panose="020F0502020204030204" pitchFamily="34" charset="0"/>
                <a:ea typeface="Calibri" panose="020F0502020204030204" pitchFamily="34" charset="0"/>
                <a:cs typeface="Calibri" panose="020F0502020204030204" pitchFamily="34" charset="0"/>
              </a:rPr>
              <a:t>Extracting data from Wikidata </a:t>
            </a:r>
          </a:p>
          <a:p>
            <a:r>
              <a:rPr lang="en-US" dirty="0">
                <a:latin typeface="Calibri" panose="020F0502020204030204" pitchFamily="34" charset="0"/>
                <a:ea typeface="Calibri" panose="020F0502020204030204" pitchFamily="34" charset="0"/>
                <a:cs typeface="Calibri" panose="020F0502020204030204" pitchFamily="34" charset="0"/>
              </a:rPr>
              <a:t>Load Wikidata into </a:t>
            </a:r>
            <a:r>
              <a:rPr lang="en-US" dirty="0" err="1">
                <a:latin typeface="Calibri" panose="020F0502020204030204" pitchFamily="34" charset="0"/>
                <a:ea typeface="Calibri" panose="020F0502020204030204" pitchFamily="34" charset="0"/>
                <a:cs typeface="Calibri" panose="020F0502020204030204" pitchFamily="34" charset="0"/>
              </a:rPr>
              <a:t>ArangoDB</a:t>
            </a:r>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 Create Entity Graph </a:t>
            </a:r>
          </a:p>
          <a:p>
            <a:r>
              <a:rPr lang="en-US" dirty="0">
                <a:latin typeface="Calibri" panose="020F0502020204030204" pitchFamily="34" charset="0"/>
                <a:ea typeface="Calibri" panose="020F0502020204030204" pitchFamily="34" charset="0"/>
                <a:cs typeface="Calibri" panose="020F0502020204030204" pitchFamily="34" charset="0"/>
              </a:rPr>
              <a:t>Utilize AQL for Graph Queries Find Instances of a Entity Type</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39358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 calcmode="lin" valueType="num">
                                      <p:cBhvr additive="base">
                                        <p:cTn id="14"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p:txBody>
          <a:bodyPr/>
          <a:lstStyle/>
          <a:p>
            <a:r>
              <a:rPr lang="en-US" dirty="0"/>
              <a:t>Background:</a:t>
            </a:r>
            <a:br>
              <a:rPr lang="en-US" dirty="0"/>
            </a:br>
            <a:endParaRPr lang="en-US" dirty="0"/>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4</a:t>
            </a:fld>
            <a:endParaRPr lang="en-US" dirty="0"/>
          </a:p>
        </p:txBody>
      </p:sp>
      <p:sp>
        <p:nvSpPr>
          <p:cNvPr id="8" name="Content Placeholder 6">
            <a:extLst>
              <a:ext uri="{FF2B5EF4-FFF2-40B4-BE49-F238E27FC236}">
                <a16:creationId xmlns:a16="http://schemas.microsoft.com/office/drawing/2014/main" id="{758B55BC-0987-C7A3-8EA1-CBC6B1E0139B}"/>
              </a:ext>
            </a:extLst>
          </p:cNvPr>
          <p:cNvSpPr txBox="1">
            <a:spLocks/>
          </p:cNvSpPr>
          <p:nvPr/>
        </p:nvSpPr>
        <p:spPr>
          <a:xfrm>
            <a:off x="1181099" y="2438401"/>
            <a:ext cx="10456405" cy="3337248"/>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DA76DD80-BF43-6747-45BC-E1C24C61FAF9}"/>
              </a:ext>
            </a:extLst>
          </p:cNvPr>
          <p:cNvSpPr>
            <a:spLocks noGrp="1"/>
          </p:cNvSpPr>
          <p:nvPr>
            <p:ph idx="1"/>
          </p:nvPr>
        </p:nvSpPr>
        <p:spPr/>
        <p:txBody>
          <a:bodyPr/>
          <a:lstStyle/>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What is a MMD:</a:t>
            </a:r>
          </a:p>
          <a:p>
            <a:r>
              <a:rPr lang="en-US" dirty="0">
                <a:latin typeface="Calibri" panose="020F0502020204030204" pitchFamily="34" charset="0"/>
                <a:ea typeface="Calibri" panose="020F0502020204030204" pitchFamily="34" charset="0"/>
                <a:cs typeface="Calibri" panose="020F0502020204030204" pitchFamily="34" charset="0"/>
              </a:rPr>
              <a:t> Multi-model database is a type of database management system that supports multiple data models within a single database. </a:t>
            </a:r>
          </a:p>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Wikidata's Structure:</a:t>
            </a:r>
          </a:p>
          <a:p>
            <a:r>
              <a:rPr lang="en-US" dirty="0">
                <a:latin typeface="Calibri" panose="020F0502020204030204" pitchFamily="34" charset="0"/>
                <a:ea typeface="Calibri" panose="020F0502020204030204" pitchFamily="34" charset="0"/>
                <a:cs typeface="Calibri" panose="020F0502020204030204" pitchFamily="34" charset="0"/>
              </a:rPr>
              <a:t> Wikidata uses the entity-attribute-value (EAV) model to store data</a:t>
            </a:r>
          </a:p>
          <a:p>
            <a:r>
              <a:rPr lang="en-US" dirty="0">
                <a:latin typeface="Calibri" panose="020F0502020204030204" pitchFamily="34" charset="0"/>
                <a:ea typeface="Calibri" panose="020F0502020204030204" pitchFamily="34" charset="0"/>
                <a:cs typeface="Calibri" panose="020F0502020204030204" pitchFamily="34" charset="0"/>
              </a:rPr>
              <a:t> leading to data inconsistency and difficulties in maintaining data integrity.</a:t>
            </a:r>
          </a:p>
          <a:p>
            <a:r>
              <a:rPr lang="en-US" dirty="0">
                <a:latin typeface="Calibri" panose="020F0502020204030204" pitchFamily="34" charset="0"/>
                <a:ea typeface="Calibri" panose="020F0502020204030204" pitchFamily="34" charset="0"/>
                <a:cs typeface="Calibri" panose="020F0502020204030204" pitchFamily="34" charset="0"/>
              </a:rPr>
              <a:t> Attributes are stored as key-value pairs associated with the QID.</a:t>
            </a:r>
          </a:p>
          <a:p>
            <a:r>
              <a:rPr lang="en-US" dirty="0">
                <a:latin typeface="Calibri" panose="020F0502020204030204" pitchFamily="34" charset="0"/>
                <a:ea typeface="Calibri" panose="020F0502020204030204" pitchFamily="34" charset="0"/>
                <a:cs typeface="Calibri" panose="020F0502020204030204" pitchFamily="34" charset="0"/>
              </a:rPr>
              <a:t> Need For Multi Model Knowledge Graph: </a:t>
            </a:r>
          </a:p>
          <a:p>
            <a:r>
              <a:rPr lang="en-US" dirty="0">
                <a:latin typeface="Calibri" panose="020F0502020204030204" pitchFamily="34" charset="0"/>
                <a:ea typeface="Calibri" panose="020F0502020204030204" pitchFamily="34" charset="0"/>
                <a:cs typeface="Calibri" panose="020F0502020204030204" pitchFamily="34" charset="0"/>
              </a:rPr>
              <a:t>Have the ability to incorporate diverse data types and models. </a:t>
            </a:r>
          </a:p>
          <a:p>
            <a:r>
              <a:rPr lang="en-US" dirty="0">
                <a:latin typeface="Calibri" panose="020F0502020204030204" pitchFamily="34" charset="0"/>
                <a:ea typeface="Calibri" panose="020F0502020204030204" pitchFamily="34" charset="0"/>
                <a:cs typeface="Calibri" panose="020F0502020204030204" pitchFamily="34" charset="0"/>
              </a:rPr>
              <a:t>integration of different data models in a single database.</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430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additive="base">
                                        <p:cTn id="14"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 calcmode="lin" valueType="num">
                                      <p:cBhvr additive="base">
                                        <p:cTn id="20"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 calcmode="lin" valueType="num">
                                      <p:cBhvr additive="base">
                                        <p:cTn id="26"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 calcmode="lin" valueType="num">
                                      <p:cBhvr additive="base">
                                        <p:cTn id="32"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6">
                                            <p:txEl>
                                              <p:pRg st="4" end="4"/>
                                            </p:txEl>
                                          </p:spTgt>
                                        </p:tgtEl>
                                        <p:attrNameLst>
                                          <p:attrName>style.visibility</p:attrName>
                                        </p:attrNameLst>
                                      </p:cBhvr>
                                      <p:to>
                                        <p:strVal val="visible"/>
                                      </p:to>
                                    </p:set>
                                    <p:anim calcmode="lin" valueType="num">
                                      <p:cBhvr additive="base">
                                        <p:cTn id="38"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6">
                                            <p:txEl>
                                              <p:pRg st="5" end="5"/>
                                            </p:txEl>
                                          </p:spTgt>
                                        </p:tgtEl>
                                        <p:attrNameLst>
                                          <p:attrName>style.visibility</p:attrName>
                                        </p:attrNameLst>
                                      </p:cBhvr>
                                      <p:to>
                                        <p:strVal val="visible"/>
                                      </p:to>
                                    </p:set>
                                    <p:anim calcmode="lin" valueType="num">
                                      <p:cBhvr additive="base">
                                        <p:cTn id="44"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6">
                                            <p:txEl>
                                              <p:pRg st="6" end="6"/>
                                            </p:txEl>
                                          </p:spTgt>
                                        </p:tgtEl>
                                        <p:attrNameLst>
                                          <p:attrName>style.visibility</p:attrName>
                                        </p:attrNameLst>
                                      </p:cBhvr>
                                      <p:to>
                                        <p:strVal val="visible"/>
                                      </p:to>
                                    </p:set>
                                    <p:anim calcmode="lin" valueType="num">
                                      <p:cBhvr additive="base">
                                        <p:cTn id="50"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6">
                                            <p:txEl>
                                              <p:pRg st="7" end="7"/>
                                            </p:txEl>
                                          </p:spTgt>
                                        </p:tgtEl>
                                        <p:attrNameLst>
                                          <p:attrName>style.visibility</p:attrName>
                                        </p:attrNameLst>
                                      </p:cBhvr>
                                      <p:to>
                                        <p:strVal val="visible"/>
                                      </p:to>
                                    </p:set>
                                    <p:anim calcmode="lin" valueType="num">
                                      <p:cBhvr additive="base">
                                        <p:cTn id="56"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6">
                                            <p:txEl>
                                              <p:pRg st="8" end="8"/>
                                            </p:txEl>
                                          </p:spTgt>
                                        </p:tgtEl>
                                        <p:attrNameLst>
                                          <p:attrName>style.visibility</p:attrName>
                                        </p:attrNameLst>
                                      </p:cBhvr>
                                      <p:to>
                                        <p:strVal val="visible"/>
                                      </p:to>
                                    </p:set>
                                    <p:anim calcmode="lin" valueType="num">
                                      <p:cBhvr additive="base">
                                        <p:cTn id="62"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Placeholder 38" descr="White DNA structure">
            <a:extLst>
              <a:ext uri="{FF2B5EF4-FFF2-40B4-BE49-F238E27FC236}">
                <a16:creationId xmlns:a16="http://schemas.microsoft.com/office/drawing/2014/main" id="{F90B3248-E185-8C9D-93CE-A79DE50A6F3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3" name="Title 2">
            <a:extLst>
              <a:ext uri="{FF2B5EF4-FFF2-40B4-BE49-F238E27FC236}">
                <a16:creationId xmlns:a16="http://schemas.microsoft.com/office/drawing/2014/main" id="{B3E315A2-4CED-23BB-CA3C-C8962E2419FD}"/>
              </a:ext>
            </a:extLst>
          </p:cNvPr>
          <p:cNvSpPr>
            <a:spLocks noGrp="1"/>
          </p:cNvSpPr>
          <p:nvPr>
            <p:ph type="title"/>
          </p:nvPr>
        </p:nvSpPr>
        <p:spPr>
          <a:xfrm>
            <a:off x="1298447" y="609600"/>
            <a:ext cx="10071447" cy="530352"/>
          </a:xfrm>
        </p:spPr>
        <p:txBody>
          <a:bodyPr/>
          <a:lstStyle/>
          <a:p>
            <a:r>
              <a:rPr lang="en-US" sz="2600" dirty="0"/>
              <a:t>Multi-model knowledge graph and it's uses:</a:t>
            </a:r>
          </a:p>
        </p:txBody>
      </p:sp>
      <p:sp>
        <p:nvSpPr>
          <p:cNvPr id="9" name="Footer Placeholder 8">
            <a:extLst>
              <a:ext uri="{FF2B5EF4-FFF2-40B4-BE49-F238E27FC236}">
                <a16:creationId xmlns:a16="http://schemas.microsoft.com/office/drawing/2014/main" id="{90FCB302-A0EE-7CF7-A4B2-ED343BFF9BC0}"/>
              </a:ext>
            </a:extLst>
          </p:cNvPr>
          <p:cNvSpPr>
            <a:spLocks noGrp="1"/>
          </p:cNvSpPr>
          <p:nvPr>
            <p:ph type="ftr" sz="quarter" idx="12"/>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5</a:t>
            </a:fld>
            <a:endParaRPr lang="en-US" dirty="0"/>
          </a:p>
        </p:txBody>
      </p:sp>
      <p:cxnSp>
        <p:nvCxnSpPr>
          <p:cNvPr id="27" name="Straight Connector 26">
            <a:extLst>
              <a:ext uri="{FF2B5EF4-FFF2-40B4-BE49-F238E27FC236}">
                <a16:creationId xmlns:a16="http://schemas.microsoft.com/office/drawing/2014/main" id="{E4A534A3-16E3-79AB-9E75-F40D0FDB4C98}"/>
              </a:ext>
              <a:ext uri="{C183D7F6-B498-43B3-948B-1728B52AA6E4}">
                <adec:decorative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193B5C59-6036-BAD8-3564-FE34E788A785}"/>
              </a:ext>
            </a:extLst>
          </p:cNvPr>
          <p:cNvSpPr>
            <a:spLocks noGrp="1"/>
          </p:cNvSpPr>
          <p:nvPr>
            <p:ph type="body" idx="1"/>
          </p:nvPr>
        </p:nvSpPr>
        <p:spPr>
          <a:xfrm>
            <a:off x="1298448" y="1749552"/>
            <a:ext cx="3118304" cy="4648200"/>
          </a:xfrm>
        </p:spPr>
        <p:txBody>
          <a:bodyPr/>
          <a:lstStyle/>
          <a:p>
            <a:pPr algn="ctr"/>
            <a:r>
              <a:rPr lang="en-US" dirty="0"/>
              <a:t>1</a:t>
            </a:r>
          </a:p>
          <a:p>
            <a:r>
              <a:rPr lang="en-US" dirty="0"/>
              <a:t>knowledge graph that combines data from multiple sources or domains, enabling the integration of various types of information</a:t>
            </a:r>
          </a:p>
          <a:p>
            <a:endParaRPr lang="en-US" dirty="0"/>
          </a:p>
        </p:txBody>
      </p:sp>
      <p:sp>
        <p:nvSpPr>
          <p:cNvPr id="15" name="Text Placeholder 9">
            <a:extLst>
              <a:ext uri="{FF2B5EF4-FFF2-40B4-BE49-F238E27FC236}">
                <a16:creationId xmlns:a16="http://schemas.microsoft.com/office/drawing/2014/main" id="{B7946EC2-3F39-FAAF-3230-94A1C37E1E3E}"/>
              </a:ext>
            </a:extLst>
          </p:cNvPr>
          <p:cNvSpPr txBox="1">
            <a:spLocks/>
          </p:cNvSpPr>
          <p:nvPr/>
        </p:nvSpPr>
        <p:spPr>
          <a:xfrm>
            <a:off x="5065975" y="1749552"/>
            <a:ext cx="3118305"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vert="horz" wrap="square" lIns="310896" tIns="365760" rIns="274320" bIns="0" rtlCol="0" anchor="t">
            <a:noAutofit/>
          </a:bodyPr>
          <a:lstStyle>
            <a:lvl1pPr marL="0" indent="0" algn="l" defTabSz="914400" rtl="0" eaLnBrk="1" latinLnBrk="0" hangingPunct="1">
              <a:lnSpc>
                <a:spcPts val="2400"/>
              </a:lnSpc>
              <a:spcBef>
                <a:spcPts val="1000"/>
              </a:spcBef>
              <a:buFont typeface="Arial" panose="020B0604020202020204" pitchFamily="34" charset="0"/>
              <a:buNone/>
              <a:defRPr sz="2000" b="0" i="0" kern="1200" cap="all" spc="200" baseline="0">
                <a:solidFill>
                  <a:schemeClr val="tx1"/>
                </a:solidFill>
                <a:latin typeface="+mj-lt"/>
                <a:ea typeface="+mn-ea"/>
                <a:cs typeface="Posterama" panose="020B0504020200020000"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b="1" i="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baseline="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a:t>2</a:t>
            </a:r>
          </a:p>
          <a:p>
            <a:r>
              <a:rPr lang="en-US" dirty="0"/>
              <a:t>Traditional             knowledge graphs that focus on a specific domain or data type.</a:t>
            </a:r>
          </a:p>
          <a:p>
            <a:endParaRPr lang="en-US" dirty="0"/>
          </a:p>
        </p:txBody>
      </p:sp>
      <p:sp>
        <p:nvSpPr>
          <p:cNvPr id="16" name="Text Placeholder 9">
            <a:extLst>
              <a:ext uri="{FF2B5EF4-FFF2-40B4-BE49-F238E27FC236}">
                <a16:creationId xmlns:a16="http://schemas.microsoft.com/office/drawing/2014/main" id="{8FADAF59-9DE9-4962-E089-F6C86553A926}"/>
              </a:ext>
            </a:extLst>
          </p:cNvPr>
          <p:cNvSpPr txBox="1">
            <a:spLocks/>
          </p:cNvSpPr>
          <p:nvPr/>
        </p:nvSpPr>
        <p:spPr>
          <a:xfrm>
            <a:off x="8862779" y="1749552"/>
            <a:ext cx="3118305"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vert="horz" wrap="square" lIns="310896" tIns="365760" rIns="274320" bIns="0" rtlCol="0" anchor="t">
            <a:noAutofit/>
          </a:bodyPr>
          <a:lstStyle>
            <a:lvl1pPr marL="0" indent="0" algn="l" defTabSz="914400" rtl="0" eaLnBrk="1" latinLnBrk="0" hangingPunct="1">
              <a:lnSpc>
                <a:spcPts val="2400"/>
              </a:lnSpc>
              <a:spcBef>
                <a:spcPts val="1000"/>
              </a:spcBef>
              <a:buFont typeface="Arial" panose="020B0604020202020204" pitchFamily="34" charset="0"/>
              <a:buNone/>
              <a:defRPr sz="2000" b="0" i="0" kern="1200" cap="all" spc="200" baseline="0">
                <a:solidFill>
                  <a:schemeClr val="tx1"/>
                </a:solidFill>
                <a:latin typeface="+mj-lt"/>
                <a:ea typeface="+mn-ea"/>
                <a:cs typeface="Posterama" panose="020B0504020200020000"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b="1" i="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baseline="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a:t>3</a:t>
            </a:r>
          </a:p>
          <a:p>
            <a:r>
              <a:rPr lang="en-US" dirty="0"/>
              <a:t>It makes working with large datasets simpler by structured data curation.</a:t>
            </a:r>
          </a:p>
          <a:p>
            <a:endParaRPr lang="en-US" dirty="0"/>
          </a:p>
        </p:txBody>
      </p:sp>
    </p:spTree>
    <p:extLst>
      <p:ext uri="{BB962C8B-B14F-4D97-AF65-F5344CB8AC3E}">
        <p14:creationId xmlns:p14="http://schemas.microsoft.com/office/powerpoint/2010/main" val="2499958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0">
                                            <p:bg/>
                                          </p:spTgt>
                                        </p:tgtEl>
                                        <p:attrNameLst>
                                          <p:attrName>style.visibility</p:attrName>
                                        </p:attrNameLst>
                                      </p:cBhvr>
                                      <p:to>
                                        <p:strVal val="visible"/>
                                      </p:to>
                                    </p:set>
                                    <p:animEffect transition="in" filter="barn(inVertical)">
                                      <p:cBhvr>
                                        <p:cTn id="14" dur="500"/>
                                        <p:tgtEl>
                                          <p:spTgt spid="10">
                                            <p:bg/>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barn(inVertical)">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0">
                                            <p:txEl>
                                              <p:pRg st="1" end="1"/>
                                            </p:txEl>
                                          </p:spTgt>
                                        </p:tgtEl>
                                        <p:attrNameLst>
                                          <p:attrName>style.visibility</p:attrName>
                                        </p:attrNameLst>
                                      </p:cBhvr>
                                      <p:to>
                                        <p:strVal val="visible"/>
                                      </p:to>
                                    </p:set>
                                    <p:animEffect transition="in" filter="barn(inVertical)">
                                      <p:cBhvr>
                                        <p:cTn id="24" dur="500"/>
                                        <p:tgtEl>
                                          <p:spTgt spid="10">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barn(inVertical)">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arn(inVertical)">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build="p"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1AF224-CF2B-F231-7708-419F0C31D068}"/>
              </a:ext>
            </a:extLst>
          </p:cNvPr>
          <p:cNvSpPr>
            <a:spLocks noGrp="1"/>
          </p:cNvSpPr>
          <p:nvPr>
            <p:ph type="title"/>
          </p:nvPr>
        </p:nvSpPr>
        <p:spPr>
          <a:xfrm>
            <a:off x="1298448" y="609600"/>
            <a:ext cx="9601200" cy="530352"/>
          </a:xfrm>
        </p:spPr>
        <p:txBody>
          <a:bodyPr/>
          <a:lstStyle/>
          <a:p>
            <a:r>
              <a:rPr lang="en-US" dirty="0"/>
              <a:t>Benefits of </a:t>
            </a:r>
            <a:r>
              <a:rPr lang="en-US" dirty="0" err="1"/>
              <a:t>ArangoDB</a:t>
            </a:r>
            <a:r>
              <a:rPr lang="en-US" dirty="0"/>
              <a:t>:</a:t>
            </a:r>
            <a:br>
              <a:rPr lang="en-US" dirty="0"/>
            </a:br>
            <a:endParaRPr lang="en-US" dirty="0"/>
          </a:p>
        </p:txBody>
      </p:sp>
      <p:sp>
        <p:nvSpPr>
          <p:cNvPr id="4" name="Text Placeholder 3">
            <a:extLst>
              <a:ext uri="{FF2B5EF4-FFF2-40B4-BE49-F238E27FC236}">
                <a16:creationId xmlns:a16="http://schemas.microsoft.com/office/drawing/2014/main" id="{520C8B46-8868-5156-436B-027FFB3F45E0}"/>
              </a:ext>
            </a:extLst>
          </p:cNvPr>
          <p:cNvSpPr>
            <a:spLocks noGrp="1"/>
          </p:cNvSpPr>
          <p:nvPr>
            <p:ph type="body" idx="1"/>
          </p:nvPr>
        </p:nvSpPr>
        <p:spPr>
          <a:xfrm>
            <a:off x="1298448" y="1888958"/>
            <a:ext cx="9465805" cy="4648200"/>
          </a:xfrm>
        </p:spPr>
        <p:txBody>
          <a:bodyPr/>
          <a:lstStyle/>
          <a:p>
            <a:pPr marL="342900" indent="-342900">
              <a:buFont typeface="Arial" panose="020B0604020202020204" pitchFamily="34" charset="0"/>
              <a:buChar char="•"/>
            </a:pPr>
            <a:r>
              <a:rPr lang="en-US" dirty="0"/>
              <a:t>Multi-Model: </a:t>
            </a:r>
            <a:r>
              <a:rPr lang="en-US" dirty="0" err="1"/>
              <a:t>ArangoDB</a:t>
            </a:r>
            <a:r>
              <a:rPr lang="en-US" dirty="0"/>
              <a:t> supports multiple data models (document, graph, key-value) in one database.</a:t>
            </a:r>
          </a:p>
          <a:p>
            <a:pPr marL="342900" indent="-342900">
              <a:buFont typeface="Arial" panose="020B0604020202020204" pitchFamily="34" charset="0"/>
              <a:buChar char="•"/>
            </a:pPr>
            <a:r>
              <a:rPr lang="en-US" dirty="0"/>
              <a:t>It offers fast data access, efficient disk I/O, and scalability</a:t>
            </a:r>
          </a:p>
          <a:p>
            <a:pPr marL="342900" indent="-342900">
              <a:buFont typeface="Arial" panose="020B0604020202020204" pitchFamily="34" charset="0"/>
              <a:buChar char="•"/>
            </a:pPr>
            <a:r>
              <a:rPr lang="en-US" dirty="0"/>
              <a:t>Allows complex queries across different data models.</a:t>
            </a:r>
          </a:p>
          <a:p>
            <a:endParaRPr lang="en-US" dirty="0"/>
          </a:p>
        </p:txBody>
      </p:sp>
      <p:sp>
        <p:nvSpPr>
          <p:cNvPr id="8" name="Slide Number Placeholder 7">
            <a:extLst>
              <a:ext uri="{FF2B5EF4-FFF2-40B4-BE49-F238E27FC236}">
                <a16:creationId xmlns:a16="http://schemas.microsoft.com/office/drawing/2014/main" id="{BCF1D360-255D-560D-7483-B338C7E2C091}"/>
              </a:ext>
            </a:extLst>
          </p:cNvPr>
          <p:cNvSpPr>
            <a:spLocks noGrp="1"/>
          </p:cNvSpPr>
          <p:nvPr>
            <p:ph type="sldNum" sz="quarter" idx="11"/>
          </p:nvPr>
        </p:nvSpPr>
        <p:spPr/>
        <p:txBody>
          <a:bodyPr/>
          <a:lstStyle/>
          <a:p>
            <a:fld id="{75DF2D63-3FF5-D547-96B9-BE9CCD1ABA58}" type="slidenum">
              <a:rPr lang="en-US" smtClean="0"/>
              <a:t>6</a:t>
            </a:fld>
            <a:endParaRPr lang="en-US" dirty="0"/>
          </a:p>
        </p:txBody>
      </p:sp>
      <p:sp>
        <p:nvSpPr>
          <p:cNvPr id="9" name="Footer Placeholder 8">
            <a:extLst>
              <a:ext uri="{FF2B5EF4-FFF2-40B4-BE49-F238E27FC236}">
                <a16:creationId xmlns:a16="http://schemas.microsoft.com/office/drawing/2014/main" id="{2609A373-FA5F-9ABA-FDDB-4109AC1541EC}"/>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2694029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bg/>
                                          </p:spTgt>
                                        </p:tgtEl>
                                        <p:attrNameLst>
                                          <p:attrName>style.visibility</p:attrName>
                                        </p:attrNameLst>
                                      </p:cBhvr>
                                      <p:to>
                                        <p:strVal val="visible"/>
                                      </p:to>
                                    </p:set>
                                    <p:animEffect transition="in" filter="fade">
                                      <p:cBhvr>
                                        <p:cTn id="14" dur="1000"/>
                                        <p:tgtEl>
                                          <p:spTgt spid="4">
                                            <p:bg/>
                                          </p:spTgt>
                                        </p:tgtEl>
                                      </p:cBhvr>
                                    </p:animEffect>
                                    <p:anim calcmode="lin" valueType="num">
                                      <p:cBhvr>
                                        <p:cTn id="15" dur="1000" fill="hold"/>
                                        <p:tgtEl>
                                          <p:spTgt spid="4">
                                            <p:bg/>
                                          </p:spTgt>
                                        </p:tgtEl>
                                        <p:attrNameLst>
                                          <p:attrName>ppt_x</p:attrName>
                                        </p:attrNameLst>
                                      </p:cBhvr>
                                      <p:tavLst>
                                        <p:tav tm="0">
                                          <p:val>
                                            <p:strVal val="#ppt_x"/>
                                          </p:val>
                                        </p:tav>
                                        <p:tav tm="100000">
                                          <p:val>
                                            <p:strVal val="#ppt_x"/>
                                          </p:val>
                                        </p:tav>
                                      </p:tavLst>
                                    </p:anim>
                                    <p:anim calcmode="lin" valueType="num">
                                      <p:cBhvr>
                                        <p:cTn id="16" dur="1000" fill="hold"/>
                                        <p:tgtEl>
                                          <p:spTgt spid="4">
                                            <p:bg/>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anim calcmode="lin" valueType="num">
                                      <p:cBhvr>
                                        <p:cTn id="2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fade">
                                      <p:cBhvr>
                                        <p:cTn id="28" dur="1000"/>
                                        <p:tgtEl>
                                          <p:spTgt spid="4">
                                            <p:txEl>
                                              <p:pRg st="1" end="1"/>
                                            </p:txEl>
                                          </p:spTgt>
                                        </p:tgtEl>
                                      </p:cBhvr>
                                    </p:animEffect>
                                    <p:anim calcmode="lin" valueType="num">
                                      <p:cBhvr>
                                        <p:cTn id="29"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Effect transition="in" filter="fade">
                                      <p:cBhvr>
                                        <p:cTn id="35" dur="1000"/>
                                        <p:tgtEl>
                                          <p:spTgt spid="4">
                                            <p:txEl>
                                              <p:pRg st="2" end="2"/>
                                            </p:txEl>
                                          </p:spTgt>
                                        </p:tgtEl>
                                      </p:cBhvr>
                                    </p:animEffect>
                                    <p:anim calcmode="lin" valueType="num">
                                      <p:cBhvr>
                                        <p:cTn id="36"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A picture containing text, post-it note, handwriting, diagram&#10;&#10;Description automatically generated">
            <a:extLst>
              <a:ext uri="{FF2B5EF4-FFF2-40B4-BE49-F238E27FC236}">
                <a16:creationId xmlns:a16="http://schemas.microsoft.com/office/drawing/2014/main" id="{33A3BD81-AE57-BF2E-3A5A-BE8015C49E2E}"/>
              </a:ext>
            </a:extLst>
          </p:cNvPr>
          <p:cNvPicPr>
            <a:picLocks noGrp="1" noChangeAspect="1"/>
          </p:cNvPicPr>
          <p:nvPr>
            <p:ph idx="1"/>
          </p:nvPr>
        </p:nvPicPr>
        <p:blipFill>
          <a:blip r:embed="rId2">
            <a:alphaModFix/>
            <a:extLst>
              <a:ext uri="{BEBA8EAE-BF5A-486C-A8C5-ECC9F3942E4B}">
                <a14:imgProps xmlns:a14="http://schemas.microsoft.com/office/drawing/2010/main">
                  <a14:imgLayer r:embed="rId3">
                    <a14:imgEffect>
                      <a14:brightnessContrast bright="6000" contrast="-14000"/>
                    </a14:imgEffect>
                  </a14:imgLayer>
                </a14:imgProps>
              </a:ext>
            </a:extLst>
          </a:blip>
          <a:stretch>
            <a:fillRect/>
          </a:stretch>
        </p:blipFill>
        <p:spPr>
          <a:xfrm>
            <a:off x="743953" y="1643272"/>
            <a:ext cx="11123612" cy="4560680"/>
          </a:xfrm>
          <a:noFill/>
          <a:ln>
            <a:noFill/>
          </a:ln>
        </p:spPr>
      </p:pic>
      <p:sp>
        <p:nvSpPr>
          <p:cNvPr id="8" name="Slide Number Placeholder 7" hidden="1">
            <a:extLst>
              <a:ext uri="{FF2B5EF4-FFF2-40B4-BE49-F238E27FC236}">
                <a16:creationId xmlns:a16="http://schemas.microsoft.com/office/drawing/2014/main" id="{7163EC3F-5997-43B5-2C18-26C524DE1CA4}"/>
              </a:ext>
            </a:extLst>
          </p:cNvPr>
          <p:cNvSpPr>
            <a:spLocks noGrp="1"/>
          </p:cNvSpPr>
          <p:nvPr>
            <p:ph type="sldNum" sz="quarter" idx="11"/>
          </p:nvPr>
        </p:nvSpPr>
        <p:spPr/>
        <p:txBody>
          <a:bodyPr/>
          <a:lstStyle/>
          <a:p>
            <a:pPr>
              <a:spcAft>
                <a:spcPts val="600"/>
              </a:spcAft>
            </a:pPr>
            <a:fld id="{75DF2D63-3FF5-D547-96B9-BE9CCD1ABA58}" type="slidenum">
              <a:rPr lang="en-US" smtClean="0"/>
              <a:pPr>
                <a:spcAft>
                  <a:spcPts val="600"/>
                </a:spcAft>
              </a:pPr>
              <a:t>7</a:t>
            </a:fld>
            <a:endParaRPr lang="en-US"/>
          </a:p>
        </p:txBody>
      </p:sp>
      <p:sp>
        <p:nvSpPr>
          <p:cNvPr id="9" name="Footer Placeholder 8">
            <a:extLst>
              <a:ext uri="{FF2B5EF4-FFF2-40B4-BE49-F238E27FC236}">
                <a16:creationId xmlns:a16="http://schemas.microsoft.com/office/drawing/2014/main" id="{F9037C62-9482-605B-CB52-072A3EA63E9D}"/>
              </a:ext>
            </a:extLst>
          </p:cNvPr>
          <p:cNvSpPr>
            <a:spLocks noGrp="1"/>
          </p:cNvSpPr>
          <p:nvPr>
            <p:ph type="ftr" sz="quarter" idx="12"/>
          </p:nvPr>
        </p:nvSpPr>
        <p:spPr/>
        <p:txBody>
          <a:bodyPr/>
          <a:lstStyle/>
          <a:p>
            <a:pPr>
              <a:spcAft>
                <a:spcPts val="600"/>
              </a:spcAft>
            </a:pPr>
            <a:r>
              <a:rPr lang="en-US"/>
              <a:t>presentation title</a:t>
            </a:r>
          </a:p>
        </p:txBody>
      </p:sp>
      <p:sp>
        <p:nvSpPr>
          <p:cNvPr id="21" name="TextBox 20">
            <a:extLst>
              <a:ext uri="{FF2B5EF4-FFF2-40B4-BE49-F238E27FC236}">
                <a16:creationId xmlns:a16="http://schemas.microsoft.com/office/drawing/2014/main" id="{E866574A-2672-A58B-17FD-A9D5F34E75E2}"/>
              </a:ext>
            </a:extLst>
          </p:cNvPr>
          <p:cNvSpPr txBox="1"/>
          <p:nvPr/>
        </p:nvSpPr>
        <p:spPr>
          <a:xfrm>
            <a:off x="3223967" y="443060"/>
            <a:ext cx="6231118" cy="923330"/>
          </a:xfrm>
          <a:prstGeom prst="rect">
            <a:avLst/>
          </a:prstGeom>
          <a:noFill/>
        </p:spPr>
        <p:txBody>
          <a:bodyPr wrap="square" rtlCol="0">
            <a:spAutoFit/>
          </a:bodyPr>
          <a:lstStyle/>
          <a:p>
            <a:pPr algn="ctr"/>
            <a:r>
              <a:rPr lang="en-US" sz="5400" dirty="0"/>
              <a:t>Methodology</a:t>
            </a:r>
          </a:p>
        </p:txBody>
      </p:sp>
    </p:spTree>
    <p:extLst>
      <p:ext uri="{BB962C8B-B14F-4D97-AF65-F5344CB8AC3E}">
        <p14:creationId xmlns:p14="http://schemas.microsoft.com/office/powerpoint/2010/main" val="1594875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A9E4-3B33-8623-FB27-6D7248C372EA}"/>
              </a:ext>
            </a:extLst>
          </p:cNvPr>
          <p:cNvSpPr>
            <a:spLocks noGrp="1"/>
          </p:cNvSpPr>
          <p:nvPr>
            <p:ph type="title"/>
          </p:nvPr>
        </p:nvSpPr>
        <p:spPr>
          <a:xfrm>
            <a:off x="649224" y="3960845"/>
            <a:ext cx="5555060" cy="1828800"/>
          </a:xfrm>
        </p:spPr>
        <p:txBody>
          <a:bodyPr/>
          <a:lstStyle/>
          <a:p>
            <a:r>
              <a:rPr lang="en-US" dirty="0"/>
              <a:t>Methodology</a:t>
            </a:r>
            <a:br>
              <a:rPr lang="en-US" dirty="0"/>
            </a:br>
            <a:endParaRPr lang="en-US" dirty="0"/>
          </a:p>
        </p:txBody>
      </p:sp>
      <p:sp>
        <p:nvSpPr>
          <p:cNvPr id="8" name="Footer Placeholder 7">
            <a:extLst>
              <a:ext uri="{FF2B5EF4-FFF2-40B4-BE49-F238E27FC236}">
                <a16:creationId xmlns:a16="http://schemas.microsoft.com/office/drawing/2014/main" id="{8B1640E3-ACD2-7360-A022-281862D31457}"/>
              </a:ext>
            </a:extLst>
          </p:cNvPr>
          <p:cNvSpPr>
            <a:spLocks noGrp="1"/>
          </p:cNvSpPr>
          <p:nvPr>
            <p:ph type="ftr" sz="quarter" idx="12"/>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E5076FCA-E5D9-5BC6-F8F1-95D9E5569449}"/>
              </a:ext>
            </a:extLst>
          </p:cNvPr>
          <p:cNvSpPr>
            <a:spLocks noGrp="1"/>
          </p:cNvSpPr>
          <p:nvPr>
            <p:ph type="sldNum" sz="quarter" idx="11"/>
          </p:nvPr>
        </p:nvSpPr>
        <p:spPr/>
        <p:txBody>
          <a:bodyPr/>
          <a:lstStyle/>
          <a:p>
            <a:fld id="{75DF2D63-3FF5-D547-96B9-BE9CCD1ABA58}" type="slidenum">
              <a:rPr lang="en-US" smtClean="0"/>
              <a:t>8</a:t>
            </a:fld>
            <a:endParaRPr lang="en-US" dirty="0"/>
          </a:p>
        </p:txBody>
      </p:sp>
      <p:sp>
        <p:nvSpPr>
          <p:cNvPr id="12" name="Content Placeholder 11">
            <a:extLst>
              <a:ext uri="{FF2B5EF4-FFF2-40B4-BE49-F238E27FC236}">
                <a16:creationId xmlns:a16="http://schemas.microsoft.com/office/drawing/2014/main" id="{0444ED2E-BB16-585B-6335-FFE5DD300180}"/>
              </a:ext>
            </a:extLst>
          </p:cNvPr>
          <p:cNvSpPr>
            <a:spLocks noGrp="1"/>
          </p:cNvSpPr>
          <p:nvPr>
            <p:ph sz="half" idx="2"/>
          </p:nvPr>
        </p:nvSpPr>
        <p:spPr>
          <a:xfrm>
            <a:off x="6606073" y="1069848"/>
            <a:ext cx="4778207" cy="5293630"/>
          </a:xfrm>
        </p:spPr>
        <p:txBody>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Step-by-Step methodology for the project:</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Download and install </a:t>
            </a:r>
            <a:r>
              <a:rPr lang="en-US" dirty="0" err="1">
                <a:latin typeface="Calibri" panose="020F0502020204030204" pitchFamily="34" charset="0"/>
                <a:ea typeface="Calibri" panose="020F0502020204030204" pitchFamily="34" charset="0"/>
                <a:cs typeface="Calibri" panose="020F0502020204030204" pitchFamily="34" charset="0"/>
              </a:rPr>
              <a:t>ArangoDB</a:t>
            </a:r>
            <a:r>
              <a:rPr lang="en-US" dirty="0">
                <a:latin typeface="Calibri" panose="020F0502020204030204" pitchFamily="34" charset="0"/>
                <a:ea typeface="Calibri" panose="020F0502020204030204" pitchFamily="34" charset="0"/>
                <a:cs typeface="Calibri" panose="020F0502020204030204" pitchFamily="34" charset="0"/>
              </a:rPr>
              <a:t> server </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Obtain the latest Wikidata dump in JSON format</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Create a database and collection in </a:t>
            </a:r>
            <a:r>
              <a:rPr lang="en-US" dirty="0" err="1">
                <a:latin typeface="Calibri" panose="020F0502020204030204" pitchFamily="34" charset="0"/>
                <a:ea typeface="Calibri" panose="020F0502020204030204" pitchFamily="34" charset="0"/>
                <a:cs typeface="Calibri" panose="020F0502020204030204" pitchFamily="34" charset="0"/>
              </a:rPr>
              <a:t>ArangoDB</a:t>
            </a:r>
            <a:r>
              <a:rPr lang="en-US" dirty="0">
                <a:latin typeface="Calibri" panose="020F0502020204030204" pitchFamily="34" charset="0"/>
                <a:ea typeface="Calibri" panose="020F0502020204030204" pitchFamily="34" charset="0"/>
                <a:cs typeface="Calibri" panose="020F0502020204030204" pitchFamily="34" charset="0"/>
              </a:rPr>
              <a:t> for storing Wikidata</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Load the Wikidata JSON into </a:t>
            </a:r>
            <a:r>
              <a:rPr lang="en-US" dirty="0" err="1">
                <a:latin typeface="Calibri" panose="020F0502020204030204" pitchFamily="34" charset="0"/>
                <a:ea typeface="Calibri" panose="020F0502020204030204" pitchFamily="34" charset="0"/>
                <a:cs typeface="Calibri" panose="020F0502020204030204" pitchFamily="34" charset="0"/>
              </a:rPr>
              <a:t>ArangoDB</a:t>
            </a:r>
            <a:r>
              <a:rPr lang="en-US" dirty="0">
                <a:latin typeface="Calibri" panose="020F0502020204030204" pitchFamily="34" charset="0"/>
                <a:ea typeface="Calibri" panose="020F0502020204030204" pitchFamily="34" charset="0"/>
                <a:cs typeface="Calibri" panose="020F0502020204030204" pitchFamily="34" charset="0"/>
              </a:rPr>
              <a:t> using import tools or programmatically </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Define a graph schema representing entity relationships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Create a graph in </a:t>
            </a:r>
            <a:r>
              <a:rPr lang="en-US" dirty="0" err="1">
                <a:latin typeface="Calibri" panose="020F0502020204030204" pitchFamily="34" charset="0"/>
                <a:ea typeface="Calibri" panose="020F0502020204030204" pitchFamily="34" charset="0"/>
                <a:cs typeface="Calibri" panose="020F0502020204030204" pitchFamily="34" charset="0"/>
              </a:rPr>
              <a:t>ArangoDB</a:t>
            </a:r>
            <a:r>
              <a:rPr lang="en-US" dirty="0">
                <a:latin typeface="Calibri" panose="020F0502020204030204" pitchFamily="34" charset="0"/>
                <a:ea typeface="Calibri" panose="020F0502020204030204" pitchFamily="34" charset="0"/>
                <a:cs typeface="Calibri" panose="020F0502020204030204" pitchFamily="34" charset="0"/>
              </a:rPr>
              <a:t> based on the Wikidata collection and schema </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Use AQL to query the graph and find instances of specific entity types </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Analyze and visualize the query results for insights</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36" name="Picture Placeholder 35" descr="A picture containing screenshot, circle, cartoon&#10;&#10;Description automatically generated">
            <a:extLst>
              <a:ext uri="{FF2B5EF4-FFF2-40B4-BE49-F238E27FC236}">
                <a16:creationId xmlns:a16="http://schemas.microsoft.com/office/drawing/2014/main" id="{A071076C-4328-5272-EC0D-E6BC24D04A99}"/>
              </a:ext>
            </a:extLst>
          </p:cNvPr>
          <p:cNvPicPr>
            <a:picLocks noGrp="1" noChangeAspect="1"/>
          </p:cNvPicPr>
          <p:nvPr>
            <p:ph type="pic" sz="quarter" idx="14"/>
          </p:nvPr>
        </p:nvPicPr>
        <p:blipFill>
          <a:blip r:embed="rId2"/>
          <a:srcRect l="20703" r="20703"/>
          <a:stretch>
            <a:fillRect/>
          </a:stretch>
        </p:blipFill>
        <p:spPr/>
      </p:pic>
    </p:spTree>
    <p:extLst>
      <p:ext uri="{BB962C8B-B14F-4D97-AF65-F5344CB8AC3E}">
        <p14:creationId xmlns:p14="http://schemas.microsoft.com/office/powerpoint/2010/main" val="39437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heel(1)">
                                      <p:cBhvr>
                                        <p:cTn id="7" dur="20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 calcmode="lin" valueType="num">
                                      <p:cBhvr additive="base">
                                        <p:cTn id="1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anim calcmode="lin" valueType="num">
                                      <p:cBhvr additive="base">
                                        <p:cTn id="2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anim calcmode="lin" valueType="num">
                                      <p:cBhvr additive="base">
                                        <p:cTn id="2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xEl>
                                              <p:pRg st="3" end="3"/>
                                            </p:txEl>
                                          </p:spTgt>
                                        </p:tgtEl>
                                        <p:attrNameLst>
                                          <p:attrName>style.visibility</p:attrName>
                                        </p:attrNameLst>
                                      </p:cBhvr>
                                      <p:to>
                                        <p:strVal val="visible"/>
                                      </p:to>
                                    </p:set>
                                    <p:anim calcmode="lin" valueType="num">
                                      <p:cBhvr additive="base">
                                        <p:cTn id="3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2">
                                            <p:txEl>
                                              <p:pRg st="4" end="4"/>
                                            </p:txEl>
                                          </p:spTgt>
                                        </p:tgtEl>
                                        <p:attrNameLst>
                                          <p:attrName>style.visibility</p:attrName>
                                        </p:attrNameLst>
                                      </p:cBhvr>
                                      <p:to>
                                        <p:strVal val="visible"/>
                                      </p:to>
                                    </p:set>
                                    <p:anim calcmode="lin" valueType="num">
                                      <p:cBhvr additive="base">
                                        <p:cTn id="41"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2">
                                            <p:txEl>
                                              <p:pRg st="5" end="5"/>
                                            </p:txEl>
                                          </p:spTgt>
                                        </p:tgtEl>
                                        <p:attrNameLst>
                                          <p:attrName>style.visibility</p:attrName>
                                        </p:attrNameLst>
                                      </p:cBhvr>
                                      <p:to>
                                        <p:strVal val="visible"/>
                                      </p:to>
                                    </p:set>
                                    <p:anim calcmode="lin" valueType="num">
                                      <p:cBhvr additive="base">
                                        <p:cTn id="47"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2">
                                            <p:txEl>
                                              <p:pRg st="6" end="6"/>
                                            </p:txEl>
                                          </p:spTgt>
                                        </p:tgtEl>
                                        <p:attrNameLst>
                                          <p:attrName>style.visibility</p:attrName>
                                        </p:attrNameLst>
                                      </p:cBhvr>
                                      <p:to>
                                        <p:strVal val="visible"/>
                                      </p:to>
                                    </p:set>
                                    <p:anim calcmode="lin" valueType="num">
                                      <p:cBhvr additive="base">
                                        <p:cTn id="53"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2">
                                            <p:txEl>
                                              <p:pRg st="7" end="7"/>
                                            </p:txEl>
                                          </p:spTgt>
                                        </p:tgtEl>
                                        <p:attrNameLst>
                                          <p:attrName>style.visibility</p:attrName>
                                        </p:attrNameLst>
                                      </p:cBhvr>
                                      <p:to>
                                        <p:strVal val="visible"/>
                                      </p:to>
                                    </p:set>
                                    <p:anim calcmode="lin" valueType="num">
                                      <p:cBhvr additive="base">
                                        <p:cTn id="59"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2">
                                            <p:txEl>
                                              <p:pRg st="8" end="8"/>
                                            </p:txEl>
                                          </p:spTgt>
                                        </p:tgtEl>
                                        <p:attrNameLst>
                                          <p:attrName>style.visibility</p:attrName>
                                        </p:attrNameLst>
                                      </p:cBhvr>
                                      <p:to>
                                        <p:strVal val="visible"/>
                                      </p:to>
                                    </p:set>
                                    <p:anim calcmode="lin" valueType="num">
                                      <p:cBhvr additive="base">
                                        <p:cTn id="65" dur="500" fill="hold"/>
                                        <p:tgtEl>
                                          <p:spTgt spid="12">
                                            <p:txEl>
                                              <p:pRg st="8" end="8"/>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181099" y="1308746"/>
            <a:ext cx="9829800" cy="914400"/>
          </a:xfrm>
        </p:spPr>
        <p:txBody>
          <a:bodyPr/>
          <a:lstStyle/>
          <a:p>
            <a:r>
              <a:rPr lang="en-US" dirty="0"/>
              <a:t>Installation</a:t>
            </a:r>
            <a:br>
              <a:rPr lang="en-US" dirty="0"/>
            </a:br>
            <a:endParaRPr lang="en-US" dirty="0"/>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9</a:t>
            </a:fld>
            <a:endParaRPr lang="en-US" dirty="0"/>
          </a:p>
        </p:txBody>
      </p:sp>
      <p:sp>
        <p:nvSpPr>
          <p:cNvPr id="8" name="Content Placeholder 6">
            <a:extLst>
              <a:ext uri="{FF2B5EF4-FFF2-40B4-BE49-F238E27FC236}">
                <a16:creationId xmlns:a16="http://schemas.microsoft.com/office/drawing/2014/main" id="{758B55BC-0987-C7A3-8EA1-CBC6B1E0139B}"/>
              </a:ext>
            </a:extLst>
          </p:cNvPr>
          <p:cNvSpPr txBox="1">
            <a:spLocks/>
          </p:cNvSpPr>
          <p:nvPr/>
        </p:nvSpPr>
        <p:spPr>
          <a:xfrm>
            <a:off x="1181099" y="2438401"/>
            <a:ext cx="10456405" cy="3337248"/>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1026" name="Picture 2" descr="Image result for Python Logo">
            <a:extLst>
              <a:ext uri="{FF2B5EF4-FFF2-40B4-BE49-F238E27FC236}">
                <a16:creationId xmlns:a16="http://schemas.microsoft.com/office/drawing/2014/main" id="{3B0B8744-371E-6868-C62B-DD4BBB1011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1536" y="2765056"/>
            <a:ext cx="3345801" cy="18896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visual code">
            <a:extLst>
              <a:ext uri="{FF2B5EF4-FFF2-40B4-BE49-F238E27FC236}">
                <a16:creationId xmlns:a16="http://schemas.microsoft.com/office/drawing/2014/main" id="{0DBB9795-9D8C-5929-1F6E-8AECF1594C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7774" y="2745178"/>
            <a:ext cx="3345801" cy="190955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arangodb logo">
            <a:extLst>
              <a:ext uri="{FF2B5EF4-FFF2-40B4-BE49-F238E27FC236}">
                <a16:creationId xmlns:a16="http://schemas.microsoft.com/office/drawing/2014/main" id="{E24A4CE8-B57C-832C-68FB-3D2BB7448F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9718" y="3105823"/>
            <a:ext cx="4217786" cy="1171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2944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ircle(in)">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wipe(down)">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30"/>
                                        </p:tgtEl>
                                        <p:attrNameLst>
                                          <p:attrName>style.visibility</p:attrName>
                                        </p:attrNameLst>
                                      </p:cBhvr>
                                      <p:to>
                                        <p:strVal val="visible"/>
                                      </p:to>
                                    </p:set>
                                    <p:animEffect transition="in" filter="wipe(down)">
                                      <p:cBhvr>
                                        <p:cTn id="17"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3.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Scientific discovery</Template>
  <TotalTime>91</TotalTime>
  <Words>804</Words>
  <Application>Microsoft Office PowerPoint</Application>
  <PresentationFormat>Widescreen</PresentationFormat>
  <Paragraphs>121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Daytona Condensed Light</vt:lpstr>
      <vt:lpstr>Posterama</vt:lpstr>
      <vt:lpstr>Segoe UI</vt:lpstr>
      <vt:lpstr>Office Theme</vt:lpstr>
      <vt:lpstr>Multi-Model Knowledge Graph using ArangoDB with Wikidata</vt:lpstr>
      <vt:lpstr>Introduction</vt:lpstr>
      <vt:lpstr>Objective </vt:lpstr>
      <vt:lpstr>Background: </vt:lpstr>
      <vt:lpstr>Multi-model knowledge graph and it's uses:</vt:lpstr>
      <vt:lpstr>Benefits of ArangoDB: </vt:lpstr>
      <vt:lpstr>PowerPoint Presentation</vt:lpstr>
      <vt:lpstr>Methodology </vt:lpstr>
      <vt:lpstr>Installation </vt:lpstr>
      <vt:lpstr>Data Collection </vt:lpstr>
      <vt:lpstr>Package Installation </vt:lpstr>
      <vt:lpstr>Data Import </vt:lpstr>
      <vt:lpstr>Entity Results Generation </vt:lpstr>
      <vt:lpstr>Entity Relation Generation </vt:lpstr>
      <vt:lpstr>Graph Creation </vt:lpstr>
      <vt:lpstr>Conclusion  </vt:lpstr>
      <vt:lpstr>Q&amp;A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Multi-Model Knowledge Graph using ArangoDB with Wikidata</dc:title>
  <dc:creator>amit</dc:creator>
  <cp:lastModifiedBy>amit</cp:lastModifiedBy>
  <cp:revision>8</cp:revision>
  <dcterms:created xsi:type="dcterms:W3CDTF">2023-05-30T10:07:02Z</dcterms:created>
  <dcterms:modified xsi:type="dcterms:W3CDTF">2023-05-31T05:54:42Z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