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 Id="rId3" Type="http://schemas.openxmlformats.org/officeDocument/2006/relationships/hyperlink" Target="https://www.khanacademy.org/math/ap-calculus-ab/ab-differentiation-2-new/ab-3-1a/v/chain-rule-introduction" TargetMode="External"/><Relationship Id="rId4" Type="http://schemas.openxmlformats.org/officeDocument/2006/relationships/hyperlink" Target="https://www.youtube.com/watch?v=CRXmjW5RSbU"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This is a simple compute graph.</a:t>
            </a:r>
          </a:p>
          <a:p>
            <a:pPr/>
          </a:p>
          <a:p>
            <a:pPr/>
            <a:r>
              <a:t>Reference: </a:t>
            </a:r>
          </a:p>
          <a:p>
            <a:pPr/>
            <a:r>
              <a:t>deep learning from Scratch</a:t>
            </a:r>
          </a:p>
          <a:p>
            <a:pPr/>
            <a:r>
              <a:t>CS231s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hape 412"/>
          <p:cNvSpPr/>
          <p:nvPr>
            <p:ph type="sldImg"/>
          </p:nvPr>
        </p:nvSpPr>
        <p:spPr>
          <a:prstGeom prst="rect">
            <a:avLst/>
          </a:prstGeom>
        </p:spPr>
        <p:txBody>
          <a:bodyPr/>
          <a:lstStyle/>
          <a:p>
            <a:pPr/>
          </a:p>
        </p:txBody>
      </p:sp>
      <p:sp>
        <p:nvSpPr>
          <p:cNvPr id="413" name="Shape 413"/>
          <p:cNvSpPr/>
          <p:nvPr>
            <p:ph type="body" sz="quarter" idx="1"/>
          </p:nvPr>
        </p:nvSpPr>
        <p:spPr>
          <a:prstGeom prst="rect">
            <a:avLst/>
          </a:prstGeom>
        </p:spPr>
        <p:txBody>
          <a:bodyPr/>
          <a:lstStyle/>
          <a:p>
            <a:pPr/>
            <a:r>
              <a:t>Compute the derivatives of each function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Shape 745"/>
          <p:cNvSpPr/>
          <p:nvPr>
            <p:ph type="sldImg"/>
          </p:nvPr>
        </p:nvSpPr>
        <p:spPr>
          <a:prstGeom prst="rect">
            <a:avLst/>
          </a:prstGeom>
        </p:spPr>
        <p:txBody>
          <a:bodyPr/>
          <a:lstStyle/>
          <a:p>
            <a:pPr/>
          </a:p>
        </p:txBody>
      </p:sp>
      <p:sp>
        <p:nvSpPr>
          <p:cNvPr id="746" name="Shape 746"/>
          <p:cNvSpPr/>
          <p:nvPr>
            <p:ph type="body" sz="quarter" idx="1"/>
          </p:nvPr>
        </p:nvSpPr>
        <p:spPr>
          <a:prstGeom prst="rect">
            <a:avLst/>
          </a:prstGeom>
        </p:spPr>
        <p:txBody>
          <a:bodyPr/>
          <a:lstStyle/>
          <a:p>
            <a:pPr/>
            <a:r>
              <a:t>Take 5 Minutes to do exercise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3" name="Shape 803"/>
          <p:cNvSpPr/>
          <p:nvPr>
            <p:ph type="sldImg"/>
          </p:nvPr>
        </p:nvSpPr>
        <p:spPr>
          <a:prstGeom prst="rect">
            <a:avLst/>
          </a:prstGeom>
        </p:spPr>
        <p:txBody>
          <a:bodyPr/>
          <a:lstStyle/>
          <a:p>
            <a:pPr/>
          </a:p>
        </p:txBody>
      </p:sp>
      <p:sp>
        <p:nvSpPr>
          <p:cNvPr id="804" name="Shape 804"/>
          <p:cNvSpPr/>
          <p:nvPr>
            <p:ph type="body" sz="quarter" idx="1"/>
          </p:nvPr>
        </p:nvSpPr>
        <p:spPr>
          <a:prstGeom prst="rect">
            <a:avLst/>
          </a:prstGeom>
        </p:spPr>
        <p:txBody>
          <a:bodyPr/>
          <a:lstStyle/>
          <a:p>
            <a:pPr/>
            <a:r>
              <a:t>Take 5 Minutes to do exercise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Reference: </a:t>
            </a:r>
          </a:p>
          <a:p>
            <a:pPr/>
            <a:r>
              <a:t>deep learning form Scratch</a:t>
            </a:r>
          </a:p>
          <a:p>
            <a:pPr/>
            <a:r>
              <a:t>CS231s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We compute the graph from left to right in the direction of the arrow.</a:t>
            </a:r>
          </a:p>
          <a:p>
            <a:pPr/>
          </a:p>
          <a:p>
            <a:pPr/>
            <a:r>
              <a:t>Reference: </a:t>
            </a:r>
          </a:p>
          <a:p>
            <a:pPr/>
            <a:r>
              <a:t>deep learning form Scratch</a:t>
            </a:r>
          </a:p>
          <a:p>
            <a:pPr/>
            <a:r>
              <a:t>CS231s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a:p>
        </p:txBody>
      </p:sp>
      <p:sp>
        <p:nvSpPr>
          <p:cNvPr id="271" name="Shape 271"/>
          <p:cNvSpPr/>
          <p:nvPr>
            <p:ph type="body" sz="quarter" idx="1"/>
          </p:nvPr>
        </p:nvSpPr>
        <p:spPr>
          <a:prstGeom prst="rect">
            <a:avLst/>
          </a:prstGeom>
        </p:spPr>
        <p:txBody>
          <a:bodyPr/>
          <a:lstStyle/>
          <a:p>
            <a:pPr/>
            <a:r>
              <a:t>We compute the graph from left to right in the direction of the arrow.</a:t>
            </a:r>
          </a:p>
          <a:p>
            <a:pPr/>
          </a:p>
          <a:p>
            <a:pPr/>
            <a:r>
              <a:t>Reference: </a:t>
            </a:r>
          </a:p>
          <a:p>
            <a:pPr/>
            <a:r>
              <a:t>deep learning form Scratch</a:t>
            </a:r>
          </a:p>
          <a:p>
            <a:pPr/>
            <a:r>
              <a:t>CS231s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p>
          <a:p>
            <a:pPr/>
          </a:p>
          <a:p>
            <a:pPr/>
            <a:r>
              <a:t>Reference: </a:t>
            </a:r>
          </a:p>
          <a:p>
            <a:pPr/>
            <a:r>
              <a:t>deep learning form Scratch</a:t>
            </a:r>
          </a:p>
          <a:p>
            <a:pPr/>
            <a:r>
              <a:t>CS231s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hape 315"/>
          <p:cNvSpPr/>
          <p:nvPr>
            <p:ph type="sldImg"/>
          </p:nvPr>
        </p:nvSpPr>
        <p:spPr>
          <a:prstGeom prst="rect">
            <a:avLst/>
          </a:prstGeom>
        </p:spPr>
        <p:txBody>
          <a:bodyPr/>
          <a:lstStyle/>
          <a:p>
            <a:pPr/>
          </a:p>
        </p:txBody>
      </p:sp>
      <p:sp>
        <p:nvSpPr>
          <p:cNvPr id="316" name="Shape 316"/>
          <p:cNvSpPr/>
          <p:nvPr>
            <p:ph type="body" sz="quarter" idx="1"/>
          </p:nvPr>
        </p:nvSpPr>
        <p:spPr>
          <a:prstGeom prst="rect">
            <a:avLst/>
          </a:prstGeom>
        </p:spPr>
        <p:txBody>
          <a:bodyPr/>
          <a:lstStyle/>
          <a:p>
            <a:pPr/>
            <a:r>
              <a:t>Even simple function expressions can be more elegantly represented in a graph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hape 331"/>
          <p:cNvSpPr/>
          <p:nvPr>
            <p:ph type="sldImg"/>
          </p:nvPr>
        </p:nvSpPr>
        <p:spPr>
          <a:prstGeom prst="rect">
            <a:avLst/>
          </a:prstGeom>
        </p:spPr>
        <p:txBody>
          <a:bodyPr/>
          <a:lstStyle/>
          <a:p>
            <a:pPr/>
          </a:p>
        </p:txBody>
      </p:sp>
      <p:sp>
        <p:nvSpPr>
          <p:cNvPr id="332" name="Shape 332"/>
          <p:cNvSpPr/>
          <p:nvPr>
            <p:ph type="body" sz="quarter" idx="1"/>
          </p:nvPr>
        </p:nvSpPr>
        <p:spPr>
          <a:prstGeom prst="rect">
            <a:avLst/>
          </a:prstGeom>
        </p:spPr>
        <p:txBody>
          <a:bodyPr/>
          <a:lstStyle/>
          <a:p>
            <a:pPr/>
            <a:r>
              <a:t>Deep Neural Networks As Computational Graphs</a:t>
            </a:r>
            <a:br/>
            <a:r>
              <a:t>https://medium.com/tebs-lab/deep-neural-networks-as-computational-graphs-867fcaa56c9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This is a simple compute graph.</a:t>
            </a:r>
          </a:p>
          <a:p>
            <a:pPr/>
          </a:p>
          <a:p>
            <a:pPr/>
            <a:r>
              <a:t>Reference: </a:t>
            </a:r>
          </a:p>
          <a:p>
            <a:pPr/>
            <a:r>
              <a:t>deep learning form Scratch</a:t>
            </a:r>
          </a:p>
          <a:p>
            <a:pPr/>
            <a:r>
              <a:t>CS231s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a:p>
          <a:p>
            <a:pPr/>
            <a:r>
              <a:rPr u="sng">
                <a:hlinkClick r:id="rId3" invalidUrl="" action="" tgtFrame="" tooltip="" history="1" highlightClick="0" endSnd="0"/>
              </a:rPr>
              <a:t>https://www.khanacademy.org/math/ap-calculus-ab/ab-differentiation-2-new/ab-3-1a/v/chain-rule-introduction</a:t>
            </a:r>
          </a:p>
          <a:p>
            <a:pPr/>
            <a:r>
              <a:rPr u="sng">
                <a:hlinkClick r:id="rId4" invalidUrl="" action="" tgtFrame="" tooltip="" history="1" highlightClick="0" endSnd="0"/>
              </a:rPr>
              <a:t>https://www.youtube.com/watch?v=CRXmjW5RSbU</a:t>
            </a:r>
            <a:r>
              <a:t> — explaining the chain rule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在此键入引文。”"/>
          <p:cNvSpPr txBox="1"/>
          <p:nvPr>
            <p:ph type="body" sz="quarter" idx="14"/>
          </p:nvPr>
        </p:nvSpPr>
        <p:spPr>
          <a:xfrm>
            <a:off x="1270000" y="4216400"/>
            <a:ext cx="10464800" cy="711201"/>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“在此键入引文。”</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Image"/>
          <p:cNvSpPr/>
          <p:nvPr>
            <p:ph type="pic" idx="13"/>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Title Text"/>
          <p:cNvSpPr txBox="1"/>
          <p:nvPr>
            <p:ph type="title"/>
          </p:nvPr>
        </p:nvSpPr>
        <p:spPr>
          <a:xfrm>
            <a:off x="1270000" y="1638300"/>
            <a:ext cx="10464800" cy="3302000"/>
          </a:xfrm>
          <a:prstGeom prst="rect">
            <a:avLst/>
          </a:prstGeom>
        </p:spPr>
        <p:txBody>
          <a:bodyPr anchor="b"/>
          <a:lstStyle>
            <a:lvl1pPr>
              <a:defRPr>
                <a:solidFill>
                  <a:srgbClr val="FFFFFF"/>
                </a:solidFill>
                <a:latin typeface="Helvetica Light"/>
                <a:ea typeface="Helvetica Light"/>
                <a:cs typeface="Helvetica Light"/>
                <a:sym typeface="Helvetica Light"/>
              </a:defRPr>
            </a:lvl1pPr>
          </a:lstStyle>
          <a:p>
            <a:pPr/>
            <a:r>
              <a:t>Title Text</a:t>
            </a:r>
          </a:p>
        </p:txBody>
      </p:sp>
      <p:sp>
        <p:nvSpPr>
          <p:cNvPr id="118"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a:solidFill>
                  <a:srgbClr val="FFFFFF"/>
                </a:solidFill>
                <a:latin typeface="Helvetica Light"/>
                <a:ea typeface="Helvetica Light"/>
                <a:cs typeface="Helvetica Light"/>
                <a:sym typeface="Helvetica Light"/>
              </a:defRPr>
            </a:lvl1pPr>
            <a:lvl2pPr marL="0" indent="0" algn="ctr">
              <a:spcBef>
                <a:spcPts val="0"/>
              </a:spcBef>
              <a:buSzTx/>
              <a:buNone/>
              <a:defRPr>
                <a:solidFill>
                  <a:srgbClr val="FFFFFF"/>
                </a:solidFill>
                <a:latin typeface="Helvetica Light"/>
                <a:ea typeface="Helvetica Light"/>
                <a:cs typeface="Helvetica Light"/>
                <a:sym typeface="Helvetica Light"/>
              </a:defRPr>
            </a:lvl2pPr>
            <a:lvl3pPr marL="0" indent="0" algn="ctr">
              <a:spcBef>
                <a:spcPts val="0"/>
              </a:spcBef>
              <a:buSzTx/>
              <a:buNone/>
              <a:defRPr>
                <a:solidFill>
                  <a:srgbClr val="FFFFFF"/>
                </a:solidFill>
                <a:latin typeface="Helvetica Light"/>
                <a:ea typeface="Helvetica Light"/>
                <a:cs typeface="Helvetica Light"/>
                <a:sym typeface="Helvetica Light"/>
              </a:defRPr>
            </a:lvl3pPr>
            <a:lvl4pPr marL="0" indent="0" algn="ctr">
              <a:spcBef>
                <a:spcPts val="0"/>
              </a:spcBef>
              <a:buSzTx/>
              <a:buNone/>
              <a:defRPr>
                <a:solidFill>
                  <a:srgbClr val="FFFFFF"/>
                </a:solidFill>
                <a:latin typeface="Helvetica Light"/>
                <a:ea typeface="Helvetica Light"/>
                <a:cs typeface="Helvetica Light"/>
                <a:sym typeface="Helvetica Light"/>
              </a:defRPr>
            </a:lvl4pPr>
            <a:lvl5pPr marL="0" indent="0" algn="ctr">
              <a:spcBef>
                <a:spcPts val="0"/>
              </a:spcBef>
              <a:buSzTx/>
              <a:buNone/>
              <a:defRPr>
                <a:solidFill>
                  <a:srgbClr val="FFFFFF"/>
                </a:solidFill>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311798" y="9245600"/>
            <a:ext cx="368504" cy="381000"/>
          </a:xfrm>
          <a:prstGeom prst="rect">
            <a:avLst/>
          </a:prstGeom>
        </p:spPr>
        <p:txBody>
          <a:bodyPr/>
          <a:lstStyle>
            <a:lvl1pPr>
              <a:defRPr sz="18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Image"/>
          <p:cNvSpPr/>
          <p:nvPr>
            <p:ph type="pic" idx="13"/>
          </p:nvPr>
        </p:nvSpPr>
        <p:spPr>
          <a:xfrm>
            <a:off x="1622088" y="289099"/>
            <a:ext cx="9753603" cy="650578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Image"/>
          <p:cNvSpPr/>
          <p:nvPr>
            <p:ph type="pic" idx="13"/>
          </p:nvPr>
        </p:nvSpPr>
        <p:spPr>
          <a:xfrm>
            <a:off x="2263775" y="613833"/>
            <a:ext cx="12401550" cy="82677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Image"/>
          <p:cNvSpPr/>
          <p:nvPr>
            <p:ph type="pic" idx="13"/>
          </p:nvPr>
        </p:nvSpPr>
        <p:spPr>
          <a:xfrm>
            <a:off x="4086225" y="2586566"/>
            <a:ext cx="9429750" cy="6286501"/>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Image"/>
          <p:cNvSpPr/>
          <p:nvPr>
            <p:ph type="pic" sz="quarter" idx="13"/>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14"/>
          </p:nvPr>
        </p:nvSpPr>
        <p:spPr>
          <a:xfrm>
            <a:off x="6502400" y="889000"/>
            <a:ext cx="5867400" cy="3911601"/>
          </a:xfrm>
          <a:prstGeom prst="rect">
            <a:avLst/>
          </a:prstGeom>
        </p:spPr>
        <p:txBody>
          <a:bodyPr lIns="91439" tIns="45719" rIns="91439" bIns="45719" anchor="t">
            <a:noAutofit/>
          </a:bodyPr>
          <a:lstStyle/>
          <a:p>
            <a:pPr/>
          </a:p>
        </p:txBody>
      </p:sp>
      <p:sp>
        <p:nvSpPr>
          <p:cNvPr id="85" name="Image"/>
          <p:cNvSpPr/>
          <p:nvPr>
            <p:ph type="pic" idx="15"/>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1.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eg"/><Relationship Id="rId4" Type="http://schemas.openxmlformats.org/officeDocument/2006/relationships/image" Target="../media/image1.tif"/><Relationship Id="rId5" Type="http://schemas.openxmlformats.org/officeDocument/2006/relationships/image" Target="../media/image2.tif"/><Relationship Id="rId6"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tif"/><Relationship Id="rId4" Type="http://schemas.openxmlformats.org/officeDocument/2006/relationships/image" Target="../media/image6.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tif"/></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tif"/></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1.tif"/></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1.tif"/></Relationships>

</file>

<file path=ppt/slides/_rels/slide4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1.tif"/></Relationships>

</file>

<file path=ppt/slides/_rels/slide4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2.png"/><Relationship Id="rId6"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jpeg"/><Relationship Id="rId4" Type="http://schemas.openxmlformats.org/officeDocument/2006/relationships/image" Target="../media/image1.png"/><Relationship Id="rId5" Type="http://schemas.openxmlformats.org/officeDocument/2006/relationships/image" Target="../media/image1.tif"/><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Deep Learning Basics"/>
          <p:cNvSpPr txBox="1"/>
          <p:nvPr>
            <p:ph type="title"/>
          </p:nvPr>
        </p:nvSpPr>
        <p:spPr>
          <a:xfrm>
            <a:off x="1270000" y="1638300"/>
            <a:ext cx="10464800" cy="1618754"/>
          </a:xfrm>
          <a:prstGeom prst="rect">
            <a:avLst/>
          </a:prstGeom>
        </p:spPr>
        <p:txBody>
          <a:bodyPr/>
          <a:lstStyle/>
          <a:p>
            <a:pPr/>
            <a:r>
              <a:t>Deep Learning Basics</a:t>
            </a:r>
          </a:p>
        </p:txBody>
      </p:sp>
      <p:sp>
        <p:nvSpPr>
          <p:cNvPr id="129" name="3: Backpropagation"/>
          <p:cNvSpPr txBox="1"/>
          <p:nvPr>
            <p:ph type="body" sz="quarter" idx="1"/>
          </p:nvPr>
        </p:nvSpPr>
        <p:spPr>
          <a:xfrm>
            <a:off x="1270000" y="4089400"/>
            <a:ext cx="10464800" cy="1130300"/>
          </a:xfrm>
          <a:prstGeom prst="rect">
            <a:avLst/>
          </a:prstGeom>
        </p:spPr>
        <p:txBody>
          <a:bodyPr/>
          <a:lstStyle>
            <a:lvl1pPr defTabSz="490727">
              <a:defRPr sz="6719"/>
            </a:lvl1pPr>
          </a:lstStyle>
          <a:p>
            <a:pPr/>
            <a:r>
              <a:t>3: Backpropagation</a:t>
            </a:r>
          </a:p>
        </p:txBody>
      </p:sp>
      <p:sp>
        <p:nvSpPr>
          <p:cNvPr id="130" name="Francis Steen and Xinyu You…"/>
          <p:cNvSpPr txBox="1"/>
          <p:nvPr/>
        </p:nvSpPr>
        <p:spPr>
          <a:xfrm>
            <a:off x="3347389" y="6159499"/>
            <a:ext cx="6310021" cy="1854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800">
                <a:solidFill>
                  <a:srgbClr val="FFFFFF"/>
                </a:solidFill>
                <a:latin typeface="Helvetica Light"/>
                <a:ea typeface="Helvetica Light"/>
                <a:cs typeface="Helvetica Light"/>
                <a:sym typeface="Helvetica Light"/>
              </a:defRPr>
            </a:pPr>
            <a:r>
              <a:t>Francis Steen and Xinyu You</a:t>
            </a:r>
          </a:p>
          <a:p>
            <a:pPr>
              <a:defRPr b="0" sz="3800">
                <a:solidFill>
                  <a:srgbClr val="FFFFFF"/>
                </a:solidFill>
                <a:latin typeface="Helvetica Light"/>
                <a:ea typeface="Helvetica Light"/>
                <a:cs typeface="Helvetica Light"/>
                <a:sym typeface="Helvetica Light"/>
              </a:defRPr>
            </a:pPr>
            <a:r>
              <a:t>Red Hen Lab</a:t>
            </a:r>
          </a:p>
          <a:p>
            <a:pPr>
              <a:defRPr b="0" sz="3800">
                <a:solidFill>
                  <a:srgbClr val="FFFFFF"/>
                </a:solidFill>
                <a:latin typeface="Helvetica Light"/>
                <a:ea typeface="Helvetica Light"/>
                <a:cs typeface="Helvetica Light"/>
                <a:sym typeface="Helvetica Light"/>
              </a:defRPr>
            </a:pPr>
            <a:r>
              <a:t>August 2019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Compute sums and products"/>
          <p:cNvSpPr txBox="1"/>
          <p:nvPr>
            <p:ph type="title"/>
          </p:nvPr>
        </p:nvSpPr>
        <p:spPr>
          <a:prstGeom prst="rect">
            <a:avLst/>
          </a:prstGeom>
        </p:spPr>
        <p:txBody>
          <a:bodyPr/>
          <a:lstStyle>
            <a:lvl1pPr defTabSz="490727">
              <a:defRPr sz="6719">
                <a:latin typeface="Helvetica"/>
                <a:ea typeface="Helvetica"/>
                <a:cs typeface="Helvetica"/>
                <a:sym typeface="Helvetica"/>
              </a:defRPr>
            </a:lvl1pPr>
          </a:lstStyle>
          <a:p>
            <a:pPr/>
            <a:r>
              <a:t>Compute sums and products</a:t>
            </a:r>
          </a:p>
        </p:txBody>
      </p:sp>
      <p:sp>
        <p:nvSpPr>
          <p:cNvPr id="233" name="x"/>
          <p:cNvSpPr/>
          <p:nvPr/>
        </p:nvSpPr>
        <p:spPr>
          <a:xfrm>
            <a:off x="8694263" y="5333847"/>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pic>
        <p:nvPicPr>
          <p:cNvPr id="234" name="pngtree-cartoon-financial-money-illustration-image_1211866.jpg" descr="pngtree-cartoon-financial-money-illustration-image_1211866.jpg"/>
          <p:cNvPicPr>
            <a:picLocks noChangeAspect="1"/>
          </p:cNvPicPr>
          <p:nvPr/>
        </p:nvPicPr>
        <p:blipFill>
          <a:blip r:embed="rId3">
            <a:extLst/>
          </a:blip>
          <a:stretch>
            <a:fillRect/>
          </a:stretch>
        </p:blipFill>
        <p:spPr>
          <a:xfrm>
            <a:off x="11303284" y="5044112"/>
            <a:ext cx="1270001" cy="1270001"/>
          </a:xfrm>
          <a:prstGeom prst="rect">
            <a:avLst/>
          </a:prstGeom>
          <a:ln w="12700">
            <a:miter lim="400000"/>
          </a:ln>
        </p:spPr>
      </p:pic>
      <p:sp>
        <p:nvSpPr>
          <p:cNvPr id="235" name="Consumption tax"/>
          <p:cNvSpPr txBox="1"/>
          <p:nvPr/>
        </p:nvSpPr>
        <p:spPr>
          <a:xfrm>
            <a:off x="4138640" y="9099646"/>
            <a:ext cx="245181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pic>
        <p:nvPicPr>
          <p:cNvPr id="236" name="593172f62fce8.png" descr="593172f62fce8.png"/>
          <p:cNvPicPr>
            <a:picLocks noChangeAspect="1"/>
          </p:cNvPicPr>
          <p:nvPr/>
        </p:nvPicPr>
        <p:blipFill>
          <a:blip r:embed="rId4">
            <a:extLst/>
          </a:blip>
          <a:stretch>
            <a:fillRect/>
          </a:stretch>
        </p:blipFill>
        <p:spPr>
          <a:xfrm>
            <a:off x="1098570" y="3723312"/>
            <a:ext cx="1270001" cy="1270001"/>
          </a:xfrm>
          <a:prstGeom prst="rect">
            <a:avLst/>
          </a:prstGeom>
          <a:ln w="12700">
            <a:miter lim="400000"/>
          </a:ln>
        </p:spPr>
      </p:pic>
      <p:sp>
        <p:nvSpPr>
          <p:cNvPr id="237" name="x"/>
          <p:cNvSpPr/>
          <p:nvPr/>
        </p:nvSpPr>
        <p:spPr>
          <a:xfrm>
            <a:off x="4693860" y="3843714"/>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238" name="Number of apples"/>
          <p:cNvSpPr txBox="1"/>
          <p:nvPr/>
        </p:nvSpPr>
        <p:spPr>
          <a:xfrm>
            <a:off x="355315" y="5765929"/>
            <a:ext cx="255331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apples</a:t>
            </a:r>
          </a:p>
        </p:txBody>
      </p:sp>
      <p:sp>
        <p:nvSpPr>
          <p:cNvPr id="239" name="x"/>
          <p:cNvSpPr/>
          <p:nvPr/>
        </p:nvSpPr>
        <p:spPr>
          <a:xfrm>
            <a:off x="4693860" y="6849381"/>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240" name="Number of watermelons"/>
          <p:cNvSpPr txBox="1"/>
          <p:nvPr/>
        </p:nvSpPr>
        <p:spPr>
          <a:xfrm>
            <a:off x="39339" y="9042530"/>
            <a:ext cx="338846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watermelons</a:t>
            </a:r>
          </a:p>
        </p:txBody>
      </p:sp>
      <p:grpSp>
        <p:nvGrpSpPr>
          <p:cNvPr id="249" name="Group"/>
          <p:cNvGrpSpPr/>
          <p:nvPr/>
        </p:nvGrpSpPr>
        <p:grpSpPr>
          <a:xfrm>
            <a:off x="2763460" y="3875712"/>
            <a:ext cx="2555610" cy="5850468"/>
            <a:chOff x="0" y="230529"/>
            <a:chExt cx="2555608" cy="5850467"/>
          </a:xfrm>
        </p:grpSpPr>
        <p:sp>
          <p:nvSpPr>
            <p:cNvPr id="241" name="Line"/>
            <p:cNvSpPr/>
            <p:nvPr/>
          </p:nvSpPr>
          <p:spPr>
            <a:xfrm>
              <a:off x="0" y="713129"/>
              <a:ext cx="1910817"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42" name="10"/>
            <p:cNvSpPr/>
            <p:nvPr/>
          </p:nvSpPr>
          <p:spPr>
            <a:xfrm>
              <a:off x="955407" y="2305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10</a:t>
              </a:r>
            </a:p>
          </p:txBody>
        </p:sp>
        <p:sp>
          <p:nvSpPr>
            <p:cNvPr id="267" name="Connection Line"/>
            <p:cNvSpPr/>
            <p:nvPr/>
          </p:nvSpPr>
          <p:spPr>
            <a:xfrm>
              <a:off x="163710" y="1298053"/>
              <a:ext cx="2140282" cy="1126975"/>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noFill/>
            <a:ln w="25400" cap="flat">
              <a:solidFill>
                <a:srgbClr val="000000"/>
              </a:solidFill>
              <a:prstDash val="solid"/>
              <a:miter lim="400000"/>
              <a:tailEnd type="triangle" w="med" len="med"/>
            </a:ln>
            <a:effectLst/>
          </p:spPr>
          <p:txBody>
            <a:bodyPr/>
            <a:lstStyle/>
            <a:p>
              <a:pPr/>
            </a:p>
          </p:txBody>
        </p:sp>
        <p:sp>
          <p:nvSpPr>
            <p:cNvPr id="244" name="2"/>
            <p:cNvSpPr/>
            <p:nvPr/>
          </p:nvSpPr>
          <p:spPr>
            <a:xfrm>
              <a:off x="1285607" y="18053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2</a:t>
              </a:r>
            </a:p>
          </p:txBody>
        </p:sp>
        <p:sp>
          <p:nvSpPr>
            <p:cNvPr id="245" name="Line"/>
            <p:cNvSpPr/>
            <p:nvPr/>
          </p:nvSpPr>
          <p:spPr>
            <a:xfrm>
              <a:off x="0" y="3718795"/>
              <a:ext cx="1910817"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46" name="30"/>
            <p:cNvSpPr/>
            <p:nvPr/>
          </p:nvSpPr>
          <p:spPr>
            <a:xfrm>
              <a:off x="955408" y="323619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30</a:t>
              </a:r>
            </a:p>
          </p:txBody>
        </p:sp>
        <p:sp>
          <p:nvSpPr>
            <p:cNvPr id="268" name="Connection Line"/>
            <p:cNvSpPr/>
            <p:nvPr/>
          </p:nvSpPr>
          <p:spPr>
            <a:xfrm>
              <a:off x="552538" y="4303720"/>
              <a:ext cx="1759160" cy="1358398"/>
            </a:xfrm>
            <a:custGeom>
              <a:avLst/>
              <a:gdLst/>
              <a:ahLst/>
              <a:cxnLst>
                <a:cxn ang="0">
                  <a:pos x="wd2" y="hd2"/>
                </a:cxn>
                <a:cxn ang="5400000">
                  <a:pos x="wd2" y="hd2"/>
                </a:cxn>
                <a:cxn ang="10800000">
                  <a:pos x="wd2" y="hd2"/>
                </a:cxn>
                <a:cxn ang="16200000">
                  <a:pos x="wd2" y="hd2"/>
                </a:cxn>
              </a:cxnLst>
              <a:rect l="0" t="0" r="r" b="b"/>
              <a:pathLst>
                <a:path w="20716" h="21600" fill="norm" stroke="1" extrusionOk="0">
                  <a:moveTo>
                    <a:pt x="0" y="21600"/>
                  </a:moveTo>
                  <a:cubicBezTo>
                    <a:pt x="14725" y="20183"/>
                    <a:pt x="21600" y="12983"/>
                    <a:pt x="20625" y="0"/>
                  </a:cubicBezTo>
                </a:path>
              </a:pathLst>
            </a:custGeom>
            <a:noFill/>
            <a:ln w="25400" cap="flat">
              <a:solidFill>
                <a:srgbClr val="000000"/>
              </a:solidFill>
              <a:prstDash val="solid"/>
              <a:miter lim="400000"/>
              <a:tailEnd type="triangle" w="med" len="med"/>
            </a:ln>
            <a:effectLst/>
          </p:spPr>
          <p:txBody>
            <a:bodyPr/>
            <a:lstStyle/>
            <a:p>
              <a:pPr/>
            </a:p>
          </p:txBody>
        </p:sp>
        <p:sp>
          <p:nvSpPr>
            <p:cNvPr id="248" name="1"/>
            <p:cNvSpPr/>
            <p:nvPr/>
          </p:nvSpPr>
          <p:spPr>
            <a:xfrm>
              <a:off x="1285608" y="481099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1</a:t>
              </a:r>
            </a:p>
          </p:txBody>
        </p:sp>
      </p:grpSp>
      <p:pic>
        <p:nvPicPr>
          <p:cNvPr id="250" name="Image" descr="Image"/>
          <p:cNvPicPr>
            <a:picLocks noChangeAspect="1"/>
          </p:cNvPicPr>
          <p:nvPr/>
        </p:nvPicPr>
        <p:blipFill>
          <a:blip r:embed="rId5">
            <a:extLst/>
          </a:blip>
          <a:stretch>
            <a:fillRect/>
          </a:stretch>
        </p:blipFill>
        <p:spPr>
          <a:xfrm>
            <a:off x="1186544" y="6797974"/>
            <a:ext cx="1328881" cy="1132010"/>
          </a:xfrm>
          <a:prstGeom prst="rect">
            <a:avLst/>
          </a:prstGeom>
          <a:ln w="12700">
            <a:miter lim="400000"/>
          </a:ln>
        </p:spPr>
      </p:pic>
      <p:sp>
        <p:nvSpPr>
          <p:cNvPr id="251" name="+"/>
          <p:cNvSpPr/>
          <p:nvPr/>
        </p:nvSpPr>
        <p:spPr>
          <a:xfrm>
            <a:off x="6393841" y="5333847"/>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grpSp>
        <p:nvGrpSpPr>
          <p:cNvPr id="256" name="Group"/>
          <p:cNvGrpSpPr/>
          <p:nvPr/>
        </p:nvGrpSpPr>
        <p:grpSpPr>
          <a:xfrm>
            <a:off x="5676784" y="4380160"/>
            <a:ext cx="885039" cy="2719541"/>
            <a:chOff x="0" y="0"/>
            <a:chExt cx="885037" cy="2719539"/>
          </a:xfrm>
        </p:grpSpPr>
        <p:sp>
          <p:nvSpPr>
            <p:cNvPr id="252" name="20"/>
            <p:cNvSpPr txBox="1"/>
            <p:nvPr/>
          </p:nvSpPr>
          <p:spPr>
            <a:xfrm>
              <a:off x="431800" y="-1"/>
              <a:ext cx="453238"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20</a:t>
              </a:r>
            </a:p>
          </p:txBody>
        </p:sp>
        <p:sp>
          <p:nvSpPr>
            <p:cNvPr id="253" name="Line"/>
            <p:cNvSpPr/>
            <p:nvPr/>
          </p:nvSpPr>
          <p:spPr>
            <a:xfrm>
              <a:off x="45776" y="204939"/>
              <a:ext cx="711259" cy="71125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4" name="Line"/>
            <p:cNvSpPr/>
            <p:nvPr/>
          </p:nvSpPr>
          <p:spPr>
            <a:xfrm flipV="1">
              <a:off x="50910" y="2018550"/>
              <a:ext cx="700990" cy="700990"/>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55" name="30"/>
            <p:cNvSpPr txBox="1"/>
            <p:nvPr/>
          </p:nvSpPr>
          <p:spPr>
            <a:xfrm>
              <a:off x="-1" y="1933962"/>
              <a:ext cx="453239"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30</a:t>
              </a:r>
            </a:p>
          </p:txBody>
        </p:sp>
      </p:grpSp>
      <p:grpSp>
        <p:nvGrpSpPr>
          <p:cNvPr id="262" name="Group"/>
          <p:cNvGrpSpPr/>
          <p:nvPr/>
        </p:nvGrpSpPr>
        <p:grpSpPr>
          <a:xfrm>
            <a:off x="6335203" y="5278356"/>
            <a:ext cx="2910061" cy="3916507"/>
            <a:chOff x="0" y="0"/>
            <a:chExt cx="2910060" cy="3916506"/>
          </a:xfrm>
        </p:grpSpPr>
        <p:sp>
          <p:nvSpPr>
            <p:cNvPr id="269" name="Connection Line"/>
            <p:cNvSpPr/>
            <p:nvPr/>
          </p:nvSpPr>
          <p:spPr>
            <a:xfrm>
              <a:off x="0" y="1153243"/>
              <a:ext cx="2910061" cy="2763264"/>
            </a:xfrm>
            <a:custGeom>
              <a:avLst/>
              <a:gdLst/>
              <a:ahLst/>
              <a:cxnLst>
                <a:cxn ang="0">
                  <a:pos x="wd2" y="hd2"/>
                </a:cxn>
                <a:cxn ang="5400000">
                  <a:pos x="wd2" y="hd2"/>
                </a:cxn>
                <a:cxn ang="10800000">
                  <a:pos x="wd2" y="hd2"/>
                </a:cxn>
                <a:cxn ang="16200000">
                  <a:pos x="wd2" y="hd2"/>
                </a:cxn>
              </a:cxnLst>
              <a:rect l="0" t="0" r="r" b="b"/>
              <a:pathLst>
                <a:path w="20961" h="21600" fill="norm" stroke="1" extrusionOk="0">
                  <a:moveTo>
                    <a:pt x="0" y="21600"/>
                  </a:moveTo>
                  <a:cubicBezTo>
                    <a:pt x="14628" y="18432"/>
                    <a:pt x="21600" y="11232"/>
                    <a:pt x="20915" y="0"/>
                  </a:cubicBezTo>
                </a:path>
              </a:pathLst>
            </a:custGeom>
            <a:noFill/>
            <a:ln w="25400" cap="flat">
              <a:solidFill>
                <a:srgbClr val="000000"/>
              </a:solidFill>
              <a:prstDash val="solid"/>
              <a:miter lim="400000"/>
              <a:tailEnd type="triangle" w="med" len="med"/>
            </a:ln>
            <a:effectLst/>
          </p:spPr>
          <p:txBody>
            <a:bodyPr/>
            <a:lstStyle/>
            <a:p>
              <a:pPr/>
            </a:p>
          </p:txBody>
        </p:sp>
        <p:sp>
          <p:nvSpPr>
            <p:cNvPr id="258" name="1.05"/>
            <p:cNvSpPr txBox="1"/>
            <p:nvPr/>
          </p:nvSpPr>
          <p:spPr>
            <a:xfrm>
              <a:off x="1656978" y="2181059"/>
              <a:ext cx="7074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1.05</a:t>
              </a:r>
            </a:p>
          </p:txBody>
        </p:sp>
        <p:grpSp>
          <p:nvGrpSpPr>
            <p:cNvPr id="261" name="Group"/>
            <p:cNvGrpSpPr/>
            <p:nvPr/>
          </p:nvGrpSpPr>
          <p:grpSpPr>
            <a:xfrm>
              <a:off x="1018774" y="0"/>
              <a:ext cx="1270001" cy="570090"/>
              <a:chOff x="0" y="0"/>
              <a:chExt cx="1270000" cy="570089"/>
            </a:xfrm>
          </p:grpSpPr>
          <p:sp>
            <p:nvSpPr>
              <p:cNvPr id="259" name="Line"/>
              <p:cNvSpPr/>
              <p:nvPr/>
            </p:nvSpPr>
            <p:spPr>
              <a:xfrm>
                <a:off x="0" y="570089"/>
                <a:ext cx="1270000"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60" name="50"/>
              <p:cNvSpPr txBox="1"/>
              <p:nvPr/>
            </p:nvSpPr>
            <p:spPr>
              <a:xfrm>
                <a:off x="306388" y="-1"/>
                <a:ext cx="453238"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50</a:t>
                </a:r>
              </a:p>
            </p:txBody>
          </p:sp>
        </p:grpSp>
      </p:grpSp>
      <p:grpSp>
        <p:nvGrpSpPr>
          <p:cNvPr id="265" name="Group"/>
          <p:cNvGrpSpPr/>
          <p:nvPr/>
        </p:nvGrpSpPr>
        <p:grpSpPr>
          <a:xfrm>
            <a:off x="9682586" y="5278356"/>
            <a:ext cx="1270001" cy="570090"/>
            <a:chOff x="0" y="0"/>
            <a:chExt cx="1270000" cy="570089"/>
          </a:xfrm>
        </p:grpSpPr>
        <p:sp>
          <p:nvSpPr>
            <p:cNvPr id="263" name="Line"/>
            <p:cNvSpPr/>
            <p:nvPr/>
          </p:nvSpPr>
          <p:spPr>
            <a:xfrm>
              <a:off x="0" y="570089"/>
              <a:ext cx="1270000"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64" name="52.5"/>
            <p:cNvSpPr txBox="1"/>
            <p:nvPr/>
          </p:nvSpPr>
          <p:spPr>
            <a:xfrm>
              <a:off x="467938" y="-1"/>
              <a:ext cx="7074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52.5</a:t>
              </a:r>
            </a:p>
          </p:txBody>
        </p:sp>
      </p:grpSp>
      <p:sp>
        <p:nvSpPr>
          <p:cNvPr id="266" name="We compute the graph from left to right in the direction of the arrow."/>
          <p:cNvSpPr txBox="1"/>
          <p:nvPr/>
        </p:nvSpPr>
        <p:spPr>
          <a:xfrm>
            <a:off x="276504" y="2377874"/>
            <a:ext cx="12451792" cy="5728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We compute the graph from left to right in the direction of the arrow.</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49"/>
                                        </p:tgtEl>
                                        <p:attrNameLst>
                                          <p:attrName>style.visibility</p:attrName>
                                        </p:attrNameLst>
                                      </p:cBhvr>
                                      <p:to>
                                        <p:strVal val="visible"/>
                                      </p:to>
                                    </p:set>
                                    <p:animEffect filter="wipe(left)" transition="in">
                                      <p:cBhvr>
                                        <p:cTn id="7" dur="1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56"/>
                                        </p:tgtEl>
                                        <p:attrNameLst>
                                          <p:attrName>style.visibility</p:attrName>
                                        </p:attrNameLst>
                                      </p:cBhvr>
                                      <p:to>
                                        <p:strVal val="visible"/>
                                      </p:to>
                                    </p:set>
                                    <p:animEffect filter="wipe(left)" transition="in">
                                      <p:cBhvr>
                                        <p:cTn id="12" dur="1000"/>
                                        <p:tgtEl>
                                          <p:spTgt spid="25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62"/>
                                        </p:tgtEl>
                                        <p:attrNameLst>
                                          <p:attrName>style.visibility</p:attrName>
                                        </p:attrNameLst>
                                      </p:cBhvr>
                                      <p:to>
                                        <p:strVal val="visible"/>
                                      </p:to>
                                    </p:set>
                                    <p:animEffect filter="wipe(left)" transition="in">
                                      <p:cBhvr>
                                        <p:cTn id="17" dur="1000"/>
                                        <p:tgtEl>
                                          <p:spTgt spid="26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265"/>
                                        </p:tgtEl>
                                        <p:attrNameLst>
                                          <p:attrName>style.visibility</p:attrName>
                                        </p:attrNameLst>
                                      </p:cBhvr>
                                      <p:to>
                                        <p:strVal val="visible"/>
                                      </p:to>
                                    </p:set>
                                    <p:animEffect filter="wipe(left)" transition="in">
                                      <p:cBhvr>
                                        <p:cTn id="22"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9" grpId="1"/>
      <p:bldP build="whole" bldLvl="1" animBg="1" rev="0" advAuto="0" spid="256" grpId="2"/>
      <p:bldP build="whole" bldLvl="1" animBg="1" rev="0" advAuto="0" spid="262" grpId="3"/>
      <p:bldP build="whole" bldLvl="1" animBg="1" rev="0" advAuto="0" spid="265" grpId="4"/>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Local Compute"/>
          <p:cNvSpPr txBox="1"/>
          <p:nvPr>
            <p:ph type="title"/>
          </p:nvPr>
        </p:nvSpPr>
        <p:spPr>
          <a:prstGeom prst="rect">
            <a:avLst/>
          </a:prstGeom>
        </p:spPr>
        <p:txBody>
          <a:bodyPr/>
          <a:lstStyle>
            <a:lvl1pPr>
              <a:defRPr>
                <a:latin typeface="Helvetica"/>
                <a:ea typeface="Helvetica"/>
                <a:cs typeface="Helvetica"/>
                <a:sym typeface="Helvetica"/>
              </a:defRPr>
            </a:lvl1pPr>
          </a:lstStyle>
          <a:p>
            <a:pPr/>
            <a:r>
              <a:t>Local Compute</a:t>
            </a:r>
          </a:p>
        </p:txBody>
      </p:sp>
      <p:sp>
        <p:nvSpPr>
          <p:cNvPr id="274" name="x"/>
          <p:cNvSpPr/>
          <p:nvPr/>
        </p:nvSpPr>
        <p:spPr>
          <a:xfrm>
            <a:off x="8393196" y="5355678"/>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275" name="Line"/>
          <p:cNvSpPr/>
          <p:nvPr/>
        </p:nvSpPr>
        <p:spPr>
          <a:xfrm>
            <a:off x="7052910" y="587027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276" name="pngtree-cartoon-financial-money-illustration-image_1211866.jpg" descr="pngtree-cartoon-financial-money-illustration-image_1211866.jpg"/>
          <p:cNvPicPr>
            <a:picLocks noChangeAspect="1"/>
          </p:cNvPicPr>
          <p:nvPr/>
        </p:nvPicPr>
        <p:blipFill>
          <a:blip r:embed="rId3">
            <a:extLst/>
          </a:blip>
          <a:stretch>
            <a:fillRect/>
          </a:stretch>
        </p:blipFill>
        <p:spPr>
          <a:xfrm>
            <a:off x="11002217" y="5065943"/>
            <a:ext cx="1270001" cy="1270001"/>
          </a:xfrm>
          <a:prstGeom prst="rect">
            <a:avLst/>
          </a:prstGeom>
          <a:ln w="12700">
            <a:miter lim="400000"/>
          </a:ln>
        </p:spPr>
      </p:pic>
      <p:sp>
        <p:nvSpPr>
          <p:cNvPr id="306" name="Connection Line"/>
          <p:cNvSpPr/>
          <p:nvPr/>
        </p:nvSpPr>
        <p:spPr>
          <a:xfrm>
            <a:off x="6034136" y="6453430"/>
            <a:ext cx="2903684" cy="2370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2153" y="18511"/>
                  <a:pt x="19353" y="11311"/>
                  <a:pt x="21600" y="0"/>
                </a:cubicBezTo>
              </a:path>
            </a:pathLst>
          </a:custGeom>
          <a:ln w="25400">
            <a:solidFill>
              <a:srgbClr val="000000"/>
            </a:solidFill>
            <a:miter lim="400000"/>
            <a:tailEnd type="triangle"/>
          </a:ln>
        </p:spPr>
        <p:txBody>
          <a:bodyPr/>
          <a:lstStyle/>
          <a:p>
            <a:pPr/>
          </a:p>
        </p:txBody>
      </p:sp>
      <p:sp>
        <p:nvSpPr>
          <p:cNvPr id="278" name="Consumption tax"/>
          <p:cNvSpPr txBox="1"/>
          <p:nvPr/>
        </p:nvSpPr>
        <p:spPr>
          <a:xfrm>
            <a:off x="4808230" y="8986010"/>
            <a:ext cx="245181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grpSp>
        <p:nvGrpSpPr>
          <p:cNvPr id="286" name="Group"/>
          <p:cNvGrpSpPr/>
          <p:nvPr/>
        </p:nvGrpSpPr>
        <p:grpSpPr>
          <a:xfrm>
            <a:off x="885476" y="6819804"/>
            <a:ext cx="4510022" cy="3555249"/>
            <a:chOff x="606005" y="147124"/>
            <a:chExt cx="4510021" cy="3555247"/>
          </a:xfrm>
        </p:grpSpPr>
        <p:sp>
          <p:nvSpPr>
            <p:cNvPr id="279" name="x"/>
            <p:cNvSpPr/>
            <p:nvPr/>
          </p:nvSpPr>
          <p:spPr>
            <a:xfrm>
              <a:off x="4113322" y="198531"/>
              <a:ext cx="1002705" cy="1029197"/>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280" name="Line"/>
            <p:cNvSpPr/>
            <p:nvPr/>
          </p:nvSpPr>
          <p:spPr>
            <a:xfrm>
              <a:off x="2182922" y="713129"/>
              <a:ext cx="191081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81" name="30"/>
            <p:cNvSpPr/>
            <p:nvPr/>
          </p:nvSpPr>
          <p:spPr>
            <a:xfrm>
              <a:off x="3138330" y="2305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30</a:t>
              </a:r>
            </a:p>
          </p:txBody>
        </p:sp>
        <p:sp>
          <p:nvSpPr>
            <p:cNvPr id="307" name="Connection Line"/>
            <p:cNvSpPr/>
            <p:nvPr/>
          </p:nvSpPr>
          <p:spPr>
            <a:xfrm>
              <a:off x="3236070" y="1298053"/>
              <a:ext cx="1250844" cy="1033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222" y="18087"/>
                    <a:pt x="18422" y="10887"/>
                    <a:pt x="21600" y="0"/>
                  </a:cubicBezTo>
                </a:path>
              </a:pathLst>
            </a:custGeom>
            <a:noFill/>
            <a:ln w="25400" cap="flat">
              <a:solidFill>
                <a:srgbClr val="000000"/>
              </a:solidFill>
              <a:prstDash val="solid"/>
              <a:miter lim="400000"/>
              <a:tailEnd type="triangle" w="med" len="med"/>
            </a:ln>
            <a:effectLst/>
          </p:spPr>
          <p:txBody>
            <a:bodyPr/>
            <a:lstStyle/>
            <a:p>
              <a:pPr/>
            </a:p>
          </p:txBody>
        </p:sp>
        <p:sp>
          <p:nvSpPr>
            <p:cNvPr id="283" name="Number of watermelon"/>
            <p:cNvSpPr/>
            <p:nvPr/>
          </p:nvSpPr>
          <p:spPr>
            <a:xfrm>
              <a:off x="1618030" y="243237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vl1pPr>
            </a:lstStyle>
            <a:p>
              <a:pPr/>
              <a:r>
                <a:t>Number of watermelon</a:t>
              </a:r>
            </a:p>
          </p:txBody>
        </p:sp>
        <p:sp>
          <p:nvSpPr>
            <p:cNvPr id="284" name="1"/>
            <p:cNvSpPr/>
            <p:nvPr/>
          </p:nvSpPr>
          <p:spPr>
            <a:xfrm>
              <a:off x="3468530" y="18053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1</a:t>
              </a:r>
            </a:p>
          </p:txBody>
        </p:sp>
        <p:pic>
          <p:nvPicPr>
            <p:cNvPr id="285" name="Image" descr="Image"/>
            <p:cNvPicPr>
              <a:picLocks noChangeAspect="1"/>
            </p:cNvPicPr>
            <p:nvPr/>
          </p:nvPicPr>
          <p:blipFill>
            <a:blip r:embed="rId4">
              <a:extLst/>
            </a:blip>
            <a:stretch>
              <a:fillRect/>
            </a:stretch>
          </p:blipFill>
          <p:spPr>
            <a:xfrm>
              <a:off x="606005" y="147124"/>
              <a:ext cx="1328882" cy="1132011"/>
            </a:xfrm>
            <a:prstGeom prst="rect">
              <a:avLst/>
            </a:prstGeom>
            <a:ln w="12700" cap="flat">
              <a:noFill/>
              <a:miter lim="400000"/>
            </a:ln>
            <a:effectLst/>
          </p:spPr>
        </p:pic>
      </p:grpSp>
      <p:sp>
        <p:nvSpPr>
          <p:cNvPr id="287" name="+"/>
          <p:cNvSpPr/>
          <p:nvPr/>
        </p:nvSpPr>
        <p:spPr>
          <a:xfrm>
            <a:off x="6092774" y="5355678"/>
            <a:ext cx="1002705"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sp>
        <p:nvSpPr>
          <p:cNvPr id="288" name="Line"/>
          <p:cNvSpPr/>
          <p:nvPr/>
        </p:nvSpPr>
        <p:spPr>
          <a:xfrm flipV="1">
            <a:off x="5426627" y="6420542"/>
            <a:ext cx="700990" cy="700990"/>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89" name="30"/>
          <p:cNvSpPr txBox="1"/>
          <p:nvPr/>
        </p:nvSpPr>
        <p:spPr>
          <a:xfrm>
            <a:off x="5375717" y="6335954"/>
            <a:ext cx="4532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290" name="820"/>
          <p:cNvSpPr txBox="1"/>
          <p:nvPr/>
        </p:nvSpPr>
        <p:spPr>
          <a:xfrm>
            <a:off x="7274564" y="5300187"/>
            <a:ext cx="6227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820</a:t>
            </a:r>
          </a:p>
        </p:txBody>
      </p:sp>
      <p:sp>
        <p:nvSpPr>
          <p:cNvPr id="291" name="861"/>
          <p:cNvSpPr txBox="1"/>
          <p:nvPr/>
        </p:nvSpPr>
        <p:spPr>
          <a:xfrm>
            <a:off x="9891825" y="5300187"/>
            <a:ext cx="6227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861</a:t>
            </a:r>
          </a:p>
        </p:txBody>
      </p:sp>
      <p:sp>
        <p:nvSpPr>
          <p:cNvPr id="292" name="Rounded Rectangle"/>
          <p:cNvSpPr/>
          <p:nvPr/>
        </p:nvSpPr>
        <p:spPr>
          <a:xfrm>
            <a:off x="847209" y="3582733"/>
            <a:ext cx="3684209" cy="2435256"/>
          </a:xfrm>
          <a:prstGeom prst="roundRect">
            <a:avLst>
              <a:gd name="adj" fmla="val 15000"/>
            </a:avLst>
          </a:prstGeom>
          <a:ln w="50800">
            <a:solidFill>
              <a:srgbClr val="000000"/>
            </a:solidFill>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293" name="Image" descr="Image"/>
          <p:cNvPicPr>
            <a:picLocks noChangeAspect="1"/>
          </p:cNvPicPr>
          <p:nvPr/>
        </p:nvPicPr>
        <p:blipFill>
          <a:blip r:embed="rId5">
            <a:extLst/>
          </a:blip>
          <a:stretch>
            <a:fillRect/>
          </a:stretch>
        </p:blipFill>
        <p:spPr>
          <a:xfrm>
            <a:off x="1594561" y="3722715"/>
            <a:ext cx="2189505" cy="2155293"/>
          </a:xfrm>
          <a:prstGeom prst="rect">
            <a:avLst/>
          </a:prstGeom>
          <a:ln w="12700">
            <a:miter lim="400000"/>
          </a:ln>
        </p:spPr>
      </p:pic>
      <p:sp>
        <p:nvSpPr>
          <p:cNvPr id="294" name="Line"/>
          <p:cNvSpPr/>
          <p:nvPr/>
        </p:nvSpPr>
        <p:spPr>
          <a:xfrm>
            <a:off x="4607400" y="4340108"/>
            <a:ext cx="1491033" cy="1259894"/>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95" name="A lot of other things"/>
          <p:cNvSpPr txBox="1"/>
          <p:nvPr/>
        </p:nvSpPr>
        <p:spPr>
          <a:xfrm>
            <a:off x="1294243" y="2798955"/>
            <a:ext cx="279014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A lot of other things</a:t>
            </a:r>
          </a:p>
        </p:txBody>
      </p:sp>
      <p:sp>
        <p:nvSpPr>
          <p:cNvPr id="296" name="1.05"/>
          <p:cNvSpPr txBox="1"/>
          <p:nvPr/>
        </p:nvSpPr>
        <p:spPr>
          <a:xfrm>
            <a:off x="7762865" y="7459416"/>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1.05</a:t>
            </a:r>
          </a:p>
        </p:txBody>
      </p:sp>
      <p:sp>
        <p:nvSpPr>
          <p:cNvPr id="297" name="Line"/>
          <p:cNvSpPr/>
          <p:nvPr/>
        </p:nvSpPr>
        <p:spPr>
          <a:xfrm>
            <a:off x="4605662" y="4708941"/>
            <a:ext cx="1494556" cy="1148303"/>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98" name="Line"/>
          <p:cNvSpPr/>
          <p:nvPr/>
        </p:nvSpPr>
        <p:spPr>
          <a:xfrm>
            <a:off x="4583378" y="5038865"/>
            <a:ext cx="1489437" cy="994554"/>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99" name="790"/>
          <p:cNvSpPr txBox="1"/>
          <p:nvPr/>
        </p:nvSpPr>
        <p:spPr>
          <a:xfrm>
            <a:off x="5461278" y="4569831"/>
            <a:ext cx="62270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790</a:t>
            </a:r>
          </a:p>
        </p:txBody>
      </p:sp>
      <p:sp>
        <p:nvSpPr>
          <p:cNvPr id="300" name="Group"/>
          <p:cNvSpPr/>
          <p:nvPr/>
        </p:nvSpPr>
        <p:spPr>
          <a:xfrm>
            <a:off x="9392119" y="5863733"/>
            <a:ext cx="1448395"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1" name="We don’t have to care about how the result calculates.…"/>
          <p:cNvSpPr txBox="1"/>
          <p:nvPr/>
        </p:nvSpPr>
        <p:spPr>
          <a:xfrm>
            <a:off x="4742080" y="2595028"/>
            <a:ext cx="7864641" cy="9614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chemeClr val="accent1">
                    <a:hueOff val="114395"/>
                    <a:lumOff val="-24975"/>
                  </a:schemeClr>
                </a:solidFill>
                <a:latin typeface="Chalkboard"/>
                <a:ea typeface="Chalkboard"/>
                <a:cs typeface="Chalkboard"/>
                <a:sym typeface="Chalkboard"/>
              </a:defRPr>
            </a:pPr>
            <a:r>
              <a:t>We don’t have to care about how the result calculates.</a:t>
            </a:r>
          </a:p>
          <a:p>
            <a:pPr>
              <a:defRPr sz="2200">
                <a:solidFill>
                  <a:schemeClr val="accent1">
                    <a:hueOff val="114395"/>
                    <a:lumOff val="-24975"/>
                  </a:schemeClr>
                </a:solidFill>
                <a:latin typeface="Chalkboard"/>
                <a:ea typeface="Chalkboard"/>
                <a:cs typeface="Chalkboard"/>
                <a:sym typeface="Chalkboard"/>
              </a:defRPr>
            </a:pPr>
            <a:r>
              <a:t>We just use it as a input to add with watermelon’s result.</a:t>
            </a:r>
          </a:p>
        </p:txBody>
      </p:sp>
      <p:pic>
        <p:nvPicPr>
          <p:cNvPr id="302" name="Line" descr="Line"/>
          <p:cNvPicPr>
            <a:picLocks noChangeAspect="0"/>
          </p:cNvPicPr>
          <p:nvPr/>
        </p:nvPicPr>
        <p:blipFill>
          <a:blip r:embed="rId6">
            <a:extLst/>
          </a:blip>
          <a:stretch>
            <a:fillRect/>
          </a:stretch>
        </p:blipFill>
        <p:spPr>
          <a:xfrm rot="8844901">
            <a:off x="5887766" y="4002520"/>
            <a:ext cx="1890144" cy="352235"/>
          </a:xfrm>
          <a:prstGeom prst="rect">
            <a:avLst/>
          </a:prstGeom>
        </p:spPr>
      </p:pic>
      <p:sp>
        <p:nvSpPr>
          <p:cNvPr id="304" name="Rectangle"/>
          <p:cNvSpPr/>
          <p:nvPr/>
        </p:nvSpPr>
        <p:spPr>
          <a:xfrm>
            <a:off x="5280690" y="4498567"/>
            <a:ext cx="2713941" cy="2505914"/>
          </a:xfrm>
          <a:prstGeom prst="rect">
            <a:avLst/>
          </a:prstGeom>
          <a:ln w="76200">
            <a:solidFill>
              <a:schemeClr val="accent1">
                <a:hueOff val="114395"/>
                <a:lumOff val="-24975"/>
              </a:schemeClr>
            </a:solidFill>
            <a:prstDash val="sysDot"/>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05" name="Local"/>
          <p:cNvSpPr txBox="1"/>
          <p:nvPr/>
        </p:nvSpPr>
        <p:spPr>
          <a:xfrm>
            <a:off x="7571971" y="3807018"/>
            <a:ext cx="850873" cy="56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1">
                    <a:hueOff val="114395"/>
                    <a:lumOff val="-24975"/>
                  </a:schemeClr>
                </a:solidFill>
                <a:latin typeface="Chalkboard"/>
                <a:ea typeface="Chalkboard"/>
                <a:cs typeface="Chalkboard"/>
                <a:sym typeface="Chalkboard"/>
              </a:defRPr>
            </a:lvl1pPr>
          </a:lstStyle>
          <a:p>
            <a:pPr/>
            <a:r>
              <a:t>Local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00"/>
                                        </p:tgtEl>
                                        <p:attrNameLst>
                                          <p:attrName>style.visibility</p:attrName>
                                        </p:attrNameLst>
                                      </p:cBhvr>
                                      <p:to>
                                        <p:strVal val="visible"/>
                                      </p:to>
                                    </p:set>
                                    <p:animEffect filter="wipe(left)" transition="in">
                                      <p:cBhvr>
                                        <p:cTn id="7"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0"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f(x, y, z) = (x + y) * z"/>
          <p:cNvSpPr txBox="1"/>
          <p:nvPr>
            <p:ph type="title"/>
          </p:nvPr>
        </p:nvSpPr>
        <p:spPr>
          <a:xfrm>
            <a:off x="1270000" y="313827"/>
            <a:ext cx="10464800" cy="1422401"/>
          </a:xfrm>
          <a:prstGeom prst="rect">
            <a:avLst/>
          </a:prstGeom>
        </p:spPr>
        <p:txBody>
          <a:bodyPr/>
          <a:lstStyle/>
          <a:p>
            <a:pPr/>
            <a:r>
              <a:t>f(x, y, z) = (x + y) * z</a:t>
            </a:r>
          </a:p>
        </p:txBody>
      </p:sp>
      <p:sp>
        <p:nvSpPr>
          <p:cNvPr id="312" name="f(x, y, z) = h(g(x, y) , z)…"/>
          <p:cNvSpPr txBox="1"/>
          <p:nvPr>
            <p:ph type="body" sz="quarter" idx="1"/>
          </p:nvPr>
        </p:nvSpPr>
        <p:spPr>
          <a:xfrm>
            <a:off x="1270000" y="6450528"/>
            <a:ext cx="4780556" cy="3205298"/>
          </a:xfrm>
          <a:prstGeom prst="rect">
            <a:avLst/>
          </a:prstGeom>
        </p:spPr>
        <p:txBody>
          <a:bodyPr/>
          <a:lstStyle/>
          <a:p>
            <a:pPr algn="l"/>
            <a:r>
              <a:t>f(x, y, z) = h(g(x, y) , z)</a:t>
            </a:r>
          </a:p>
          <a:p>
            <a:pPr algn="l"/>
            <a:r>
              <a:t>g(i, j) = i + j</a:t>
            </a:r>
          </a:p>
          <a:p>
            <a:pPr algn="l"/>
            <a:r>
              <a:t>h(p, q) = p*q</a:t>
            </a:r>
          </a:p>
        </p:txBody>
      </p:sp>
      <p:pic>
        <p:nvPicPr>
          <p:cNvPr id="313" name="Image" descr="Image"/>
          <p:cNvPicPr>
            <a:picLocks noChangeAspect="1"/>
          </p:cNvPicPr>
          <p:nvPr/>
        </p:nvPicPr>
        <p:blipFill>
          <a:blip r:embed="rId3">
            <a:extLst/>
          </a:blip>
          <a:stretch>
            <a:fillRect/>
          </a:stretch>
        </p:blipFill>
        <p:spPr>
          <a:xfrm>
            <a:off x="2889250" y="2309028"/>
            <a:ext cx="7226300" cy="3568701"/>
          </a:xfrm>
          <a:prstGeom prst="rect">
            <a:avLst/>
          </a:prstGeom>
          <a:ln w="12700">
            <a:miter lim="400000"/>
          </a:ln>
        </p:spPr>
      </p:pic>
      <p:sp>
        <p:nvSpPr>
          <p:cNvPr id="314" name="f(1, 2, 3) = h(g(1, 2), 3)…"/>
          <p:cNvSpPr txBox="1"/>
          <p:nvPr/>
        </p:nvSpPr>
        <p:spPr>
          <a:xfrm>
            <a:off x="7311833" y="6450528"/>
            <a:ext cx="4780557" cy="32052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a:defRPr b="0" sz="3700"/>
            </a:pPr>
            <a:r>
              <a:t>f(1, 2, 3) = h(g(1, 2), 3)</a:t>
            </a:r>
          </a:p>
          <a:p>
            <a:pPr algn="l">
              <a:defRPr b="0" sz="3700"/>
            </a:pPr>
            <a:r>
              <a:t>g(1, 2) = 1 + 2 = 3</a:t>
            </a:r>
          </a:p>
          <a:p>
            <a:pPr algn="l">
              <a:defRPr b="0" sz="3700"/>
            </a:pPr>
            <a:r>
              <a:t>f(1, 2, 3) = h(3, 3)</a:t>
            </a:r>
          </a:p>
          <a:p>
            <a:pPr algn="l">
              <a:defRPr b="0" sz="3700"/>
            </a:pPr>
            <a:r>
              <a:t>h(3, 3) = 3*3 = 9</a:t>
            </a:r>
          </a:p>
          <a:p>
            <a:pPr algn="l">
              <a:defRPr b="0" sz="3700"/>
            </a:pPr>
            <a:r>
              <a:t>f(1, 2, 3) = 9</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Imagine scaling up"/>
          <p:cNvSpPr txBox="1"/>
          <p:nvPr>
            <p:ph type="title"/>
          </p:nvPr>
        </p:nvSpPr>
        <p:spPr>
          <a:prstGeom prst="rect">
            <a:avLst/>
          </a:prstGeom>
        </p:spPr>
        <p:txBody>
          <a:bodyPr/>
          <a:lstStyle/>
          <a:p>
            <a:pPr/>
            <a:r>
              <a:t>Imagine scaling up</a:t>
            </a:r>
          </a:p>
        </p:txBody>
      </p:sp>
      <p:sp>
        <p:nvSpPr>
          <p:cNvPr id="319" name="Even relatively simple deep neural networks have hundreds of thousands of nodes and edges…"/>
          <p:cNvSpPr txBox="1"/>
          <p:nvPr>
            <p:ph type="body" idx="1"/>
          </p:nvPr>
        </p:nvSpPr>
        <p:spPr>
          <a:prstGeom prst="rect">
            <a:avLst/>
          </a:prstGeom>
        </p:spPr>
        <p:txBody>
          <a:bodyPr/>
          <a:lstStyle/>
          <a:p>
            <a:pPr/>
            <a:r>
              <a:t>Even relatively simple deep neural networks have hundreds of thousands of nodes and edges</a:t>
            </a:r>
          </a:p>
          <a:p>
            <a:pPr/>
            <a:r>
              <a:t>It’s quite common for a neural network to have more than one million edges</a:t>
            </a:r>
          </a:p>
          <a:p>
            <a:pPr/>
            <a:r>
              <a:t>The function expressions for such networks are unwieldy</a:t>
            </a:r>
          </a:p>
          <a:p>
            <a:pPr/>
            <a:r>
              <a:t>Computational graphs allow us to think at a useful level of abstraction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Composing neural networks"/>
          <p:cNvSpPr txBox="1"/>
          <p:nvPr>
            <p:ph type="title"/>
          </p:nvPr>
        </p:nvSpPr>
        <p:spPr>
          <a:prstGeom prst="rect">
            <a:avLst/>
          </a:prstGeom>
        </p:spPr>
        <p:txBody>
          <a:bodyPr/>
          <a:lstStyle>
            <a:lvl1pPr defTabSz="484886">
              <a:defRPr sz="6640"/>
            </a:lvl1pPr>
          </a:lstStyle>
          <a:p>
            <a:pPr/>
            <a:r>
              <a:t>Composing neural networks</a:t>
            </a:r>
          </a:p>
        </p:txBody>
      </p:sp>
      <p:sp>
        <p:nvSpPr>
          <p:cNvPr id="322" name="When we define the architecture of a neural network, we’re laying out the series of sub-functions and specifying how they should be composed…"/>
          <p:cNvSpPr txBox="1"/>
          <p:nvPr>
            <p:ph type="body" idx="1"/>
          </p:nvPr>
        </p:nvSpPr>
        <p:spPr>
          <a:prstGeom prst="rect">
            <a:avLst/>
          </a:prstGeom>
        </p:spPr>
        <p:txBody>
          <a:bodyPr/>
          <a:lstStyle/>
          <a:p>
            <a:pPr/>
            <a:r>
              <a:t>When we define the architecture of a neural network, we’re laying out the series of sub-functions and specifying how they should be composed</a:t>
            </a:r>
          </a:p>
          <a:p>
            <a:pPr/>
            <a:r>
              <a:t>When we train the neural network we’re experimenting with the parameters of these sub-functions</a:t>
            </a:r>
          </a:p>
          <a:p>
            <a:pPr/>
            <a:r>
              <a:t>The tunable parameters are weights and biases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Deep Neural Networks"/>
          <p:cNvSpPr txBox="1"/>
          <p:nvPr>
            <p:ph type="title"/>
          </p:nvPr>
        </p:nvSpPr>
        <p:spPr>
          <a:prstGeom prst="rect">
            <a:avLst/>
          </a:prstGeom>
        </p:spPr>
        <p:txBody>
          <a:bodyPr/>
          <a:lstStyle/>
          <a:p>
            <a:pPr/>
            <a:r>
              <a:t>Deep Neural Networks</a:t>
            </a:r>
          </a:p>
        </p:txBody>
      </p:sp>
      <p:sp>
        <p:nvSpPr>
          <p:cNvPr id="325" name="DNNs are made up of a series of “fully connected” layers of nodes…"/>
          <p:cNvSpPr txBox="1"/>
          <p:nvPr>
            <p:ph type="body" idx="1"/>
          </p:nvPr>
        </p:nvSpPr>
        <p:spPr>
          <a:prstGeom prst="rect">
            <a:avLst/>
          </a:prstGeom>
        </p:spPr>
        <p:txBody>
          <a:bodyPr/>
          <a:lstStyle/>
          <a:p>
            <a:pPr/>
            <a:r>
              <a:t>DNNs are made up of a series of “fully connected” layers of nodes</a:t>
            </a:r>
          </a:p>
          <a:p>
            <a:pPr/>
            <a:r>
              <a:t>“Fully connected” means that the output from each node in the first layer becomes one of the inputs for every node in the second layer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Activation Function"/>
          <p:cNvSpPr txBox="1"/>
          <p:nvPr>
            <p:ph type="title"/>
          </p:nvPr>
        </p:nvSpPr>
        <p:spPr>
          <a:prstGeom prst="rect">
            <a:avLst/>
          </a:prstGeom>
        </p:spPr>
        <p:txBody>
          <a:bodyPr/>
          <a:lstStyle/>
          <a:p>
            <a:pPr/>
            <a:r>
              <a:t>Activation Function</a:t>
            </a:r>
          </a:p>
        </p:txBody>
      </p:sp>
      <p:sp>
        <p:nvSpPr>
          <p:cNvPr id="328" name="The function performed by each node in the neural net is called a transfer or activation function…"/>
          <p:cNvSpPr txBox="1"/>
          <p:nvPr>
            <p:ph type="body" idx="1"/>
          </p:nvPr>
        </p:nvSpPr>
        <p:spPr>
          <a:xfrm>
            <a:off x="952500" y="2310176"/>
            <a:ext cx="11099800" cy="6567124"/>
          </a:xfrm>
          <a:prstGeom prst="rect">
            <a:avLst/>
          </a:prstGeom>
        </p:spPr>
        <p:txBody>
          <a:bodyPr/>
          <a:lstStyle/>
          <a:p>
            <a:pPr/>
            <a:r>
              <a:t>The function performed by each node in the neural net is called a transfer or activation function</a:t>
            </a:r>
          </a:p>
          <a:p>
            <a:pPr/>
            <a:r>
              <a:t>First, all of the input values are combined in some way, usually this is a weighted sum</a:t>
            </a:r>
          </a:p>
          <a:p>
            <a:pPr/>
            <a:r>
              <a:t>Second, a </a:t>
            </a:r>
            <a:r>
              <a:rPr i="1"/>
              <a:t>nonlinear</a:t>
            </a:r>
            <a:r>
              <a:t> function is applied to that sum; this second function might change from layer to layer within a single neural network</a:t>
            </a:r>
          </a:p>
          <a:p>
            <a:pPr/>
            <a:r>
              <a:t>Popular non-linear functions include tanh, log, max(0, x) (called Rectified Linear Unit, or ReLU), and the sigmoid function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0" name="Image" descr="Image"/>
          <p:cNvPicPr>
            <a:picLocks noChangeAspect="1"/>
          </p:cNvPicPr>
          <p:nvPr/>
        </p:nvPicPr>
        <p:blipFill>
          <a:blip r:embed="rId3">
            <a:extLst/>
          </a:blip>
          <a:stretch>
            <a:fillRect/>
          </a:stretch>
        </p:blipFill>
        <p:spPr>
          <a:xfrm>
            <a:off x="763810" y="59704"/>
            <a:ext cx="11476574" cy="970974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Compute Graph Advantage"/>
          <p:cNvSpPr txBox="1"/>
          <p:nvPr>
            <p:ph type="title"/>
          </p:nvPr>
        </p:nvSpPr>
        <p:spPr>
          <a:prstGeom prst="rect">
            <a:avLst/>
          </a:prstGeom>
        </p:spPr>
        <p:txBody>
          <a:bodyPr/>
          <a:lstStyle>
            <a:lvl1pPr defTabSz="519937">
              <a:defRPr sz="7119">
                <a:latin typeface="Helvetica"/>
                <a:ea typeface="Helvetica"/>
                <a:cs typeface="Helvetica"/>
                <a:sym typeface="Helvetica"/>
              </a:defRPr>
            </a:lvl1pPr>
          </a:lstStyle>
          <a:p>
            <a:pPr/>
            <a:r>
              <a:t>Compute Graph Advantage</a:t>
            </a:r>
          </a:p>
        </p:txBody>
      </p:sp>
      <p:sp>
        <p:nvSpPr>
          <p:cNvPr id="335" name="x"/>
          <p:cNvSpPr/>
          <p:nvPr/>
        </p:nvSpPr>
        <p:spPr>
          <a:xfrm>
            <a:off x="7464691" y="5364383"/>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000">
                <a:solidFill>
                  <a:srgbClr val="FFFFFF"/>
                </a:solidFill>
                <a:latin typeface="Helvetica Neue Light"/>
                <a:ea typeface="Helvetica Neue Light"/>
                <a:cs typeface="Helvetica Neue Light"/>
                <a:sym typeface="Helvetica Neue Light"/>
              </a:defRPr>
            </a:lvl1pPr>
          </a:lstStyle>
          <a:p>
            <a:pPr/>
            <a:r>
              <a:t>x</a:t>
            </a:r>
          </a:p>
        </p:txBody>
      </p:sp>
      <p:sp>
        <p:nvSpPr>
          <p:cNvPr id="336" name="Line"/>
          <p:cNvSpPr/>
          <p:nvPr/>
        </p:nvSpPr>
        <p:spPr>
          <a:xfrm>
            <a:off x="5546991" y="5878981"/>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337" name="593172f62fce8.png" descr="593172f62fce8.png"/>
          <p:cNvPicPr>
            <a:picLocks noChangeAspect="1"/>
          </p:cNvPicPr>
          <p:nvPr/>
        </p:nvPicPr>
        <p:blipFill>
          <a:blip r:embed="rId3">
            <a:extLst/>
          </a:blip>
          <a:stretch>
            <a:fillRect/>
          </a:stretch>
        </p:blipFill>
        <p:spPr>
          <a:xfrm>
            <a:off x="1106617" y="5243981"/>
            <a:ext cx="1270001" cy="1270001"/>
          </a:xfrm>
          <a:prstGeom prst="rect">
            <a:avLst/>
          </a:prstGeom>
          <a:ln w="12700">
            <a:miter lim="400000"/>
          </a:ln>
        </p:spPr>
      </p:pic>
      <p:sp>
        <p:nvSpPr>
          <p:cNvPr id="338" name="X"/>
          <p:cNvSpPr/>
          <p:nvPr/>
        </p:nvSpPr>
        <p:spPr>
          <a:xfrm>
            <a:off x="4543691" y="5364383"/>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000">
                <a:solidFill>
                  <a:srgbClr val="FFFFFF"/>
                </a:solidFill>
                <a:latin typeface="Helvetica Neue Light"/>
                <a:ea typeface="Helvetica Neue Light"/>
                <a:cs typeface="Helvetica Neue Light"/>
                <a:sym typeface="Helvetica Neue Light"/>
              </a:defRPr>
            </a:lvl1pPr>
          </a:lstStyle>
          <a:p>
            <a:pPr/>
            <a:r>
              <a:t>X</a:t>
            </a:r>
          </a:p>
        </p:txBody>
      </p:sp>
      <p:sp>
        <p:nvSpPr>
          <p:cNvPr id="339" name="Line"/>
          <p:cNvSpPr/>
          <p:nvPr/>
        </p:nvSpPr>
        <p:spPr>
          <a:xfrm>
            <a:off x="2613291" y="5878981"/>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40" name="Line"/>
          <p:cNvSpPr/>
          <p:nvPr/>
        </p:nvSpPr>
        <p:spPr>
          <a:xfrm>
            <a:off x="8467991" y="5878981"/>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341" name="pngtree-cartoon-financial-money-illustration-image_1211866.jpg" descr="pngtree-cartoon-financial-money-illustration-image_1211866.jpg"/>
          <p:cNvPicPr>
            <a:picLocks noChangeAspect="1"/>
          </p:cNvPicPr>
          <p:nvPr/>
        </p:nvPicPr>
        <p:blipFill>
          <a:blip r:embed="rId4">
            <a:extLst/>
          </a:blip>
          <a:stretch>
            <a:fillRect/>
          </a:stretch>
        </p:blipFill>
        <p:spPr>
          <a:xfrm>
            <a:off x="10628182" y="5243981"/>
            <a:ext cx="1270001" cy="1270001"/>
          </a:xfrm>
          <a:prstGeom prst="rect">
            <a:avLst/>
          </a:prstGeom>
          <a:ln w="12700">
            <a:miter lim="400000"/>
          </a:ln>
        </p:spPr>
      </p:pic>
      <p:sp>
        <p:nvSpPr>
          <p:cNvPr id="342" name="10"/>
          <p:cNvSpPr txBox="1"/>
          <p:nvPr/>
        </p:nvSpPr>
        <p:spPr>
          <a:xfrm>
            <a:off x="3342081" y="5165852"/>
            <a:ext cx="4532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a:t>
            </a:r>
          </a:p>
        </p:txBody>
      </p:sp>
      <p:sp>
        <p:nvSpPr>
          <p:cNvPr id="343" name="30"/>
          <p:cNvSpPr txBox="1"/>
          <p:nvPr/>
        </p:nvSpPr>
        <p:spPr>
          <a:xfrm>
            <a:off x="6196672" y="5165852"/>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344" name="All the intermediate results can be saved using the compute graph.…"/>
          <p:cNvSpPr txBox="1"/>
          <p:nvPr>
            <p:ph type="body" sz="quarter" idx="1"/>
          </p:nvPr>
        </p:nvSpPr>
        <p:spPr>
          <a:xfrm>
            <a:off x="762000" y="2590800"/>
            <a:ext cx="11099800" cy="1778965"/>
          </a:xfrm>
          <a:prstGeom prst="rect">
            <a:avLst/>
          </a:prstGeom>
        </p:spPr>
        <p:txBody>
          <a:bodyPr anchor="t"/>
          <a:lstStyle/>
          <a:p>
            <a:pPr marL="368934" indent="-368934" defTabSz="484886">
              <a:spcBef>
                <a:spcPts val="3400"/>
              </a:spcBef>
              <a:defRPr sz="2656"/>
            </a:pPr>
            <a:r>
              <a:t>All the intermediate results can be saved using the compute graph.</a:t>
            </a:r>
          </a:p>
          <a:p>
            <a:pPr marL="368934" indent="-368934" defTabSz="484886">
              <a:spcBef>
                <a:spcPts val="3400"/>
              </a:spcBef>
              <a:defRPr sz="2656"/>
            </a:pPr>
            <a:r>
              <a:t>We can calculate derivatives efficiently by propagating backwards. (We will cover this later)</a:t>
            </a:r>
          </a:p>
        </p:txBody>
      </p:sp>
      <p:sp>
        <p:nvSpPr>
          <p:cNvPr id="345" name="31.5"/>
          <p:cNvSpPr txBox="1"/>
          <p:nvPr/>
        </p:nvSpPr>
        <p:spPr>
          <a:xfrm>
            <a:off x="8877461" y="5165852"/>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31.5</a:t>
            </a:r>
          </a:p>
        </p:txBody>
      </p:sp>
      <p:cxnSp>
        <p:nvCxnSpPr>
          <p:cNvPr id="346" name="Connection Line"/>
          <p:cNvCxnSpPr>
            <a:stCxn id="348" idx="0"/>
            <a:endCxn id="338" idx="0"/>
          </p:cNvCxnSpPr>
          <p:nvPr/>
        </p:nvCxnSpPr>
        <p:spPr>
          <a:xfrm flipV="1">
            <a:off x="1741617" y="5878981"/>
            <a:ext cx="3303427" cy="1536702"/>
          </a:xfrm>
          <a:prstGeom prst="straightConnector1">
            <a:avLst/>
          </a:prstGeom>
          <a:ln w="25400">
            <a:solidFill>
              <a:srgbClr val="000000"/>
            </a:solidFill>
            <a:miter lim="400000"/>
            <a:tailEnd type="triangle"/>
          </a:ln>
        </p:spPr>
      </p:cxnSp>
      <p:cxnSp>
        <p:nvCxnSpPr>
          <p:cNvPr id="347" name="Connection Line"/>
          <p:cNvCxnSpPr>
            <a:stCxn id="349" idx="0"/>
            <a:endCxn id="335" idx="0"/>
          </p:cNvCxnSpPr>
          <p:nvPr/>
        </p:nvCxnSpPr>
        <p:spPr>
          <a:xfrm flipV="1">
            <a:off x="2725076" y="5878981"/>
            <a:ext cx="5240968" cy="2731466"/>
          </a:xfrm>
          <a:prstGeom prst="straightConnector1">
            <a:avLst/>
          </a:prstGeom>
          <a:ln w="25400">
            <a:solidFill>
              <a:srgbClr val="000000"/>
            </a:solidFill>
            <a:miter lim="400000"/>
            <a:tailEnd type="triangle"/>
          </a:ln>
        </p:spPr>
      </p:cxnSp>
      <p:sp>
        <p:nvSpPr>
          <p:cNvPr id="348" name="Number of apple"/>
          <p:cNvSpPr txBox="1"/>
          <p:nvPr/>
        </p:nvSpPr>
        <p:spPr>
          <a:xfrm>
            <a:off x="541162" y="7184999"/>
            <a:ext cx="240091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apple</a:t>
            </a:r>
          </a:p>
        </p:txBody>
      </p:sp>
      <p:sp>
        <p:nvSpPr>
          <p:cNvPr id="349" name="Consumption tax"/>
          <p:cNvSpPr txBox="1"/>
          <p:nvPr/>
        </p:nvSpPr>
        <p:spPr>
          <a:xfrm>
            <a:off x="1499170" y="8379763"/>
            <a:ext cx="245181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sp>
        <p:nvSpPr>
          <p:cNvPr id="350" name="2"/>
          <p:cNvSpPr txBox="1"/>
          <p:nvPr/>
        </p:nvSpPr>
        <p:spPr>
          <a:xfrm>
            <a:off x="3734523" y="642299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351" name="1.05"/>
          <p:cNvSpPr txBox="1"/>
          <p:nvPr/>
        </p:nvSpPr>
        <p:spPr>
          <a:xfrm>
            <a:off x="5958179" y="6964865"/>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1.05</a:t>
            </a:r>
          </a:p>
        </p:txBody>
      </p:sp>
      <p:sp>
        <p:nvSpPr>
          <p:cNvPr id="352" name="Line"/>
          <p:cNvSpPr/>
          <p:nvPr/>
        </p:nvSpPr>
        <p:spPr>
          <a:xfrm>
            <a:off x="8417191" y="6087872"/>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53" name="Line"/>
          <p:cNvSpPr/>
          <p:nvPr/>
        </p:nvSpPr>
        <p:spPr>
          <a:xfrm>
            <a:off x="5546396" y="6138672"/>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54" name="Line"/>
          <p:cNvSpPr/>
          <p:nvPr/>
        </p:nvSpPr>
        <p:spPr>
          <a:xfrm>
            <a:off x="2504746" y="6138672"/>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355" name="1"/>
          <p:cNvSpPr txBox="1"/>
          <p:nvPr/>
        </p:nvSpPr>
        <p:spPr>
          <a:xfrm>
            <a:off x="9230715" y="613867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356" name="1.05"/>
          <p:cNvSpPr txBox="1"/>
          <p:nvPr/>
        </p:nvSpPr>
        <p:spPr>
          <a:xfrm>
            <a:off x="6148679" y="6138672"/>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1.05</a:t>
            </a:r>
          </a:p>
        </p:txBody>
      </p:sp>
      <p:sp>
        <p:nvSpPr>
          <p:cNvPr id="357" name="2.1"/>
          <p:cNvSpPr txBox="1"/>
          <p:nvPr/>
        </p:nvSpPr>
        <p:spPr>
          <a:xfrm>
            <a:off x="3024138" y="6138672"/>
            <a:ext cx="53797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2.1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42"/>
                                        </p:tgtEl>
                                        <p:attrNameLst>
                                          <p:attrName>style.visibility</p:attrName>
                                        </p:attrNameLst>
                                      </p:cBhvr>
                                      <p:to>
                                        <p:strVal val="visible"/>
                                      </p:to>
                                    </p:set>
                                    <p:animEffect filter="wipe(left)" transition="in">
                                      <p:cBhvr>
                                        <p:cTn id="7" dur="3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350"/>
                                        </p:tgtEl>
                                        <p:attrNameLst>
                                          <p:attrName>style.visibility</p:attrName>
                                        </p:attrNameLst>
                                      </p:cBhvr>
                                      <p:to>
                                        <p:strVal val="visible"/>
                                      </p:to>
                                    </p:set>
                                    <p:animEffect filter="wipe(left)" transition="in">
                                      <p:cBhvr>
                                        <p:cTn id="12" dur="300"/>
                                        <p:tgtEl>
                                          <p:spTgt spid="35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343"/>
                                        </p:tgtEl>
                                        <p:attrNameLst>
                                          <p:attrName>style.visibility</p:attrName>
                                        </p:attrNameLst>
                                      </p:cBhvr>
                                      <p:to>
                                        <p:strVal val="visible"/>
                                      </p:to>
                                    </p:set>
                                    <p:animEffect filter="wipe(left)" transition="in">
                                      <p:cBhvr>
                                        <p:cTn id="17" dur="300"/>
                                        <p:tgtEl>
                                          <p:spTgt spid="34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351"/>
                                        </p:tgtEl>
                                        <p:attrNameLst>
                                          <p:attrName>style.visibility</p:attrName>
                                        </p:attrNameLst>
                                      </p:cBhvr>
                                      <p:to>
                                        <p:strVal val="visible"/>
                                      </p:to>
                                    </p:set>
                                    <p:animEffect filter="wipe(left)" transition="in">
                                      <p:cBhvr>
                                        <p:cTn id="22" dur="300"/>
                                        <p:tgtEl>
                                          <p:spTgt spid="35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345"/>
                                        </p:tgtEl>
                                        <p:attrNameLst>
                                          <p:attrName>style.visibility</p:attrName>
                                        </p:attrNameLst>
                                      </p:cBhvr>
                                      <p:to>
                                        <p:strVal val="visible"/>
                                      </p:to>
                                    </p:set>
                                    <p:animEffect filter="wipe(left)" transition="in">
                                      <p:cBhvr>
                                        <p:cTn id="27" dur="300"/>
                                        <p:tgtEl>
                                          <p:spTgt spid="34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355"/>
                                        </p:tgtEl>
                                        <p:attrNameLst>
                                          <p:attrName>style.visibility</p:attrName>
                                        </p:attrNameLst>
                                      </p:cBhvr>
                                      <p:to>
                                        <p:strVal val="visible"/>
                                      </p:to>
                                    </p:set>
                                    <p:animEffect filter="wipe(left)" transition="in">
                                      <p:cBhvr>
                                        <p:cTn id="32" dur="300"/>
                                        <p:tgtEl>
                                          <p:spTgt spid="35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356"/>
                                        </p:tgtEl>
                                        <p:attrNameLst>
                                          <p:attrName>style.visibility</p:attrName>
                                        </p:attrNameLst>
                                      </p:cBhvr>
                                      <p:to>
                                        <p:strVal val="visible"/>
                                      </p:to>
                                    </p:set>
                                    <p:animEffect filter="wipe(left)" transition="in">
                                      <p:cBhvr>
                                        <p:cTn id="37" dur="300"/>
                                        <p:tgtEl>
                                          <p:spTgt spid="356"/>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357"/>
                                        </p:tgtEl>
                                        <p:attrNameLst>
                                          <p:attrName>style.visibility</p:attrName>
                                        </p:attrNameLst>
                                      </p:cBhvr>
                                      <p:to>
                                        <p:strVal val="visible"/>
                                      </p:to>
                                    </p:set>
                                    <p:animEffect filter="wipe(left)" transition="in">
                                      <p:cBhvr>
                                        <p:cTn id="42" dur="3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6" grpId="7"/>
      <p:bldP build="whole" bldLvl="1" animBg="1" rev="0" advAuto="0" spid="350" grpId="2"/>
      <p:bldP build="whole" bldLvl="1" animBg="1" rev="0" advAuto="0" spid="351" grpId="4"/>
      <p:bldP build="whole" bldLvl="1" animBg="1" rev="0" advAuto="0" spid="355" grpId="6"/>
      <p:bldP build="whole" bldLvl="1" animBg="1" rev="0" advAuto="0" spid="357" grpId="8"/>
      <p:bldP build="whole" bldLvl="1" animBg="1" rev="0" advAuto="0" spid="345" grpId="5"/>
      <p:bldP build="whole" bldLvl="1" animBg="1" rev="0" advAuto="0" spid="343" grpId="3"/>
      <p:bldP build="whole" bldLvl="1" animBg="1" rev="0" advAuto="0" spid="342"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A simple neural network"/>
          <p:cNvSpPr txBox="1"/>
          <p:nvPr>
            <p:ph type="title"/>
          </p:nvPr>
        </p:nvSpPr>
        <p:spPr>
          <a:prstGeom prst="rect">
            <a:avLst/>
          </a:prstGeom>
        </p:spPr>
        <p:txBody>
          <a:bodyPr/>
          <a:lstStyle>
            <a:lvl1pPr defTabSz="566674">
              <a:defRPr sz="7760"/>
            </a:lvl1pPr>
          </a:lstStyle>
          <a:p>
            <a:pPr/>
            <a:r>
              <a:t>A simple neural network</a:t>
            </a:r>
          </a:p>
        </p:txBody>
      </p:sp>
      <p:sp>
        <p:nvSpPr>
          <p:cNvPr id="362" name="Say we define a neural net to predict binary classification — in or not in a relationship — with 2 hidden layers each with 512 nodes and an input vector with 20 features…"/>
          <p:cNvSpPr txBox="1"/>
          <p:nvPr>
            <p:ph type="body" idx="1"/>
          </p:nvPr>
        </p:nvSpPr>
        <p:spPr>
          <a:prstGeom prst="rect">
            <a:avLst/>
          </a:prstGeom>
        </p:spPr>
        <p:txBody>
          <a:bodyPr/>
          <a:lstStyle/>
          <a:p>
            <a:pPr/>
            <a:r>
              <a:t>Say we define a neural net to predict binary classification — in or not in a relationship — with 2 hidden layers each with 512 nodes and an input vector with 20 features</a:t>
            </a:r>
          </a:p>
          <a:p>
            <a:pPr/>
            <a:r>
              <a:t>It will have 20*512 + 512*512 + 512*2 = 273,408 weights that we can fine tune plus 1024 biases — one for each node in the hidden layers</a:t>
            </a:r>
          </a:p>
          <a:p>
            <a:pPr/>
            <a:r>
              <a:t>Even slightly more complex networks will have several million tunable weights and biases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Understanding  neural networks"/>
          <p:cNvSpPr txBox="1"/>
          <p:nvPr>
            <p:ph type="title"/>
          </p:nvPr>
        </p:nvSpPr>
        <p:spPr>
          <a:prstGeom prst="rect">
            <a:avLst/>
          </a:prstGeom>
        </p:spPr>
        <p:txBody>
          <a:bodyPr/>
          <a:lstStyle/>
          <a:p>
            <a:pPr defTabSz="484886">
              <a:defRPr sz="6640"/>
            </a:pPr>
            <a:r>
              <a:t>Understanding </a:t>
            </a:r>
            <a:br/>
            <a:r>
              <a:t>neural networks</a:t>
            </a:r>
          </a:p>
        </p:txBody>
      </p:sp>
      <p:sp>
        <p:nvSpPr>
          <p:cNvPr id="133" name="At its core, every neural network represents a single mathematical function…"/>
          <p:cNvSpPr txBox="1"/>
          <p:nvPr>
            <p:ph type="body" idx="1"/>
          </p:nvPr>
        </p:nvSpPr>
        <p:spPr>
          <a:prstGeom prst="rect">
            <a:avLst/>
          </a:prstGeom>
        </p:spPr>
        <p:txBody>
          <a:bodyPr/>
          <a:lstStyle/>
          <a:p>
            <a:pPr/>
            <a:r>
              <a:t>At its core, every neural network represents a single mathematical function</a:t>
            </a:r>
          </a:p>
          <a:p>
            <a:pPr/>
            <a:r>
              <a:t>Because these functions are often monstrously complex, we use graphs to represent them rather than the standard formula notation</a:t>
            </a:r>
          </a:p>
          <a:p>
            <a:pPr/>
            <a:r>
              <a:t>The graphs help us organize our thinking about the functions we set out to build and it turns out some graphs work much better than others for particular tasks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Casting a wide net"/>
          <p:cNvSpPr txBox="1"/>
          <p:nvPr>
            <p:ph type="title"/>
          </p:nvPr>
        </p:nvSpPr>
        <p:spPr>
          <a:prstGeom prst="rect">
            <a:avLst/>
          </a:prstGeom>
        </p:spPr>
        <p:txBody>
          <a:bodyPr/>
          <a:lstStyle/>
          <a:p>
            <a:pPr/>
            <a:r>
              <a:t>Casting a wide net</a:t>
            </a:r>
          </a:p>
        </p:txBody>
      </p:sp>
      <p:sp>
        <p:nvSpPr>
          <p:cNvPr id="365" name="This extraordinary flexibility is what allows neural nets to find and model complex relationships…"/>
          <p:cNvSpPr txBox="1"/>
          <p:nvPr>
            <p:ph type="body" idx="1"/>
          </p:nvPr>
        </p:nvSpPr>
        <p:spPr>
          <a:prstGeom prst="rect">
            <a:avLst/>
          </a:prstGeom>
        </p:spPr>
        <p:txBody>
          <a:bodyPr/>
          <a:lstStyle/>
          <a:p>
            <a:pPr/>
            <a:r>
              <a:t>This extraordinary flexibility is what allows neural nets to find and model complex relationships</a:t>
            </a:r>
          </a:p>
          <a:p>
            <a:pPr/>
            <a:r>
              <a:t>It’s also why they require lots of data to train</a:t>
            </a:r>
          </a:p>
          <a:p>
            <a:pPr/>
            <a:r>
              <a:t>Using gradient descent, we can change the millions of weights until the output becomes more correct</a:t>
            </a:r>
          </a:p>
          <a:p>
            <a:pPr/>
            <a:r>
              <a:t>Because we’re doing calculations involving millions of variables, it takes a lot of time and a lot of data to find the right combination of weights and biases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Tuning massive neural nets"/>
          <p:cNvSpPr txBox="1"/>
          <p:nvPr>
            <p:ph type="title"/>
          </p:nvPr>
        </p:nvSpPr>
        <p:spPr>
          <a:prstGeom prst="rect">
            <a:avLst/>
          </a:prstGeom>
        </p:spPr>
        <p:txBody>
          <a:bodyPr/>
          <a:lstStyle>
            <a:lvl1pPr defTabSz="502412">
              <a:defRPr sz="6880"/>
            </a:lvl1pPr>
          </a:lstStyle>
          <a:p>
            <a:pPr/>
            <a:r>
              <a:t>Tuning massive neural nets</a:t>
            </a:r>
          </a:p>
        </p:txBody>
      </p:sp>
      <p:sp>
        <p:nvSpPr>
          <p:cNvPr id="368" name="The result of the fine tuning is that rich complexities between different components of the input can be plucked out of the noise…"/>
          <p:cNvSpPr txBox="1"/>
          <p:nvPr>
            <p:ph type="body" idx="1"/>
          </p:nvPr>
        </p:nvSpPr>
        <p:spPr>
          <a:prstGeom prst="rect">
            <a:avLst/>
          </a:prstGeom>
        </p:spPr>
        <p:txBody>
          <a:bodyPr/>
          <a:lstStyle/>
          <a:p>
            <a:pPr/>
            <a:r>
              <a:t>The result of the fine tuning is that rich complexities between different components of the input can be plucked out of the noise</a:t>
            </a:r>
          </a:p>
          <a:p>
            <a:pPr/>
            <a:r>
              <a:t>Because the machine learning process is automated, we don’t know </a:t>
            </a:r>
            <a:r>
              <a:rPr i="1"/>
              <a:t>how </a:t>
            </a:r>
            <a:r>
              <a:t>the network picks out the patterns</a:t>
            </a:r>
          </a:p>
          <a:p>
            <a:pPr/>
            <a:r>
              <a:t>Instead of building a hierarchically ordered knowledge structure, the neural network creates a one-off tangle customized for only that particular training dataset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B. The Chain Rule"/>
          <p:cNvSpPr txBox="1"/>
          <p:nvPr>
            <p:ph type="title"/>
          </p:nvPr>
        </p:nvSpPr>
        <p:spPr>
          <a:prstGeom prst="rect">
            <a:avLst/>
          </a:prstGeom>
        </p:spPr>
        <p:txBody>
          <a:bodyPr/>
          <a:lstStyle/>
          <a:p>
            <a:pPr/>
            <a:r>
              <a:t>B. The Chain Rule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Gradient descent"/>
          <p:cNvSpPr txBox="1"/>
          <p:nvPr>
            <p:ph type="title"/>
          </p:nvPr>
        </p:nvSpPr>
        <p:spPr>
          <a:prstGeom prst="rect">
            <a:avLst/>
          </a:prstGeom>
        </p:spPr>
        <p:txBody>
          <a:bodyPr/>
          <a:lstStyle/>
          <a:p>
            <a:pPr/>
            <a:r>
              <a:t>Gradient descent</a:t>
            </a:r>
          </a:p>
        </p:txBody>
      </p:sp>
      <p:sp>
        <p:nvSpPr>
          <p:cNvPr id="373" name="We’ve already discussed the basic structure of forward propagation, the calculation of the loss function, and the process of training the network by changing the weights and biases in the process of gradient descent…"/>
          <p:cNvSpPr txBox="1"/>
          <p:nvPr>
            <p:ph type="body" idx="1"/>
          </p:nvPr>
        </p:nvSpPr>
        <p:spPr>
          <a:prstGeom prst="rect">
            <a:avLst/>
          </a:prstGeom>
        </p:spPr>
        <p:txBody>
          <a:bodyPr/>
          <a:lstStyle/>
          <a:p>
            <a:pPr marL="400050" indent="-400050" defTabSz="525779">
              <a:spcBef>
                <a:spcPts val="3700"/>
              </a:spcBef>
              <a:defRPr sz="2880"/>
            </a:pPr>
            <a:r>
              <a:t>We’ve already discussed the basic structure of forward propagation, the calculation of the loss function, and the process of training the network by changing the weights and biases in the process of gradient descent</a:t>
            </a:r>
          </a:p>
          <a:p>
            <a:pPr marL="400050" indent="-400050" defTabSz="525779">
              <a:spcBef>
                <a:spcPts val="3700"/>
              </a:spcBef>
              <a:defRPr sz="2880"/>
            </a:pPr>
            <a:r>
              <a:t>At the heart of the gradient descent process is the backpropagation algorithm</a:t>
            </a:r>
          </a:p>
          <a:p>
            <a:pPr marL="400050" indent="-400050" defTabSz="525779">
              <a:spcBef>
                <a:spcPts val="3700"/>
              </a:spcBef>
              <a:defRPr sz="2880"/>
            </a:pPr>
            <a:r>
              <a:t>This algorithm has a very close relationship with the derivative chain rule in mathematics</a:t>
            </a:r>
          </a:p>
          <a:p>
            <a:pPr marL="400050" indent="-400050" defTabSz="525779">
              <a:spcBef>
                <a:spcPts val="3700"/>
              </a:spcBef>
              <a:defRPr sz="2880"/>
            </a:pPr>
            <a:r>
              <a:t>Current popular network structures such as LeNet, AlexNet, GoogLeNet, VGG, and ResNet in computer vision all make use of this rule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Differentiation"/>
          <p:cNvSpPr txBox="1"/>
          <p:nvPr>
            <p:ph type="title"/>
          </p:nvPr>
        </p:nvSpPr>
        <p:spPr>
          <a:prstGeom prst="rect">
            <a:avLst/>
          </a:prstGeom>
        </p:spPr>
        <p:txBody>
          <a:bodyPr/>
          <a:lstStyle/>
          <a:p>
            <a:pPr/>
            <a:r>
              <a:t>Differentiation</a:t>
            </a:r>
          </a:p>
        </p:txBody>
      </p:sp>
      <p:sp>
        <p:nvSpPr>
          <p:cNvPr id="376" name="Differentiation is the action of computing a derivative…"/>
          <p:cNvSpPr txBox="1"/>
          <p:nvPr>
            <p:ph type="body" idx="1"/>
          </p:nvPr>
        </p:nvSpPr>
        <p:spPr>
          <a:prstGeom prst="rect">
            <a:avLst/>
          </a:prstGeom>
        </p:spPr>
        <p:txBody>
          <a:bodyPr/>
          <a:lstStyle/>
          <a:p>
            <a:pPr/>
            <a:r>
              <a:t>Differentiation is the action of computing a derivative</a:t>
            </a:r>
          </a:p>
          <a:p>
            <a:pPr/>
            <a:r>
              <a:t>The derivative of a function y = f(x) of a variable x is a measure of the rate at which the value y of the function changes with respect to the change of the variable x</a:t>
            </a:r>
          </a:p>
          <a:p>
            <a:pPr/>
            <a:r>
              <a:t>It is called the derivative of f with respect to x</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Composite functions"/>
          <p:cNvSpPr txBox="1"/>
          <p:nvPr>
            <p:ph type="title"/>
          </p:nvPr>
        </p:nvSpPr>
        <p:spPr>
          <a:prstGeom prst="rect">
            <a:avLst/>
          </a:prstGeom>
        </p:spPr>
        <p:txBody>
          <a:bodyPr/>
          <a:lstStyle/>
          <a:p>
            <a:pPr/>
            <a:r>
              <a:t>Composite functions</a:t>
            </a:r>
          </a:p>
        </p:txBody>
      </p:sp>
      <p:sp>
        <p:nvSpPr>
          <p:cNvPr id="379" name="In calculus, the chain rule is a formula for computing the derivative of the composition of two or more functions…"/>
          <p:cNvSpPr txBox="1"/>
          <p:nvPr>
            <p:ph type="body" idx="1"/>
          </p:nvPr>
        </p:nvSpPr>
        <p:spPr>
          <a:prstGeom prst="rect">
            <a:avLst/>
          </a:prstGeom>
        </p:spPr>
        <p:txBody>
          <a:bodyPr/>
          <a:lstStyle/>
          <a:p>
            <a:pPr/>
            <a:r>
              <a:t>In calculus, the chain rule is a formula for computing the derivative of the composition of two or more functions</a:t>
            </a:r>
          </a:p>
          <a:p>
            <a:pPr/>
            <a:r>
              <a:t>Suppose we have two functions </a:t>
            </a:r>
            <a:r>
              <a:rPr i="1"/>
              <a:t>f</a:t>
            </a:r>
            <a:r>
              <a:t> and </a:t>
            </a:r>
            <a:r>
              <a:rPr i="1"/>
              <a:t>g</a:t>
            </a:r>
            <a:r>
              <a:t>, as in </a:t>
            </a:r>
            <a:r>
              <a:rPr i="1"/>
              <a:t>z=f(y)</a:t>
            </a:r>
            <a:r>
              <a:t> and </a:t>
            </a:r>
            <a:r>
              <a:rPr i="1"/>
              <a:t>y=g(x)</a:t>
            </a:r>
            <a:r>
              <a:t>. </a:t>
            </a:r>
          </a:p>
          <a:p>
            <a:pPr/>
            <a:r>
              <a:t>Composing them means we first compute </a:t>
            </a:r>
            <a:r>
              <a:rPr i="1"/>
              <a:t>y=g(x)</a:t>
            </a:r>
            <a:r>
              <a:t>, and then use y to compute </a:t>
            </a:r>
            <a:r>
              <a:rPr i="1"/>
              <a:t>z=f(y)</a:t>
            </a:r>
          </a:p>
          <a:p>
            <a:pPr/>
            <a:r>
              <a:t>These steps can be combined — a composite function is a function which maps </a:t>
            </a:r>
            <a:r>
              <a:rPr i="1"/>
              <a:t>z</a:t>
            </a:r>
            <a:r>
              <a:t> to </a:t>
            </a:r>
            <a:r>
              <a:rPr i="1"/>
              <a:t>f(g(x))</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The Chain Rule"/>
          <p:cNvSpPr txBox="1"/>
          <p:nvPr>
            <p:ph type="title"/>
          </p:nvPr>
        </p:nvSpPr>
        <p:spPr>
          <a:prstGeom prst="rect">
            <a:avLst/>
          </a:prstGeom>
        </p:spPr>
        <p:txBody>
          <a:bodyPr/>
          <a:lstStyle/>
          <a:p>
            <a:pPr/>
            <a:r>
              <a:t>The Chain Rule</a:t>
            </a:r>
          </a:p>
        </p:txBody>
      </p:sp>
      <p:sp>
        <p:nvSpPr>
          <p:cNvPr id="382" name="The derivative of the composite function is the inner function g within the derivative of the outer function f’, multiplied by the derivative of the inner function g’"/>
          <p:cNvSpPr txBox="1"/>
          <p:nvPr>
            <p:ph type="body" sz="half" idx="1"/>
          </p:nvPr>
        </p:nvSpPr>
        <p:spPr>
          <a:xfrm>
            <a:off x="952500" y="5401478"/>
            <a:ext cx="11099800" cy="3475822"/>
          </a:xfrm>
          <a:prstGeom prst="rect">
            <a:avLst/>
          </a:prstGeom>
        </p:spPr>
        <p:txBody>
          <a:bodyPr/>
          <a:lstStyle/>
          <a:p>
            <a:pPr marL="0" indent="0">
              <a:buSzTx/>
              <a:buNone/>
            </a:pPr>
            <a:r>
              <a:t>The derivative of the composite function is the inner function </a:t>
            </a:r>
            <a:r>
              <a:rPr i="1"/>
              <a:t>g</a:t>
            </a:r>
            <a:r>
              <a:t> within the derivative of the outer function </a:t>
            </a:r>
            <a:r>
              <a:rPr i="1"/>
              <a:t>f’</a:t>
            </a:r>
            <a:r>
              <a:t>, multiplied by the derivative of the inner function </a:t>
            </a:r>
            <a:r>
              <a:rPr i="1"/>
              <a:t>g’</a:t>
            </a:r>
          </a:p>
        </p:txBody>
      </p:sp>
      <p:pic>
        <p:nvPicPr>
          <p:cNvPr id="383" name="Image" descr="Image"/>
          <p:cNvPicPr>
            <a:picLocks noChangeAspect="1"/>
          </p:cNvPicPr>
          <p:nvPr/>
        </p:nvPicPr>
        <p:blipFill>
          <a:blip r:embed="rId2">
            <a:extLst/>
          </a:blip>
          <a:stretch>
            <a:fillRect/>
          </a:stretch>
        </p:blipFill>
        <p:spPr>
          <a:xfrm>
            <a:off x="1799115" y="2981592"/>
            <a:ext cx="9093201" cy="21844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The Chain Rule"/>
          <p:cNvSpPr txBox="1"/>
          <p:nvPr>
            <p:ph type="title"/>
          </p:nvPr>
        </p:nvSpPr>
        <p:spPr>
          <a:prstGeom prst="rect">
            <a:avLst/>
          </a:prstGeom>
        </p:spPr>
        <p:txBody>
          <a:bodyPr/>
          <a:lstStyle>
            <a:lvl1pPr>
              <a:defRPr>
                <a:latin typeface="Helvetica Light"/>
                <a:ea typeface="Helvetica Light"/>
                <a:cs typeface="Helvetica Light"/>
                <a:sym typeface="Helvetica Light"/>
              </a:defRPr>
            </a:lvl1pPr>
          </a:lstStyle>
          <a:p>
            <a:pPr/>
            <a:r>
              <a:t>The Chain Rule</a:t>
            </a:r>
          </a:p>
        </p:txBody>
      </p:sp>
      <p:pic>
        <p:nvPicPr>
          <p:cNvPr id="386" name="Image" descr="Image"/>
          <p:cNvPicPr>
            <a:picLocks noChangeAspect="1"/>
          </p:cNvPicPr>
          <p:nvPr/>
        </p:nvPicPr>
        <p:blipFill>
          <a:blip r:embed="rId3">
            <a:extLst/>
          </a:blip>
          <a:stretch>
            <a:fillRect/>
          </a:stretch>
        </p:blipFill>
        <p:spPr>
          <a:xfrm>
            <a:off x="928472" y="2035522"/>
            <a:ext cx="11323055" cy="4899258"/>
          </a:xfrm>
          <a:prstGeom prst="rect">
            <a:avLst/>
          </a:prstGeom>
          <a:ln w="12700">
            <a:miter lim="400000"/>
          </a:ln>
        </p:spPr>
      </p:pic>
      <p:sp>
        <p:nvSpPr>
          <p:cNvPr id="387" name="Equation"/>
          <p:cNvSpPr txBox="1"/>
          <p:nvPr/>
        </p:nvSpPr>
        <p:spPr>
          <a:xfrm>
            <a:off x="2488002" y="7208711"/>
            <a:ext cx="2562858" cy="1218439"/>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4100" i="1">
                          <a:solidFill>
                            <a:srgbClr val="000000"/>
                          </a:solidFill>
                          <a:latin typeface="Cambria Math" panose="02040503050406030204" pitchFamily="18" charset="0"/>
                        </a:rPr>
                      </m:ctrlPr>
                      <m:type m:val="bar"/>
                    </m:fPr>
                    <m:num>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f</m:t>
                      </m:r>
                    </m:num>
                    <m:den>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x</m:t>
                      </m:r>
                    </m:den>
                  </m:f>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f</m:t>
                      </m:r>
                    </m:num>
                    <m:den>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g</m:t>
                      </m:r>
                    </m:den>
                  </m:f>
                  <m:f>
                    <m:fPr>
                      <m:ctrlPr>
                        <a:rPr xmlns:a="http://schemas.openxmlformats.org/drawingml/2006/main" sz="4100" i="1">
                          <a:solidFill>
                            <a:srgbClr val="000000"/>
                          </a:solidFill>
                          <a:latin typeface="Cambria Math" panose="02040503050406030204" pitchFamily="18" charset="0"/>
                        </a:rPr>
                      </m:ctrlPr>
                      <m:type m:val="bar"/>
                    </m:fPr>
                    <m:num>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g</m:t>
                      </m:r>
                    </m:num>
                    <m:den>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x</m:t>
                      </m:r>
                    </m:den>
                  </m:f>
                </m:oMath>
              </m:oMathPara>
            </a14:m>
            <a:endParaRPr sz="4100"/>
          </a:p>
        </p:txBody>
      </p:sp>
      <p:grpSp>
        <p:nvGrpSpPr>
          <p:cNvPr id="395" name="Group"/>
          <p:cNvGrpSpPr/>
          <p:nvPr/>
        </p:nvGrpSpPr>
        <p:grpSpPr>
          <a:xfrm>
            <a:off x="5899776" y="7161754"/>
            <a:ext cx="4654505" cy="1353295"/>
            <a:chOff x="0" y="-30898"/>
            <a:chExt cx="4654503" cy="1353293"/>
          </a:xfrm>
        </p:grpSpPr>
        <p:grpSp>
          <p:nvGrpSpPr>
            <p:cNvPr id="393" name="Group"/>
            <p:cNvGrpSpPr/>
            <p:nvPr/>
          </p:nvGrpSpPr>
          <p:grpSpPr>
            <a:xfrm>
              <a:off x="2054164" y="-30899"/>
              <a:ext cx="2600340" cy="1353295"/>
              <a:chOff x="0" y="-30898"/>
              <a:chExt cx="2600339" cy="1353293"/>
            </a:xfrm>
          </p:grpSpPr>
          <p:pic>
            <p:nvPicPr>
              <p:cNvPr id="388" name="Line" descr="Line"/>
              <p:cNvPicPr>
                <a:picLocks noChangeAspect="0"/>
              </p:cNvPicPr>
              <p:nvPr/>
            </p:nvPicPr>
            <p:blipFill>
              <a:blip r:embed="rId4">
                <a:extLst/>
              </a:blip>
              <a:stretch>
                <a:fillRect/>
              </a:stretch>
            </p:blipFill>
            <p:spPr>
              <a:xfrm rot="13500000">
                <a:off x="1909766" y="225388"/>
                <a:ext cx="766974" cy="101601"/>
              </a:xfrm>
              <a:prstGeom prst="rect">
                <a:avLst/>
              </a:prstGeom>
              <a:effectLst/>
            </p:spPr>
          </p:pic>
          <p:sp>
            <p:nvSpPr>
              <p:cNvPr id="390" name="Equation"/>
              <p:cNvSpPr txBox="1"/>
              <p:nvPr/>
            </p:nvSpPr>
            <p:spPr>
              <a:xfrm>
                <a:off x="0" y="0"/>
                <a:ext cx="2562858" cy="121843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4100" i="1">
                              <a:solidFill>
                                <a:srgbClr val="000000"/>
                              </a:solidFill>
                              <a:latin typeface="Cambria Math" panose="02040503050406030204" pitchFamily="18" charset="0"/>
                            </a:rPr>
                          </m:ctrlPr>
                          <m:type m:val="bar"/>
                        </m:fPr>
                        <m:num>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f</m:t>
                          </m:r>
                        </m:num>
                        <m:den>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x</m:t>
                          </m:r>
                        </m:den>
                      </m:f>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f</m:t>
                          </m:r>
                        </m:num>
                        <m:den>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g</m:t>
                          </m:r>
                        </m:den>
                      </m:f>
                      <m:f>
                        <m:fPr>
                          <m:ctrlPr>
                            <a:rPr xmlns:a="http://schemas.openxmlformats.org/drawingml/2006/main" sz="4100" i="1">
                              <a:solidFill>
                                <a:srgbClr val="000000"/>
                              </a:solidFill>
                              <a:latin typeface="Cambria Math" panose="02040503050406030204" pitchFamily="18" charset="0"/>
                            </a:rPr>
                          </m:ctrlPr>
                          <m:type m:val="bar"/>
                        </m:fPr>
                        <m:num>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g</m:t>
                          </m:r>
                        </m:num>
                        <m:den>
                          <m:r>
                            <m:rPr>
                              <m:sty m:val="p"/>
                            </m:rP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x</m:t>
                          </m:r>
                        </m:den>
                      </m:f>
                    </m:oMath>
                  </m:oMathPara>
                </a14:m>
                <a:endParaRPr sz="4100"/>
              </a:p>
            </p:txBody>
          </p:sp>
          <p:pic>
            <p:nvPicPr>
              <p:cNvPr id="391" name="Line" descr="Line"/>
              <p:cNvPicPr>
                <a:picLocks noChangeAspect="0"/>
              </p:cNvPicPr>
              <p:nvPr/>
            </p:nvPicPr>
            <p:blipFill>
              <a:blip r:embed="rId4">
                <a:extLst/>
              </a:blip>
              <a:stretch>
                <a:fillRect/>
              </a:stretch>
            </p:blipFill>
            <p:spPr>
              <a:xfrm rot="13500000">
                <a:off x="1216674" y="964508"/>
                <a:ext cx="766974" cy="101601"/>
              </a:xfrm>
              <a:prstGeom prst="rect">
                <a:avLst/>
              </a:prstGeom>
              <a:effectLst/>
            </p:spPr>
          </p:pic>
        </p:grpSp>
        <p:sp>
          <p:nvSpPr>
            <p:cNvPr id="394" name="Arrow"/>
            <p:cNvSpPr/>
            <p:nvPr/>
          </p:nvSpPr>
          <p:spPr>
            <a:xfrm>
              <a:off x="0" y="394747"/>
              <a:ext cx="1515528" cy="461060"/>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95"/>
                                        </p:tgtEl>
                                        <p:attrNameLst>
                                          <p:attrName>style.visibility</p:attrName>
                                        </p:attrNameLst>
                                      </p:cBhvr>
                                      <p:to>
                                        <p:strVal val="visible"/>
                                      </p:to>
                                    </p:set>
                                    <p:animEffect filter="wipe(left)" transition="in">
                                      <p:cBhvr>
                                        <p:cTn id="7"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5"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Example"/>
          <p:cNvSpPr txBox="1"/>
          <p:nvPr>
            <p:ph type="title"/>
          </p:nvPr>
        </p:nvSpPr>
        <p:spPr>
          <a:prstGeom prst="rect">
            <a:avLst/>
          </a:prstGeom>
        </p:spPr>
        <p:txBody>
          <a:bodyPr/>
          <a:lstStyle>
            <a:lvl1pPr>
              <a:defRPr>
                <a:latin typeface="Helvetica Light"/>
                <a:ea typeface="Helvetica Light"/>
                <a:cs typeface="Helvetica Light"/>
                <a:sym typeface="Helvetica Light"/>
              </a:defRPr>
            </a:lvl1pPr>
          </a:lstStyle>
          <a:p>
            <a:pPr/>
            <a:r>
              <a:t>Example</a:t>
            </a:r>
          </a:p>
        </p:txBody>
      </p:sp>
      <p:sp>
        <p:nvSpPr>
          <p:cNvPr id="400" name="Equation"/>
          <p:cNvSpPr txBox="1"/>
          <p:nvPr/>
        </p:nvSpPr>
        <p:spPr>
          <a:xfrm>
            <a:off x="1903261" y="2815367"/>
            <a:ext cx="2249426" cy="927091"/>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6900" i="1">
                      <a:solidFill>
                        <a:srgbClr val="000000"/>
                      </a:solidFill>
                      <a:latin typeface="Cambria Math" panose="02040503050406030204" pitchFamily="18" charset="0"/>
                    </a:rPr>
                    <m:t>f</m:t>
                  </m:r>
                  <m:r>
                    <a:rPr xmlns:a="http://schemas.openxmlformats.org/drawingml/2006/main" sz="6900" i="1">
                      <a:solidFill>
                        <a:srgbClr val="000000"/>
                      </a:solidFill>
                      <a:latin typeface="Cambria Math" panose="02040503050406030204" pitchFamily="18" charset="0"/>
                    </a:rPr>
                    <m:t>=</m:t>
                  </m:r>
                  <m:sSup>
                    <m:e>
                      <m:r>
                        <a:rPr xmlns:a="http://schemas.openxmlformats.org/drawingml/2006/main" sz="6900" i="1">
                          <a:solidFill>
                            <a:srgbClr val="000000"/>
                          </a:solidFill>
                          <a:latin typeface="Cambria Math" panose="02040503050406030204" pitchFamily="18" charset="0"/>
                        </a:rPr>
                        <m:t>g</m:t>
                      </m:r>
                    </m:e>
                    <m:sup>
                      <m:r>
                        <a:rPr xmlns:a="http://schemas.openxmlformats.org/drawingml/2006/main" sz="6900" i="1">
                          <a:solidFill>
                            <a:srgbClr val="000000"/>
                          </a:solidFill>
                          <a:latin typeface="Cambria Math" panose="02040503050406030204" pitchFamily="18" charset="0"/>
                        </a:rPr>
                        <m:t>2</m:t>
                      </m:r>
                    </m:sup>
                  </m:sSup>
                </m:oMath>
              </m:oMathPara>
            </a14:m>
            <a:endParaRPr sz="6900"/>
          </a:p>
        </p:txBody>
      </p:sp>
      <p:sp>
        <p:nvSpPr>
          <p:cNvPr id="401" name="Equation"/>
          <p:cNvSpPr txBox="1"/>
          <p:nvPr/>
        </p:nvSpPr>
        <p:spPr>
          <a:xfrm>
            <a:off x="1301776" y="5168213"/>
            <a:ext cx="3081593" cy="62242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6500" i="1">
                      <a:solidFill>
                        <a:srgbClr val="000000"/>
                      </a:solidFill>
                      <a:latin typeface="Cambria Math" panose="02040503050406030204" pitchFamily="18" charset="0"/>
                    </a:rPr>
                    <m:t>g</m:t>
                  </m:r>
                  <m:r>
                    <a:rPr xmlns:a="http://schemas.openxmlformats.org/drawingml/2006/main" sz="6500" i="1">
                      <a:solidFill>
                        <a:srgbClr val="000000"/>
                      </a:solidFill>
                      <a:latin typeface="Cambria Math" panose="02040503050406030204" pitchFamily="18" charset="0"/>
                    </a:rPr>
                    <m:t>=</m:t>
                  </m:r>
                  <m:r>
                    <a:rPr xmlns:a="http://schemas.openxmlformats.org/drawingml/2006/main" sz="6500" i="1">
                      <a:solidFill>
                        <a:srgbClr val="000000"/>
                      </a:solidFill>
                      <a:latin typeface="Cambria Math" panose="02040503050406030204" pitchFamily="18" charset="0"/>
                    </a:rPr>
                    <m:t>x</m:t>
                  </m:r>
                  <m:r>
                    <a:rPr xmlns:a="http://schemas.openxmlformats.org/drawingml/2006/main" sz="6500" i="1">
                      <a:solidFill>
                        <a:srgbClr val="000000"/>
                      </a:solidFill>
                      <a:latin typeface="Cambria Math" panose="02040503050406030204" pitchFamily="18" charset="0"/>
                    </a:rPr>
                    <m:t>+</m:t>
                  </m:r>
                  <m:r>
                    <a:rPr xmlns:a="http://schemas.openxmlformats.org/drawingml/2006/main" sz="6500" i="1">
                      <a:solidFill>
                        <a:srgbClr val="000000"/>
                      </a:solidFill>
                      <a:latin typeface="Cambria Math" panose="02040503050406030204" pitchFamily="18" charset="0"/>
                    </a:rPr>
                    <m:t>y</m:t>
                  </m:r>
                </m:oMath>
              </m:oMathPara>
            </a14:m>
            <a:endParaRPr sz="6500"/>
          </a:p>
        </p:txBody>
      </p:sp>
      <p:grpSp>
        <p:nvGrpSpPr>
          <p:cNvPr id="404" name="Group"/>
          <p:cNvGrpSpPr/>
          <p:nvPr/>
        </p:nvGrpSpPr>
        <p:grpSpPr>
          <a:xfrm>
            <a:off x="5896992" y="2680571"/>
            <a:ext cx="5444227" cy="1396747"/>
            <a:chOff x="0" y="0"/>
            <a:chExt cx="5444226" cy="1396745"/>
          </a:xfrm>
        </p:grpSpPr>
        <p:sp>
          <p:nvSpPr>
            <p:cNvPr id="402" name="Equation"/>
            <p:cNvSpPr txBox="1"/>
            <p:nvPr/>
          </p:nvSpPr>
          <p:spPr>
            <a:xfrm>
              <a:off x="3394737" y="0"/>
              <a:ext cx="2049490" cy="1396746"/>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4700" i="1">
                            <a:solidFill>
                              <a:srgbClr val="000000"/>
                            </a:solidFill>
                            <a:latin typeface="Cambria Math" panose="02040503050406030204" pitchFamily="18" charset="0"/>
                          </a:rPr>
                        </m:ctrlPr>
                        <m:type m:val="bar"/>
                      </m:fPr>
                      <m:num>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f</m:t>
                        </m:r>
                      </m:num>
                      <m:den>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g</m:t>
                        </m:r>
                      </m:den>
                    </m:f>
                    <m: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2</m:t>
                    </m:r>
                    <m:r>
                      <a:rPr xmlns:a="http://schemas.openxmlformats.org/drawingml/2006/main" sz="4700" i="1">
                        <a:solidFill>
                          <a:srgbClr val="000000"/>
                        </a:solidFill>
                        <a:latin typeface="Cambria Math" panose="02040503050406030204" pitchFamily="18" charset="0"/>
                      </a:rPr>
                      <m:t>g</m:t>
                    </m:r>
                  </m:oMath>
                </m:oMathPara>
              </a14:m>
              <a:endParaRPr sz="4700"/>
            </a:p>
          </p:txBody>
        </p:sp>
        <p:sp>
          <p:nvSpPr>
            <p:cNvPr id="403" name="Arrow"/>
            <p:cNvSpPr/>
            <p:nvPr/>
          </p:nvSpPr>
          <p:spPr>
            <a:xfrm>
              <a:off x="0" y="467843"/>
              <a:ext cx="1515528" cy="461060"/>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nvGrpSpPr>
          <p:cNvPr id="407" name="Group"/>
          <p:cNvGrpSpPr/>
          <p:nvPr/>
        </p:nvGrpSpPr>
        <p:grpSpPr>
          <a:xfrm>
            <a:off x="5896992" y="4747335"/>
            <a:ext cx="5398995" cy="1464184"/>
            <a:chOff x="0" y="0"/>
            <a:chExt cx="5398994" cy="1464183"/>
          </a:xfrm>
        </p:grpSpPr>
        <p:sp>
          <p:nvSpPr>
            <p:cNvPr id="405" name="Equation"/>
            <p:cNvSpPr txBox="1"/>
            <p:nvPr/>
          </p:nvSpPr>
          <p:spPr>
            <a:xfrm>
              <a:off x="3439968" y="0"/>
              <a:ext cx="1959027" cy="1464184"/>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5400" i="1">
                            <a:solidFill>
                              <a:srgbClr val="000000"/>
                            </a:solidFill>
                            <a:latin typeface="Cambria Math" panose="02040503050406030204" pitchFamily="18" charset="0"/>
                          </a:rPr>
                        </m:ctrlPr>
                        <m:type m:val="bar"/>
                      </m:fPr>
                      <m:num>
                        <m:r>
                          <m:rPr>
                            <m:sty m:val="p"/>
                          </m:rP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g</m:t>
                        </m:r>
                      </m:num>
                      <m:den>
                        <m:r>
                          <m:rPr>
                            <m:sty m:val="p"/>
                          </m:rP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x</m:t>
                        </m:r>
                      </m:den>
                    </m:f>
                    <m:r>
                      <a:rPr xmlns:a="http://schemas.openxmlformats.org/drawingml/2006/main" sz="5400" i="1">
                        <a:solidFill>
                          <a:srgbClr val="000000"/>
                        </a:solidFill>
                        <a:latin typeface="Cambria Math" panose="02040503050406030204" pitchFamily="18" charset="0"/>
                      </a:rPr>
                      <m:t>=</m:t>
                    </m:r>
                    <m:r>
                      <a:rPr xmlns:a="http://schemas.openxmlformats.org/drawingml/2006/main" sz="5400" i="1">
                        <a:solidFill>
                          <a:srgbClr val="000000"/>
                        </a:solidFill>
                        <a:latin typeface="Cambria Math" panose="02040503050406030204" pitchFamily="18" charset="0"/>
                      </a:rPr>
                      <m:t>1</m:t>
                    </m:r>
                  </m:oMath>
                </m:oMathPara>
              </a14:m>
              <a:endParaRPr sz="5400"/>
            </a:p>
          </p:txBody>
        </p:sp>
        <p:sp>
          <p:nvSpPr>
            <p:cNvPr id="406" name="Arrow"/>
            <p:cNvSpPr/>
            <p:nvPr/>
          </p:nvSpPr>
          <p:spPr>
            <a:xfrm>
              <a:off x="0" y="501562"/>
              <a:ext cx="1515528" cy="461059"/>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408" name="Equation"/>
          <p:cNvSpPr txBox="1"/>
          <p:nvPr/>
        </p:nvSpPr>
        <p:spPr>
          <a:xfrm>
            <a:off x="339256" y="7389852"/>
            <a:ext cx="5006632" cy="139674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4700" i="1">
                          <a:solidFill>
                            <a:srgbClr val="000000"/>
                          </a:solidFill>
                          <a:latin typeface="Cambria Math" panose="02040503050406030204" pitchFamily="18" charset="0"/>
                        </a:rPr>
                      </m:ctrlPr>
                      <m:type m:val="bar"/>
                    </m:fPr>
                    <m:num>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f</m:t>
                      </m:r>
                    </m:num>
                    <m:den>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x</m:t>
                      </m:r>
                    </m:den>
                  </m:f>
                  <m:r>
                    <a:rPr xmlns:a="http://schemas.openxmlformats.org/drawingml/2006/main" sz="4700" i="1">
                      <a:solidFill>
                        <a:srgbClr val="000000"/>
                      </a:solidFill>
                      <a:latin typeface="Cambria Math" panose="02040503050406030204" pitchFamily="18" charset="0"/>
                    </a:rPr>
                    <m:t>=</m:t>
                  </m:r>
                  <m:f>
                    <m:fPr>
                      <m:ctrlPr>
                        <a:rPr xmlns:a="http://schemas.openxmlformats.org/drawingml/2006/main" sz="4700" i="1">
                          <a:solidFill>
                            <a:srgbClr val="000000"/>
                          </a:solidFill>
                          <a:latin typeface="Cambria Math" panose="02040503050406030204" pitchFamily="18" charset="0"/>
                        </a:rPr>
                      </m:ctrlPr>
                      <m:type m:val="bar"/>
                    </m:fPr>
                    <m:num>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f</m:t>
                      </m:r>
                    </m:num>
                    <m:den>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g</m:t>
                      </m:r>
                    </m:den>
                  </m:f>
                  <m:f>
                    <m:fPr>
                      <m:ctrlPr>
                        <a:rPr xmlns:a="http://schemas.openxmlformats.org/drawingml/2006/main" sz="4700" i="1">
                          <a:solidFill>
                            <a:srgbClr val="000000"/>
                          </a:solidFill>
                          <a:latin typeface="Cambria Math" panose="02040503050406030204" pitchFamily="18" charset="0"/>
                        </a:rPr>
                      </m:ctrlPr>
                      <m:type m:val="bar"/>
                    </m:fPr>
                    <m:num>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g</m:t>
                      </m:r>
                    </m:num>
                    <m:den>
                      <m:r>
                        <m:rPr>
                          <m:sty m:val="p"/>
                        </m:rP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x</m:t>
                      </m:r>
                    </m:den>
                  </m:f>
                  <m: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2</m:t>
                  </m:r>
                  <m:r>
                    <a:rPr xmlns:a="http://schemas.openxmlformats.org/drawingml/2006/main" sz="4700" i="1">
                      <a:solidFill>
                        <a:srgbClr val="000000"/>
                      </a:solidFill>
                      <a:latin typeface="Cambria Math" panose="02040503050406030204" pitchFamily="18" charset="0"/>
                    </a:rPr>
                    <m:t>g</m:t>
                  </m:r>
                  <m:r>
                    <a:rPr xmlns:a="http://schemas.openxmlformats.org/drawingml/2006/main" sz="4700" i="1">
                      <a:solidFill>
                        <a:srgbClr val="000000"/>
                      </a:solidFill>
                      <a:latin typeface="Cambria Math" panose="02040503050406030204" pitchFamily="18" charset="0"/>
                    </a:rPr>
                    <m:t>*</m:t>
                  </m:r>
                  <m:r>
                    <a:rPr xmlns:a="http://schemas.openxmlformats.org/drawingml/2006/main" sz="4700" i="1">
                      <a:solidFill>
                        <a:srgbClr val="000000"/>
                      </a:solidFill>
                      <a:latin typeface="Cambria Math" panose="02040503050406030204" pitchFamily="18" charset="0"/>
                    </a:rPr>
                    <m:t>1</m:t>
                  </m:r>
                </m:oMath>
              </m:oMathPara>
            </a14:m>
            <a:endParaRPr sz="4700"/>
          </a:p>
        </p:txBody>
      </p:sp>
      <p:grpSp>
        <p:nvGrpSpPr>
          <p:cNvPr id="411" name="Group"/>
          <p:cNvGrpSpPr/>
          <p:nvPr/>
        </p:nvGrpSpPr>
        <p:grpSpPr>
          <a:xfrm>
            <a:off x="5870011" y="7390243"/>
            <a:ext cx="5967918" cy="1198627"/>
            <a:chOff x="0" y="0"/>
            <a:chExt cx="5967916" cy="1198625"/>
          </a:xfrm>
        </p:grpSpPr>
        <p:sp>
          <p:nvSpPr>
            <p:cNvPr id="409" name="Equation"/>
            <p:cNvSpPr txBox="1"/>
            <p:nvPr/>
          </p:nvSpPr>
          <p:spPr>
            <a:xfrm>
              <a:off x="2871047" y="0"/>
              <a:ext cx="3096870" cy="1198626"/>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4400" i="1">
                            <a:solidFill>
                              <a:srgbClr val="000000"/>
                            </a:solidFill>
                            <a:latin typeface="Cambria Math" panose="02040503050406030204" pitchFamily="18" charset="0"/>
                          </a:rPr>
                        </m:ctrlPr>
                        <m:type m:val="bar"/>
                      </m:fPr>
                      <m:num>
                        <m:r>
                          <m:rPr>
                            <m:sty m:val="p"/>
                          </m:rP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f</m:t>
                        </m:r>
                      </m:num>
                      <m:den>
                        <m:r>
                          <m:rPr>
                            <m:sty m:val="p"/>
                          </m:rP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x</m:t>
                        </m:r>
                      </m:den>
                    </m:f>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2</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x</m:t>
                    </m:r>
                    <m:r>
                      <a:rPr xmlns:a="http://schemas.openxmlformats.org/drawingml/2006/main" sz="4400" i="1">
                        <a:solidFill>
                          <a:srgbClr val="000000"/>
                        </a:solidFill>
                        <a:latin typeface="Cambria Math" panose="02040503050406030204" pitchFamily="18" charset="0"/>
                      </a:rPr>
                      <m:t>+</m:t>
                    </m:r>
                    <m:r>
                      <a:rPr xmlns:a="http://schemas.openxmlformats.org/drawingml/2006/main" sz="4400" i="1">
                        <a:solidFill>
                          <a:srgbClr val="000000"/>
                        </a:solidFill>
                        <a:latin typeface="Cambria Math" panose="02040503050406030204" pitchFamily="18" charset="0"/>
                      </a:rPr>
                      <m:t>y</m:t>
                    </m:r>
                    <m:r>
                      <a:rPr xmlns:a="http://schemas.openxmlformats.org/drawingml/2006/main" sz="4400" i="1">
                        <a:solidFill>
                          <a:srgbClr val="000000"/>
                        </a:solidFill>
                        <a:latin typeface="Cambria Math" panose="02040503050406030204" pitchFamily="18" charset="0"/>
                      </a:rPr>
                      <m:t>)</m:t>
                    </m:r>
                  </m:oMath>
                </m:oMathPara>
              </a14:m>
              <a:endParaRPr sz="4400"/>
            </a:p>
          </p:txBody>
        </p:sp>
        <p:sp>
          <p:nvSpPr>
            <p:cNvPr id="410" name="Arrow"/>
            <p:cNvSpPr/>
            <p:nvPr/>
          </p:nvSpPr>
          <p:spPr>
            <a:xfrm>
              <a:off x="0" y="368783"/>
              <a:ext cx="1515528" cy="461060"/>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04"/>
                                        </p:tgtEl>
                                        <p:attrNameLst>
                                          <p:attrName>style.visibility</p:attrName>
                                        </p:attrNameLst>
                                      </p:cBhvr>
                                      <p:to>
                                        <p:strVal val="visible"/>
                                      </p:to>
                                    </p:set>
                                    <p:animEffect filter="wipe(left)" transition="in">
                                      <p:cBhvr>
                                        <p:cTn id="7" dur="1000"/>
                                        <p:tgtEl>
                                          <p:spTgt spid="40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07"/>
                                        </p:tgtEl>
                                        <p:attrNameLst>
                                          <p:attrName>style.visibility</p:attrName>
                                        </p:attrNameLst>
                                      </p:cBhvr>
                                      <p:to>
                                        <p:strVal val="visible"/>
                                      </p:to>
                                    </p:set>
                                    <p:animEffect filter="wipe(left)" transition="in">
                                      <p:cBhvr>
                                        <p:cTn id="12" dur="1000"/>
                                        <p:tgtEl>
                                          <p:spTgt spid="40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08"/>
                                        </p:tgtEl>
                                        <p:attrNameLst>
                                          <p:attrName>style.visibility</p:attrName>
                                        </p:attrNameLst>
                                      </p:cBhvr>
                                      <p:to>
                                        <p:strVal val="visible"/>
                                      </p:to>
                                    </p:set>
                                    <p:animEffect filter="wipe(left)" transition="in">
                                      <p:cBhvr>
                                        <p:cTn id="17" dur="1000"/>
                                        <p:tgtEl>
                                          <p:spTgt spid="40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11"/>
                                        </p:tgtEl>
                                        <p:attrNameLst>
                                          <p:attrName>style.visibility</p:attrName>
                                        </p:attrNameLst>
                                      </p:cBhvr>
                                      <p:to>
                                        <p:strVal val="visible"/>
                                      </p:to>
                                    </p:set>
                                    <p:animEffect filter="wipe(left)" transition="in">
                                      <p:cBhvr>
                                        <p:cTn id="22"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4" grpId="1"/>
      <p:bldP build="whole" bldLvl="1" animBg="1" rev="0" advAuto="0" spid="407" grpId="2"/>
      <p:bldP build="whole" bldLvl="1" animBg="1" rev="0" advAuto="0" spid="408" grpId="3"/>
      <p:bldP build="whole" bldLvl="1" animBg="1" rev="0" advAuto="0" spid="411" grpId="4"/>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2"/>
          <p:cNvSpPr/>
          <p:nvPr/>
        </p:nvSpPr>
        <p:spPr>
          <a:xfrm>
            <a:off x="8521386" y="5738439"/>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500">
                <a:solidFill>
                  <a:srgbClr val="FFFFFF"/>
                </a:solidFill>
                <a:latin typeface="Helvetica Neue Light"/>
                <a:ea typeface="Helvetica Neue Light"/>
                <a:cs typeface="Helvetica Neue Light"/>
                <a:sym typeface="Helvetica Neue Light"/>
              </a:defRPr>
            </a:lvl1pPr>
          </a:lstStyle>
          <a:p>
            <a:pPr/>
            <a:r>
              <a:t>**2</a:t>
            </a:r>
          </a:p>
        </p:txBody>
      </p:sp>
      <p:sp>
        <p:nvSpPr>
          <p:cNvPr id="416" name="Line"/>
          <p:cNvSpPr/>
          <p:nvPr/>
        </p:nvSpPr>
        <p:spPr>
          <a:xfrm>
            <a:off x="6460299" y="6253037"/>
            <a:ext cx="18919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417" name="Line"/>
          <p:cNvSpPr/>
          <p:nvPr/>
        </p:nvSpPr>
        <p:spPr>
          <a:xfrm>
            <a:off x="9693257" y="6253037"/>
            <a:ext cx="178513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418" name="593172f62fce8.png" descr="593172f62fce8.png"/>
          <p:cNvPicPr>
            <a:picLocks noChangeAspect="1"/>
          </p:cNvPicPr>
          <p:nvPr/>
        </p:nvPicPr>
        <p:blipFill>
          <a:blip r:embed="rId2">
            <a:extLst/>
          </a:blip>
          <a:stretch>
            <a:fillRect/>
          </a:stretch>
        </p:blipFill>
        <p:spPr>
          <a:xfrm>
            <a:off x="1511203" y="3385622"/>
            <a:ext cx="1270001" cy="1270001"/>
          </a:xfrm>
          <a:prstGeom prst="rect">
            <a:avLst/>
          </a:prstGeom>
          <a:ln w="12700">
            <a:miter lim="400000"/>
          </a:ln>
        </p:spPr>
      </p:pic>
      <p:pic>
        <p:nvPicPr>
          <p:cNvPr id="419" name="Image" descr="Image"/>
          <p:cNvPicPr>
            <a:picLocks noChangeAspect="1"/>
          </p:cNvPicPr>
          <p:nvPr/>
        </p:nvPicPr>
        <p:blipFill>
          <a:blip r:embed="rId3">
            <a:extLst/>
          </a:blip>
          <a:stretch>
            <a:fillRect/>
          </a:stretch>
        </p:blipFill>
        <p:spPr>
          <a:xfrm>
            <a:off x="1589686" y="7939357"/>
            <a:ext cx="1328882" cy="1132010"/>
          </a:xfrm>
          <a:prstGeom prst="rect">
            <a:avLst/>
          </a:prstGeom>
          <a:ln w="12700">
            <a:miter lim="400000"/>
          </a:ln>
        </p:spPr>
      </p:pic>
      <p:sp>
        <p:nvSpPr>
          <p:cNvPr id="420" name="+"/>
          <p:cNvSpPr/>
          <p:nvPr/>
        </p:nvSpPr>
        <p:spPr>
          <a:xfrm>
            <a:off x="5340892" y="5738439"/>
            <a:ext cx="1002705"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sp>
        <p:nvSpPr>
          <p:cNvPr id="421" name="Line"/>
          <p:cNvSpPr/>
          <p:nvPr/>
        </p:nvSpPr>
        <p:spPr>
          <a:xfrm>
            <a:off x="3138160" y="4375031"/>
            <a:ext cx="2086029" cy="1402325"/>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422" name="Line"/>
          <p:cNvSpPr/>
          <p:nvPr/>
        </p:nvSpPr>
        <p:spPr>
          <a:xfrm flipV="1">
            <a:off x="3301150" y="6780271"/>
            <a:ext cx="2072044" cy="1594666"/>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423" name="Equation"/>
          <p:cNvSpPr txBox="1"/>
          <p:nvPr/>
        </p:nvSpPr>
        <p:spPr>
          <a:xfrm>
            <a:off x="4041900" y="4444285"/>
            <a:ext cx="271464" cy="258891"/>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x</m:t>
                  </m:r>
                </m:oMath>
              </m:oMathPara>
            </a14:m>
            <a:endParaRPr sz="4500"/>
          </a:p>
        </p:txBody>
      </p:sp>
      <p:sp>
        <p:nvSpPr>
          <p:cNvPr id="424" name="Equation"/>
          <p:cNvSpPr txBox="1"/>
          <p:nvPr/>
        </p:nvSpPr>
        <p:spPr>
          <a:xfrm>
            <a:off x="4204425" y="7905032"/>
            <a:ext cx="257748" cy="370333"/>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y</m:t>
                  </m:r>
                </m:oMath>
              </m:oMathPara>
            </a14:m>
            <a:endParaRPr sz="4500"/>
          </a:p>
        </p:txBody>
      </p:sp>
      <p:sp>
        <p:nvSpPr>
          <p:cNvPr id="425" name="Equation"/>
          <p:cNvSpPr txBox="1"/>
          <p:nvPr/>
        </p:nvSpPr>
        <p:spPr>
          <a:xfrm>
            <a:off x="7273672" y="5570354"/>
            <a:ext cx="265177" cy="370333"/>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g</m:t>
                  </m:r>
                </m:oMath>
              </m:oMathPara>
            </a14:m>
            <a:endParaRPr sz="4500"/>
          </a:p>
        </p:txBody>
      </p:sp>
      <p:sp>
        <p:nvSpPr>
          <p:cNvPr id="426" name="Equation"/>
          <p:cNvSpPr txBox="1"/>
          <p:nvPr/>
        </p:nvSpPr>
        <p:spPr>
          <a:xfrm>
            <a:off x="10422376" y="5502346"/>
            <a:ext cx="326899" cy="50635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f</m:t>
                  </m:r>
                </m:oMath>
              </m:oMathPara>
            </a14:m>
            <a:endParaRPr sz="4500"/>
          </a:p>
        </p:txBody>
      </p:sp>
      <p:grpSp>
        <p:nvGrpSpPr>
          <p:cNvPr id="429" name="Group"/>
          <p:cNvGrpSpPr/>
          <p:nvPr/>
        </p:nvGrpSpPr>
        <p:grpSpPr>
          <a:xfrm>
            <a:off x="1145740" y="3081620"/>
            <a:ext cx="6571223" cy="6342835"/>
            <a:chOff x="0" y="0"/>
            <a:chExt cx="6571222" cy="6342833"/>
          </a:xfrm>
        </p:grpSpPr>
        <p:sp>
          <p:nvSpPr>
            <p:cNvPr id="427" name="Equation"/>
            <p:cNvSpPr txBox="1"/>
            <p:nvPr/>
          </p:nvSpPr>
          <p:spPr>
            <a:xfrm>
              <a:off x="2687588" y="5611909"/>
              <a:ext cx="2749729" cy="55539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5800" i="1">
                        <a:solidFill>
                          <a:srgbClr val="004C7F"/>
                        </a:solidFill>
                        <a:latin typeface="Cambria Math" panose="02040503050406030204" pitchFamily="18" charset="0"/>
                      </a:rPr>
                      <m:t>g</m:t>
                    </m:r>
                    <m:r>
                      <a:rPr xmlns:a="http://schemas.openxmlformats.org/drawingml/2006/main" sz="5800" i="1">
                        <a:solidFill>
                          <a:srgbClr val="004C7F"/>
                        </a:solidFill>
                        <a:latin typeface="Cambria Math" panose="02040503050406030204" pitchFamily="18" charset="0"/>
                      </a:rPr>
                      <m:t>=</m:t>
                    </m:r>
                    <m:r>
                      <a:rPr xmlns:a="http://schemas.openxmlformats.org/drawingml/2006/main" sz="5800" i="1">
                        <a:solidFill>
                          <a:srgbClr val="004C7F"/>
                        </a:solidFill>
                        <a:latin typeface="Cambria Math" panose="02040503050406030204" pitchFamily="18" charset="0"/>
                      </a:rPr>
                      <m:t>x</m:t>
                    </m:r>
                    <m:r>
                      <a:rPr xmlns:a="http://schemas.openxmlformats.org/drawingml/2006/main" sz="5800" i="1">
                        <a:solidFill>
                          <a:srgbClr val="004C7F"/>
                        </a:solidFill>
                        <a:latin typeface="Cambria Math" panose="02040503050406030204" pitchFamily="18" charset="0"/>
                      </a:rPr>
                      <m:t>+</m:t>
                    </m:r>
                    <m:r>
                      <a:rPr xmlns:a="http://schemas.openxmlformats.org/drawingml/2006/main" sz="5800" i="1">
                        <a:solidFill>
                          <a:srgbClr val="004C7F"/>
                        </a:solidFill>
                        <a:latin typeface="Cambria Math" panose="02040503050406030204" pitchFamily="18" charset="0"/>
                      </a:rPr>
                      <m:t>y</m:t>
                    </m:r>
                  </m:oMath>
                </m:oMathPara>
              </a14:m>
              <a:endParaRPr sz="5800">
                <a:solidFill>
                  <a:srgbClr val="004D80"/>
                </a:solidFill>
              </a:endParaRPr>
            </a:p>
          </p:txBody>
        </p:sp>
        <p:sp>
          <p:nvSpPr>
            <p:cNvPr id="428" name="Rounded Rectangle"/>
            <p:cNvSpPr/>
            <p:nvPr/>
          </p:nvSpPr>
          <p:spPr>
            <a:xfrm>
              <a:off x="0" y="0"/>
              <a:ext cx="6571223" cy="6342834"/>
            </a:xfrm>
            <a:prstGeom prst="roundRect">
              <a:avLst>
                <a:gd name="adj" fmla="val 13187"/>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grpSp>
        <p:nvGrpSpPr>
          <p:cNvPr id="432" name="Group"/>
          <p:cNvGrpSpPr/>
          <p:nvPr/>
        </p:nvGrpSpPr>
        <p:grpSpPr>
          <a:xfrm>
            <a:off x="7099510" y="3023828"/>
            <a:ext cx="5036368" cy="6342834"/>
            <a:chOff x="0" y="0"/>
            <a:chExt cx="5036366" cy="6342833"/>
          </a:xfrm>
        </p:grpSpPr>
        <p:sp>
          <p:nvSpPr>
            <p:cNvPr id="430" name="Equation"/>
            <p:cNvSpPr txBox="1"/>
            <p:nvPr/>
          </p:nvSpPr>
          <p:spPr>
            <a:xfrm>
              <a:off x="2340369" y="5443197"/>
              <a:ext cx="1767601" cy="725550"/>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5400" i="1">
                        <a:solidFill>
                          <a:srgbClr val="017B76"/>
                        </a:solidFill>
                        <a:latin typeface="Cambria Math" panose="02040503050406030204" pitchFamily="18" charset="0"/>
                      </a:rPr>
                      <m:t>f</m:t>
                    </m:r>
                    <m:r>
                      <a:rPr xmlns:a="http://schemas.openxmlformats.org/drawingml/2006/main" sz="5400" i="1">
                        <a:solidFill>
                          <a:srgbClr val="017B76"/>
                        </a:solidFill>
                        <a:latin typeface="Cambria Math" panose="02040503050406030204" pitchFamily="18" charset="0"/>
                      </a:rPr>
                      <m:t>=</m:t>
                    </m:r>
                    <m:sSup>
                      <m:e>
                        <m:r>
                          <a:rPr xmlns:a="http://schemas.openxmlformats.org/drawingml/2006/main" sz="5400" i="1">
                            <a:solidFill>
                              <a:srgbClr val="017B76"/>
                            </a:solidFill>
                            <a:latin typeface="Cambria Math" panose="02040503050406030204" pitchFamily="18" charset="0"/>
                          </a:rPr>
                          <m:t>g</m:t>
                        </m:r>
                      </m:e>
                      <m:sup>
                        <m:r>
                          <a:rPr xmlns:a="http://schemas.openxmlformats.org/drawingml/2006/main" sz="5400" i="1">
                            <a:solidFill>
                              <a:srgbClr val="017B76"/>
                            </a:solidFill>
                            <a:latin typeface="Cambria Math" panose="02040503050406030204" pitchFamily="18" charset="0"/>
                          </a:rPr>
                          <m:t>2</m:t>
                        </m:r>
                      </m:sup>
                    </m:sSup>
                  </m:oMath>
                </m:oMathPara>
              </a14:m>
              <a:endParaRPr sz="5400">
                <a:solidFill>
                  <a:srgbClr val="017B76"/>
                </a:solidFill>
              </a:endParaRPr>
            </a:p>
          </p:txBody>
        </p:sp>
        <p:sp>
          <p:nvSpPr>
            <p:cNvPr id="431" name="Rounded Rectangle"/>
            <p:cNvSpPr/>
            <p:nvPr/>
          </p:nvSpPr>
          <p:spPr>
            <a:xfrm>
              <a:off x="0" y="0"/>
              <a:ext cx="5036367" cy="6342834"/>
            </a:xfrm>
            <a:prstGeom prst="roundRect">
              <a:avLst>
                <a:gd name="adj" fmla="val 16608"/>
              </a:avLst>
            </a:prstGeom>
            <a:noFill/>
            <a:ln w="38100" cap="flat">
              <a:solidFill>
                <a:schemeClr val="accent2">
                  <a:hueOff val="258623"/>
                  <a:satOff val="16006"/>
                  <a:lumOff val="-25223"/>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433" name="Compute graph &amp; Chain Rule"/>
          <p:cNvSpPr txBox="1"/>
          <p:nvPr>
            <p:ph type="title"/>
          </p:nvPr>
        </p:nvSpPr>
        <p:spPr>
          <a:xfrm>
            <a:off x="580774" y="188583"/>
            <a:ext cx="11843252" cy="2159001"/>
          </a:xfrm>
          <a:prstGeom prst="rect">
            <a:avLst/>
          </a:prstGeom>
        </p:spPr>
        <p:txBody>
          <a:bodyPr/>
          <a:lstStyle>
            <a:lvl1pPr defTabSz="508254">
              <a:defRPr sz="6960">
                <a:latin typeface="Helvetica Light"/>
                <a:ea typeface="Helvetica Light"/>
                <a:cs typeface="Helvetica Light"/>
                <a:sym typeface="Helvetica Light"/>
              </a:defRPr>
            </a:lvl1pPr>
          </a:lstStyle>
          <a:p>
            <a:pPr/>
            <a:r>
              <a:t>Compute graph &amp; Chain Rule</a:t>
            </a:r>
          </a:p>
        </p:txBody>
      </p:sp>
      <p:sp>
        <p:nvSpPr>
          <p:cNvPr id="434" name="Use the compute graph to represent the function calculations"/>
          <p:cNvSpPr txBox="1"/>
          <p:nvPr/>
        </p:nvSpPr>
        <p:spPr>
          <a:xfrm>
            <a:off x="1577441" y="2145145"/>
            <a:ext cx="9849918" cy="523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Use the compute graph to represent the function calculations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9"/>
                                        </p:tgtEl>
                                        <p:attrNameLst>
                                          <p:attrName>style.visibility</p:attrName>
                                        </p:attrNameLst>
                                      </p:cBhvr>
                                      <p:to>
                                        <p:strVal val="visible"/>
                                      </p:to>
                                    </p:set>
                                    <p:animEffect filter="dissolve" transition="in">
                                      <p:cBhvr>
                                        <p:cTn id="7" dur="1000"/>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32"/>
                                        </p:tgtEl>
                                        <p:attrNameLst>
                                          <p:attrName>style.visibility</p:attrName>
                                        </p:attrNameLst>
                                      </p:cBhvr>
                                      <p:to>
                                        <p:strVal val="visible"/>
                                      </p:to>
                                    </p:set>
                                    <p:animEffect filter="dissolve" transition="in">
                                      <p:cBhvr>
                                        <p:cTn id="12" dur="1000"/>
                                        <p:tgtEl>
                                          <p:spTgt spid="4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 grpId="1"/>
      <p:bldP build="whole" bldLvl="1" animBg="1" rev="0" advAuto="0" spid="432"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Graph architecture"/>
          <p:cNvSpPr txBox="1"/>
          <p:nvPr>
            <p:ph type="title"/>
          </p:nvPr>
        </p:nvSpPr>
        <p:spPr>
          <a:prstGeom prst="rect">
            <a:avLst/>
          </a:prstGeom>
        </p:spPr>
        <p:txBody>
          <a:bodyPr/>
          <a:lstStyle/>
          <a:p>
            <a:pPr/>
            <a:r>
              <a:t>Graph architecture</a:t>
            </a:r>
          </a:p>
        </p:txBody>
      </p:sp>
      <p:sp>
        <p:nvSpPr>
          <p:cNvPr id="136" name="A lot of research and development in the neural network space is about inventing new architectures for these graphs, rather than inventing brand new algorithms…"/>
          <p:cNvSpPr txBox="1"/>
          <p:nvPr>
            <p:ph type="body" idx="1"/>
          </p:nvPr>
        </p:nvSpPr>
        <p:spPr>
          <a:prstGeom prst="rect">
            <a:avLst/>
          </a:prstGeom>
        </p:spPr>
        <p:txBody>
          <a:bodyPr/>
          <a:lstStyle/>
          <a:p>
            <a:pPr/>
            <a:r>
              <a:t>A lot of research and development in the neural network space is about inventing new architectures for these graphs, rather than inventing brand new algorithms</a:t>
            </a:r>
          </a:p>
          <a:p>
            <a:pPr/>
            <a:r>
              <a:t>The graphs allow us to think clearly and imagine new network topologies</a:t>
            </a:r>
          </a:p>
          <a:p>
            <a:pPr/>
            <a:r>
              <a:t>A graph is a user interface to a mathematical function</a:t>
            </a:r>
          </a:p>
          <a:p>
            <a:pPr/>
            <a:r>
              <a:t>So what is a computational graph and how are they used by neural networks?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2"/>
          <p:cNvSpPr/>
          <p:nvPr/>
        </p:nvSpPr>
        <p:spPr>
          <a:xfrm>
            <a:off x="8528988" y="5201939"/>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500">
                <a:solidFill>
                  <a:srgbClr val="FFFFFF"/>
                </a:solidFill>
                <a:latin typeface="Helvetica Neue Light"/>
                <a:ea typeface="Helvetica Neue Light"/>
                <a:cs typeface="Helvetica Neue Light"/>
                <a:sym typeface="Helvetica Neue Light"/>
              </a:defRPr>
            </a:lvl1pPr>
          </a:lstStyle>
          <a:p>
            <a:pPr/>
            <a:r>
              <a:t>**2</a:t>
            </a:r>
          </a:p>
        </p:txBody>
      </p:sp>
      <p:pic>
        <p:nvPicPr>
          <p:cNvPr id="437" name="593172f62fce8.png" descr="593172f62fce8.png"/>
          <p:cNvPicPr>
            <a:picLocks noChangeAspect="1"/>
          </p:cNvPicPr>
          <p:nvPr/>
        </p:nvPicPr>
        <p:blipFill>
          <a:blip r:embed="rId2">
            <a:extLst/>
          </a:blip>
          <a:stretch>
            <a:fillRect/>
          </a:stretch>
        </p:blipFill>
        <p:spPr>
          <a:xfrm>
            <a:off x="1518805" y="2849122"/>
            <a:ext cx="1270001" cy="1270001"/>
          </a:xfrm>
          <a:prstGeom prst="rect">
            <a:avLst/>
          </a:prstGeom>
          <a:ln w="12700">
            <a:miter lim="400000"/>
          </a:ln>
        </p:spPr>
      </p:pic>
      <p:pic>
        <p:nvPicPr>
          <p:cNvPr id="438" name="Image" descr="Image"/>
          <p:cNvPicPr>
            <a:picLocks noChangeAspect="1"/>
          </p:cNvPicPr>
          <p:nvPr/>
        </p:nvPicPr>
        <p:blipFill>
          <a:blip r:embed="rId3">
            <a:extLst/>
          </a:blip>
          <a:stretch>
            <a:fillRect/>
          </a:stretch>
        </p:blipFill>
        <p:spPr>
          <a:xfrm>
            <a:off x="1597288" y="7402857"/>
            <a:ext cx="1328882" cy="1132011"/>
          </a:xfrm>
          <a:prstGeom prst="rect">
            <a:avLst/>
          </a:prstGeom>
          <a:ln w="12700">
            <a:miter lim="400000"/>
          </a:ln>
        </p:spPr>
      </p:pic>
      <p:sp>
        <p:nvSpPr>
          <p:cNvPr id="439" name="+"/>
          <p:cNvSpPr/>
          <p:nvPr/>
        </p:nvSpPr>
        <p:spPr>
          <a:xfrm>
            <a:off x="5348493" y="5201939"/>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grpSp>
        <p:nvGrpSpPr>
          <p:cNvPr id="444" name="Group"/>
          <p:cNvGrpSpPr/>
          <p:nvPr/>
        </p:nvGrpSpPr>
        <p:grpSpPr>
          <a:xfrm>
            <a:off x="3145761" y="3838532"/>
            <a:ext cx="2235035" cy="3999906"/>
            <a:chOff x="0" y="0"/>
            <a:chExt cx="2235033" cy="3999904"/>
          </a:xfrm>
        </p:grpSpPr>
        <p:sp>
          <p:nvSpPr>
            <p:cNvPr id="440" name="Line"/>
            <p:cNvSpPr/>
            <p:nvPr/>
          </p:nvSpPr>
          <p:spPr>
            <a:xfrm>
              <a:off x="-1" y="0"/>
              <a:ext cx="2086030" cy="1402324"/>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1" name="Line"/>
            <p:cNvSpPr/>
            <p:nvPr/>
          </p:nvSpPr>
          <p:spPr>
            <a:xfrm flipV="1">
              <a:off x="162990" y="2405239"/>
              <a:ext cx="2072044" cy="1594666"/>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2" name="Equation"/>
            <p:cNvSpPr txBox="1"/>
            <p:nvPr/>
          </p:nvSpPr>
          <p:spPr>
            <a:xfrm>
              <a:off x="1057471" y="215563"/>
              <a:ext cx="271463" cy="258890"/>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x</m:t>
                    </m:r>
                  </m:oMath>
                </m:oMathPara>
              </a14:m>
              <a:endParaRPr sz="4500"/>
            </a:p>
          </p:txBody>
        </p:sp>
        <p:sp>
          <p:nvSpPr>
            <p:cNvPr id="443" name="Equation"/>
            <p:cNvSpPr txBox="1"/>
            <p:nvPr/>
          </p:nvSpPr>
          <p:spPr>
            <a:xfrm>
              <a:off x="908827" y="2788026"/>
              <a:ext cx="257747" cy="370333"/>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y</m:t>
                    </m:r>
                  </m:oMath>
                </m:oMathPara>
              </a14:m>
              <a:endParaRPr sz="4500"/>
            </a:p>
          </p:txBody>
        </p:sp>
      </p:grpSp>
      <p:grpSp>
        <p:nvGrpSpPr>
          <p:cNvPr id="447" name="Group"/>
          <p:cNvGrpSpPr/>
          <p:nvPr/>
        </p:nvGrpSpPr>
        <p:grpSpPr>
          <a:xfrm>
            <a:off x="6467901" y="5033855"/>
            <a:ext cx="1891922" cy="682683"/>
            <a:chOff x="0" y="0"/>
            <a:chExt cx="1891921" cy="682682"/>
          </a:xfrm>
        </p:grpSpPr>
        <p:sp>
          <p:nvSpPr>
            <p:cNvPr id="445" name="Line"/>
            <p:cNvSpPr/>
            <p:nvPr/>
          </p:nvSpPr>
          <p:spPr>
            <a:xfrm>
              <a:off x="0" y="682682"/>
              <a:ext cx="1891922"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6" name="Equation"/>
            <p:cNvSpPr txBox="1"/>
            <p:nvPr/>
          </p:nvSpPr>
          <p:spPr>
            <a:xfrm>
              <a:off x="813372" y="0"/>
              <a:ext cx="265177" cy="37033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g</m:t>
                    </m:r>
                  </m:oMath>
                </m:oMathPara>
              </a14:m>
              <a:endParaRPr sz="4500"/>
            </a:p>
          </p:txBody>
        </p:sp>
      </p:grpSp>
      <p:grpSp>
        <p:nvGrpSpPr>
          <p:cNvPr id="450" name="Group"/>
          <p:cNvGrpSpPr/>
          <p:nvPr/>
        </p:nvGrpSpPr>
        <p:grpSpPr>
          <a:xfrm>
            <a:off x="9700859" y="4965846"/>
            <a:ext cx="1785137" cy="750692"/>
            <a:chOff x="0" y="0"/>
            <a:chExt cx="1785135" cy="750691"/>
          </a:xfrm>
        </p:grpSpPr>
        <p:sp>
          <p:nvSpPr>
            <p:cNvPr id="448" name="Line"/>
            <p:cNvSpPr/>
            <p:nvPr/>
          </p:nvSpPr>
          <p:spPr>
            <a:xfrm>
              <a:off x="0" y="750691"/>
              <a:ext cx="178513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49" name="Equation"/>
            <p:cNvSpPr txBox="1"/>
            <p:nvPr/>
          </p:nvSpPr>
          <p:spPr>
            <a:xfrm>
              <a:off x="729119" y="0"/>
              <a:ext cx="326899" cy="50634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f</m:t>
                    </m:r>
                  </m:oMath>
                </m:oMathPara>
              </a14:m>
              <a:endParaRPr sz="4500"/>
            </a:p>
          </p:txBody>
        </p:sp>
      </p:grpSp>
      <p:grpSp>
        <p:nvGrpSpPr>
          <p:cNvPr id="453" name="Group"/>
          <p:cNvGrpSpPr/>
          <p:nvPr/>
        </p:nvGrpSpPr>
        <p:grpSpPr>
          <a:xfrm>
            <a:off x="9700859" y="6044699"/>
            <a:ext cx="1785137" cy="1403840"/>
            <a:chOff x="0" y="0"/>
            <a:chExt cx="1785135" cy="1403839"/>
          </a:xfrm>
        </p:grpSpPr>
        <p:sp>
          <p:nvSpPr>
            <p:cNvPr id="451" name="Line"/>
            <p:cNvSpPr/>
            <p:nvPr/>
          </p:nvSpPr>
          <p:spPr>
            <a:xfrm>
              <a:off x="0" y="0"/>
              <a:ext cx="1785136" cy="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52" name="Equation"/>
            <p:cNvSpPr txBox="1"/>
            <p:nvPr/>
          </p:nvSpPr>
          <p:spPr>
            <a:xfrm>
              <a:off x="677531" y="392995"/>
              <a:ext cx="430074" cy="1010845"/>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400" i="1">
                            <a:solidFill>
                              <a:srgbClr val="004C7F"/>
                            </a:solidFill>
                            <a:latin typeface="Cambria Math" panose="02040503050406030204" pitchFamily="18" charset="0"/>
                          </a:rPr>
                        </m:ctrlPr>
                        <m:type m:val="bar"/>
                      </m:fPr>
                      <m:num>
                        <m:r>
                          <m:rPr>
                            <m:sty m:val="p"/>
                          </m:rPr>
                          <a:rPr xmlns:a="http://schemas.openxmlformats.org/drawingml/2006/main" sz="3400" i="1">
                            <a:solidFill>
                              <a:srgbClr val="004C7F"/>
                            </a:solidFill>
                            <a:latin typeface="Cambria Math" panose="02040503050406030204" pitchFamily="18" charset="0"/>
                          </a:rPr>
                          <m:t>∂</m:t>
                        </m:r>
                        <m:r>
                          <a:rPr xmlns:a="http://schemas.openxmlformats.org/drawingml/2006/main" sz="3400" i="1">
                            <a:solidFill>
                              <a:srgbClr val="004C7F"/>
                            </a:solidFill>
                            <a:latin typeface="Cambria Math" panose="02040503050406030204" pitchFamily="18" charset="0"/>
                          </a:rPr>
                          <m:t>f</m:t>
                        </m:r>
                      </m:num>
                      <m:den>
                        <m:r>
                          <m:rPr>
                            <m:sty m:val="p"/>
                          </m:rPr>
                          <a:rPr xmlns:a="http://schemas.openxmlformats.org/drawingml/2006/main" sz="3400" i="1">
                            <a:solidFill>
                              <a:srgbClr val="004C7F"/>
                            </a:solidFill>
                            <a:latin typeface="Cambria Math" panose="02040503050406030204" pitchFamily="18" charset="0"/>
                          </a:rPr>
                          <m:t>∂</m:t>
                        </m:r>
                        <m:r>
                          <a:rPr xmlns:a="http://schemas.openxmlformats.org/drawingml/2006/main" sz="3400" i="1">
                            <a:solidFill>
                              <a:srgbClr val="004C7F"/>
                            </a:solidFill>
                            <a:latin typeface="Cambria Math" panose="02040503050406030204" pitchFamily="18" charset="0"/>
                          </a:rPr>
                          <m:t>f</m:t>
                        </m:r>
                      </m:den>
                    </m:f>
                  </m:oMath>
                </m:oMathPara>
              </a14:m>
              <a:endParaRPr sz="3400">
                <a:solidFill>
                  <a:srgbClr val="004D80"/>
                </a:solidFill>
              </a:endParaRPr>
            </a:p>
          </p:txBody>
        </p:sp>
      </p:grpSp>
      <p:grpSp>
        <p:nvGrpSpPr>
          <p:cNvPr id="456" name="Group"/>
          <p:cNvGrpSpPr/>
          <p:nvPr/>
        </p:nvGrpSpPr>
        <p:grpSpPr>
          <a:xfrm>
            <a:off x="6404457" y="6044699"/>
            <a:ext cx="2258144" cy="1434946"/>
            <a:chOff x="0" y="0"/>
            <a:chExt cx="2258143" cy="1434945"/>
          </a:xfrm>
        </p:grpSpPr>
        <p:sp>
          <p:nvSpPr>
            <p:cNvPr id="454" name="Line"/>
            <p:cNvSpPr/>
            <p:nvPr/>
          </p:nvSpPr>
          <p:spPr>
            <a:xfrm>
              <a:off x="63444" y="0"/>
              <a:ext cx="1891922" cy="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55" name="Equation"/>
            <p:cNvSpPr txBox="1"/>
            <p:nvPr/>
          </p:nvSpPr>
          <p:spPr>
            <a:xfrm>
              <a:off x="0" y="334909"/>
              <a:ext cx="2258144" cy="1100037"/>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700" i="1">
                            <a:solidFill>
                              <a:srgbClr val="004C7F"/>
                            </a:solidFill>
                            <a:latin typeface="Cambria Math" panose="02040503050406030204" pitchFamily="18" charset="0"/>
                          </a:rPr>
                        </m:ctrlPr>
                        <m:type m:val="bar"/>
                      </m:fPr>
                      <m:num>
                        <m:r>
                          <m:rPr>
                            <m:sty m:val="p"/>
                          </m:rPr>
                          <a:rPr xmlns:a="http://schemas.openxmlformats.org/drawingml/2006/main" sz="3700" i="1">
                            <a:solidFill>
                              <a:srgbClr val="004C7F"/>
                            </a:solidFill>
                            <a:latin typeface="Cambria Math" panose="02040503050406030204" pitchFamily="18" charset="0"/>
                          </a:rPr>
                          <m:t>∂</m:t>
                        </m:r>
                        <m:r>
                          <a:rPr xmlns:a="http://schemas.openxmlformats.org/drawingml/2006/main" sz="3700" i="1">
                            <a:solidFill>
                              <a:srgbClr val="004C7F"/>
                            </a:solidFill>
                            <a:latin typeface="Cambria Math" panose="02040503050406030204" pitchFamily="18" charset="0"/>
                          </a:rPr>
                          <m:t>f</m:t>
                        </m:r>
                      </m:num>
                      <m:den>
                        <m:r>
                          <m:rPr>
                            <m:sty m:val="p"/>
                          </m:rPr>
                          <a:rPr xmlns:a="http://schemas.openxmlformats.org/drawingml/2006/main" sz="3700" i="1">
                            <a:solidFill>
                              <a:srgbClr val="004C7F"/>
                            </a:solidFill>
                            <a:latin typeface="Cambria Math" panose="02040503050406030204" pitchFamily="18" charset="0"/>
                          </a:rPr>
                          <m:t>∂</m:t>
                        </m:r>
                        <m:r>
                          <a:rPr xmlns:a="http://schemas.openxmlformats.org/drawingml/2006/main" sz="3700" i="1">
                            <a:solidFill>
                              <a:srgbClr val="004C7F"/>
                            </a:solidFill>
                            <a:latin typeface="Cambria Math" panose="02040503050406030204" pitchFamily="18" charset="0"/>
                          </a:rPr>
                          <m:t>g</m:t>
                        </m:r>
                      </m:den>
                    </m:f>
                    <m:r>
                      <a:rPr xmlns:a="http://schemas.openxmlformats.org/drawingml/2006/main" sz="3700" i="1">
                        <a:solidFill>
                          <a:srgbClr val="004C7F"/>
                        </a:solidFill>
                        <a:latin typeface="Cambria Math" panose="02040503050406030204" pitchFamily="18" charset="0"/>
                      </a:rPr>
                      <m:t>=</m:t>
                    </m:r>
                    <m:f>
                      <m:fPr>
                        <m:ctrlPr>
                          <a:rPr xmlns:a="http://schemas.openxmlformats.org/drawingml/2006/main" sz="3700" i="1">
                            <a:solidFill>
                              <a:srgbClr val="004C7F"/>
                            </a:solidFill>
                            <a:latin typeface="Cambria Math" panose="02040503050406030204" pitchFamily="18" charset="0"/>
                          </a:rPr>
                        </m:ctrlPr>
                        <m:type m:val="bar"/>
                      </m:fPr>
                      <m:num>
                        <m:r>
                          <m:rPr>
                            <m:sty m:val="p"/>
                          </m:rPr>
                          <a:rPr xmlns:a="http://schemas.openxmlformats.org/drawingml/2006/main" sz="3700" i="1">
                            <a:solidFill>
                              <a:srgbClr val="004C7F"/>
                            </a:solidFill>
                            <a:latin typeface="Cambria Math" panose="02040503050406030204" pitchFamily="18" charset="0"/>
                          </a:rPr>
                          <m:t>∂</m:t>
                        </m:r>
                        <m:r>
                          <a:rPr xmlns:a="http://schemas.openxmlformats.org/drawingml/2006/main" sz="3700" i="1">
                            <a:solidFill>
                              <a:srgbClr val="004C7F"/>
                            </a:solidFill>
                            <a:latin typeface="Cambria Math" panose="02040503050406030204" pitchFamily="18" charset="0"/>
                          </a:rPr>
                          <m:t>f</m:t>
                        </m:r>
                      </m:num>
                      <m:den>
                        <m:r>
                          <m:rPr>
                            <m:sty m:val="p"/>
                          </m:rPr>
                          <a:rPr xmlns:a="http://schemas.openxmlformats.org/drawingml/2006/main" sz="3700" i="1">
                            <a:solidFill>
                              <a:srgbClr val="004C7F"/>
                            </a:solidFill>
                            <a:latin typeface="Cambria Math" panose="02040503050406030204" pitchFamily="18" charset="0"/>
                          </a:rPr>
                          <m:t>∂</m:t>
                        </m:r>
                        <m:r>
                          <a:rPr xmlns:a="http://schemas.openxmlformats.org/drawingml/2006/main" sz="3700" i="1">
                            <a:solidFill>
                              <a:srgbClr val="004C7F"/>
                            </a:solidFill>
                            <a:latin typeface="Cambria Math" panose="02040503050406030204" pitchFamily="18" charset="0"/>
                          </a:rPr>
                          <m:t>f</m:t>
                        </m:r>
                      </m:den>
                    </m:f>
                    <m:f>
                      <m:fPr>
                        <m:ctrlPr>
                          <a:rPr xmlns:a="http://schemas.openxmlformats.org/drawingml/2006/main" sz="3700" i="1">
                            <a:solidFill>
                              <a:srgbClr val="004C7F"/>
                            </a:solidFill>
                            <a:latin typeface="Cambria Math" panose="02040503050406030204" pitchFamily="18" charset="0"/>
                          </a:rPr>
                        </m:ctrlPr>
                        <m:type m:val="bar"/>
                      </m:fPr>
                      <m:num>
                        <m:r>
                          <m:rPr>
                            <m:sty m:val="p"/>
                          </m:rPr>
                          <a:rPr xmlns:a="http://schemas.openxmlformats.org/drawingml/2006/main" sz="3700" i="1">
                            <a:solidFill>
                              <a:srgbClr val="004C7F"/>
                            </a:solidFill>
                            <a:latin typeface="Cambria Math" panose="02040503050406030204" pitchFamily="18" charset="0"/>
                          </a:rPr>
                          <m:t>∂</m:t>
                        </m:r>
                        <m:r>
                          <a:rPr xmlns:a="http://schemas.openxmlformats.org/drawingml/2006/main" sz="3700" i="1">
                            <a:solidFill>
                              <a:srgbClr val="004C7F"/>
                            </a:solidFill>
                            <a:latin typeface="Cambria Math" panose="02040503050406030204" pitchFamily="18" charset="0"/>
                          </a:rPr>
                          <m:t>f</m:t>
                        </m:r>
                      </m:num>
                      <m:den>
                        <m:r>
                          <m:rPr>
                            <m:sty m:val="p"/>
                          </m:rPr>
                          <a:rPr xmlns:a="http://schemas.openxmlformats.org/drawingml/2006/main" sz="3700" i="1">
                            <a:solidFill>
                              <a:srgbClr val="004C7F"/>
                            </a:solidFill>
                            <a:latin typeface="Cambria Math" panose="02040503050406030204" pitchFamily="18" charset="0"/>
                          </a:rPr>
                          <m:t>∂</m:t>
                        </m:r>
                        <m:r>
                          <a:rPr xmlns:a="http://schemas.openxmlformats.org/drawingml/2006/main" sz="3700" i="1">
                            <a:solidFill>
                              <a:srgbClr val="004C7F"/>
                            </a:solidFill>
                            <a:latin typeface="Cambria Math" panose="02040503050406030204" pitchFamily="18" charset="0"/>
                          </a:rPr>
                          <m:t>g</m:t>
                        </m:r>
                      </m:den>
                    </m:f>
                  </m:oMath>
                </m:oMathPara>
              </a14:m>
              <a:endParaRPr sz="3700">
                <a:solidFill>
                  <a:srgbClr val="004D80"/>
                </a:solidFill>
              </a:endParaRPr>
            </a:p>
          </p:txBody>
        </p:sp>
      </p:grpSp>
      <p:grpSp>
        <p:nvGrpSpPr>
          <p:cNvPr id="459" name="Group"/>
          <p:cNvGrpSpPr/>
          <p:nvPr/>
        </p:nvGrpSpPr>
        <p:grpSpPr>
          <a:xfrm>
            <a:off x="1752934" y="4113927"/>
            <a:ext cx="3309067" cy="1576661"/>
            <a:chOff x="0" y="0"/>
            <a:chExt cx="3309065" cy="1576660"/>
          </a:xfrm>
        </p:grpSpPr>
        <p:sp>
          <p:nvSpPr>
            <p:cNvPr id="457" name="Line"/>
            <p:cNvSpPr/>
            <p:nvPr/>
          </p:nvSpPr>
          <p:spPr>
            <a:xfrm>
              <a:off x="1223036" y="-1"/>
              <a:ext cx="2086030" cy="1402325"/>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58" name="Equation"/>
            <p:cNvSpPr txBox="1"/>
            <p:nvPr/>
          </p:nvSpPr>
          <p:spPr>
            <a:xfrm>
              <a:off x="0" y="714469"/>
              <a:ext cx="2233005" cy="86219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x</m:t>
                        </m:r>
                      </m:den>
                    </m:f>
                    <m:r>
                      <a:rPr xmlns:a="http://schemas.openxmlformats.org/drawingml/2006/main" sz="2900" i="1">
                        <a:solidFill>
                          <a:srgbClr val="004C7F"/>
                        </a:solidFill>
                        <a:latin typeface="Cambria Math" panose="02040503050406030204" pitchFamily="18" charset="0"/>
                      </a:rPr>
                      <m:t>=</m:t>
                    </m:r>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den>
                    </m:f>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g</m:t>
                        </m:r>
                      </m:den>
                    </m:f>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g</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x</m:t>
                        </m:r>
                      </m:den>
                    </m:f>
                  </m:oMath>
                </m:oMathPara>
              </a14:m>
              <a:endParaRPr sz="2900">
                <a:solidFill>
                  <a:srgbClr val="004D80"/>
                </a:solidFill>
              </a:endParaRPr>
            </a:p>
          </p:txBody>
        </p:sp>
      </p:grpSp>
      <p:grpSp>
        <p:nvGrpSpPr>
          <p:cNvPr id="462" name="Group"/>
          <p:cNvGrpSpPr/>
          <p:nvPr/>
        </p:nvGrpSpPr>
        <p:grpSpPr>
          <a:xfrm>
            <a:off x="3424133" y="6505677"/>
            <a:ext cx="2867946" cy="2126001"/>
            <a:chOff x="0" y="0"/>
            <a:chExt cx="2867944" cy="2126000"/>
          </a:xfrm>
        </p:grpSpPr>
        <p:sp>
          <p:nvSpPr>
            <p:cNvPr id="460" name="Line"/>
            <p:cNvSpPr/>
            <p:nvPr/>
          </p:nvSpPr>
          <p:spPr>
            <a:xfrm flipV="1">
              <a:off x="-1" y="-1"/>
              <a:ext cx="2072045" cy="159466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61" name="Equation"/>
            <p:cNvSpPr txBox="1"/>
            <p:nvPr/>
          </p:nvSpPr>
          <p:spPr>
            <a:xfrm>
              <a:off x="627765" y="1263810"/>
              <a:ext cx="2240180" cy="86219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y</m:t>
                        </m:r>
                      </m:den>
                    </m:f>
                    <m:r>
                      <a:rPr xmlns:a="http://schemas.openxmlformats.org/drawingml/2006/main" sz="2900" i="1">
                        <a:solidFill>
                          <a:srgbClr val="004C7F"/>
                        </a:solidFill>
                        <a:latin typeface="Cambria Math" panose="02040503050406030204" pitchFamily="18" charset="0"/>
                      </a:rPr>
                      <m:t>=</m:t>
                    </m:r>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den>
                    </m:f>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g</m:t>
                        </m:r>
                      </m:den>
                    </m:f>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g</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y</m:t>
                        </m:r>
                      </m:den>
                    </m:f>
                  </m:oMath>
                </m:oMathPara>
              </a14:m>
              <a:endParaRPr sz="2900">
                <a:solidFill>
                  <a:srgbClr val="004D80"/>
                </a:solidFill>
              </a:endParaRPr>
            </a:p>
          </p:txBody>
        </p:sp>
      </p:grpSp>
      <p:sp>
        <p:nvSpPr>
          <p:cNvPr id="463" name="Compute graph &amp;Chain Rule"/>
          <p:cNvSpPr txBox="1"/>
          <p:nvPr>
            <p:ph type="title"/>
          </p:nvPr>
        </p:nvSpPr>
        <p:spPr>
          <a:xfrm>
            <a:off x="580774" y="188583"/>
            <a:ext cx="11843252" cy="2159001"/>
          </a:xfrm>
          <a:prstGeom prst="rect">
            <a:avLst/>
          </a:prstGeom>
        </p:spPr>
        <p:txBody>
          <a:bodyPr/>
          <a:lstStyle>
            <a:lvl1pPr defTabSz="519937">
              <a:defRPr sz="7119">
                <a:latin typeface="Helvetica Light"/>
                <a:ea typeface="Helvetica Light"/>
                <a:cs typeface="Helvetica Light"/>
                <a:sym typeface="Helvetica Light"/>
              </a:defRPr>
            </a:lvl1pPr>
          </a:lstStyle>
          <a:p>
            <a:pPr/>
            <a:r>
              <a:t>Compute graph &amp;Chain Rule</a:t>
            </a:r>
          </a:p>
        </p:txBody>
      </p:sp>
      <p:sp>
        <p:nvSpPr>
          <p:cNvPr id="464" name="Use the chain rule for back propagation"/>
          <p:cNvSpPr txBox="1"/>
          <p:nvPr/>
        </p:nvSpPr>
        <p:spPr>
          <a:xfrm>
            <a:off x="3303523" y="2145145"/>
            <a:ext cx="6397753" cy="523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Use the chain rule for back propagation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44"/>
                                        </p:tgtEl>
                                        <p:attrNameLst>
                                          <p:attrName>style.visibility</p:attrName>
                                        </p:attrNameLst>
                                      </p:cBhvr>
                                      <p:to>
                                        <p:strVal val="visible"/>
                                      </p:to>
                                    </p:set>
                                    <p:animEffect filter="wipe(left)" transition="in">
                                      <p:cBhvr>
                                        <p:cTn id="7" dur="10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47"/>
                                        </p:tgtEl>
                                        <p:attrNameLst>
                                          <p:attrName>style.visibility</p:attrName>
                                        </p:attrNameLst>
                                      </p:cBhvr>
                                      <p:to>
                                        <p:strVal val="visible"/>
                                      </p:to>
                                    </p:set>
                                    <p:animEffect filter="wipe(left)" transition="in">
                                      <p:cBhvr>
                                        <p:cTn id="12" dur="1000"/>
                                        <p:tgtEl>
                                          <p:spTgt spid="44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50"/>
                                        </p:tgtEl>
                                        <p:attrNameLst>
                                          <p:attrName>style.visibility</p:attrName>
                                        </p:attrNameLst>
                                      </p:cBhvr>
                                      <p:to>
                                        <p:strVal val="visible"/>
                                      </p:to>
                                    </p:set>
                                    <p:animEffect filter="wipe(left)" transition="in">
                                      <p:cBhvr>
                                        <p:cTn id="17" dur="1000"/>
                                        <p:tgtEl>
                                          <p:spTgt spid="45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2" grpId="4" fill="hold">
                                  <p:stCondLst>
                                    <p:cond delay="0"/>
                                  </p:stCondLst>
                                  <p:iterate type="el" backwards="0">
                                    <p:tmAbs val="0"/>
                                  </p:iterate>
                                  <p:childTnLst>
                                    <p:set>
                                      <p:cBhvr>
                                        <p:cTn id="21" fill="hold"/>
                                        <p:tgtEl>
                                          <p:spTgt spid="453"/>
                                        </p:tgtEl>
                                        <p:attrNameLst>
                                          <p:attrName>style.visibility</p:attrName>
                                        </p:attrNameLst>
                                      </p:cBhvr>
                                      <p:to>
                                        <p:strVal val="visible"/>
                                      </p:to>
                                    </p:set>
                                    <p:animEffect filter="wipe(right)" transition="in">
                                      <p:cBhvr>
                                        <p:cTn id="22" dur="1000"/>
                                        <p:tgtEl>
                                          <p:spTgt spid="45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2" presetID="22" grpId="5" fill="hold">
                                  <p:stCondLst>
                                    <p:cond delay="0"/>
                                  </p:stCondLst>
                                  <p:iterate type="el" backwards="0">
                                    <p:tmAbs val="0"/>
                                  </p:iterate>
                                  <p:childTnLst>
                                    <p:set>
                                      <p:cBhvr>
                                        <p:cTn id="26" fill="hold"/>
                                        <p:tgtEl>
                                          <p:spTgt spid="456"/>
                                        </p:tgtEl>
                                        <p:attrNameLst>
                                          <p:attrName>style.visibility</p:attrName>
                                        </p:attrNameLst>
                                      </p:cBhvr>
                                      <p:to>
                                        <p:strVal val="visible"/>
                                      </p:to>
                                    </p:set>
                                    <p:animEffect filter="wipe(right)" transition="in">
                                      <p:cBhvr>
                                        <p:cTn id="27" dur="1000"/>
                                        <p:tgtEl>
                                          <p:spTgt spid="45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2" presetID="22" grpId="6" fill="hold">
                                  <p:stCondLst>
                                    <p:cond delay="0"/>
                                  </p:stCondLst>
                                  <p:iterate type="el" backwards="0">
                                    <p:tmAbs val="0"/>
                                  </p:iterate>
                                  <p:childTnLst>
                                    <p:set>
                                      <p:cBhvr>
                                        <p:cTn id="31" fill="hold"/>
                                        <p:tgtEl>
                                          <p:spTgt spid="459"/>
                                        </p:tgtEl>
                                        <p:attrNameLst>
                                          <p:attrName>style.visibility</p:attrName>
                                        </p:attrNameLst>
                                      </p:cBhvr>
                                      <p:to>
                                        <p:strVal val="visible"/>
                                      </p:to>
                                    </p:set>
                                    <p:animEffect filter="wipe(right)" transition="in">
                                      <p:cBhvr>
                                        <p:cTn id="32" dur="1000"/>
                                        <p:tgtEl>
                                          <p:spTgt spid="45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2" presetID="22" grpId="7" fill="hold">
                                  <p:stCondLst>
                                    <p:cond delay="0"/>
                                  </p:stCondLst>
                                  <p:iterate type="el" backwards="0">
                                    <p:tmAbs val="0"/>
                                  </p:iterate>
                                  <p:childTnLst>
                                    <p:set>
                                      <p:cBhvr>
                                        <p:cTn id="36" fill="hold"/>
                                        <p:tgtEl>
                                          <p:spTgt spid="462"/>
                                        </p:tgtEl>
                                        <p:attrNameLst>
                                          <p:attrName>style.visibility</p:attrName>
                                        </p:attrNameLst>
                                      </p:cBhvr>
                                      <p:to>
                                        <p:strVal val="visible"/>
                                      </p:to>
                                    </p:set>
                                    <p:animEffect filter="wipe(right)" transition="in">
                                      <p:cBhvr>
                                        <p:cTn id="37"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9" grpId="6"/>
      <p:bldP build="whole" bldLvl="1" animBg="1" rev="0" advAuto="0" spid="456" grpId="5"/>
      <p:bldP build="whole" bldLvl="1" animBg="1" rev="0" advAuto="0" spid="450" grpId="3"/>
      <p:bldP build="whole" bldLvl="1" animBg="1" rev="0" advAuto="0" spid="453" grpId="4"/>
      <p:bldP build="whole" bldLvl="1" animBg="1" rev="0" advAuto="0" spid="447" grpId="2"/>
      <p:bldP build="whole" bldLvl="1" animBg="1" rev="0" advAuto="0" spid="444" grpId="1"/>
      <p:bldP build="whole" bldLvl="1" animBg="1" rev="0" advAuto="0" spid="462" grpId="7"/>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Compute graph &amp;Chain Rule"/>
          <p:cNvSpPr txBox="1"/>
          <p:nvPr>
            <p:ph type="title"/>
          </p:nvPr>
        </p:nvSpPr>
        <p:spPr>
          <a:xfrm>
            <a:off x="580774" y="188583"/>
            <a:ext cx="11843252" cy="2159001"/>
          </a:xfrm>
          <a:prstGeom prst="rect">
            <a:avLst/>
          </a:prstGeom>
        </p:spPr>
        <p:txBody>
          <a:bodyPr/>
          <a:lstStyle>
            <a:lvl1pPr defTabSz="519937">
              <a:defRPr sz="7119">
                <a:latin typeface="Helvetica Light"/>
                <a:ea typeface="Helvetica Light"/>
                <a:cs typeface="Helvetica Light"/>
                <a:sym typeface="Helvetica Light"/>
              </a:defRPr>
            </a:lvl1pPr>
          </a:lstStyle>
          <a:p>
            <a:pPr/>
            <a:r>
              <a:t>Compute graph &amp;Chain Rule</a:t>
            </a:r>
          </a:p>
        </p:txBody>
      </p:sp>
      <p:sp>
        <p:nvSpPr>
          <p:cNvPr id="467" name="**2"/>
          <p:cNvSpPr/>
          <p:nvPr/>
        </p:nvSpPr>
        <p:spPr>
          <a:xfrm>
            <a:off x="8756113" y="5182723"/>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500">
                <a:solidFill>
                  <a:srgbClr val="FFFFFF"/>
                </a:solidFill>
                <a:latin typeface="Helvetica Neue Light"/>
                <a:ea typeface="Helvetica Neue Light"/>
                <a:cs typeface="Helvetica Neue Light"/>
                <a:sym typeface="Helvetica Neue Light"/>
              </a:defRPr>
            </a:lvl1pPr>
          </a:lstStyle>
          <a:p>
            <a:pPr/>
            <a:r>
              <a:t>**2</a:t>
            </a:r>
          </a:p>
        </p:txBody>
      </p:sp>
      <p:pic>
        <p:nvPicPr>
          <p:cNvPr id="468" name="593172f62fce8.png" descr="593172f62fce8.png"/>
          <p:cNvPicPr>
            <a:picLocks noChangeAspect="1"/>
          </p:cNvPicPr>
          <p:nvPr/>
        </p:nvPicPr>
        <p:blipFill>
          <a:blip r:embed="rId2">
            <a:extLst/>
          </a:blip>
          <a:stretch>
            <a:fillRect/>
          </a:stretch>
        </p:blipFill>
        <p:spPr>
          <a:xfrm>
            <a:off x="1745930" y="2829905"/>
            <a:ext cx="1270001" cy="1270001"/>
          </a:xfrm>
          <a:prstGeom prst="rect">
            <a:avLst/>
          </a:prstGeom>
          <a:ln w="12700">
            <a:miter lim="400000"/>
          </a:ln>
        </p:spPr>
      </p:pic>
      <p:pic>
        <p:nvPicPr>
          <p:cNvPr id="469" name="Image" descr="Image"/>
          <p:cNvPicPr>
            <a:picLocks noChangeAspect="1"/>
          </p:cNvPicPr>
          <p:nvPr/>
        </p:nvPicPr>
        <p:blipFill>
          <a:blip r:embed="rId3">
            <a:extLst/>
          </a:blip>
          <a:stretch>
            <a:fillRect/>
          </a:stretch>
        </p:blipFill>
        <p:spPr>
          <a:xfrm>
            <a:off x="1824413" y="7383640"/>
            <a:ext cx="1328882" cy="1132011"/>
          </a:xfrm>
          <a:prstGeom prst="rect">
            <a:avLst/>
          </a:prstGeom>
          <a:ln w="12700">
            <a:miter lim="400000"/>
          </a:ln>
        </p:spPr>
      </p:pic>
      <p:sp>
        <p:nvSpPr>
          <p:cNvPr id="470" name="+"/>
          <p:cNvSpPr/>
          <p:nvPr/>
        </p:nvSpPr>
        <p:spPr>
          <a:xfrm>
            <a:off x="5575618" y="5182723"/>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grpSp>
        <p:nvGrpSpPr>
          <p:cNvPr id="475" name="Group"/>
          <p:cNvGrpSpPr/>
          <p:nvPr/>
        </p:nvGrpSpPr>
        <p:grpSpPr>
          <a:xfrm>
            <a:off x="3372887" y="3819315"/>
            <a:ext cx="2235034" cy="3999906"/>
            <a:chOff x="0" y="0"/>
            <a:chExt cx="2235033" cy="3999904"/>
          </a:xfrm>
        </p:grpSpPr>
        <p:sp>
          <p:nvSpPr>
            <p:cNvPr id="471" name="Line"/>
            <p:cNvSpPr/>
            <p:nvPr/>
          </p:nvSpPr>
          <p:spPr>
            <a:xfrm>
              <a:off x="-1" y="0"/>
              <a:ext cx="2086030" cy="1402324"/>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2" name="Line"/>
            <p:cNvSpPr/>
            <p:nvPr/>
          </p:nvSpPr>
          <p:spPr>
            <a:xfrm flipV="1">
              <a:off x="162990" y="2405239"/>
              <a:ext cx="2072044" cy="1594666"/>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3" name="Equation"/>
            <p:cNvSpPr txBox="1"/>
            <p:nvPr/>
          </p:nvSpPr>
          <p:spPr>
            <a:xfrm>
              <a:off x="1057471" y="215563"/>
              <a:ext cx="271463" cy="258890"/>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x</m:t>
                    </m:r>
                  </m:oMath>
                </m:oMathPara>
              </a14:m>
              <a:endParaRPr sz="4500"/>
            </a:p>
          </p:txBody>
        </p:sp>
        <p:sp>
          <p:nvSpPr>
            <p:cNvPr id="474" name="Equation"/>
            <p:cNvSpPr txBox="1"/>
            <p:nvPr/>
          </p:nvSpPr>
          <p:spPr>
            <a:xfrm>
              <a:off x="908827" y="2788026"/>
              <a:ext cx="257747" cy="370333"/>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y</m:t>
                    </m:r>
                  </m:oMath>
                </m:oMathPara>
              </a14:m>
              <a:endParaRPr sz="4500"/>
            </a:p>
          </p:txBody>
        </p:sp>
      </p:grpSp>
      <p:grpSp>
        <p:nvGrpSpPr>
          <p:cNvPr id="478" name="Group"/>
          <p:cNvGrpSpPr/>
          <p:nvPr/>
        </p:nvGrpSpPr>
        <p:grpSpPr>
          <a:xfrm>
            <a:off x="6695026" y="5014638"/>
            <a:ext cx="1891923" cy="682684"/>
            <a:chOff x="0" y="0"/>
            <a:chExt cx="1891921" cy="682682"/>
          </a:xfrm>
        </p:grpSpPr>
        <p:sp>
          <p:nvSpPr>
            <p:cNvPr id="476" name="Line"/>
            <p:cNvSpPr/>
            <p:nvPr/>
          </p:nvSpPr>
          <p:spPr>
            <a:xfrm>
              <a:off x="0" y="682682"/>
              <a:ext cx="1891922"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77" name="Equation"/>
            <p:cNvSpPr txBox="1"/>
            <p:nvPr/>
          </p:nvSpPr>
          <p:spPr>
            <a:xfrm>
              <a:off x="813372" y="0"/>
              <a:ext cx="265177" cy="37033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g</m:t>
                    </m:r>
                  </m:oMath>
                </m:oMathPara>
              </a14:m>
              <a:endParaRPr sz="4500"/>
            </a:p>
          </p:txBody>
        </p:sp>
      </p:grpSp>
      <p:grpSp>
        <p:nvGrpSpPr>
          <p:cNvPr id="481" name="Group"/>
          <p:cNvGrpSpPr/>
          <p:nvPr/>
        </p:nvGrpSpPr>
        <p:grpSpPr>
          <a:xfrm>
            <a:off x="9927983" y="4946630"/>
            <a:ext cx="1785137" cy="750692"/>
            <a:chOff x="0" y="0"/>
            <a:chExt cx="1785135" cy="750691"/>
          </a:xfrm>
        </p:grpSpPr>
        <p:sp>
          <p:nvSpPr>
            <p:cNvPr id="479" name="Line"/>
            <p:cNvSpPr/>
            <p:nvPr/>
          </p:nvSpPr>
          <p:spPr>
            <a:xfrm>
              <a:off x="0" y="750691"/>
              <a:ext cx="178513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0" name="Equation"/>
            <p:cNvSpPr txBox="1"/>
            <p:nvPr/>
          </p:nvSpPr>
          <p:spPr>
            <a:xfrm>
              <a:off x="729119" y="0"/>
              <a:ext cx="326899" cy="50634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f</m:t>
                    </m:r>
                  </m:oMath>
                </m:oMathPara>
              </a14:m>
              <a:endParaRPr sz="4500"/>
            </a:p>
          </p:txBody>
        </p:sp>
      </p:grpSp>
      <p:grpSp>
        <p:nvGrpSpPr>
          <p:cNvPr id="484" name="Group"/>
          <p:cNvGrpSpPr/>
          <p:nvPr/>
        </p:nvGrpSpPr>
        <p:grpSpPr>
          <a:xfrm>
            <a:off x="9927983" y="6025482"/>
            <a:ext cx="1827402" cy="1403841"/>
            <a:chOff x="0" y="0"/>
            <a:chExt cx="1827400" cy="1403839"/>
          </a:xfrm>
        </p:grpSpPr>
        <p:sp>
          <p:nvSpPr>
            <p:cNvPr id="482" name="Line"/>
            <p:cNvSpPr/>
            <p:nvPr/>
          </p:nvSpPr>
          <p:spPr>
            <a:xfrm>
              <a:off x="0" y="0"/>
              <a:ext cx="1785136" cy="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3" name="Equation"/>
            <p:cNvSpPr txBox="1"/>
            <p:nvPr/>
          </p:nvSpPr>
          <p:spPr>
            <a:xfrm>
              <a:off x="677531" y="392995"/>
              <a:ext cx="1149870" cy="1010845"/>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400" i="1">
                            <a:solidFill>
                              <a:srgbClr val="004C7F"/>
                            </a:solidFill>
                            <a:latin typeface="Cambria Math" panose="02040503050406030204" pitchFamily="18" charset="0"/>
                          </a:rPr>
                        </m:ctrlPr>
                        <m:type m:val="bar"/>
                      </m:fPr>
                      <m:num>
                        <m:r>
                          <m:rPr>
                            <m:sty m:val="p"/>
                          </m:rPr>
                          <a:rPr xmlns:a="http://schemas.openxmlformats.org/drawingml/2006/main" sz="3400" i="1">
                            <a:solidFill>
                              <a:srgbClr val="004C7F"/>
                            </a:solidFill>
                            <a:latin typeface="Cambria Math" panose="02040503050406030204" pitchFamily="18" charset="0"/>
                          </a:rPr>
                          <m:t>∂</m:t>
                        </m:r>
                        <m:r>
                          <a:rPr xmlns:a="http://schemas.openxmlformats.org/drawingml/2006/main" sz="3400" i="1">
                            <a:solidFill>
                              <a:srgbClr val="004C7F"/>
                            </a:solidFill>
                            <a:latin typeface="Cambria Math" panose="02040503050406030204" pitchFamily="18" charset="0"/>
                          </a:rPr>
                          <m:t>f</m:t>
                        </m:r>
                      </m:num>
                      <m:den>
                        <m:r>
                          <m:rPr>
                            <m:sty m:val="p"/>
                          </m:rPr>
                          <a:rPr xmlns:a="http://schemas.openxmlformats.org/drawingml/2006/main" sz="3400" i="1">
                            <a:solidFill>
                              <a:srgbClr val="004C7F"/>
                            </a:solidFill>
                            <a:latin typeface="Cambria Math" panose="02040503050406030204" pitchFamily="18" charset="0"/>
                          </a:rPr>
                          <m:t>∂</m:t>
                        </m:r>
                        <m:r>
                          <a:rPr xmlns:a="http://schemas.openxmlformats.org/drawingml/2006/main" sz="3400" i="1">
                            <a:solidFill>
                              <a:srgbClr val="004C7F"/>
                            </a:solidFill>
                            <a:latin typeface="Cambria Math" panose="02040503050406030204" pitchFamily="18" charset="0"/>
                          </a:rPr>
                          <m:t>f</m:t>
                        </m:r>
                      </m:den>
                    </m:f>
                    <m:r>
                      <a:rPr xmlns:a="http://schemas.openxmlformats.org/drawingml/2006/main" sz="3400" i="1">
                        <a:solidFill>
                          <a:srgbClr val="004C7F"/>
                        </a:solidFill>
                        <a:latin typeface="Cambria Math" panose="02040503050406030204" pitchFamily="18" charset="0"/>
                      </a:rPr>
                      <m:t>=</m:t>
                    </m:r>
                    <m:r>
                      <a:rPr xmlns:a="http://schemas.openxmlformats.org/drawingml/2006/main" sz="3400" i="1">
                        <a:solidFill>
                          <a:srgbClr val="004C7F"/>
                        </a:solidFill>
                        <a:latin typeface="Cambria Math" panose="02040503050406030204" pitchFamily="18" charset="0"/>
                      </a:rPr>
                      <m:t>1</m:t>
                    </m:r>
                  </m:oMath>
                </m:oMathPara>
              </a14:m>
              <a:endParaRPr sz="3400">
                <a:solidFill>
                  <a:srgbClr val="004D80"/>
                </a:solidFill>
              </a:endParaRPr>
            </a:p>
          </p:txBody>
        </p:sp>
      </p:grpSp>
      <p:grpSp>
        <p:nvGrpSpPr>
          <p:cNvPr id="487" name="Group"/>
          <p:cNvGrpSpPr/>
          <p:nvPr/>
        </p:nvGrpSpPr>
        <p:grpSpPr>
          <a:xfrm>
            <a:off x="6401848" y="6025482"/>
            <a:ext cx="2478279" cy="1251127"/>
            <a:chOff x="0" y="0"/>
            <a:chExt cx="2478277" cy="1251125"/>
          </a:xfrm>
        </p:grpSpPr>
        <p:sp>
          <p:nvSpPr>
            <p:cNvPr id="485" name="Line"/>
            <p:cNvSpPr/>
            <p:nvPr/>
          </p:nvSpPr>
          <p:spPr>
            <a:xfrm>
              <a:off x="293178" y="0"/>
              <a:ext cx="1891922" cy="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6" name="Equation"/>
            <p:cNvSpPr txBox="1"/>
            <p:nvPr/>
          </p:nvSpPr>
          <p:spPr>
            <a:xfrm>
              <a:off x="0" y="388935"/>
              <a:ext cx="2478279" cy="86219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den>
                    </m:f>
                    <m:f>
                      <m:fPr>
                        <m:ctrlPr>
                          <a:rPr xmlns:a="http://schemas.openxmlformats.org/drawingml/2006/main" sz="2900" i="1">
                            <a:solidFill>
                              <a:srgbClr val="004C7F"/>
                            </a:solidFill>
                            <a:latin typeface="Cambria Math" panose="02040503050406030204" pitchFamily="18" charset="0"/>
                          </a:rPr>
                        </m:ctrlPr>
                        <m:type m:val="bar"/>
                      </m:fPr>
                      <m:num>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f</m:t>
                        </m:r>
                      </m:num>
                      <m:den>
                        <m:r>
                          <m:rPr>
                            <m:sty m:val="p"/>
                          </m:rP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g</m:t>
                        </m:r>
                      </m:den>
                    </m:f>
                    <m: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2</m:t>
                    </m:r>
                    <m: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x</m:t>
                    </m:r>
                    <m: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y</m:t>
                    </m:r>
                    <m:r>
                      <a:rPr xmlns:a="http://schemas.openxmlformats.org/drawingml/2006/main" sz="2900" i="1">
                        <a:solidFill>
                          <a:srgbClr val="004C7F"/>
                        </a:solidFill>
                        <a:latin typeface="Cambria Math" panose="02040503050406030204" pitchFamily="18" charset="0"/>
                      </a:rPr>
                      <m:t>)</m:t>
                    </m:r>
                  </m:oMath>
                </m:oMathPara>
              </a14:m>
              <a:endParaRPr sz="2900">
                <a:solidFill>
                  <a:srgbClr val="004D80"/>
                </a:solidFill>
              </a:endParaRPr>
            </a:p>
          </p:txBody>
        </p:sp>
      </p:grpSp>
      <p:grpSp>
        <p:nvGrpSpPr>
          <p:cNvPr id="490" name="Group"/>
          <p:cNvGrpSpPr/>
          <p:nvPr/>
        </p:nvGrpSpPr>
        <p:grpSpPr>
          <a:xfrm>
            <a:off x="871682" y="4094710"/>
            <a:ext cx="4417444" cy="1541804"/>
            <a:chOff x="0" y="0"/>
            <a:chExt cx="4417443" cy="1541802"/>
          </a:xfrm>
        </p:grpSpPr>
        <p:sp>
          <p:nvSpPr>
            <p:cNvPr id="488" name="Line"/>
            <p:cNvSpPr/>
            <p:nvPr/>
          </p:nvSpPr>
          <p:spPr>
            <a:xfrm>
              <a:off x="2331414" y="0"/>
              <a:ext cx="2086030" cy="1402324"/>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89" name="Equation"/>
            <p:cNvSpPr txBox="1"/>
            <p:nvPr/>
          </p:nvSpPr>
          <p:spPr>
            <a:xfrm>
              <a:off x="0" y="649881"/>
              <a:ext cx="3545967" cy="89192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000" i="1">
                            <a:solidFill>
                              <a:srgbClr val="004C7F"/>
                            </a:solidFill>
                            <a:latin typeface="Cambria Math" panose="02040503050406030204" pitchFamily="18" charset="0"/>
                          </a:rPr>
                        </m:ctrlPr>
                        <m:type m:val="bar"/>
                      </m:fPr>
                      <m:num>
                        <m:r>
                          <m:rPr>
                            <m:sty m:val="p"/>
                          </m:rP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f</m:t>
                        </m:r>
                      </m:num>
                      <m:den>
                        <m:r>
                          <m:rPr>
                            <m:sty m:val="p"/>
                          </m:rP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f</m:t>
                        </m:r>
                      </m:den>
                    </m:f>
                    <m:f>
                      <m:fPr>
                        <m:ctrlPr>
                          <a:rPr xmlns:a="http://schemas.openxmlformats.org/drawingml/2006/main" sz="3000" i="1">
                            <a:solidFill>
                              <a:srgbClr val="004C7F"/>
                            </a:solidFill>
                            <a:latin typeface="Cambria Math" panose="02040503050406030204" pitchFamily="18" charset="0"/>
                          </a:rPr>
                        </m:ctrlPr>
                        <m:type m:val="bar"/>
                      </m:fPr>
                      <m:num>
                        <m:r>
                          <m:rPr>
                            <m:sty m:val="p"/>
                          </m:rP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f</m:t>
                        </m:r>
                      </m:num>
                      <m:den>
                        <m:r>
                          <m:rPr>
                            <m:sty m:val="p"/>
                          </m:rP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g</m:t>
                        </m:r>
                      </m:den>
                    </m:f>
                    <m:f>
                      <m:fPr>
                        <m:ctrlPr>
                          <a:rPr xmlns:a="http://schemas.openxmlformats.org/drawingml/2006/main" sz="3000" i="1">
                            <a:solidFill>
                              <a:srgbClr val="004C7F"/>
                            </a:solidFill>
                            <a:latin typeface="Cambria Math" panose="02040503050406030204" pitchFamily="18" charset="0"/>
                          </a:rPr>
                        </m:ctrlPr>
                        <m:type m:val="bar"/>
                      </m:fPr>
                      <m:num>
                        <m:r>
                          <m:rPr>
                            <m:sty m:val="p"/>
                          </m:rP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g</m:t>
                        </m:r>
                      </m:num>
                      <m:den>
                        <m:r>
                          <m:rPr>
                            <m:sty m:val="p"/>
                          </m:rP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x</m:t>
                        </m:r>
                      </m:den>
                    </m:f>
                    <m: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2</m:t>
                    </m:r>
                    <m: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x</m:t>
                    </m:r>
                    <m: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y</m:t>
                    </m:r>
                    <m: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1</m:t>
                    </m:r>
                  </m:oMath>
                </m:oMathPara>
              </a14:m>
              <a:endParaRPr sz="3000">
                <a:solidFill>
                  <a:srgbClr val="004D80"/>
                </a:solidFill>
              </a:endParaRPr>
            </a:p>
          </p:txBody>
        </p:sp>
      </p:grpSp>
      <p:grpSp>
        <p:nvGrpSpPr>
          <p:cNvPr id="493" name="Group"/>
          <p:cNvGrpSpPr/>
          <p:nvPr/>
        </p:nvGrpSpPr>
        <p:grpSpPr>
          <a:xfrm>
            <a:off x="3651258" y="6486460"/>
            <a:ext cx="4237124" cy="2164435"/>
            <a:chOff x="0" y="0"/>
            <a:chExt cx="4237122" cy="2164434"/>
          </a:xfrm>
        </p:grpSpPr>
        <p:sp>
          <p:nvSpPr>
            <p:cNvPr id="491" name="Line"/>
            <p:cNvSpPr/>
            <p:nvPr/>
          </p:nvSpPr>
          <p:spPr>
            <a:xfrm flipV="1">
              <a:off x="-1" y="-1"/>
              <a:ext cx="2072045" cy="159466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492" name="Equation"/>
            <p:cNvSpPr txBox="1"/>
            <p:nvPr/>
          </p:nvSpPr>
          <p:spPr>
            <a:xfrm>
              <a:off x="573803" y="1242782"/>
              <a:ext cx="3663320" cy="921653"/>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100" i="1">
                            <a:solidFill>
                              <a:srgbClr val="004C7F"/>
                            </a:solidFill>
                            <a:latin typeface="Cambria Math" panose="02040503050406030204" pitchFamily="18" charset="0"/>
                          </a:rPr>
                        </m:ctrlPr>
                        <m:type m:val="bar"/>
                      </m:fPr>
                      <m:num>
                        <m:r>
                          <m:rPr>
                            <m:sty m:val="p"/>
                          </m:rP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f</m:t>
                        </m:r>
                      </m:num>
                      <m:den>
                        <m:r>
                          <m:rPr>
                            <m:sty m:val="p"/>
                          </m:rP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f</m:t>
                        </m:r>
                      </m:den>
                    </m:f>
                    <m:f>
                      <m:fPr>
                        <m:ctrlPr>
                          <a:rPr xmlns:a="http://schemas.openxmlformats.org/drawingml/2006/main" sz="3100" i="1">
                            <a:solidFill>
                              <a:srgbClr val="004C7F"/>
                            </a:solidFill>
                            <a:latin typeface="Cambria Math" panose="02040503050406030204" pitchFamily="18" charset="0"/>
                          </a:rPr>
                        </m:ctrlPr>
                        <m:type m:val="bar"/>
                      </m:fPr>
                      <m:num>
                        <m:r>
                          <m:rPr>
                            <m:sty m:val="p"/>
                          </m:rP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f</m:t>
                        </m:r>
                      </m:num>
                      <m:den>
                        <m:r>
                          <m:rPr>
                            <m:sty m:val="p"/>
                          </m:rP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g</m:t>
                        </m:r>
                      </m:den>
                    </m:f>
                    <m:f>
                      <m:fPr>
                        <m:ctrlPr>
                          <a:rPr xmlns:a="http://schemas.openxmlformats.org/drawingml/2006/main" sz="3100" i="1">
                            <a:solidFill>
                              <a:srgbClr val="004C7F"/>
                            </a:solidFill>
                            <a:latin typeface="Cambria Math" panose="02040503050406030204" pitchFamily="18" charset="0"/>
                          </a:rPr>
                        </m:ctrlPr>
                        <m:type m:val="bar"/>
                      </m:fPr>
                      <m:num>
                        <m:r>
                          <m:rPr>
                            <m:sty m:val="p"/>
                          </m:rP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g</m:t>
                        </m:r>
                      </m:num>
                      <m:den>
                        <m:r>
                          <m:rPr>
                            <m:sty m:val="p"/>
                          </m:rP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y</m:t>
                        </m:r>
                      </m:den>
                    </m:f>
                    <m: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2</m:t>
                    </m:r>
                    <m: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x</m:t>
                    </m:r>
                    <m: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y</m:t>
                    </m:r>
                    <m: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1</m:t>
                    </m:r>
                  </m:oMath>
                </m:oMathPara>
              </a14:m>
              <a:endParaRPr sz="3100">
                <a:solidFill>
                  <a:srgbClr val="004D80"/>
                </a:solidFill>
              </a:endParaRPr>
            </a:p>
          </p:txBody>
        </p:sp>
      </p:grpSp>
      <p:sp>
        <p:nvSpPr>
          <p:cNvPr id="494" name="Use the chain rule for backpropagation"/>
          <p:cNvSpPr txBox="1"/>
          <p:nvPr/>
        </p:nvSpPr>
        <p:spPr>
          <a:xfrm>
            <a:off x="3303523" y="2145145"/>
            <a:ext cx="6298897" cy="523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Use the chain rule for backpropagation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484"/>
                                        </p:tgtEl>
                                        <p:attrNameLst>
                                          <p:attrName>style.visibility</p:attrName>
                                        </p:attrNameLst>
                                      </p:cBhvr>
                                      <p:to>
                                        <p:strVal val="visible"/>
                                      </p:to>
                                    </p:set>
                                    <p:animEffect filter="wipe(right)" transition="in">
                                      <p:cBhvr>
                                        <p:cTn id="7" dur="1000"/>
                                        <p:tgtEl>
                                          <p:spTgt spid="48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487"/>
                                        </p:tgtEl>
                                        <p:attrNameLst>
                                          <p:attrName>style.visibility</p:attrName>
                                        </p:attrNameLst>
                                      </p:cBhvr>
                                      <p:to>
                                        <p:strVal val="visible"/>
                                      </p:to>
                                    </p:set>
                                    <p:animEffect filter="wipe(right)" transition="in">
                                      <p:cBhvr>
                                        <p:cTn id="12" dur="1000"/>
                                        <p:tgtEl>
                                          <p:spTgt spid="48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490"/>
                                        </p:tgtEl>
                                        <p:attrNameLst>
                                          <p:attrName>style.visibility</p:attrName>
                                        </p:attrNameLst>
                                      </p:cBhvr>
                                      <p:to>
                                        <p:strVal val="visible"/>
                                      </p:to>
                                    </p:set>
                                    <p:animEffect filter="wipe(right)" transition="in">
                                      <p:cBhvr>
                                        <p:cTn id="17" dur="1000"/>
                                        <p:tgtEl>
                                          <p:spTgt spid="49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2" grpId="4" fill="hold">
                                  <p:stCondLst>
                                    <p:cond delay="0"/>
                                  </p:stCondLst>
                                  <p:iterate type="el" backwards="0">
                                    <p:tmAbs val="0"/>
                                  </p:iterate>
                                  <p:childTnLst>
                                    <p:set>
                                      <p:cBhvr>
                                        <p:cTn id="21" fill="hold"/>
                                        <p:tgtEl>
                                          <p:spTgt spid="493"/>
                                        </p:tgtEl>
                                        <p:attrNameLst>
                                          <p:attrName>style.visibility</p:attrName>
                                        </p:attrNameLst>
                                      </p:cBhvr>
                                      <p:to>
                                        <p:strVal val="visible"/>
                                      </p:to>
                                    </p:set>
                                    <p:animEffect filter="wipe(right)" transition="in">
                                      <p:cBhvr>
                                        <p:cTn id="22"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3" grpId="4"/>
      <p:bldP build="whole" bldLvl="1" animBg="1" rev="0" advAuto="0" spid="490" grpId="3"/>
      <p:bldP build="whole" bldLvl="1" animBg="1" rev="0" advAuto="0" spid="487" grpId="2"/>
      <p:bldP build="whole" bldLvl="1" animBg="1" rev="0" advAuto="0" spid="484"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Compute graph &amp;Chain Rule"/>
          <p:cNvSpPr txBox="1"/>
          <p:nvPr>
            <p:ph type="title"/>
          </p:nvPr>
        </p:nvSpPr>
        <p:spPr>
          <a:xfrm>
            <a:off x="580774" y="188583"/>
            <a:ext cx="11843252" cy="2159001"/>
          </a:xfrm>
          <a:prstGeom prst="rect">
            <a:avLst/>
          </a:prstGeom>
        </p:spPr>
        <p:txBody>
          <a:bodyPr/>
          <a:lstStyle>
            <a:lvl1pPr defTabSz="519937">
              <a:defRPr sz="7119">
                <a:latin typeface="Helvetica Light"/>
                <a:ea typeface="Helvetica Light"/>
                <a:cs typeface="Helvetica Light"/>
                <a:sym typeface="Helvetica Light"/>
              </a:defRPr>
            </a:lvl1pPr>
          </a:lstStyle>
          <a:p>
            <a:pPr/>
            <a:r>
              <a:t>Compute graph &amp;Chain Rule</a:t>
            </a:r>
          </a:p>
        </p:txBody>
      </p:sp>
      <p:sp>
        <p:nvSpPr>
          <p:cNvPr id="497" name="**2"/>
          <p:cNvSpPr/>
          <p:nvPr/>
        </p:nvSpPr>
        <p:spPr>
          <a:xfrm>
            <a:off x="8715642" y="564139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500">
                <a:solidFill>
                  <a:srgbClr val="FFFFFF"/>
                </a:solidFill>
                <a:latin typeface="Helvetica Neue Light"/>
                <a:ea typeface="Helvetica Neue Light"/>
                <a:cs typeface="Helvetica Neue Light"/>
                <a:sym typeface="Helvetica Neue Light"/>
              </a:defRPr>
            </a:lvl1pPr>
          </a:lstStyle>
          <a:p>
            <a:pPr/>
            <a:r>
              <a:t>**2</a:t>
            </a:r>
          </a:p>
        </p:txBody>
      </p:sp>
      <p:pic>
        <p:nvPicPr>
          <p:cNvPr id="498" name="593172f62fce8.png" descr="593172f62fce8.png"/>
          <p:cNvPicPr>
            <a:picLocks noChangeAspect="1"/>
          </p:cNvPicPr>
          <p:nvPr/>
        </p:nvPicPr>
        <p:blipFill>
          <a:blip r:embed="rId2">
            <a:extLst/>
          </a:blip>
          <a:stretch>
            <a:fillRect/>
          </a:stretch>
        </p:blipFill>
        <p:spPr>
          <a:xfrm>
            <a:off x="1705459" y="3288581"/>
            <a:ext cx="1270001" cy="1270001"/>
          </a:xfrm>
          <a:prstGeom prst="rect">
            <a:avLst/>
          </a:prstGeom>
          <a:ln w="12700">
            <a:miter lim="400000"/>
          </a:ln>
        </p:spPr>
      </p:pic>
      <p:pic>
        <p:nvPicPr>
          <p:cNvPr id="499" name="Image" descr="Image"/>
          <p:cNvPicPr>
            <a:picLocks noChangeAspect="1"/>
          </p:cNvPicPr>
          <p:nvPr/>
        </p:nvPicPr>
        <p:blipFill>
          <a:blip r:embed="rId3">
            <a:extLst/>
          </a:blip>
          <a:stretch>
            <a:fillRect/>
          </a:stretch>
        </p:blipFill>
        <p:spPr>
          <a:xfrm>
            <a:off x="1783942" y="7842316"/>
            <a:ext cx="1328882" cy="1132011"/>
          </a:xfrm>
          <a:prstGeom prst="rect">
            <a:avLst/>
          </a:prstGeom>
          <a:ln w="12700">
            <a:miter lim="400000"/>
          </a:ln>
        </p:spPr>
      </p:pic>
      <p:sp>
        <p:nvSpPr>
          <p:cNvPr id="500" name="+"/>
          <p:cNvSpPr/>
          <p:nvPr/>
        </p:nvSpPr>
        <p:spPr>
          <a:xfrm>
            <a:off x="5535147" y="564139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grpSp>
        <p:nvGrpSpPr>
          <p:cNvPr id="505" name="Group"/>
          <p:cNvGrpSpPr/>
          <p:nvPr/>
        </p:nvGrpSpPr>
        <p:grpSpPr>
          <a:xfrm>
            <a:off x="3332415" y="4277991"/>
            <a:ext cx="2235034" cy="3999905"/>
            <a:chOff x="0" y="0"/>
            <a:chExt cx="2235033" cy="3999904"/>
          </a:xfrm>
        </p:grpSpPr>
        <p:sp>
          <p:nvSpPr>
            <p:cNvPr id="501" name="Line"/>
            <p:cNvSpPr/>
            <p:nvPr/>
          </p:nvSpPr>
          <p:spPr>
            <a:xfrm>
              <a:off x="-1" y="0"/>
              <a:ext cx="2086030" cy="1402324"/>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02" name="Line"/>
            <p:cNvSpPr/>
            <p:nvPr/>
          </p:nvSpPr>
          <p:spPr>
            <a:xfrm flipV="1">
              <a:off x="162990" y="2405239"/>
              <a:ext cx="2072044" cy="1594666"/>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03" name="Equation"/>
            <p:cNvSpPr txBox="1"/>
            <p:nvPr/>
          </p:nvSpPr>
          <p:spPr>
            <a:xfrm>
              <a:off x="1057471" y="215563"/>
              <a:ext cx="271463" cy="258890"/>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x</m:t>
                    </m:r>
                  </m:oMath>
                </m:oMathPara>
              </a14:m>
              <a:endParaRPr sz="4500"/>
            </a:p>
          </p:txBody>
        </p:sp>
        <p:sp>
          <p:nvSpPr>
            <p:cNvPr id="504" name="Equation"/>
            <p:cNvSpPr txBox="1"/>
            <p:nvPr/>
          </p:nvSpPr>
          <p:spPr>
            <a:xfrm>
              <a:off x="908827" y="2788026"/>
              <a:ext cx="257747" cy="370333"/>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y</m:t>
                    </m:r>
                  </m:oMath>
                </m:oMathPara>
              </a14:m>
              <a:endParaRPr sz="4500"/>
            </a:p>
          </p:txBody>
        </p:sp>
      </p:grpSp>
      <p:grpSp>
        <p:nvGrpSpPr>
          <p:cNvPr id="508" name="Group"/>
          <p:cNvGrpSpPr/>
          <p:nvPr/>
        </p:nvGrpSpPr>
        <p:grpSpPr>
          <a:xfrm>
            <a:off x="6654555" y="5473313"/>
            <a:ext cx="1891923" cy="682684"/>
            <a:chOff x="0" y="0"/>
            <a:chExt cx="1891921" cy="682682"/>
          </a:xfrm>
        </p:grpSpPr>
        <p:sp>
          <p:nvSpPr>
            <p:cNvPr id="506" name="Line"/>
            <p:cNvSpPr/>
            <p:nvPr/>
          </p:nvSpPr>
          <p:spPr>
            <a:xfrm>
              <a:off x="0" y="682682"/>
              <a:ext cx="1891922"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07" name="Equation"/>
            <p:cNvSpPr txBox="1"/>
            <p:nvPr/>
          </p:nvSpPr>
          <p:spPr>
            <a:xfrm>
              <a:off x="813372" y="0"/>
              <a:ext cx="265177" cy="37033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g</m:t>
                    </m:r>
                  </m:oMath>
                </m:oMathPara>
              </a14:m>
              <a:endParaRPr sz="4500"/>
            </a:p>
          </p:txBody>
        </p:sp>
      </p:grpSp>
      <p:grpSp>
        <p:nvGrpSpPr>
          <p:cNvPr id="511" name="Group"/>
          <p:cNvGrpSpPr/>
          <p:nvPr/>
        </p:nvGrpSpPr>
        <p:grpSpPr>
          <a:xfrm>
            <a:off x="9887512" y="5405305"/>
            <a:ext cx="1785137" cy="750692"/>
            <a:chOff x="0" y="0"/>
            <a:chExt cx="1785135" cy="750691"/>
          </a:xfrm>
        </p:grpSpPr>
        <p:sp>
          <p:nvSpPr>
            <p:cNvPr id="509" name="Line"/>
            <p:cNvSpPr/>
            <p:nvPr/>
          </p:nvSpPr>
          <p:spPr>
            <a:xfrm>
              <a:off x="0" y="750691"/>
              <a:ext cx="1785136"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10" name="Equation"/>
            <p:cNvSpPr txBox="1"/>
            <p:nvPr/>
          </p:nvSpPr>
          <p:spPr>
            <a:xfrm>
              <a:off x="729119" y="0"/>
              <a:ext cx="326899" cy="50634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500" i="1">
                        <a:solidFill>
                          <a:srgbClr val="000000"/>
                        </a:solidFill>
                        <a:latin typeface="Cambria Math" panose="02040503050406030204" pitchFamily="18" charset="0"/>
                      </a:rPr>
                      <m:t>f</m:t>
                    </m:r>
                  </m:oMath>
                </m:oMathPara>
              </a14:m>
              <a:endParaRPr sz="4500"/>
            </a:p>
          </p:txBody>
        </p:sp>
      </p:grpSp>
      <p:grpSp>
        <p:nvGrpSpPr>
          <p:cNvPr id="514" name="Group"/>
          <p:cNvGrpSpPr/>
          <p:nvPr/>
        </p:nvGrpSpPr>
        <p:grpSpPr>
          <a:xfrm>
            <a:off x="9887512" y="6484158"/>
            <a:ext cx="1785137" cy="685325"/>
            <a:chOff x="0" y="0"/>
            <a:chExt cx="1785135" cy="685323"/>
          </a:xfrm>
        </p:grpSpPr>
        <p:sp>
          <p:nvSpPr>
            <p:cNvPr id="512" name="Line"/>
            <p:cNvSpPr/>
            <p:nvPr/>
          </p:nvSpPr>
          <p:spPr>
            <a:xfrm>
              <a:off x="0" y="0"/>
              <a:ext cx="1785136" cy="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13" name="Equation"/>
            <p:cNvSpPr txBox="1"/>
            <p:nvPr/>
          </p:nvSpPr>
          <p:spPr>
            <a:xfrm>
              <a:off x="831252" y="392995"/>
              <a:ext cx="122632" cy="29232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400" i="1">
                        <a:solidFill>
                          <a:srgbClr val="004C7F"/>
                        </a:solidFill>
                        <a:latin typeface="Cambria Math" panose="02040503050406030204" pitchFamily="18" charset="0"/>
                      </a:rPr>
                      <m:t>1</m:t>
                    </m:r>
                  </m:oMath>
                </m:oMathPara>
              </a14:m>
              <a:endParaRPr sz="3400">
                <a:solidFill>
                  <a:srgbClr val="004D80"/>
                </a:solidFill>
              </a:endParaRPr>
            </a:p>
          </p:txBody>
        </p:sp>
      </p:grpSp>
      <p:grpSp>
        <p:nvGrpSpPr>
          <p:cNvPr id="517" name="Group"/>
          <p:cNvGrpSpPr/>
          <p:nvPr/>
        </p:nvGrpSpPr>
        <p:grpSpPr>
          <a:xfrm>
            <a:off x="6654555" y="6484158"/>
            <a:ext cx="1891922" cy="717092"/>
            <a:chOff x="0" y="0"/>
            <a:chExt cx="1891920" cy="717090"/>
          </a:xfrm>
        </p:grpSpPr>
        <p:sp>
          <p:nvSpPr>
            <p:cNvPr id="515" name="Line"/>
            <p:cNvSpPr/>
            <p:nvPr/>
          </p:nvSpPr>
          <p:spPr>
            <a:xfrm>
              <a:off x="0" y="0"/>
              <a:ext cx="1891921" cy="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16" name="Equation"/>
            <p:cNvSpPr txBox="1"/>
            <p:nvPr/>
          </p:nvSpPr>
          <p:spPr>
            <a:xfrm>
              <a:off x="50254" y="388935"/>
              <a:ext cx="1791412" cy="328156"/>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2900" i="1">
                        <a:solidFill>
                          <a:srgbClr val="004C7F"/>
                        </a:solidFill>
                        <a:latin typeface="Cambria Math" panose="02040503050406030204" pitchFamily="18" charset="0"/>
                      </a:rPr>
                      <m:t>2</m:t>
                    </m:r>
                    <m: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x</m:t>
                    </m:r>
                    <m: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y</m:t>
                    </m:r>
                    <m: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m:t>
                    </m:r>
                    <m:r>
                      <a:rPr xmlns:a="http://schemas.openxmlformats.org/drawingml/2006/main" sz="2900" i="1">
                        <a:solidFill>
                          <a:srgbClr val="004C7F"/>
                        </a:solidFill>
                        <a:latin typeface="Cambria Math" panose="02040503050406030204" pitchFamily="18" charset="0"/>
                      </a:rPr>
                      <m:t>6</m:t>
                    </m:r>
                  </m:oMath>
                </m:oMathPara>
              </a14:m>
              <a:endParaRPr sz="2900">
                <a:solidFill>
                  <a:srgbClr val="004D80"/>
                </a:solidFill>
              </a:endParaRPr>
            </a:p>
          </p:txBody>
        </p:sp>
      </p:grpSp>
      <p:grpSp>
        <p:nvGrpSpPr>
          <p:cNvPr id="520" name="Group"/>
          <p:cNvGrpSpPr/>
          <p:nvPr/>
        </p:nvGrpSpPr>
        <p:grpSpPr>
          <a:xfrm>
            <a:off x="2274689" y="4553386"/>
            <a:ext cx="2973966" cy="1402325"/>
            <a:chOff x="0" y="0"/>
            <a:chExt cx="2973964" cy="1402323"/>
          </a:xfrm>
        </p:grpSpPr>
        <p:sp>
          <p:nvSpPr>
            <p:cNvPr id="518" name="Line"/>
            <p:cNvSpPr/>
            <p:nvPr/>
          </p:nvSpPr>
          <p:spPr>
            <a:xfrm>
              <a:off x="887935" y="-1"/>
              <a:ext cx="2086030" cy="1402325"/>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19" name="Equation"/>
            <p:cNvSpPr txBox="1"/>
            <p:nvPr/>
          </p:nvSpPr>
          <p:spPr>
            <a:xfrm>
              <a:off x="0" y="703843"/>
              <a:ext cx="1336887" cy="266320"/>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000" i="1">
                        <a:solidFill>
                          <a:srgbClr val="004C7F"/>
                        </a:solidFill>
                        <a:latin typeface="Cambria Math" panose="02040503050406030204" pitchFamily="18" charset="0"/>
                      </a:rPr>
                      <m:t>6</m:t>
                    </m:r>
                    <m: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1</m:t>
                    </m:r>
                    <m:r>
                      <a:rPr xmlns:a="http://schemas.openxmlformats.org/drawingml/2006/main" sz="3000" i="1">
                        <a:solidFill>
                          <a:srgbClr val="004C7F"/>
                        </a:solidFill>
                        <a:latin typeface="Cambria Math" panose="02040503050406030204" pitchFamily="18" charset="0"/>
                      </a:rPr>
                      <m:t>=</m:t>
                    </m:r>
                    <m:r>
                      <a:rPr xmlns:a="http://schemas.openxmlformats.org/drawingml/2006/main" sz="3000" i="1">
                        <a:solidFill>
                          <a:srgbClr val="004C7F"/>
                        </a:solidFill>
                        <a:latin typeface="Cambria Math" panose="02040503050406030204" pitchFamily="18" charset="0"/>
                      </a:rPr>
                      <m:t>6</m:t>
                    </m:r>
                  </m:oMath>
                </m:oMathPara>
              </a14:m>
              <a:endParaRPr sz="3000">
                <a:solidFill>
                  <a:srgbClr val="004D80"/>
                </a:solidFill>
              </a:endParaRPr>
            </a:p>
          </p:txBody>
        </p:sp>
      </p:grpSp>
      <p:grpSp>
        <p:nvGrpSpPr>
          <p:cNvPr id="523" name="Group"/>
          <p:cNvGrpSpPr/>
          <p:nvPr/>
        </p:nvGrpSpPr>
        <p:grpSpPr>
          <a:xfrm>
            <a:off x="3610786" y="6945135"/>
            <a:ext cx="2072045" cy="1594666"/>
            <a:chOff x="0" y="0"/>
            <a:chExt cx="2072043" cy="1594665"/>
          </a:xfrm>
        </p:grpSpPr>
        <p:sp>
          <p:nvSpPr>
            <p:cNvPr id="521" name="Line"/>
            <p:cNvSpPr/>
            <p:nvPr/>
          </p:nvSpPr>
          <p:spPr>
            <a:xfrm flipV="1">
              <a:off x="-1" y="-1"/>
              <a:ext cx="2072045" cy="159466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22" name="Equation"/>
            <p:cNvSpPr txBox="1"/>
            <p:nvPr/>
          </p:nvSpPr>
          <p:spPr>
            <a:xfrm>
              <a:off x="573803" y="1242782"/>
              <a:ext cx="1381450" cy="275197"/>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100" i="1">
                        <a:solidFill>
                          <a:srgbClr val="004C7F"/>
                        </a:solidFill>
                        <a:latin typeface="Cambria Math" panose="02040503050406030204" pitchFamily="18" charset="0"/>
                      </a:rPr>
                      <m:t>6</m:t>
                    </m:r>
                    <m: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1</m:t>
                    </m:r>
                    <m:r>
                      <a:rPr xmlns:a="http://schemas.openxmlformats.org/drawingml/2006/main" sz="3100" i="1">
                        <a:solidFill>
                          <a:srgbClr val="004C7F"/>
                        </a:solidFill>
                        <a:latin typeface="Cambria Math" panose="02040503050406030204" pitchFamily="18" charset="0"/>
                      </a:rPr>
                      <m:t>=</m:t>
                    </m:r>
                    <m:r>
                      <a:rPr xmlns:a="http://schemas.openxmlformats.org/drawingml/2006/main" sz="3100" i="1">
                        <a:solidFill>
                          <a:srgbClr val="004C7F"/>
                        </a:solidFill>
                        <a:latin typeface="Cambria Math" panose="02040503050406030204" pitchFamily="18" charset="0"/>
                      </a:rPr>
                      <m:t>6</m:t>
                    </m:r>
                  </m:oMath>
                </m:oMathPara>
              </a14:m>
              <a:endParaRPr sz="3100">
                <a:solidFill>
                  <a:srgbClr val="004D80"/>
                </a:solidFill>
              </a:endParaRPr>
            </a:p>
          </p:txBody>
        </p:sp>
      </p:grpSp>
      <p:sp>
        <p:nvSpPr>
          <p:cNvPr id="524" name="Let x = 1, y = 2, we can calculate each gradient."/>
          <p:cNvSpPr txBox="1"/>
          <p:nvPr/>
        </p:nvSpPr>
        <p:spPr>
          <a:xfrm>
            <a:off x="2099005" y="2067674"/>
            <a:ext cx="8806790"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4200"/>
              </a:spcBef>
              <a:defRPr b="0" sz="3200"/>
            </a:lvl1pPr>
          </a:lstStyle>
          <a:p>
            <a:pPr/>
            <a:r>
              <a:t>Let x = 1, y = 2, we can calculate each gradient.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514"/>
                                        </p:tgtEl>
                                        <p:attrNameLst>
                                          <p:attrName>style.visibility</p:attrName>
                                        </p:attrNameLst>
                                      </p:cBhvr>
                                      <p:to>
                                        <p:strVal val="visible"/>
                                      </p:to>
                                    </p:set>
                                    <p:animEffect filter="wipe(right)" transition="in">
                                      <p:cBhvr>
                                        <p:cTn id="7" dur="1000"/>
                                        <p:tgtEl>
                                          <p:spTgt spid="51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517"/>
                                        </p:tgtEl>
                                        <p:attrNameLst>
                                          <p:attrName>style.visibility</p:attrName>
                                        </p:attrNameLst>
                                      </p:cBhvr>
                                      <p:to>
                                        <p:strVal val="visible"/>
                                      </p:to>
                                    </p:set>
                                    <p:animEffect filter="wipe(right)" transition="in">
                                      <p:cBhvr>
                                        <p:cTn id="12" dur="1000"/>
                                        <p:tgtEl>
                                          <p:spTgt spid="51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520"/>
                                        </p:tgtEl>
                                        <p:attrNameLst>
                                          <p:attrName>style.visibility</p:attrName>
                                        </p:attrNameLst>
                                      </p:cBhvr>
                                      <p:to>
                                        <p:strVal val="visible"/>
                                      </p:to>
                                    </p:set>
                                    <p:animEffect filter="wipe(right)" transition="in">
                                      <p:cBhvr>
                                        <p:cTn id="17" dur="1000"/>
                                        <p:tgtEl>
                                          <p:spTgt spid="52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2" grpId="4" fill="hold">
                                  <p:stCondLst>
                                    <p:cond delay="0"/>
                                  </p:stCondLst>
                                  <p:iterate type="el" backwards="0">
                                    <p:tmAbs val="0"/>
                                  </p:iterate>
                                  <p:childTnLst>
                                    <p:set>
                                      <p:cBhvr>
                                        <p:cTn id="21" fill="hold"/>
                                        <p:tgtEl>
                                          <p:spTgt spid="523"/>
                                        </p:tgtEl>
                                        <p:attrNameLst>
                                          <p:attrName>style.visibility</p:attrName>
                                        </p:attrNameLst>
                                      </p:cBhvr>
                                      <p:to>
                                        <p:strVal val="visible"/>
                                      </p:to>
                                    </p:set>
                                    <p:animEffect filter="wipe(right)" transition="in">
                                      <p:cBhvr>
                                        <p:cTn id="22"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7" grpId="2"/>
      <p:bldP build="whole" bldLvl="1" animBg="1" rev="0" advAuto="0" spid="520" grpId="3"/>
      <p:bldP build="whole" bldLvl="1" animBg="1" rev="0" advAuto="0" spid="523" grpId="4"/>
      <p:bldP build="whole" bldLvl="1" animBg="1" rev="0" advAuto="0" spid="514"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C. Backpropagation"/>
          <p:cNvSpPr txBox="1"/>
          <p:nvPr>
            <p:ph type="title"/>
          </p:nvPr>
        </p:nvSpPr>
        <p:spPr>
          <a:prstGeom prst="rect">
            <a:avLst/>
          </a:prstGeom>
        </p:spPr>
        <p:txBody>
          <a:bodyPr/>
          <a:lstStyle/>
          <a:p>
            <a:pPr/>
            <a:r>
              <a:t>C. Backpropagation</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Backpropagation of addition nodes"/>
          <p:cNvSpPr txBox="1"/>
          <p:nvPr>
            <p:ph type="title"/>
          </p:nvPr>
        </p:nvSpPr>
        <p:spPr>
          <a:xfrm>
            <a:off x="952500" y="254000"/>
            <a:ext cx="10615198" cy="2159000"/>
          </a:xfrm>
          <a:prstGeom prst="rect">
            <a:avLst/>
          </a:prstGeom>
        </p:spPr>
        <p:txBody>
          <a:bodyPr/>
          <a:lstStyle>
            <a:lvl1pPr defTabSz="484886">
              <a:defRPr sz="6640"/>
            </a:lvl1pPr>
          </a:lstStyle>
          <a:p>
            <a:pPr/>
            <a:r>
              <a:t>Backpropagation of addition nodes</a:t>
            </a:r>
          </a:p>
        </p:txBody>
      </p:sp>
      <p:sp>
        <p:nvSpPr>
          <p:cNvPr id="529" name="Equation"/>
          <p:cNvSpPr txBox="1"/>
          <p:nvPr/>
        </p:nvSpPr>
        <p:spPr>
          <a:xfrm>
            <a:off x="1696799" y="3478428"/>
            <a:ext cx="2658962" cy="48220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300" i="1">
                      <a:solidFill>
                        <a:srgbClr val="000000"/>
                      </a:solidFill>
                      <a:latin typeface="Cambria Math" panose="02040503050406030204" pitchFamily="18" charset="0"/>
                    </a:rPr>
                    <m:t>g</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2</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x</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y</m:t>
                  </m:r>
                  <m:r>
                    <a:rPr xmlns:a="http://schemas.openxmlformats.org/drawingml/2006/main" sz="4300" i="1">
                      <a:solidFill>
                        <a:srgbClr val="000000"/>
                      </a:solidFill>
                      <a:latin typeface="Cambria Math" panose="02040503050406030204" pitchFamily="18" charset="0"/>
                    </a:rPr>
                    <m:t>)</m:t>
                  </m:r>
                </m:oMath>
              </m:oMathPara>
            </a14:m>
            <a:endParaRPr sz="4300"/>
          </a:p>
        </p:txBody>
      </p:sp>
      <p:sp>
        <p:nvSpPr>
          <p:cNvPr id="530" name="Equation"/>
          <p:cNvSpPr txBox="1"/>
          <p:nvPr/>
        </p:nvSpPr>
        <p:spPr>
          <a:xfrm>
            <a:off x="8396385" y="3150127"/>
            <a:ext cx="1684241" cy="113881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4200" i="1">
                          <a:solidFill>
                            <a:srgbClr val="000000"/>
                          </a:solidFill>
                          <a:latin typeface="Cambria Math" panose="02040503050406030204" pitchFamily="18" charset="0"/>
                        </a:rPr>
                      </m:ctrlPr>
                      <m:type m:val="bar"/>
                    </m:fPr>
                    <m:num>
                      <m:r>
                        <m:rPr>
                          <m:sty m:val="p"/>
                        </m:rP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g</m:t>
                      </m:r>
                    </m:num>
                    <m:den>
                      <m:r>
                        <m:rPr>
                          <m:sty m:val="p"/>
                        </m:rP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x</m:t>
                      </m:r>
                    </m:den>
                  </m:f>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1,</m:t>
                  </m:r>
                </m:oMath>
              </m:oMathPara>
            </a14:m>
            <a:endParaRPr sz="4200"/>
          </a:p>
        </p:txBody>
      </p:sp>
      <p:sp>
        <p:nvSpPr>
          <p:cNvPr id="531" name="Equation"/>
          <p:cNvSpPr txBox="1"/>
          <p:nvPr/>
        </p:nvSpPr>
        <p:spPr>
          <a:xfrm>
            <a:off x="10522397" y="3157462"/>
            <a:ext cx="1378574" cy="1124459"/>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800" i="1">
                          <a:solidFill>
                            <a:srgbClr val="000000"/>
                          </a:solidFill>
                          <a:latin typeface="Cambria Math" panose="02040503050406030204" pitchFamily="18" charset="0"/>
                        </a:rPr>
                      </m:ctrlPr>
                      <m:type m:val="bar"/>
                    </m:fPr>
                    <m:num>
                      <m:r>
                        <m:rPr>
                          <m:sty m:val="p"/>
                        </m:rP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g</m:t>
                      </m:r>
                    </m:num>
                    <m:den>
                      <m:r>
                        <m:rPr>
                          <m:sty m:val="p"/>
                        </m:rP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y</m:t>
                      </m:r>
                    </m:den>
                  </m:f>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1</m:t>
                  </m:r>
                </m:oMath>
              </m:oMathPara>
            </a14:m>
            <a:endParaRPr sz="3800"/>
          </a:p>
        </p:txBody>
      </p:sp>
      <p:sp>
        <p:nvSpPr>
          <p:cNvPr id="532" name="Arrow"/>
          <p:cNvSpPr/>
          <p:nvPr/>
        </p:nvSpPr>
        <p:spPr>
          <a:xfrm>
            <a:off x="6157370" y="3489002"/>
            <a:ext cx="826247" cy="461060"/>
          </a:xfrm>
          <a:prstGeom prst="rightArrow">
            <a:avLst>
              <a:gd name="adj1" fmla="val 26137"/>
              <a:gd name="adj2" fmla="val 62087"/>
            </a:avLst>
          </a:prstGeom>
          <a:solidFill>
            <a:schemeClr val="accent1">
              <a:lumOff val="-1357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grpSp>
        <p:nvGrpSpPr>
          <p:cNvPr id="552" name="Group"/>
          <p:cNvGrpSpPr/>
          <p:nvPr/>
        </p:nvGrpSpPr>
        <p:grpSpPr>
          <a:xfrm>
            <a:off x="1067158" y="4601629"/>
            <a:ext cx="10870484" cy="5001906"/>
            <a:chOff x="0" y="0"/>
            <a:chExt cx="10870482" cy="5001905"/>
          </a:xfrm>
        </p:grpSpPr>
        <p:sp>
          <p:nvSpPr>
            <p:cNvPr id="533" name="Line"/>
            <p:cNvSpPr/>
            <p:nvPr/>
          </p:nvSpPr>
          <p:spPr>
            <a:xfrm>
              <a:off x="3067105" y="2150031"/>
              <a:ext cx="1636725"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4" name="+"/>
            <p:cNvSpPr/>
            <p:nvPr/>
          </p:nvSpPr>
          <p:spPr>
            <a:xfrm>
              <a:off x="2098692" y="1704846"/>
              <a:ext cx="867453" cy="890371"/>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a:t>
              </a:r>
            </a:p>
          </p:txBody>
        </p:sp>
        <p:sp>
          <p:nvSpPr>
            <p:cNvPr id="535" name="Line"/>
            <p:cNvSpPr/>
            <p:nvPr/>
          </p:nvSpPr>
          <p:spPr>
            <a:xfrm>
              <a:off x="193081" y="525345"/>
              <a:ext cx="1804650" cy="1213169"/>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6" name="Line"/>
            <p:cNvSpPr/>
            <p:nvPr/>
          </p:nvSpPr>
          <p:spPr>
            <a:xfrm flipV="1">
              <a:off x="334086" y="2606149"/>
              <a:ext cx="1792551" cy="1379565"/>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37" name="Equation"/>
            <p:cNvSpPr txBox="1"/>
            <p:nvPr/>
          </p:nvSpPr>
          <p:spPr>
            <a:xfrm>
              <a:off x="974918" y="585258"/>
              <a:ext cx="235268" cy="22437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x</m:t>
                    </m:r>
                  </m:oMath>
                </m:oMathPara>
              </a14:m>
              <a:endParaRPr sz="3900"/>
            </a:p>
          </p:txBody>
        </p:sp>
        <p:sp>
          <p:nvSpPr>
            <p:cNvPr id="538" name="Equation"/>
            <p:cNvSpPr txBox="1"/>
            <p:nvPr/>
          </p:nvSpPr>
          <p:spPr>
            <a:xfrm>
              <a:off x="1115520" y="3579193"/>
              <a:ext cx="223382" cy="320956"/>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y</m:t>
                    </m:r>
                  </m:oMath>
                </m:oMathPara>
              </a14:m>
              <a:endParaRPr sz="3900"/>
            </a:p>
          </p:txBody>
        </p:sp>
        <p:sp>
          <p:nvSpPr>
            <p:cNvPr id="539" name="Equation"/>
            <p:cNvSpPr txBox="1"/>
            <p:nvPr/>
          </p:nvSpPr>
          <p:spPr>
            <a:xfrm>
              <a:off x="3770763" y="1559434"/>
              <a:ext cx="229820" cy="320955"/>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g</m:t>
                    </m:r>
                  </m:oMath>
                </m:oMathPara>
              </a14:m>
              <a:endParaRPr sz="3900"/>
            </a:p>
          </p:txBody>
        </p:sp>
        <p:sp>
          <p:nvSpPr>
            <p:cNvPr id="540" name="Line"/>
            <p:cNvSpPr/>
            <p:nvPr/>
          </p:nvSpPr>
          <p:spPr>
            <a:xfrm>
              <a:off x="9154124" y="2136354"/>
              <a:ext cx="1636726"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41" name="+"/>
            <p:cNvSpPr/>
            <p:nvPr/>
          </p:nvSpPr>
          <p:spPr>
            <a:xfrm>
              <a:off x="8185711" y="1691169"/>
              <a:ext cx="867454" cy="890371"/>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a:t>
              </a:r>
            </a:p>
          </p:txBody>
        </p:sp>
        <p:sp>
          <p:nvSpPr>
            <p:cNvPr id="542" name="Line"/>
            <p:cNvSpPr/>
            <p:nvPr/>
          </p:nvSpPr>
          <p:spPr>
            <a:xfrm>
              <a:off x="6280101" y="511668"/>
              <a:ext cx="1804650" cy="1213169"/>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43" name="Line"/>
            <p:cNvSpPr/>
            <p:nvPr/>
          </p:nvSpPr>
          <p:spPr>
            <a:xfrm flipV="1">
              <a:off x="6421105" y="2592470"/>
              <a:ext cx="1792552" cy="1379566"/>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44" name="Equation"/>
            <p:cNvSpPr txBox="1"/>
            <p:nvPr/>
          </p:nvSpPr>
          <p:spPr>
            <a:xfrm>
              <a:off x="6600682" y="1174254"/>
              <a:ext cx="77766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oMath>
                </m:oMathPara>
              </a14:m>
              <a:endParaRPr sz="2500"/>
            </a:p>
          </p:txBody>
        </p:sp>
        <p:sp>
          <p:nvSpPr>
            <p:cNvPr id="545" name="Equation"/>
            <p:cNvSpPr txBox="1"/>
            <p:nvPr/>
          </p:nvSpPr>
          <p:spPr>
            <a:xfrm>
              <a:off x="7212394" y="3501568"/>
              <a:ext cx="77766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oMath>
                </m:oMathPara>
              </a14:m>
              <a:endParaRPr sz="2500"/>
            </a:p>
          </p:txBody>
        </p:sp>
        <p:sp>
          <p:nvSpPr>
            <p:cNvPr id="546" name="Equation"/>
            <p:cNvSpPr txBox="1"/>
            <p:nvPr/>
          </p:nvSpPr>
          <p:spPr>
            <a:xfrm>
              <a:off x="9738111" y="2386007"/>
              <a:ext cx="371793"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oMath>
                </m:oMathPara>
              </a14:m>
              <a:endParaRPr sz="2500"/>
            </a:p>
          </p:txBody>
        </p:sp>
        <p:sp>
          <p:nvSpPr>
            <p:cNvPr id="547" name="Arrow"/>
            <p:cNvSpPr/>
            <p:nvPr/>
          </p:nvSpPr>
          <p:spPr>
            <a:xfrm>
              <a:off x="5134567" y="1927256"/>
              <a:ext cx="714796" cy="398868"/>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48" name="forward  propagation"/>
            <p:cNvSpPr txBox="1"/>
            <p:nvPr/>
          </p:nvSpPr>
          <p:spPr>
            <a:xfrm>
              <a:off x="957173" y="4444314"/>
              <a:ext cx="2975876" cy="452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sz="2200"/>
              </a:lvl1pPr>
            </a:lstStyle>
            <a:p>
              <a:pPr/>
              <a:r>
                <a:t>forward  propagation</a:t>
              </a:r>
            </a:p>
          </p:txBody>
        </p:sp>
        <p:sp>
          <p:nvSpPr>
            <p:cNvPr id="549" name="back propagation"/>
            <p:cNvSpPr txBox="1"/>
            <p:nvPr/>
          </p:nvSpPr>
          <p:spPr>
            <a:xfrm>
              <a:off x="7319156" y="4444314"/>
              <a:ext cx="2515040" cy="452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sz="2200"/>
              </a:lvl1pPr>
            </a:lstStyle>
            <a:p>
              <a:pPr/>
              <a:r>
                <a:t>back propagation</a:t>
              </a:r>
            </a:p>
          </p:txBody>
        </p:sp>
        <p:sp>
          <p:nvSpPr>
            <p:cNvPr id="550" name="Rounded Rectangle"/>
            <p:cNvSpPr/>
            <p:nvPr/>
          </p:nvSpPr>
          <p:spPr>
            <a:xfrm>
              <a:off x="0" y="0"/>
              <a:ext cx="4890222" cy="5001906"/>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51" name="Rounded Rectangle"/>
            <p:cNvSpPr/>
            <p:nvPr/>
          </p:nvSpPr>
          <p:spPr>
            <a:xfrm>
              <a:off x="5980261" y="0"/>
              <a:ext cx="4890222" cy="5001906"/>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553" name="Partial derivatives of x and y"/>
          <p:cNvSpPr txBox="1"/>
          <p:nvPr/>
        </p:nvSpPr>
        <p:spPr>
          <a:xfrm>
            <a:off x="4277686" y="2519841"/>
            <a:ext cx="4585615" cy="5234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Partial derivatives of x and 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529"/>
                                        </p:tgtEl>
                                        <p:attrNameLst>
                                          <p:attrName>style.visibility</p:attrName>
                                        </p:attrNameLst>
                                      </p:cBhvr>
                                      <p:to>
                                        <p:strVal val="visible"/>
                                      </p:to>
                                    </p:set>
                                    <p:animEffect filter="wipe(left)" transition="in">
                                      <p:cBhvr>
                                        <p:cTn id="7" dur="1000"/>
                                        <p:tgtEl>
                                          <p:spTgt spid="52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530"/>
                                        </p:tgtEl>
                                        <p:attrNameLst>
                                          <p:attrName>style.visibility</p:attrName>
                                        </p:attrNameLst>
                                      </p:cBhvr>
                                      <p:to>
                                        <p:strVal val="visible"/>
                                      </p:to>
                                    </p:set>
                                    <p:animEffect filter="wipe(left)" transition="in">
                                      <p:cBhvr>
                                        <p:cTn id="12" dur="1000"/>
                                        <p:tgtEl>
                                          <p:spTgt spid="53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531"/>
                                        </p:tgtEl>
                                        <p:attrNameLst>
                                          <p:attrName>style.visibility</p:attrName>
                                        </p:attrNameLst>
                                      </p:cBhvr>
                                      <p:to>
                                        <p:strVal val="visible"/>
                                      </p:to>
                                    </p:set>
                                    <p:animEffect filter="wipe(left)" transition="in">
                                      <p:cBhvr>
                                        <p:cTn id="17" dur="10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9" grpId="1"/>
      <p:bldP build="whole" bldLvl="1" animBg="1" rev="0" advAuto="0" spid="531" grpId="3"/>
      <p:bldP build="whole" bldLvl="1" animBg="1" rev="0" advAuto="0" spid="530" grpId="2"/>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Back propagation of addition nodes"/>
          <p:cNvSpPr txBox="1"/>
          <p:nvPr>
            <p:ph type="title"/>
          </p:nvPr>
        </p:nvSpPr>
        <p:spPr>
          <a:prstGeom prst="rect">
            <a:avLst/>
          </a:prstGeom>
        </p:spPr>
        <p:txBody>
          <a:bodyPr/>
          <a:lstStyle>
            <a:lvl1pPr defTabSz="484886">
              <a:defRPr sz="6640"/>
            </a:lvl1pPr>
          </a:lstStyle>
          <a:p>
            <a:pPr/>
            <a:r>
              <a:t>Back propagation of addition nodes</a:t>
            </a:r>
          </a:p>
        </p:txBody>
      </p:sp>
      <p:sp>
        <p:nvSpPr>
          <p:cNvPr id="556" name="The back propagation of the addition node outputs the value of the upstream directly to the downstream"/>
          <p:cNvSpPr txBox="1"/>
          <p:nvPr/>
        </p:nvSpPr>
        <p:spPr>
          <a:xfrm>
            <a:off x="1518801" y="2979604"/>
            <a:ext cx="9967198" cy="1055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b="0" sz="3200"/>
            </a:lvl1pPr>
          </a:lstStyle>
          <a:p>
            <a:pPr/>
            <a:r>
              <a:t>The back propagation of the addition node outputs the value of the upstream directly to the downstream</a:t>
            </a:r>
          </a:p>
        </p:txBody>
      </p:sp>
      <p:grpSp>
        <p:nvGrpSpPr>
          <p:cNvPr id="576" name="Group"/>
          <p:cNvGrpSpPr/>
          <p:nvPr/>
        </p:nvGrpSpPr>
        <p:grpSpPr>
          <a:xfrm>
            <a:off x="1067158" y="4601629"/>
            <a:ext cx="10870484" cy="5001906"/>
            <a:chOff x="0" y="0"/>
            <a:chExt cx="10870482" cy="5001905"/>
          </a:xfrm>
        </p:grpSpPr>
        <p:sp>
          <p:nvSpPr>
            <p:cNvPr id="557" name="Line"/>
            <p:cNvSpPr/>
            <p:nvPr/>
          </p:nvSpPr>
          <p:spPr>
            <a:xfrm>
              <a:off x="3067105" y="2150031"/>
              <a:ext cx="1636725"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58" name="+"/>
            <p:cNvSpPr/>
            <p:nvPr/>
          </p:nvSpPr>
          <p:spPr>
            <a:xfrm>
              <a:off x="2098692" y="1704846"/>
              <a:ext cx="867453" cy="890371"/>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a:t>
              </a:r>
            </a:p>
          </p:txBody>
        </p:sp>
        <p:sp>
          <p:nvSpPr>
            <p:cNvPr id="559" name="Line"/>
            <p:cNvSpPr/>
            <p:nvPr/>
          </p:nvSpPr>
          <p:spPr>
            <a:xfrm>
              <a:off x="193081" y="525345"/>
              <a:ext cx="1804650" cy="1213169"/>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60" name="Line"/>
            <p:cNvSpPr/>
            <p:nvPr/>
          </p:nvSpPr>
          <p:spPr>
            <a:xfrm flipV="1">
              <a:off x="334086" y="2606149"/>
              <a:ext cx="1792551" cy="1379565"/>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61" name="Equation"/>
            <p:cNvSpPr txBox="1"/>
            <p:nvPr/>
          </p:nvSpPr>
          <p:spPr>
            <a:xfrm>
              <a:off x="974918" y="585258"/>
              <a:ext cx="235268" cy="22437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x</m:t>
                    </m:r>
                  </m:oMath>
                </m:oMathPara>
              </a14:m>
              <a:endParaRPr sz="3900"/>
            </a:p>
          </p:txBody>
        </p:sp>
        <p:sp>
          <p:nvSpPr>
            <p:cNvPr id="562" name="Equation"/>
            <p:cNvSpPr txBox="1"/>
            <p:nvPr/>
          </p:nvSpPr>
          <p:spPr>
            <a:xfrm>
              <a:off x="1115520" y="3579193"/>
              <a:ext cx="223382" cy="320956"/>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y</m:t>
                    </m:r>
                  </m:oMath>
                </m:oMathPara>
              </a14:m>
              <a:endParaRPr sz="3900"/>
            </a:p>
          </p:txBody>
        </p:sp>
        <p:sp>
          <p:nvSpPr>
            <p:cNvPr id="563" name="Equation"/>
            <p:cNvSpPr txBox="1"/>
            <p:nvPr/>
          </p:nvSpPr>
          <p:spPr>
            <a:xfrm>
              <a:off x="3770763" y="1559434"/>
              <a:ext cx="229820" cy="320955"/>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g</m:t>
                    </m:r>
                  </m:oMath>
                </m:oMathPara>
              </a14:m>
              <a:endParaRPr sz="3900"/>
            </a:p>
          </p:txBody>
        </p:sp>
        <p:sp>
          <p:nvSpPr>
            <p:cNvPr id="564" name="Line"/>
            <p:cNvSpPr/>
            <p:nvPr/>
          </p:nvSpPr>
          <p:spPr>
            <a:xfrm>
              <a:off x="9154124" y="2136354"/>
              <a:ext cx="1636726"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65" name="+"/>
            <p:cNvSpPr/>
            <p:nvPr/>
          </p:nvSpPr>
          <p:spPr>
            <a:xfrm>
              <a:off x="8185711" y="1691169"/>
              <a:ext cx="867454" cy="890371"/>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a:t>
              </a:r>
            </a:p>
          </p:txBody>
        </p:sp>
        <p:sp>
          <p:nvSpPr>
            <p:cNvPr id="566" name="Line"/>
            <p:cNvSpPr/>
            <p:nvPr/>
          </p:nvSpPr>
          <p:spPr>
            <a:xfrm>
              <a:off x="6280101" y="511668"/>
              <a:ext cx="1804650" cy="1213169"/>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67" name="Line"/>
            <p:cNvSpPr/>
            <p:nvPr/>
          </p:nvSpPr>
          <p:spPr>
            <a:xfrm flipV="1">
              <a:off x="6421105" y="2592470"/>
              <a:ext cx="1792552" cy="1379566"/>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68" name="Equation"/>
            <p:cNvSpPr txBox="1"/>
            <p:nvPr/>
          </p:nvSpPr>
          <p:spPr>
            <a:xfrm>
              <a:off x="6600682" y="1174254"/>
              <a:ext cx="77766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oMath>
                </m:oMathPara>
              </a14:m>
              <a:endParaRPr sz="2500"/>
            </a:p>
          </p:txBody>
        </p:sp>
        <p:sp>
          <p:nvSpPr>
            <p:cNvPr id="569" name="Equation"/>
            <p:cNvSpPr txBox="1"/>
            <p:nvPr/>
          </p:nvSpPr>
          <p:spPr>
            <a:xfrm>
              <a:off x="7212394" y="3501568"/>
              <a:ext cx="77766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1</m:t>
                    </m:r>
                  </m:oMath>
                </m:oMathPara>
              </a14:m>
              <a:endParaRPr sz="2500"/>
            </a:p>
          </p:txBody>
        </p:sp>
        <p:sp>
          <p:nvSpPr>
            <p:cNvPr id="570" name="Equation"/>
            <p:cNvSpPr txBox="1"/>
            <p:nvPr/>
          </p:nvSpPr>
          <p:spPr>
            <a:xfrm>
              <a:off x="9738111" y="2386007"/>
              <a:ext cx="371793"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oMath>
                </m:oMathPara>
              </a14:m>
              <a:endParaRPr sz="2500"/>
            </a:p>
          </p:txBody>
        </p:sp>
        <p:sp>
          <p:nvSpPr>
            <p:cNvPr id="571" name="Arrow"/>
            <p:cNvSpPr/>
            <p:nvPr/>
          </p:nvSpPr>
          <p:spPr>
            <a:xfrm>
              <a:off x="5134567" y="1927256"/>
              <a:ext cx="714796" cy="398868"/>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72" name="forward  propagation"/>
            <p:cNvSpPr txBox="1"/>
            <p:nvPr/>
          </p:nvSpPr>
          <p:spPr>
            <a:xfrm>
              <a:off x="957173" y="4444314"/>
              <a:ext cx="2975876" cy="452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sz="2200"/>
              </a:lvl1pPr>
            </a:lstStyle>
            <a:p>
              <a:pPr/>
              <a:r>
                <a:t>forward  propagation</a:t>
              </a:r>
            </a:p>
          </p:txBody>
        </p:sp>
        <p:sp>
          <p:nvSpPr>
            <p:cNvPr id="573" name="back propagation"/>
            <p:cNvSpPr txBox="1"/>
            <p:nvPr/>
          </p:nvSpPr>
          <p:spPr>
            <a:xfrm>
              <a:off x="7319156" y="4444314"/>
              <a:ext cx="2515040" cy="452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sz="2200"/>
              </a:lvl1pPr>
            </a:lstStyle>
            <a:p>
              <a:pPr/>
              <a:r>
                <a:t>back propagation</a:t>
              </a:r>
            </a:p>
          </p:txBody>
        </p:sp>
        <p:sp>
          <p:nvSpPr>
            <p:cNvPr id="574" name="Rounded Rectangle"/>
            <p:cNvSpPr/>
            <p:nvPr/>
          </p:nvSpPr>
          <p:spPr>
            <a:xfrm>
              <a:off x="0" y="0"/>
              <a:ext cx="4890222" cy="5001906"/>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75" name="Rounded Rectangle"/>
            <p:cNvSpPr/>
            <p:nvPr/>
          </p:nvSpPr>
          <p:spPr>
            <a:xfrm>
              <a:off x="5980261" y="0"/>
              <a:ext cx="4890222" cy="5001906"/>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8" name="Code"/>
          <p:cNvSpPr txBox="1"/>
          <p:nvPr>
            <p:ph type="title"/>
          </p:nvPr>
        </p:nvSpPr>
        <p:spPr>
          <a:prstGeom prst="rect">
            <a:avLst/>
          </a:prstGeom>
        </p:spPr>
        <p:txBody>
          <a:bodyPr/>
          <a:lstStyle/>
          <a:p>
            <a:pPr/>
            <a:r>
              <a:t>Code</a:t>
            </a:r>
          </a:p>
        </p:txBody>
      </p:sp>
      <p:pic>
        <p:nvPicPr>
          <p:cNvPr id="579" name="Image" descr="Image"/>
          <p:cNvPicPr>
            <a:picLocks noChangeAspect="1"/>
          </p:cNvPicPr>
          <p:nvPr/>
        </p:nvPicPr>
        <p:blipFill>
          <a:blip r:embed="rId2">
            <a:extLst/>
          </a:blip>
          <a:stretch>
            <a:fillRect/>
          </a:stretch>
        </p:blipFill>
        <p:spPr>
          <a:xfrm>
            <a:off x="3689350" y="2673903"/>
            <a:ext cx="5626100" cy="63754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1" name="Back propagation of multiplication nodes"/>
          <p:cNvSpPr txBox="1"/>
          <p:nvPr>
            <p:ph type="title"/>
          </p:nvPr>
        </p:nvSpPr>
        <p:spPr>
          <a:prstGeom prst="rect">
            <a:avLst/>
          </a:prstGeom>
        </p:spPr>
        <p:txBody>
          <a:bodyPr/>
          <a:lstStyle>
            <a:lvl1pPr defTabSz="484886">
              <a:defRPr sz="6640"/>
            </a:lvl1pPr>
          </a:lstStyle>
          <a:p>
            <a:pPr/>
            <a:r>
              <a:t>Back propagation of multiplication nodes</a:t>
            </a:r>
          </a:p>
        </p:txBody>
      </p:sp>
      <p:sp>
        <p:nvSpPr>
          <p:cNvPr id="582" name="Equation"/>
          <p:cNvSpPr txBox="1"/>
          <p:nvPr/>
        </p:nvSpPr>
        <p:spPr>
          <a:xfrm>
            <a:off x="2412098" y="3650519"/>
            <a:ext cx="1440650" cy="353873"/>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300" i="1">
                      <a:solidFill>
                        <a:srgbClr val="000000"/>
                      </a:solidFill>
                      <a:latin typeface="Cambria Math" panose="02040503050406030204" pitchFamily="18" charset="0"/>
                    </a:rPr>
                    <m:t>g</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x</m:t>
                  </m:r>
                  <m:r>
                    <a:rPr xmlns:a="http://schemas.openxmlformats.org/drawingml/2006/main" sz="4300" i="1">
                      <a:solidFill>
                        <a:srgbClr val="000000"/>
                      </a:solidFill>
                      <a:latin typeface="Cambria Math" panose="02040503050406030204" pitchFamily="18" charset="0"/>
                    </a:rPr>
                    <m:t>y</m:t>
                  </m:r>
                </m:oMath>
              </m:oMathPara>
            </a14:m>
            <a:endParaRPr sz="4300"/>
          </a:p>
        </p:txBody>
      </p:sp>
      <p:sp>
        <p:nvSpPr>
          <p:cNvPr id="583" name="Equation"/>
          <p:cNvSpPr txBox="1"/>
          <p:nvPr/>
        </p:nvSpPr>
        <p:spPr>
          <a:xfrm>
            <a:off x="8140371" y="3150127"/>
            <a:ext cx="1772074" cy="113881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4200" i="1">
                          <a:solidFill>
                            <a:srgbClr val="000000"/>
                          </a:solidFill>
                          <a:latin typeface="Cambria Math" panose="02040503050406030204" pitchFamily="18" charset="0"/>
                        </a:rPr>
                      </m:ctrlPr>
                      <m:type m:val="bar"/>
                    </m:fPr>
                    <m:num>
                      <m:r>
                        <m:rPr>
                          <m:sty m:val="p"/>
                        </m:rP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g</m:t>
                      </m:r>
                    </m:num>
                    <m:den>
                      <m:r>
                        <m:rPr>
                          <m:sty m:val="p"/>
                        </m:rP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x</m:t>
                      </m:r>
                    </m:den>
                  </m:f>
                  <m:r>
                    <a:rPr xmlns:a="http://schemas.openxmlformats.org/drawingml/2006/main" sz="4200" i="1">
                      <a:solidFill>
                        <a:srgbClr val="000000"/>
                      </a:solidFill>
                      <a:latin typeface="Cambria Math" panose="02040503050406030204" pitchFamily="18" charset="0"/>
                    </a:rPr>
                    <m:t>=</m:t>
                  </m:r>
                  <m:r>
                    <a:rPr xmlns:a="http://schemas.openxmlformats.org/drawingml/2006/main" sz="4200" i="1">
                      <a:solidFill>
                        <a:srgbClr val="000000"/>
                      </a:solidFill>
                      <a:latin typeface="Cambria Math" panose="02040503050406030204" pitchFamily="18" charset="0"/>
                    </a:rPr>
                    <m:t>y</m:t>
                  </m:r>
                  <m:r>
                    <a:rPr xmlns:a="http://schemas.openxmlformats.org/drawingml/2006/main" sz="4200" i="1">
                      <a:solidFill>
                        <a:srgbClr val="000000"/>
                      </a:solidFill>
                      <a:latin typeface="Cambria Math" panose="02040503050406030204" pitchFamily="18" charset="0"/>
                    </a:rPr>
                    <m:t>,</m:t>
                  </m:r>
                </m:oMath>
              </m:oMathPara>
            </a14:m>
            <a:endParaRPr sz="4200"/>
          </a:p>
        </p:txBody>
      </p:sp>
      <p:sp>
        <p:nvSpPr>
          <p:cNvPr id="584" name="Equation"/>
          <p:cNvSpPr txBox="1"/>
          <p:nvPr/>
        </p:nvSpPr>
        <p:spPr>
          <a:xfrm>
            <a:off x="10252893" y="3164478"/>
            <a:ext cx="1404153" cy="1124459"/>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800" i="1">
                          <a:solidFill>
                            <a:srgbClr val="000000"/>
                          </a:solidFill>
                          <a:latin typeface="Cambria Math" panose="02040503050406030204" pitchFamily="18" charset="0"/>
                        </a:rPr>
                      </m:ctrlPr>
                      <m:type m:val="bar"/>
                    </m:fPr>
                    <m:num>
                      <m:r>
                        <m:rPr>
                          <m:sty m:val="p"/>
                        </m:rP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g</m:t>
                      </m:r>
                    </m:num>
                    <m:den>
                      <m:r>
                        <m:rPr>
                          <m:sty m:val="p"/>
                        </m:rP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y</m:t>
                      </m:r>
                    </m:den>
                  </m:f>
                  <m:r>
                    <a:rPr xmlns:a="http://schemas.openxmlformats.org/drawingml/2006/main" sz="3800" i="1">
                      <a:solidFill>
                        <a:srgbClr val="000000"/>
                      </a:solidFill>
                      <a:latin typeface="Cambria Math" panose="02040503050406030204" pitchFamily="18" charset="0"/>
                    </a:rPr>
                    <m:t>=</m:t>
                  </m:r>
                  <m:r>
                    <a:rPr xmlns:a="http://schemas.openxmlformats.org/drawingml/2006/main" sz="3800" i="1">
                      <a:solidFill>
                        <a:srgbClr val="000000"/>
                      </a:solidFill>
                      <a:latin typeface="Cambria Math" panose="02040503050406030204" pitchFamily="18" charset="0"/>
                    </a:rPr>
                    <m:t>x</m:t>
                  </m:r>
                </m:oMath>
              </m:oMathPara>
            </a14:m>
            <a:endParaRPr sz="3800"/>
          </a:p>
        </p:txBody>
      </p:sp>
      <p:sp>
        <p:nvSpPr>
          <p:cNvPr id="585" name="Arrow"/>
          <p:cNvSpPr/>
          <p:nvPr/>
        </p:nvSpPr>
        <p:spPr>
          <a:xfrm>
            <a:off x="5901358" y="3596926"/>
            <a:ext cx="826246" cy="461059"/>
          </a:xfrm>
          <a:prstGeom prst="rightArrow">
            <a:avLst>
              <a:gd name="adj1" fmla="val 26137"/>
              <a:gd name="adj2" fmla="val 62087"/>
            </a:avLst>
          </a:prstGeom>
          <a:solidFill>
            <a:schemeClr val="accent1">
              <a:lumOff val="-1357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grpSp>
        <p:nvGrpSpPr>
          <p:cNvPr id="605" name="Group"/>
          <p:cNvGrpSpPr/>
          <p:nvPr/>
        </p:nvGrpSpPr>
        <p:grpSpPr>
          <a:xfrm>
            <a:off x="1061256" y="4447802"/>
            <a:ext cx="10882288" cy="5007338"/>
            <a:chOff x="0" y="0"/>
            <a:chExt cx="10882286" cy="5007336"/>
          </a:xfrm>
        </p:grpSpPr>
        <p:sp>
          <p:nvSpPr>
            <p:cNvPr id="586" name="Line"/>
            <p:cNvSpPr/>
            <p:nvPr/>
          </p:nvSpPr>
          <p:spPr>
            <a:xfrm>
              <a:off x="3070435" y="2152366"/>
              <a:ext cx="1638503"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87" name="x"/>
            <p:cNvSpPr/>
            <p:nvPr/>
          </p:nvSpPr>
          <p:spPr>
            <a:xfrm>
              <a:off x="2100970" y="1706697"/>
              <a:ext cx="868396" cy="891339"/>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588" name="Line"/>
            <p:cNvSpPr/>
            <p:nvPr/>
          </p:nvSpPr>
          <p:spPr>
            <a:xfrm>
              <a:off x="193291" y="525916"/>
              <a:ext cx="1806609" cy="1214486"/>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89" name="Line"/>
            <p:cNvSpPr/>
            <p:nvPr/>
          </p:nvSpPr>
          <p:spPr>
            <a:xfrm flipV="1">
              <a:off x="334448" y="2608979"/>
              <a:ext cx="1794498" cy="1381063"/>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90" name="Equation"/>
            <p:cNvSpPr txBox="1"/>
            <p:nvPr/>
          </p:nvSpPr>
          <p:spPr>
            <a:xfrm>
              <a:off x="975977" y="585893"/>
              <a:ext cx="235268" cy="22437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x</m:t>
                    </m:r>
                  </m:oMath>
                </m:oMathPara>
              </a14:m>
              <a:endParaRPr sz="3900"/>
            </a:p>
          </p:txBody>
        </p:sp>
        <p:sp>
          <p:nvSpPr>
            <p:cNvPr id="591" name="Equation"/>
            <p:cNvSpPr txBox="1"/>
            <p:nvPr/>
          </p:nvSpPr>
          <p:spPr>
            <a:xfrm>
              <a:off x="1116732" y="3583080"/>
              <a:ext cx="223381" cy="320955"/>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y</m:t>
                    </m:r>
                  </m:oMath>
                </m:oMathPara>
              </a14:m>
              <a:endParaRPr sz="3900"/>
            </a:p>
          </p:txBody>
        </p:sp>
        <p:sp>
          <p:nvSpPr>
            <p:cNvPr id="592" name="Equation"/>
            <p:cNvSpPr txBox="1"/>
            <p:nvPr/>
          </p:nvSpPr>
          <p:spPr>
            <a:xfrm>
              <a:off x="3774858" y="1561127"/>
              <a:ext cx="229820" cy="320956"/>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g</m:t>
                    </m:r>
                  </m:oMath>
                </m:oMathPara>
              </a14:m>
              <a:endParaRPr sz="3900"/>
            </a:p>
          </p:txBody>
        </p:sp>
        <p:sp>
          <p:nvSpPr>
            <p:cNvPr id="593" name="Line"/>
            <p:cNvSpPr/>
            <p:nvPr/>
          </p:nvSpPr>
          <p:spPr>
            <a:xfrm>
              <a:off x="9164065" y="2138674"/>
              <a:ext cx="1638503"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94" name="x"/>
            <p:cNvSpPr/>
            <p:nvPr/>
          </p:nvSpPr>
          <p:spPr>
            <a:xfrm>
              <a:off x="8194600" y="1693005"/>
              <a:ext cx="868395" cy="891338"/>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595" name="Line"/>
            <p:cNvSpPr/>
            <p:nvPr/>
          </p:nvSpPr>
          <p:spPr>
            <a:xfrm>
              <a:off x="6286920" y="512224"/>
              <a:ext cx="1806609" cy="1214486"/>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96" name="Line"/>
            <p:cNvSpPr/>
            <p:nvPr/>
          </p:nvSpPr>
          <p:spPr>
            <a:xfrm flipV="1">
              <a:off x="6428078" y="2595286"/>
              <a:ext cx="1794497" cy="1381063"/>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597" name="Equation"/>
            <p:cNvSpPr txBox="1"/>
            <p:nvPr/>
          </p:nvSpPr>
          <p:spPr>
            <a:xfrm>
              <a:off x="6607850" y="1175529"/>
              <a:ext cx="78782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y</m:t>
                    </m:r>
                  </m:oMath>
                </m:oMathPara>
              </a14:m>
              <a:endParaRPr sz="2500"/>
            </a:p>
          </p:txBody>
        </p:sp>
        <p:sp>
          <p:nvSpPr>
            <p:cNvPr id="598" name="Equation"/>
            <p:cNvSpPr txBox="1"/>
            <p:nvPr/>
          </p:nvSpPr>
          <p:spPr>
            <a:xfrm>
              <a:off x="7220226" y="3505370"/>
              <a:ext cx="794492"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x</m:t>
                    </m:r>
                  </m:oMath>
                </m:oMathPara>
              </a14:m>
              <a:endParaRPr sz="2500"/>
            </a:p>
          </p:txBody>
        </p:sp>
        <p:sp>
          <p:nvSpPr>
            <p:cNvPr id="599" name="Equation"/>
            <p:cNvSpPr txBox="1"/>
            <p:nvPr/>
          </p:nvSpPr>
          <p:spPr>
            <a:xfrm>
              <a:off x="9748685" y="2388598"/>
              <a:ext cx="37179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oMath>
                </m:oMathPara>
              </a14:m>
              <a:endParaRPr sz="2500"/>
            </a:p>
          </p:txBody>
        </p:sp>
        <p:sp>
          <p:nvSpPr>
            <p:cNvPr id="600" name="Arrow"/>
            <p:cNvSpPr/>
            <p:nvPr/>
          </p:nvSpPr>
          <p:spPr>
            <a:xfrm>
              <a:off x="5140143" y="1929349"/>
              <a:ext cx="715572" cy="399301"/>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01" name="forward  propagation"/>
            <p:cNvSpPr txBox="1"/>
            <p:nvPr/>
          </p:nvSpPr>
          <p:spPr>
            <a:xfrm>
              <a:off x="958212" y="4449140"/>
              <a:ext cx="2979107" cy="453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a:lvl1pPr>
            </a:lstStyle>
            <a:p>
              <a:pPr/>
              <a:r>
                <a:t>forward  propagation</a:t>
              </a:r>
            </a:p>
          </p:txBody>
        </p:sp>
        <p:sp>
          <p:nvSpPr>
            <p:cNvPr id="602" name="back propagation"/>
            <p:cNvSpPr txBox="1"/>
            <p:nvPr/>
          </p:nvSpPr>
          <p:spPr>
            <a:xfrm>
              <a:off x="7327103" y="4449140"/>
              <a:ext cx="2517772" cy="453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a:lvl1pPr>
            </a:lstStyle>
            <a:p>
              <a:pPr/>
              <a:r>
                <a:t>back propagation</a:t>
              </a:r>
            </a:p>
          </p:txBody>
        </p:sp>
        <p:sp>
          <p:nvSpPr>
            <p:cNvPr id="603" name="Rounded Rectangle"/>
            <p:cNvSpPr/>
            <p:nvPr/>
          </p:nvSpPr>
          <p:spPr>
            <a:xfrm>
              <a:off x="0" y="0"/>
              <a:ext cx="4895532" cy="5007337"/>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04" name="Rounded Rectangle"/>
            <p:cNvSpPr/>
            <p:nvPr/>
          </p:nvSpPr>
          <p:spPr>
            <a:xfrm>
              <a:off x="5986755" y="0"/>
              <a:ext cx="4895532" cy="5007337"/>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606" name="Partial derivatives of x and y"/>
          <p:cNvSpPr txBox="1"/>
          <p:nvPr/>
        </p:nvSpPr>
        <p:spPr>
          <a:xfrm>
            <a:off x="4021673" y="2467817"/>
            <a:ext cx="4585615"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Partial derivatives of x and 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582"/>
                                        </p:tgtEl>
                                        <p:attrNameLst>
                                          <p:attrName>style.visibility</p:attrName>
                                        </p:attrNameLst>
                                      </p:cBhvr>
                                      <p:to>
                                        <p:strVal val="visible"/>
                                      </p:to>
                                    </p:set>
                                    <p:animEffect filter="wipe(left)" transition="in">
                                      <p:cBhvr>
                                        <p:cTn id="7" dur="1000"/>
                                        <p:tgtEl>
                                          <p:spTgt spid="58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583"/>
                                        </p:tgtEl>
                                        <p:attrNameLst>
                                          <p:attrName>style.visibility</p:attrName>
                                        </p:attrNameLst>
                                      </p:cBhvr>
                                      <p:to>
                                        <p:strVal val="visible"/>
                                      </p:to>
                                    </p:set>
                                    <p:animEffect filter="wipe(left)" transition="in">
                                      <p:cBhvr>
                                        <p:cTn id="12" dur="1000"/>
                                        <p:tgtEl>
                                          <p:spTgt spid="5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584"/>
                                        </p:tgtEl>
                                        <p:attrNameLst>
                                          <p:attrName>style.visibility</p:attrName>
                                        </p:attrNameLst>
                                      </p:cBhvr>
                                      <p:to>
                                        <p:strVal val="visible"/>
                                      </p:to>
                                    </p:set>
                                    <p:animEffect filter="wipe(left)" transition="in">
                                      <p:cBhvr>
                                        <p:cTn id="17" dur="10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2" grpId="1"/>
      <p:bldP build="whole" bldLvl="1" animBg="1" rev="0" advAuto="0" spid="584" grpId="3"/>
      <p:bldP build="whole" bldLvl="1" animBg="1" rev="0" advAuto="0" spid="583" grpId="2"/>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Back propagation of multiplication nodes"/>
          <p:cNvSpPr txBox="1"/>
          <p:nvPr>
            <p:ph type="title"/>
          </p:nvPr>
        </p:nvSpPr>
        <p:spPr>
          <a:prstGeom prst="rect">
            <a:avLst/>
          </a:prstGeom>
        </p:spPr>
        <p:txBody>
          <a:bodyPr/>
          <a:lstStyle>
            <a:lvl1pPr defTabSz="484886">
              <a:defRPr sz="6640"/>
            </a:lvl1pPr>
          </a:lstStyle>
          <a:p>
            <a:pPr/>
            <a:r>
              <a:t>Back propagation of multiplication nodes</a:t>
            </a:r>
          </a:p>
        </p:txBody>
      </p:sp>
      <p:sp>
        <p:nvSpPr>
          <p:cNvPr id="609" name="The back propagation of the multiplication is multiplied by the flip value of the input signal"/>
          <p:cNvSpPr txBox="1"/>
          <p:nvPr/>
        </p:nvSpPr>
        <p:spPr>
          <a:xfrm>
            <a:off x="1464839" y="2790467"/>
            <a:ext cx="10543178" cy="10554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b="0" sz="3200"/>
            </a:lvl1pPr>
          </a:lstStyle>
          <a:p>
            <a:pPr/>
            <a:r>
              <a:t>The back propagation of the multiplication is multiplied by the flip value of the input signal</a:t>
            </a:r>
          </a:p>
        </p:txBody>
      </p:sp>
      <p:grpSp>
        <p:nvGrpSpPr>
          <p:cNvPr id="629" name="Group"/>
          <p:cNvGrpSpPr/>
          <p:nvPr/>
        </p:nvGrpSpPr>
        <p:grpSpPr>
          <a:xfrm>
            <a:off x="1061256" y="4447802"/>
            <a:ext cx="10882288" cy="5007338"/>
            <a:chOff x="0" y="0"/>
            <a:chExt cx="10882286" cy="5007336"/>
          </a:xfrm>
        </p:grpSpPr>
        <p:sp>
          <p:nvSpPr>
            <p:cNvPr id="610" name="Line"/>
            <p:cNvSpPr/>
            <p:nvPr/>
          </p:nvSpPr>
          <p:spPr>
            <a:xfrm>
              <a:off x="3070435" y="2152366"/>
              <a:ext cx="1638503"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1" name="x"/>
            <p:cNvSpPr/>
            <p:nvPr/>
          </p:nvSpPr>
          <p:spPr>
            <a:xfrm>
              <a:off x="2100970" y="1706697"/>
              <a:ext cx="868396" cy="891339"/>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612" name="Line"/>
            <p:cNvSpPr/>
            <p:nvPr/>
          </p:nvSpPr>
          <p:spPr>
            <a:xfrm>
              <a:off x="193291" y="525916"/>
              <a:ext cx="1806609" cy="1214486"/>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3" name="Line"/>
            <p:cNvSpPr/>
            <p:nvPr/>
          </p:nvSpPr>
          <p:spPr>
            <a:xfrm flipV="1">
              <a:off x="334448" y="2608979"/>
              <a:ext cx="1794498" cy="1381063"/>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4" name="Equation"/>
            <p:cNvSpPr txBox="1"/>
            <p:nvPr/>
          </p:nvSpPr>
          <p:spPr>
            <a:xfrm>
              <a:off x="975977" y="585893"/>
              <a:ext cx="235268" cy="22437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x</m:t>
                    </m:r>
                  </m:oMath>
                </m:oMathPara>
              </a14:m>
              <a:endParaRPr sz="3900"/>
            </a:p>
          </p:txBody>
        </p:sp>
        <p:sp>
          <p:nvSpPr>
            <p:cNvPr id="615" name="Equation"/>
            <p:cNvSpPr txBox="1"/>
            <p:nvPr/>
          </p:nvSpPr>
          <p:spPr>
            <a:xfrm>
              <a:off x="1116732" y="3583080"/>
              <a:ext cx="223381" cy="320955"/>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y</m:t>
                    </m:r>
                  </m:oMath>
                </m:oMathPara>
              </a14:m>
              <a:endParaRPr sz="3900"/>
            </a:p>
          </p:txBody>
        </p:sp>
        <p:sp>
          <p:nvSpPr>
            <p:cNvPr id="616" name="Equation"/>
            <p:cNvSpPr txBox="1"/>
            <p:nvPr/>
          </p:nvSpPr>
          <p:spPr>
            <a:xfrm>
              <a:off x="3774858" y="1561127"/>
              <a:ext cx="229820" cy="320956"/>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g</m:t>
                    </m:r>
                  </m:oMath>
                </m:oMathPara>
              </a14:m>
              <a:endParaRPr sz="3900"/>
            </a:p>
          </p:txBody>
        </p:sp>
        <p:sp>
          <p:nvSpPr>
            <p:cNvPr id="617" name="Line"/>
            <p:cNvSpPr/>
            <p:nvPr/>
          </p:nvSpPr>
          <p:spPr>
            <a:xfrm>
              <a:off x="9164065" y="2138674"/>
              <a:ext cx="1638503"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18" name="x"/>
            <p:cNvSpPr/>
            <p:nvPr/>
          </p:nvSpPr>
          <p:spPr>
            <a:xfrm>
              <a:off x="8194600" y="1693005"/>
              <a:ext cx="868395" cy="891338"/>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619" name="Line"/>
            <p:cNvSpPr/>
            <p:nvPr/>
          </p:nvSpPr>
          <p:spPr>
            <a:xfrm>
              <a:off x="6286920" y="512224"/>
              <a:ext cx="1806609" cy="1214486"/>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0" name="Line"/>
            <p:cNvSpPr/>
            <p:nvPr/>
          </p:nvSpPr>
          <p:spPr>
            <a:xfrm flipV="1">
              <a:off x="6428078" y="2595286"/>
              <a:ext cx="1794497" cy="1381063"/>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1" name="Equation"/>
            <p:cNvSpPr txBox="1"/>
            <p:nvPr/>
          </p:nvSpPr>
          <p:spPr>
            <a:xfrm>
              <a:off x="6607850" y="1175529"/>
              <a:ext cx="78782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y</m:t>
                    </m:r>
                  </m:oMath>
                </m:oMathPara>
              </a14:m>
              <a:endParaRPr sz="2500"/>
            </a:p>
          </p:txBody>
        </p:sp>
        <p:sp>
          <p:nvSpPr>
            <p:cNvPr id="622" name="Equation"/>
            <p:cNvSpPr txBox="1"/>
            <p:nvPr/>
          </p:nvSpPr>
          <p:spPr>
            <a:xfrm>
              <a:off x="7220226" y="3505370"/>
              <a:ext cx="794492"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x</m:t>
                    </m:r>
                  </m:oMath>
                </m:oMathPara>
              </a14:m>
              <a:endParaRPr sz="2500"/>
            </a:p>
          </p:txBody>
        </p:sp>
        <p:sp>
          <p:nvSpPr>
            <p:cNvPr id="623" name="Equation"/>
            <p:cNvSpPr txBox="1"/>
            <p:nvPr/>
          </p:nvSpPr>
          <p:spPr>
            <a:xfrm>
              <a:off x="9748685" y="2388598"/>
              <a:ext cx="371794" cy="7429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oMath>
                </m:oMathPara>
              </a14:m>
              <a:endParaRPr sz="2500"/>
            </a:p>
          </p:txBody>
        </p:sp>
        <p:sp>
          <p:nvSpPr>
            <p:cNvPr id="624" name="Arrow"/>
            <p:cNvSpPr/>
            <p:nvPr/>
          </p:nvSpPr>
          <p:spPr>
            <a:xfrm>
              <a:off x="5140143" y="1929349"/>
              <a:ext cx="715572" cy="399301"/>
            </a:xfrm>
            <a:prstGeom prst="rightArrow">
              <a:avLst>
                <a:gd name="adj1" fmla="val 26137"/>
                <a:gd name="adj2" fmla="val 62087"/>
              </a:avLst>
            </a:prstGeom>
            <a:solidFill>
              <a:schemeClr val="accent1">
                <a:lumOff val="-13575"/>
              </a:schemeClr>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5" name="forward  propagation"/>
            <p:cNvSpPr txBox="1"/>
            <p:nvPr/>
          </p:nvSpPr>
          <p:spPr>
            <a:xfrm>
              <a:off x="958212" y="4449140"/>
              <a:ext cx="2979107" cy="453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a:lvl1pPr>
            </a:lstStyle>
            <a:p>
              <a:pPr/>
              <a:r>
                <a:t>forward  propagation</a:t>
              </a:r>
            </a:p>
          </p:txBody>
        </p:sp>
        <p:sp>
          <p:nvSpPr>
            <p:cNvPr id="626" name="back propagation"/>
            <p:cNvSpPr txBox="1"/>
            <p:nvPr/>
          </p:nvSpPr>
          <p:spPr>
            <a:xfrm>
              <a:off x="7327103" y="4449140"/>
              <a:ext cx="2517772" cy="4533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spcBef>
                  <a:spcPts val="3200"/>
                </a:spcBef>
                <a:defRPr b="0"/>
              </a:lvl1pPr>
            </a:lstStyle>
            <a:p>
              <a:pPr/>
              <a:r>
                <a:t>back propagation</a:t>
              </a:r>
            </a:p>
          </p:txBody>
        </p:sp>
        <p:sp>
          <p:nvSpPr>
            <p:cNvPr id="627" name="Rounded Rectangle"/>
            <p:cNvSpPr/>
            <p:nvPr/>
          </p:nvSpPr>
          <p:spPr>
            <a:xfrm>
              <a:off x="0" y="0"/>
              <a:ext cx="4895532" cy="5007337"/>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28" name="Rounded Rectangle"/>
            <p:cNvSpPr/>
            <p:nvPr/>
          </p:nvSpPr>
          <p:spPr>
            <a:xfrm>
              <a:off x="5986755" y="0"/>
              <a:ext cx="4895532" cy="5007337"/>
            </a:xfrm>
            <a:prstGeom prst="roundRect">
              <a:avLst>
                <a:gd name="adj" fmla="val 16514"/>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Code"/>
          <p:cNvSpPr txBox="1"/>
          <p:nvPr>
            <p:ph type="title"/>
          </p:nvPr>
        </p:nvSpPr>
        <p:spPr>
          <a:prstGeom prst="rect">
            <a:avLst/>
          </a:prstGeom>
        </p:spPr>
        <p:txBody>
          <a:bodyPr/>
          <a:lstStyle/>
          <a:p>
            <a:pPr/>
            <a:r>
              <a:t>Code</a:t>
            </a:r>
          </a:p>
        </p:txBody>
      </p:sp>
      <p:pic>
        <p:nvPicPr>
          <p:cNvPr id="632" name="Image" descr="Image"/>
          <p:cNvPicPr>
            <a:picLocks noChangeAspect="1"/>
          </p:cNvPicPr>
          <p:nvPr/>
        </p:nvPicPr>
        <p:blipFill>
          <a:blip r:embed="rId2">
            <a:extLst/>
          </a:blip>
          <a:stretch>
            <a:fillRect/>
          </a:stretch>
        </p:blipFill>
        <p:spPr>
          <a:xfrm>
            <a:off x="3661243" y="2277383"/>
            <a:ext cx="5682314" cy="692603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A. Computational Graphs"/>
          <p:cNvSpPr txBox="1"/>
          <p:nvPr>
            <p:ph type="title"/>
          </p:nvPr>
        </p:nvSpPr>
        <p:spPr>
          <a:prstGeom prst="rect">
            <a:avLst/>
          </a:prstGeom>
        </p:spPr>
        <p:txBody>
          <a:bodyPr/>
          <a:lstStyle/>
          <a:p>
            <a:pPr/>
            <a:r>
              <a:t>A. Computational Graphs</a:t>
            </a:r>
          </a:p>
        </p:txBody>
      </p:sp>
      <p:sp>
        <p:nvSpPr>
          <p:cNvPr id="139" name="Body"/>
          <p:cNvSpPr txBox="1"/>
          <p:nvPr>
            <p:ph type="body" sz="half" idx="1"/>
          </p:nvPr>
        </p:nvSpPr>
        <p:spPr>
          <a:xfrm>
            <a:off x="1270000" y="5029200"/>
            <a:ext cx="10464800" cy="3684538"/>
          </a:xfrm>
          <a:prstGeom prst="rect">
            <a:avLst/>
          </a:prstGeom>
        </p:spPr>
        <p:txBody>
          <a:bodyPr/>
          <a:lstStyle/>
          <a:p>
            <a:pP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Back propagation of Sigmoid function"/>
          <p:cNvSpPr txBox="1"/>
          <p:nvPr>
            <p:ph type="title"/>
          </p:nvPr>
        </p:nvSpPr>
        <p:spPr>
          <a:prstGeom prst="rect">
            <a:avLst/>
          </a:prstGeom>
        </p:spPr>
        <p:txBody>
          <a:bodyPr/>
          <a:lstStyle>
            <a:lvl1pPr defTabSz="484886">
              <a:defRPr sz="6640"/>
            </a:lvl1pPr>
          </a:lstStyle>
          <a:p>
            <a:pPr/>
            <a:r>
              <a:t>Back propagation of Sigmoid function</a:t>
            </a:r>
          </a:p>
        </p:txBody>
      </p:sp>
      <p:sp>
        <p:nvSpPr>
          <p:cNvPr id="635" name="Equation"/>
          <p:cNvSpPr txBox="1"/>
          <p:nvPr/>
        </p:nvSpPr>
        <p:spPr>
          <a:xfrm>
            <a:off x="2216625" y="3721032"/>
            <a:ext cx="2441525" cy="88310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200" i="1">
                      <a:solidFill>
                        <a:srgbClr val="000000"/>
                      </a:solidFill>
                      <a:latin typeface="Cambria Math" panose="02040503050406030204" pitchFamily="18" charset="0"/>
                    </a:rPr>
                    <m:t>σ</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x</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f>
                    <m:fPr>
                      <m:ctrlPr>
                        <a:rPr xmlns:a="http://schemas.openxmlformats.org/drawingml/2006/main" sz="3200" i="1">
                          <a:solidFill>
                            <a:srgbClr val="000000"/>
                          </a:solidFill>
                          <a:latin typeface="Cambria Math" panose="02040503050406030204" pitchFamily="18" charset="0"/>
                        </a:rPr>
                      </m:ctrlPr>
                      <m:type m:val="bar"/>
                    </m:fPr>
                    <m:num>
                      <m:r>
                        <a:rPr xmlns:a="http://schemas.openxmlformats.org/drawingml/2006/main" sz="3200" i="1">
                          <a:solidFill>
                            <a:srgbClr val="000000"/>
                          </a:solidFill>
                          <a:latin typeface="Cambria Math" panose="02040503050406030204" pitchFamily="18" charset="0"/>
                        </a:rPr>
                        <m:t>1</m:t>
                      </m:r>
                    </m:num>
                    <m:den>
                      <m:r>
                        <a:rPr xmlns:a="http://schemas.openxmlformats.org/drawingml/2006/main" sz="3200" i="1">
                          <a:solidFill>
                            <a:srgbClr val="000000"/>
                          </a:solidFill>
                          <a:latin typeface="Cambria Math" panose="02040503050406030204" pitchFamily="18" charset="0"/>
                        </a:rPr>
                        <m:t>1</m:t>
                      </m:r>
                      <m:r>
                        <a:rPr xmlns:a="http://schemas.openxmlformats.org/drawingml/2006/main" sz="3200" i="1">
                          <a:solidFill>
                            <a:srgbClr val="000000"/>
                          </a:solidFill>
                          <a:latin typeface="Cambria Math" panose="02040503050406030204" pitchFamily="18" charset="0"/>
                        </a:rPr>
                        <m:t>+</m:t>
                      </m:r>
                      <m:sSup>
                        <m:e>
                          <m:r>
                            <a:rPr xmlns:a="http://schemas.openxmlformats.org/drawingml/2006/main" sz="3200" i="1">
                              <a:solidFill>
                                <a:srgbClr val="000000"/>
                              </a:solidFill>
                              <a:latin typeface="Cambria Math" panose="02040503050406030204" pitchFamily="18" charset="0"/>
                            </a:rPr>
                            <m:t>e</m:t>
                          </m:r>
                        </m:e>
                        <m:sup>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x</m:t>
                          </m:r>
                        </m:sup>
                      </m:sSup>
                    </m:den>
                  </m:f>
                </m:oMath>
              </m:oMathPara>
            </a14:m>
            <a:endParaRPr sz="3200"/>
          </a:p>
        </p:txBody>
      </p:sp>
      <p:sp>
        <p:nvSpPr>
          <p:cNvPr id="636" name="Equation"/>
          <p:cNvSpPr txBox="1"/>
          <p:nvPr/>
        </p:nvSpPr>
        <p:spPr>
          <a:xfrm>
            <a:off x="7819846" y="3631871"/>
            <a:ext cx="4494363" cy="1061429"/>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900" i="1">
                          <a:solidFill>
                            <a:srgbClr val="000000"/>
                          </a:solidFill>
                          <a:latin typeface="Cambria Math" panose="02040503050406030204" pitchFamily="18" charset="0"/>
                        </a:rPr>
                      </m:ctrlPr>
                      <m:type m:val="bar"/>
                    </m:fPr>
                    <m:num>
                      <m:r>
                        <m:rPr>
                          <m:sty m:val="p"/>
                        </m:rP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σ</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x</m:t>
                      </m:r>
                      <m:r>
                        <a:rPr xmlns:a="http://schemas.openxmlformats.org/drawingml/2006/main" sz="3900" i="1">
                          <a:solidFill>
                            <a:srgbClr val="000000"/>
                          </a:solidFill>
                          <a:latin typeface="Cambria Math" panose="02040503050406030204" pitchFamily="18" charset="0"/>
                        </a:rPr>
                        <m:t>)</m:t>
                      </m:r>
                    </m:num>
                    <m:den>
                      <m:r>
                        <m:rPr>
                          <m:sty m:val="p"/>
                        </m:rP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x</m:t>
                      </m:r>
                    </m:den>
                  </m:f>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σ</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x</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1</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σ</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x</m:t>
                  </m:r>
                  <m:r>
                    <a:rPr xmlns:a="http://schemas.openxmlformats.org/drawingml/2006/main" sz="3900" i="1">
                      <a:solidFill>
                        <a:srgbClr val="000000"/>
                      </a:solidFill>
                      <a:latin typeface="Cambria Math" panose="02040503050406030204" pitchFamily="18" charset="0"/>
                    </a:rPr>
                    <m:t>)</m:t>
                  </m:r>
                  <m:r>
                    <a:rPr xmlns:a="http://schemas.openxmlformats.org/drawingml/2006/main" sz="3900" i="1">
                      <a:solidFill>
                        <a:srgbClr val="000000"/>
                      </a:solidFill>
                      <a:latin typeface="Cambria Math" panose="02040503050406030204" pitchFamily="18" charset="0"/>
                    </a:rPr>
                    <m:t>)</m:t>
                  </m:r>
                </m:oMath>
              </m:oMathPara>
            </a14:m>
            <a:endParaRPr sz="3900"/>
          </a:p>
        </p:txBody>
      </p:sp>
      <p:sp>
        <p:nvSpPr>
          <p:cNvPr id="637" name="Arrow"/>
          <p:cNvSpPr/>
          <p:nvPr/>
        </p:nvSpPr>
        <p:spPr>
          <a:xfrm>
            <a:off x="6116258" y="3932056"/>
            <a:ext cx="826246" cy="461060"/>
          </a:xfrm>
          <a:prstGeom prst="rightArrow">
            <a:avLst>
              <a:gd name="adj1" fmla="val 26137"/>
              <a:gd name="adj2" fmla="val 62087"/>
            </a:avLst>
          </a:prstGeom>
          <a:solidFill>
            <a:schemeClr val="accent1">
              <a:lumOff val="-1357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38" name="Partial derivatives of x"/>
          <p:cNvSpPr txBox="1"/>
          <p:nvPr/>
        </p:nvSpPr>
        <p:spPr>
          <a:xfrm>
            <a:off x="4697120" y="2735689"/>
            <a:ext cx="3610560"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Partial derivatives of x</a:t>
            </a:r>
          </a:p>
        </p:txBody>
      </p:sp>
      <p:grpSp>
        <p:nvGrpSpPr>
          <p:cNvPr id="649" name="Group"/>
          <p:cNvGrpSpPr/>
          <p:nvPr/>
        </p:nvGrpSpPr>
        <p:grpSpPr>
          <a:xfrm>
            <a:off x="2848914" y="5912171"/>
            <a:ext cx="6694968" cy="2964418"/>
            <a:chOff x="0" y="0"/>
            <a:chExt cx="6694966" cy="2964416"/>
          </a:xfrm>
        </p:grpSpPr>
        <p:sp>
          <p:nvSpPr>
            <p:cNvPr id="639" name="Line"/>
            <p:cNvSpPr/>
            <p:nvPr/>
          </p:nvSpPr>
          <p:spPr>
            <a:xfrm>
              <a:off x="4641165" y="796296"/>
              <a:ext cx="2053802"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0" name="Oval"/>
            <p:cNvSpPr/>
            <p:nvPr/>
          </p:nvSpPr>
          <p:spPr>
            <a:xfrm>
              <a:off x="2890527" y="219539"/>
              <a:ext cx="1518121" cy="1558229"/>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1" name="Line"/>
            <p:cNvSpPr/>
            <p:nvPr/>
          </p:nvSpPr>
          <p:spPr>
            <a:xfrm>
              <a:off x="495109" y="767007"/>
              <a:ext cx="2272000"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2" name="Equation"/>
            <p:cNvSpPr txBox="1"/>
            <p:nvPr/>
          </p:nvSpPr>
          <p:spPr>
            <a:xfrm>
              <a:off x="1481792" y="0"/>
              <a:ext cx="295594" cy="281902"/>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x</m:t>
                    </m:r>
                  </m:oMath>
                </m:oMathPara>
              </a14:m>
              <a:endParaRPr sz="4900"/>
            </a:p>
          </p:txBody>
        </p:sp>
        <p:sp>
          <p:nvSpPr>
            <p:cNvPr id="643" name="Equation"/>
            <p:cNvSpPr txBox="1"/>
            <p:nvPr/>
          </p:nvSpPr>
          <p:spPr>
            <a:xfrm>
              <a:off x="5362737" y="17183"/>
              <a:ext cx="288749" cy="40325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900" i="1">
                        <a:solidFill>
                          <a:srgbClr val="000000"/>
                        </a:solidFill>
                        <a:latin typeface="Cambria Math" panose="02040503050406030204" pitchFamily="18" charset="0"/>
                      </a:rPr>
                      <m:t>g</m:t>
                    </m:r>
                  </m:oMath>
                </m:oMathPara>
              </a14:m>
              <a:endParaRPr sz="4900"/>
            </a:p>
          </p:txBody>
        </p:sp>
        <p:sp>
          <p:nvSpPr>
            <p:cNvPr id="644" name="Line"/>
            <p:cNvSpPr/>
            <p:nvPr/>
          </p:nvSpPr>
          <p:spPr>
            <a:xfrm>
              <a:off x="4641165" y="1278171"/>
              <a:ext cx="2053802"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5" name="Equation"/>
            <p:cNvSpPr txBox="1"/>
            <p:nvPr/>
          </p:nvSpPr>
          <p:spPr>
            <a:xfrm>
              <a:off x="5400375" y="1879709"/>
              <a:ext cx="535382" cy="106984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600" i="1">
                            <a:solidFill>
                              <a:srgbClr val="000000"/>
                            </a:solidFill>
                            <a:latin typeface="Cambria Math" panose="02040503050406030204" pitchFamily="18" charset="0"/>
                          </a:rPr>
                        </m:ctrlPr>
                        <m:type m:val="bar"/>
                      </m:fPr>
                      <m:num>
                        <m:r>
                          <m:rPr>
                            <m:sty m:val="p"/>
                          </m:rP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f</m:t>
                        </m:r>
                      </m:num>
                      <m:den>
                        <m:r>
                          <m:rPr>
                            <m:sty m:val="p"/>
                          </m:rP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g</m:t>
                        </m:r>
                      </m:den>
                    </m:f>
                  </m:oMath>
                </m:oMathPara>
              </a14:m>
              <a:endParaRPr sz="3600"/>
            </a:p>
          </p:txBody>
        </p:sp>
        <p:sp>
          <p:nvSpPr>
            <p:cNvPr id="646" name="Line"/>
            <p:cNvSpPr/>
            <p:nvPr/>
          </p:nvSpPr>
          <p:spPr>
            <a:xfrm>
              <a:off x="498635" y="1357839"/>
              <a:ext cx="2159375"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47" name="Equation"/>
            <p:cNvSpPr txBox="1"/>
            <p:nvPr/>
          </p:nvSpPr>
          <p:spPr>
            <a:xfrm>
              <a:off x="0" y="1864850"/>
              <a:ext cx="3156645" cy="1099567"/>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3700" i="1">
                            <a:solidFill>
                              <a:srgbClr val="000000"/>
                            </a:solidFill>
                            <a:latin typeface="Cambria Math" panose="02040503050406030204" pitchFamily="18" charset="0"/>
                          </a:rPr>
                        </m:ctrlPr>
                        <m:type m:val="bar"/>
                      </m:fPr>
                      <m:num>
                        <m:r>
                          <m:rPr>
                            <m:sty m:val="p"/>
                          </m:rP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f</m:t>
                        </m:r>
                      </m:num>
                      <m:den>
                        <m:r>
                          <m:rPr>
                            <m:sty m:val="p"/>
                          </m:rP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g</m:t>
                        </m:r>
                      </m:den>
                    </m:f>
                    <m:r>
                      <a:rPr xmlns:a="http://schemas.openxmlformats.org/drawingml/2006/main" sz="3700" i="1">
                        <a:solidFill>
                          <a:srgbClr val="000000"/>
                        </a:solidFill>
                        <a:latin typeface="Cambria Math" panose="02040503050406030204" pitchFamily="18" charset="0"/>
                      </a:rPr>
                      <m:t>σ</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x</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σ</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x</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648" name="Equation"/>
            <p:cNvSpPr txBox="1"/>
            <p:nvPr/>
          </p:nvSpPr>
          <p:spPr>
            <a:xfrm>
              <a:off x="3521317" y="886893"/>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Applying the sigmoid mask"/>
          <p:cNvSpPr txBox="1"/>
          <p:nvPr>
            <p:ph type="title"/>
          </p:nvPr>
        </p:nvSpPr>
        <p:spPr>
          <a:prstGeom prst="rect">
            <a:avLst/>
          </a:prstGeom>
        </p:spPr>
        <p:txBody>
          <a:bodyPr/>
          <a:lstStyle>
            <a:lvl1pPr defTabSz="502412">
              <a:defRPr sz="6880"/>
            </a:lvl1pPr>
          </a:lstStyle>
          <a:p>
            <a:pPr/>
            <a:r>
              <a:t>Applying the sigmoid mask</a:t>
            </a:r>
          </a:p>
        </p:txBody>
      </p:sp>
      <p:pic>
        <p:nvPicPr>
          <p:cNvPr id="652" name="Image" descr="Image"/>
          <p:cNvPicPr>
            <a:picLocks noChangeAspect="1"/>
          </p:cNvPicPr>
          <p:nvPr/>
        </p:nvPicPr>
        <p:blipFill>
          <a:blip r:embed="rId2">
            <a:extLst/>
          </a:blip>
          <a:stretch>
            <a:fillRect/>
          </a:stretch>
        </p:blipFill>
        <p:spPr>
          <a:xfrm>
            <a:off x="2255014" y="2711450"/>
            <a:ext cx="8737601" cy="6057900"/>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Back propagation of ReLU"/>
          <p:cNvSpPr txBox="1"/>
          <p:nvPr>
            <p:ph type="title"/>
          </p:nvPr>
        </p:nvSpPr>
        <p:spPr>
          <a:prstGeom prst="rect">
            <a:avLst/>
          </a:prstGeom>
        </p:spPr>
        <p:txBody>
          <a:bodyPr/>
          <a:lstStyle>
            <a:lvl1pPr defTabSz="514095">
              <a:defRPr sz="7040"/>
            </a:lvl1pPr>
          </a:lstStyle>
          <a:p>
            <a:pPr/>
            <a:r>
              <a:t>Back propagation of ReLU</a:t>
            </a:r>
          </a:p>
        </p:txBody>
      </p:sp>
      <p:sp>
        <p:nvSpPr>
          <p:cNvPr id="655" name="Line"/>
          <p:cNvSpPr/>
          <p:nvPr/>
        </p:nvSpPr>
        <p:spPr>
          <a:xfrm>
            <a:off x="4380445" y="6883449"/>
            <a:ext cx="1638502"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56" name="ReLU"/>
          <p:cNvSpPr/>
          <p:nvPr/>
        </p:nvSpPr>
        <p:spPr>
          <a:xfrm>
            <a:off x="3027322" y="6261880"/>
            <a:ext cx="1211142" cy="1243140"/>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ReLU</a:t>
            </a:r>
          </a:p>
        </p:txBody>
      </p:sp>
      <p:sp>
        <p:nvSpPr>
          <p:cNvPr id="657" name="Line"/>
          <p:cNvSpPr/>
          <p:nvPr/>
        </p:nvSpPr>
        <p:spPr>
          <a:xfrm>
            <a:off x="1072763" y="6860082"/>
            <a:ext cx="1812579"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58" name="Equation"/>
          <p:cNvSpPr txBox="1"/>
          <p:nvPr/>
        </p:nvSpPr>
        <p:spPr>
          <a:xfrm>
            <a:off x="1859929" y="6248172"/>
            <a:ext cx="235268" cy="224372"/>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x</m:t>
                  </m:r>
                </m:oMath>
              </m:oMathPara>
            </a14:m>
            <a:endParaRPr sz="3900"/>
          </a:p>
        </p:txBody>
      </p:sp>
      <p:sp>
        <p:nvSpPr>
          <p:cNvPr id="659" name="Equation"/>
          <p:cNvSpPr txBox="1"/>
          <p:nvPr/>
        </p:nvSpPr>
        <p:spPr>
          <a:xfrm>
            <a:off x="4956108" y="6261880"/>
            <a:ext cx="229820" cy="32095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g</m:t>
                  </m:r>
                </m:oMath>
              </m:oMathPara>
            </a14:m>
            <a:endParaRPr sz="3900"/>
          </a:p>
        </p:txBody>
      </p:sp>
      <p:sp>
        <p:nvSpPr>
          <p:cNvPr id="660" name="Line"/>
          <p:cNvSpPr/>
          <p:nvPr/>
        </p:nvSpPr>
        <p:spPr>
          <a:xfrm>
            <a:off x="4380445" y="7267884"/>
            <a:ext cx="1638502"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61" name="Equation"/>
          <p:cNvSpPr txBox="1"/>
          <p:nvPr/>
        </p:nvSpPr>
        <p:spPr>
          <a:xfrm>
            <a:off x="4965065" y="7517808"/>
            <a:ext cx="371793" cy="742951"/>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oMath>
              </m:oMathPara>
            </a14:m>
            <a:endParaRPr sz="2500"/>
          </a:p>
        </p:txBody>
      </p:sp>
      <p:sp>
        <p:nvSpPr>
          <p:cNvPr id="662" name="Line"/>
          <p:cNvSpPr/>
          <p:nvPr/>
        </p:nvSpPr>
        <p:spPr>
          <a:xfrm>
            <a:off x="1159801" y="7331442"/>
            <a:ext cx="1638503"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63" name="Equation"/>
          <p:cNvSpPr txBox="1"/>
          <p:nvPr/>
        </p:nvSpPr>
        <p:spPr>
          <a:xfrm>
            <a:off x="1744421" y="7581366"/>
            <a:ext cx="371794" cy="742951"/>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oMath>
              </m:oMathPara>
            </a14:m>
            <a:endParaRPr sz="2500"/>
          </a:p>
        </p:txBody>
      </p:sp>
      <p:sp>
        <p:nvSpPr>
          <p:cNvPr id="664" name="Line"/>
          <p:cNvSpPr/>
          <p:nvPr/>
        </p:nvSpPr>
        <p:spPr>
          <a:xfrm>
            <a:off x="10821731" y="6838251"/>
            <a:ext cx="163850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65" name="ReLU"/>
          <p:cNvSpPr/>
          <p:nvPr/>
        </p:nvSpPr>
        <p:spPr>
          <a:xfrm>
            <a:off x="9468609" y="6216682"/>
            <a:ext cx="1211141" cy="1243139"/>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ReLU</a:t>
            </a:r>
          </a:p>
        </p:txBody>
      </p:sp>
      <p:sp>
        <p:nvSpPr>
          <p:cNvPr id="666" name="Line"/>
          <p:cNvSpPr/>
          <p:nvPr/>
        </p:nvSpPr>
        <p:spPr>
          <a:xfrm>
            <a:off x="7514050" y="6814884"/>
            <a:ext cx="1812579"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67" name="Equation"/>
          <p:cNvSpPr txBox="1"/>
          <p:nvPr/>
        </p:nvSpPr>
        <p:spPr>
          <a:xfrm>
            <a:off x="8301216" y="6202974"/>
            <a:ext cx="235269" cy="224371"/>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x</m:t>
                  </m:r>
                </m:oMath>
              </m:oMathPara>
            </a14:m>
            <a:endParaRPr sz="3900"/>
          </a:p>
        </p:txBody>
      </p:sp>
      <p:sp>
        <p:nvSpPr>
          <p:cNvPr id="668" name="Equation"/>
          <p:cNvSpPr txBox="1"/>
          <p:nvPr/>
        </p:nvSpPr>
        <p:spPr>
          <a:xfrm>
            <a:off x="11397395" y="6216682"/>
            <a:ext cx="229820" cy="32095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900" i="1">
                      <a:solidFill>
                        <a:srgbClr val="000000"/>
                      </a:solidFill>
                      <a:latin typeface="Cambria Math" panose="02040503050406030204" pitchFamily="18" charset="0"/>
                    </a:rPr>
                    <m:t>g</m:t>
                  </m:r>
                </m:oMath>
              </m:oMathPara>
            </a14:m>
            <a:endParaRPr sz="3900"/>
          </a:p>
        </p:txBody>
      </p:sp>
      <p:sp>
        <p:nvSpPr>
          <p:cNvPr id="669" name="Line"/>
          <p:cNvSpPr/>
          <p:nvPr/>
        </p:nvSpPr>
        <p:spPr>
          <a:xfrm>
            <a:off x="10821731" y="7222686"/>
            <a:ext cx="1638503"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70" name="Equation"/>
          <p:cNvSpPr txBox="1"/>
          <p:nvPr/>
        </p:nvSpPr>
        <p:spPr>
          <a:xfrm>
            <a:off x="11406351" y="7472610"/>
            <a:ext cx="371794" cy="742951"/>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500" i="1">
                          <a:solidFill>
                            <a:srgbClr val="000000"/>
                          </a:solidFill>
                          <a:latin typeface="Cambria Math" panose="02040503050406030204" pitchFamily="18" charset="0"/>
                        </a:rPr>
                      </m:ctrlPr>
                      <m:type m:val="bar"/>
                    </m:fPr>
                    <m:num>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f</m:t>
                      </m:r>
                    </m:num>
                    <m:den>
                      <m:r>
                        <m:rPr>
                          <m:sty m:val="p"/>
                        </m:rP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den>
                  </m:f>
                </m:oMath>
              </m:oMathPara>
            </a14:m>
            <a:endParaRPr sz="2500"/>
          </a:p>
        </p:txBody>
      </p:sp>
      <p:sp>
        <p:nvSpPr>
          <p:cNvPr id="671" name="Line"/>
          <p:cNvSpPr/>
          <p:nvPr/>
        </p:nvSpPr>
        <p:spPr>
          <a:xfrm>
            <a:off x="7601087" y="7286244"/>
            <a:ext cx="1638503"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72" name="Equation"/>
          <p:cNvSpPr txBox="1"/>
          <p:nvPr/>
        </p:nvSpPr>
        <p:spPr>
          <a:xfrm>
            <a:off x="8348425" y="7734389"/>
            <a:ext cx="143828" cy="219393"/>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2500" i="1">
                      <a:solidFill>
                        <a:srgbClr val="000000"/>
                      </a:solidFill>
                      <a:latin typeface="Cambria Math" panose="02040503050406030204" pitchFamily="18" charset="0"/>
                    </a:rPr>
                    <m:t>0</m:t>
                  </m:r>
                </m:oMath>
              </m:oMathPara>
            </a14:m>
            <a:endParaRPr sz="2500"/>
          </a:p>
        </p:txBody>
      </p:sp>
      <p:sp>
        <p:nvSpPr>
          <p:cNvPr id="673" name="Arrow"/>
          <p:cNvSpPr/>
          <p:nvPr/>
        </p:nvSpPr>
        <p:spPr>
          <a:xfrm>
            <a:off x="5859780" y="3171178"/>
            <a:ext cx="826247" cy="461060"/>
          </a:xfrm>
          <a:prstGeom prst="rightArrow">
            <a:avLst>
              <a:gd name="adj1" fmla="val 26137"/>
              <a:gd name="adj2" fmla="val 62087"/>
            </a:avLst>
          </a:prstGeom>
          <a:solidFill>
            <a:schemeClr val="accent1">
              <a:lumOff val="-1357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674" name="Equation"/>
          <p:cNvSpPr txBox="1"/>
          <p:nvPr/>
        </p:nvSpPr>
        <p:spPr>
          <a:xfrm>
            <a:off x="3174281" y="5202071"/>
            <a:ext cx="917224" cy="293790"/>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300" i="1">
                      <a:solidFill>
                        <a:srgbClr val="000000"/>
                      </a:solidFill>
                      <a:latin typeface="Cambria Math" panose="02040503050406030204" pitchFamily="18" charset="0"/>
                    </a:rPr>
                    <m:t>x</m:t>
                  </m:r>
                  <m:r>
                    <a:rPr xmlns:a="http://schemas.openxmlformats.org/drawingml/2006/main" sz="3300" i="1">
                      <a:solidFill>
                        <a:srgbClr val="000000"/>
                      </a:solidFill>
                      <a:latin typeface="Cambria Math" panose="02040503050406030204" pitchFamily="18" charset="0"/>
                    </a:rPr>
                    <m:t>&gt;</m:t>
                  </m:r>
                  <m:r>
                    <a:rPr xmlns:a="http://schemas.openxmlformats.org/drawingml/2006/main" sz="3300" i="1">
                      <a:solidFill>
                        <a:srgbClr val="000000"/>
                      </a:solidFill>
                      <a:latin typeface="Cambria Math" panose="02040503050406030204" pitchFamily="18" charset="0"/>
                    </a:rPr>
                    <m:t>0</m:t>
                  </m:r>
                </m:oMath>
              </m:oMathPara>
            </a14:m>
            <a:endParaRPr sz="3300"/>
          </a:p>
        </p:txBody>
      </p:sp>
      <p:sp>
        <p:nvSpPr>
          <p:cNvPr id="675" name="Equation"/>
          <p:cNvSpPr txBox="1"/>
          <p:nvPr/>
        </p:nvSpPr>
        <p:spPr>
          <a:xfrm>
            <a:off x="9615376" y="5178392"/>
            <a:ext cx="917608" cy="341148"/>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3300" i="1">
                      <a:solidFill>
                        <a:srgbClr val="000000"/>
                      </a:solidFill>
                      <a:latin typeface="Cambria Math" panose="02040503050406030204" pitchFamily="18" charset="0"/>
                    </a:rPr>
                    <m:t>x</m:t>
                  </m:r>
                  <m:r>
                    <a:rPr xmlns:a="http://schemas.openxmlformats.org/drawingml/2006/main" sz="3300" i="1">
                      <a:solidFill>
                        <a:srgbClr val="000000"/>
                      </a:solidFill>
                      <a:latin typeface="Cambria Math" panose="02040503050406030204" pitchFamily="18" charset="0"/>
                    </a:rPr>
                    <m:t>⩽</m:t>
                  </m:r>
                  <m:r>
                    <a:rPr xmlns:a="http://schemas.openxmlformats.org/drawingml/2006/main" sz="3300" i="1">
                      <a:solidFill>
                        <a:srgbClr val="000000"/>
                      </a:solidFill>
                      <a:latin typeface="Cambria Math" panose="02040503050406030204" pitchFamily="18" charset="0"/>
                    </a:rPr>
                    <m:t>0</m:t>
                  </m:r>
                </m:oMath>
              </m:oMathPara>
            </a14:m>
            <a:endParaRPr sz="3300"/>
          </a:p>
        </p:txBody>
      </p:sp>
      <p:pic>
        <p:nvPicPr>
          <p:cNvPr id="676" name="Image" descr="Image"/>
          <p:cNvPicPr>
            <a:picLocks noChangeAspect="1"/>
          </p:cNvPicPr>
          <p:nvPr/>
        </p:nvPicPr>
        <p:blipFill>
          <a:blip r:embed="rId2">
            <a:extLst/>
          </a:blip>
          <a:stretch>
            <a:fillRect/>
          </a:stretch>
        </p:blipFill>
        <p:spPr>
          <a:xfrm>
            <a:off x="1293695" y="2487392"/>
            <a:ext cx="4006078" cy="1828632"/>
          </a:xfrm>
          <a:prstGeom prst="rect">
            <a:avLst/>
          </a:prstGeom>
          <a:ln w="12700">
            <a:miter lim="400000"/>
          </a:ln>
        </p:spPr>
      </p:pic>
      <p:pic>
        <p:nvPicPr>
          <p:cNvPr id="677" name="Image" descr="Image"/>
          <p:cNvPicPr>
            <a:picLocks noChangeAspect="1"/>
          </p:cNvPicPr>
          <p:nvPr/>
        </p:nvPicPr>
        <p:blipFill>
          <a:blip r:embed="rId3">
            <a:extLst/>
          </a:blip>
          <a:stretch>
            <a:fillRect/>
          </a:stretch>
        </p:blipFill>
        <p:spPr>
          <a:xfrm>
            <a:off x="7547778" y="2487392"/>
            <a:ext cx="3388932" cy="1828632"/>
          </a:xfrm>
          <a:prstGeom prst="rect">
            <a:avLst/>
          </a:prstGeom>
          <a:ln w="12700">
            <a:miter lim="400000"/>
          </a:ln>
        </p:spPr>
      </p:pic>
      <p:sp>
        <p:nvSpPr>
          <p:cNvPr id="678" name="Partial derivatives of x"/>
          <p:cNvSpPr txBox="1"/>
          <p:nvPr/>
        </p:nvSpPr>
        <p:spPr>
          <a:xfrm>
            <a:off x="4467624" y="2155599"/>
            <a:ext cx="3610560"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Partial derivatives of x</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0" name="Applying the reLU mask"/>
          <p:cNvSpPr txBox="1"/>
          <p:nvPr>
            <p:ph type="title"/>
          </p:nvPr>
        </p:nvSpPr>
        <p:spPr>
          <a:prstGeom prst="rect">
            <a:avLst/>
          </a:prstGeom>
        </p:spPr>
        <p:txBody>
          <a:bodyPr/>
          <a:lstStyle>
            <a:lvl1pPr defTabSz="572516">
              <a:defRPr sz="7840"/>
            </a:lvl1pPr>
          </a:lstStyle>
          <a:p>
            <a:pPr/>
            <a:r>
              <a:t>Applying the reLU mask</a:t>
            </a:r>
          </a:p>
        </p:txBody>
      </p:sp>
      <p:pic>
        <p:nvPicPr>
          <p:cNvPr id="681" name="Image" descr="Image"/>
          <p:cNvPicPr>
            <a:picLocks noChangeAspect="1"/>
          </p:cNvPicPr>
          <p:nvPr/>
        </p:nvPicPr>
        <p:blipFill>
          <a:blip r:embed="rId2">
            <a:extLst/>
          </a:blip>
          <a:stretch>
            <a:fillRect/>
          </a:stretch>
        </p:blipFill>
        <p:spPr>
          <a:xfrm>
            <a:off x="526970" y="2200024"/>
            <a:ext cx="6096001" cy="7404101"/>
          </a:xfrm>
          <a:prstGeom prst="rect">
            <a:avLst/>
          </a:prstGeom>
          <a:ln w="12700">
            <a:miter lim="400000"/>
          </a:ln>
        </p:spPr>
      </p:pic>
      <p:sp>
        <p:nvSpPr>
          <p:cNvPr id="682" name="Line"/>
          <p:cNvSpPr/>
          <p:nvPr/>
        </p:nvSpPr>
        <p:spPr>
          <a:xfrm flipV="1">
            <a:off x="5736985" y="6850081"/>
            <a:ext cx="1146967" cy="901135"/>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grpSp>
        <p:nvGrpSpPr>
          <p:cNvPr id="687" name="Group"/>
          <p:cNvGrpSpPr/>
          <p:nvPr/>
        </p:nvGrpSpPr>
        <p:grpSpPr>
          <a:xfrm>
            <a:off x="6928099" y="3514981"/>
            <a:ext cx="6350346" cy="4118986"/>
            <a:chOff x="0" y="0"/>
            <a:chExt cx="6350345" cy="4118985"/>
          </a:xfrm>
        </p:grpSpPr>
        <p:pic>
          <p:nvPicPr>
            <p:cNvPr id="683" name="Image" descr="Image"/>
            <p:cNvPicPr>
              <a:picLocks noChangeAspect="1"/>
            </p:cNvPicPr>
            <p:nvPr/>
          </p:nvPicPr>
          <p:blipFill>
            <a:blip r:embed="rId3">
              <a:extLst/>
            </a:blip>
            <a:stretch>
              <a:fillRect/>
            </a:stretch>
          </p:blipFill>
          <p:spPr>
            <a:xfrm>
              <a:off x="0" y="758902"/>
              <a:ext cx="6350346" cy="3360084"/>
            </a:xfrm>
            <a:prstGeom prst="rect">
              <a:avLst/>
            </a:prstGeom>
            <a:ln w="12700" cap="flat">
              <a:noFill/>
              <a:miter lim="400000"/>
            </a:ln>
            <a:effectLst/>
          </p:spPr>
        </p:pic>
        <p:sp>
          <p:nvSpPr>
            <p:cNvPr id="684" name="How the mask works"/>
            <p:cNvSpPr txBox="1"/>
            <p:nvPr/>
          </p:nvSpPr>
          <p:spPr>
            <a:xfrm>
              <a:off x="6407" y="0"/>
              <a:ext cx="3576717" cy="5064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lstStyle>
            <a:p>
              <a:pPr/>
              <a:r>
                <a:t>How the mask works</a:t>
              </a:r>
            </a:p>
          </p:txBody>
        </p:sp>
        <p:sp>
          <p:nvSpPr>
            <p:cNvPr id="685" name="Rectangle"/>
            <p:cNvSpPr/>
            <p:nvPr/>
          </p:nvSpPr>
          <p:spPr>
            <a:xfrm>
              <a:off x="3194679" y="1226364"/>
              <a:ext cx="316560" cy="324548"/>
            </a:xfrm>
            <a:prstGeom prst="rect">
              <a:avLst/>
            </a:prstGeom>
            <a:noFill/>
            <a:ln w="25400" cap="flat">
              <a:solidFill>
                <a:schemeClr val="accent1"/>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686" name="Rectangle"/>
            <p:cNvSpPr/>
            <p:nvPr/>
          </p:nvSpPr>
          <p:spPr>
            <a:xfrm>
              <a:off x="2267286" y="3781180"/>
              <a:ext cx="316560" cy="324548"/>
            </a:xfrm>
            <a:prstGeom prst="rect">
              <a:avLst/>
            </a:prstGeom>
            <a:noFill/>
            <a:ln w="25400" cap="flat">
              <a:solidFill>
                <a:schemeClr val="accent1"/>
              </a:solidFill>
              <a:prstDash val="solid"/>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D. Application"/>
          <p:cNvSpPr txBox="1"/>
          <p:nvPr>
            <p:ph type="title"/>
          </p:nvPr>
        </p:nvSpPr>
        <p:spPr>
          <a:prstGeom prst="rect">
            <a:avLst/>
          </a:prstGeom>
        </p:spPr>
        <p:txBody>
          <a:bodyPr/>
          <a:lstStyle/>
          <a:p>
            <a:pPr/>
            <a:r>
              <a:t>D. Application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1" name="Exercise 1"/>
          <p:cNvSpPr txBox="1"/>
          <p:nvPr>
            <p:ph type="title"/>
          </p:nvPr>
        </p:nvSpPr>
        <p:spPr>
          <a:prstGeom prst="rect">
            <a:avLst/>
          </a:prstGeom>
        </p:spPr>
        <p:txBody>
          <a:bodyPr/>
          <a:lstStyle/>
          <a:p>
            <a:pPr/>
            <a:r>
              <a:t>Exercise 1</a:t>
            </a:r>
          </a:p>
        </p:txBody>
      </p:sp>
      <p:sp>
        <p:nvSpPr>
          <p:cNvPr id="692" name="x"/>
          <p:cNvSpPr/>
          <p:nvPr/>
        </p:nvSpPr>
        <p:spPr>
          <a:xfrm>
            <a:off x="8748224" y="4888662"/>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pic>
        <p:nvPicPr>
          <p:cNvPr id="693" name="pngtree-cartoon-financial-money-illustration-image_1211866.jpg" descr="pngtree-cartoon-financial-money-illustration-image_1211866.jpg"/>
          <p:cNvPicPr>
            <a:picLocks noChangeAspect="1"/>
          </p:cNvPicPr>
          <p:nvPr/>
        </p:nvPicPr>
        <p:blipFill>
          <a:blip r:embed="rId3">
            <a:extLst/>
          </a:blip>
          <a:stretch>
            <a:fillRect/>
          </a:stretch>
        </p:blipFill>
        <p:spPr>
          <a:xfrm>
            <a:off x="11357246" y="4598927"/>
            <a:ext cx="1270001" cy="1270001"/>
          </a:xfrm>
          <a:prstGeom prst="rect">
            <a:avLst/>
          </a:prstGeom>
          <a:ln w="12700">
            <a:miter lim="400000"/>
          </a:ln>
        </p:spPr>
      </p:pic>
      <p:sp>
        <p:nvSpPr>
          <p:cNvPr id="694" name="Consumption tax"/>
          <p:cNvSpPr txBox="1"/>
          <p:nvPr/>
        </p:nvSpPr>
        <p:spPr>
          <a:xfrm>
            <a:off x="4976275" y="8975111"/>
            <a:ext cx="245181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pic>
        <p:nvPicPr>
          <p:cNvPr id="695" name="593172f62fce8.png" descr="593172f62fce8.png"/>
          <p:cNvPicPr>
            <a:picLocks noChangeAspect="1"/>
          </p:cNvPicPr>
          <p:nvPr/>
        </p:nvPicPr>
        <p:blipFill>
          <a:blip r:embed="rId4">
            <a:extLst/>
          </a:blip>
          <a:stretch>
            <a:fillRect/>
          </a:stretch>
        </p:blipFill>
        <p:spPr>
          <a:xfrm>
            <a:off x="1152531" y="3278127"/>
            <a:ext cx="1270001" cy="1270001"/>
          </a:xfrm>
          <a:prstGeom prst="rect">
            <a:avLst/>
          </a:prstGeom>
          <a:ln w="12700">
            <a:miter lim="400000"/>
          </a:ln>
        </p:spPr>
      </p:pic>
      <p:sp>
        <p:nvSpPr>
          <p:cNvPr id="696" name="x"/>
          <p:cNvSpPr/>
          <p:nvPr/>
        </p:nvSpPr>
        <p:spPr>
          <a:xfrm>
            <a:off x="4747822" y="3398528"/>
            <a:ext cx="1002705" cy="1029198"/>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697" name="Number of apple"/>
          <p:cNvSpPr txBox="1"/>
          <p:nvPr/>
        </p:nvSpPr>
        <p:spPr>
          <a:xfrm>
            <a:off x="485477" y="5320744"/>
            <a:ext cx="24009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apple</a:t>
            </a:r>
          </a:p>
        </p:txBody>
      </p:sp>
      <p:sp>
        <p:nvSpPr>
          <p:cNvPr id="698" name="x"/>
          <p:cNvSpPr/>
          <p:nvPr/>
        </p:nvSpPr>
        <p:spPr>
          <a:xfrm>
            <a:off x="4747822" y="6404195"/>
            <a:ext cx="1002706" cy="1029198"/>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699" name="Number of watermelon"/>
          <p:cNvSpPr txBox="1"/>
          <p:nvPr/>
        </p:nvSpPr>
        <p:spPr>
          <a:xfrm>
            <a:off x="169501" y="8597344"/>
            <a:ext cx="323606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watermelon</a:t>
            </a:r>
          </a:p>
        </p:txBody>
      </p:sp>
      <p:sp>
        <p:nvSpPr>
          <p:cNvPr id="700" name="Line"/>
          <p:cNvSpPr/>
          <p:nvPr/>
        </p:nvSpPr>
        <p:spPr>
          <a:xfrm>
            <a:off x="2817422" y="3913127"/>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01" name="10"/>
          <p:cNvSpPr txBox="1"/>
          <p:nvPr/>
        </p:nvSpPr>
        <p:spPr>
          <a:xfrm>
            <a:off x="3546211" y="3199997"/>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a:t>
            </a:r>
          </a:p>
        </p:txBody>
      </p:sp>
      <p:sp>
        <p:nvSpPr>
          <p:cNvPr id="739" name="Connection Line"/>
          <p:cNvSpPr/>
          <p:nvPr/>
        </p:nvSpPr>
        <p:spPr>
          <a:xfrm>
            <a:off x="2981133" y="4498051"/>
            <a:ext cx="2140282" cy="1126975"/>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703" name="2"/>
          <p:cNvSpPr txBox="1"/>
          <p:nvPr/>
        </p:nvSpPr>
        <p:spPr>
          <a:xfrm>
            <a:off x="3961146" y="4774798"/>
            <a:ext cx="2837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704" name="Line"/>
          <p:cNvSpPr/>
          <p:nvPr/>
        </p:nvSpPr>
        <p:spPr>
          <a:xfrm>
            <a:off x="2817422" y="6918793"/>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05" name="30"/>
          <p:cNvSpPr txBox="1"/>
          <p:nvPr/>
        </p:nvSpPr>
        <p:spPr>
          <a:xfrm>
            <a:off x="3546212" y="6205664"/>
            <a:ext cx="45323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740" name="Connection Line"/>
          <p:cNvSpPr/>
          <p:nvPr/>
        </p:nvSpPr>
        <p:spPr>
          <a:xfrm>
            <a:off x="3369961" y="7503718"/>
            <a:ext cx="1759160" cy="1358398"/>
          </a:xfrm>
          <a:custGeom>
            <a:avLst/>
            <a:gdLst/>
            <a:ahLst/>
            <a:cxnLst>
              <a:cxn ang="0">
                <a:pos x="wd2" y="hd2"/>
              </a:cxn>
              <a:cxn ang="5400000">
                <a:pos x="wd2" y="hd2"/>
              </a:cxn>
              <a:cxn ang="10800000">
                <a:pos x="wd2" y="hd2"/>
              </a:cxn>
              <a:cxn ang="16200000">
                <a:pos x="wd2" y="hd2"/>
              </a:cxn>
            </a:cxnLst>
            <a:rect l="0" t="0" r="r" b="b"/>
            <a:pathLst>
              <a:path w="20716" h="21600" fill="norm" stroke="1" extrusionOk="0">
                <a:moveTo>
                  <a:pt x="0" y="21600"/>
                </a:moveTo>
                <a:cubicBezTo>
                  <a:pt x="14725" y="20183"/>
                  <a:pt x="21600" y="12983"/>
                  <a:pt x="20625" y="0"/>
                </a:cubicBezTo>
              </a:path>
            </a:pathLst>
          </a:custGeom>
          <a:ln w="38100">
            <a:solidFill>
              <a:srgbClr val="000000"/>
            </a:solidFill>
            <a:miter lim="400000"/>
            <a:tailEnd type="triangle"/>
          </a:ln>
        </p:spPr>
        <p:txBody>
          <a:bodyPr/>
          <a:lstStyle/>
          <a:p>
            <a:pPr/>
          </a:p>
        </p:txBody>
      </p:sp>
      <p:sp>
        <p:nvSpPr>
          <p:cNvPr id="707" name="1"/>
          <p:cNvSpPr txBox="1"/>
          <p:nvPr/>
        </p:nvSpPr>
        <p:spPr>
          <a:xfrm>
            <a:off x="4253966" y="797726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pic>
        <p:nvPicPr>
          <p:cNvPr id="708" name="Image" descr="Image"/>
          <p:cNvPicPr>
            <a:picLocks noChangeAspect="1"/>
          </p:cNvPicPr>
          <p:nvPr/>
        </p:nvPicPr>
        <p:blipFill>
          <a:blip r:embed="rId5">
            <a:extLst/>
          </a:blip>
          <a:stretch>
            <a:fillRect/>
          </a:stretch>
        </p:blipFill>
        <p:spPr>
          <a:xfrm>
            <a:off x="1240505" y="6352788"/>
            <a:ext cx="1328882" cy="1132011"/>
          </a:xfrm>
          <a:prstGeom prst="rect">
            <a:avLst/>
          </a:prstGeom>
          <a:ln w="12700">
            <a:miter lim="400000"/>
          </a:ln>
        </p:spPr>
      </p:pic>
      <p:sp>
        <p:nvSpPr>
          <p:cNvPr id="709" name="+"/>
          <p:cNvSpPr/>
          <p:nvPr/>
        </p:nvSpPr>
        <p:spPr>
          <a:xfrm>
            <a:off x="6447803" y="4888662"/>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sp>
        <p:nvSpPr>
          <p:cNvPr id="710" name="20"/>
          <p:cNvSpPr txBox="1"/>
          <p:nvPr/>
        </p:nvSpPr>
        <p:spPr>
          <a:xfrm>
            <a:off x="6162546" y="3934975"/>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20</a:t>
            </a:r>
          </a:p>
        </p:txBody>
      </p:sp>
      <p:sp>
        <p:nvSpPr>
          <p:cNvPr id="711" name="Line"/>
          <p:cNvSpPr/>
          <p:nvPr/>
        </p:nvSpPr>
        <p:spPr>
          <a:xfrm>
            <a:off x="5776522" y="4139915"/>
            <a:ext cx="711259" cy="711259"/>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12" name="Line"/>
          <p:cNvSpPr/>
          <p:nvPr/>
        </p:nvSpPr>
        <p:spPr>
          <a:xfrm flipV="1">
            <a:off x="5781657" y="5953526"/>
            <a:ext cx="700990" cy="700990"/>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13" name="30"/>
          <p:cNvSpPr txBox="1"/>
          <p:nvPr/>
        </p:nvSpPr>
        <p:spPr>
          <a:xfrm>
            <a:off x="5730746" y="5868938"/>
            <a:ext cx="45323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741" name="Connection Line"/>
          <p:cNvSpPr/>
          <p:nvPr/>
        </p:nvSpPr>
        <p:spPr>
          <a:xfrm>
            <a:off x="6486477" y="6145179"/>
            <a:ext cx="2845121" cy="2747831"/>
          </a:xfrm>
          <a:custGeom>
            <a:avLst/>
            <a:gdLst/>
            <a:ahLst/>
            <a:cxnLst>
              <a:cxn ang="0">
                <a:pos x="wd2" y="hd2"/>
              </a:cxn>
              <a:cxn ang="5400000">
                <a:pos x="wd2" y="hd2"/>
              </a:cxn>
              <a:cxn ang="10800000">
                <a:pos x="wd2" y="hd2"/>
              </a:cxn>
              <a:cxn ang="16200000">
                <a:pos x="wd2" y="hd2"/>
              </a:cxn>
            </a:cxnLst>
            <a:rect l="0" t="0" r="r" b="b"/>
            <a:pathLst>
              <a:path w="20808" h="21600" fill="norm" stroke="1" extrusionOk="0">
                <a:moveTo>
                  <a:pt x="0" y="21600"/>
                </a:moveTo>
                <a:cubicBezTo>
                  <a:pt x="14688" y="18412"/>
                  <a:pt x="21600" y="11212"/>
                  <a:pt x="20736" y="0"/>
                </a:cubicBezTo>
              </a:path>
            </a:pathLst>
          </a:custGeom>
          <a:ln w="38100">
            <a:solidFill>
              <a:srgbClr val="000000"/>
            </a:solidFill>
            <a:miter lim="400000"/>
            <a:tailEnd type="triangle"/>
          </a:ln>
        </p:spPr>
        <p:txBody>
          <a:bodyPr/>
          <a:lstStyle/>
          <a:p>
            <a:pPr/>
          </a:p>
        </p:txBody>
      </p:sp>
      <p:sp>
        <p:nvSpPr>
          <p:cNvPr id="715" name="1.05"/>
          <p:cNvSpPr txBox="1"/>
          <p:nvPr/>
        </p:nvSpPr>
        <p:spPr>
          <a:xfrm>
            <a:off x="8032653" y="7459416"/>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1.05</a:t>
            </a:r>
          </a:p>
        </p:txBody>
      </p:sp>
      <p:sp>
        <p:nvSpPr>
          <p:cNvPr id="716" name="Line"/>
          <p:cNvSpPr/>
          <p:nvPr/>
        </p:nvSpPr>
        <p:spPr>
          <a:xfrm>
            <a:off x="7458739" y="5403260"/>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17" name="50"/>
          <p:cNvSpPr txBox="1"/>
          <p:nvPr/>
        </p:nvSpPr>
        <p:spPr>
          <a:xfrm>
            <a:off x="7739727" y="4833171"/>
            <a:ext cx="45323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50</a:t>
            </a:r>
          </a:p>
        </p:txBody>
      </p:sp>
      <p:grpSp>
        <p:nvGrpSpPr>
          <p:cNvPr id="720" name="Group"/>
          <p:cNvGrpSpPr/>
          <p:nvPr/>
        </p:nvGrpSpPr>
        <p:grpSpPr>
          <a:xfrm>
            <a:off x="9736548" y="4833171"/>
            <a:ext cx="1270001" cy="570090"/>
            <a:chOff x="0" y="0"/>
            <a:chExt cx="1270000" cy="570089"/>
          </a:xfrm>
        </p:grpSpPr>
        <p:sp>
          <p:nvSpPr>
            <p:cNvPr id="718" name="Line"/>
            <p:cNvSpPr/>
            <p:nvPr/>
          </p:nvSpPr>
          <p:spPr>
            <a:xfrm>
              <a:off x="0" y="570089"/>
              <a:ext cx="1270000"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719" name="52.5"/>
            <p:cNvSpPr txBox="1"/>
            <p:nvPr/>
          </p:nvSpPr>
          <p:spPr>
            <a:xfrm>
              <a:off x="467938" y="-1"/>
              <a:ext cx="7074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52.5</a:t>
              </a:r>
            </a:p>
          </p:txBody>
        </p:sp>
      </p:grpSp>
      <p:sp>
        <p:nvSpPr>
          <p:cNvPr id="721" name="Line"/>
          <p:cNvSpPr/>
          <p:nvPr/>
        </p:nvSpPr>
        <p:spPr>
          <a:xfrm>
            <a:off x="9736548" y="5614673"/>
            <a:ext cx="1202267"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22" name="Group"/>
          <p:cNvSpPr/>
          <p:nvPr/>
        </p:nvSpPr>
        <p:spPr>
          <a:xfrm>
            <a:off x="10371548" y="6056615"/>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723" name="Line"/>
          <p:cNvSpPr/>
          <p:nvPr/>
        </p:nvSpPr>
        <p:spPr>
          <a:xfrm>
            <a:off x="7438966" y="5596111"/>
            <a:ext cx="1270001"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24" name="Group"/>
          <p:cNvSpPr/>
          <p:nvPr/>
        </p:nvSpPr>
        <p:spPr>
          <a:xfrm>
            <a:off x="8099366" y="5873334"/>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742" name="Connection Line"/>
          <p:cNvSpPr/>
          <p:nvPr/>
        </p:nvSpPr>
        <p:spPr>
          <a:xfrm>
            <a:off x="7097830" y="6259588"/>
            <a:ext cx="2499329" cy="27155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3990" y="17484"/>
                  <a:pt x="21190" y="10284"/>
                  <a:pt x="21600" y="0"/>
                </a:cubicBezTo>
              </a:path>
            </a:pathLst>
          </a:custGeom>
          <a:ln w="38100">
            <a:solidFill>
              <a:schemeClr val="accent5">
                <a:lumOff val="-29866"/>
              </a:schemeClr>
            </a:solidFill>
            <a:miter lim="400000"/>
            <a:headEnd type="triangle"/>
          </a:ln>
        </p:spPr>
        <p:txBody>
          <a:bodyPr/>
          <a:lstStyle/>
          <a:p>
            <a:pPr/>
          </a:p>
        </p:txBody>
      </p:sp>
      <p:sp>
        <p:nvSpPr>
          <p:cNvPr id="726" name="Group"/>
          <p:cNvSpPr/>
          <p:nvPr/>
        </p:nvSpPr>
        <p:spPr>
          <a:xfrm>
            <a:off x="9249577" y="7862017"/>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727" name="Line"/>
          <p:cNvSpPr/>
          <p:nvPr/>
        </p:nvSpPr>
        <p:spPr>
          <a:xfrm flipV="1">
            <a:off x="5908657" y="6080526"/>
            <a:ext cx="700990" cy="700990"/>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28" name="Line"/>
          <p:cNvSpPr/>
          <p:nvPr/>
        </p:nvSpPr>
        <p:spPr>
          <a:xfrm>
            <a:off x="5643427" y="4280405"/>
            <a:ext cx="711259" cy="711259"/>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43" name="Connection Line"/>
          <p:cNvSpPr/>
          <p:nvPr/>
        </p:nvSpPr>
        <p:spPr>
          <a:xfrm>
            <a:off x="2914313" y="4625051"/>
            <a:ext cx="2334102" cy="1155446"/>
          </a:xfrm>
          <a:custGeom>
            <a:avLst/>
            <a:gdLst/>
            <a:ahLst/>
            <a:cxnLst>
              <a:cxn ang="0">
                <a:pos x="wd2" y="hd2"/>
              </a:cxn>
              <a:cxn ang="5400000">
                <a:pos x="wd2" y="hd2"/>
              </a:cxn>
              <a:cxn ang="10800000">
                <a:pos x="wd2" y="hd2"/>
              </a:cxn>
              <a:cxn ang="16200000">
                <a:pos x="wd2" y="hd2"/>
              </a:cxn>
            </a:cxnLst>
            <a:rect l="0" t="0" r="r" b="b"/>
            <a:pathLst>
              <a:path w="21600" h="20283" fill="norm" stroke="1" extrusionOk="0">
                <a:moveTo>
                  <a:pt x="0" y="20070"/>
                </a:moveTo>
                <a:cubicBezTo>
                  <a:pt x="12994" y="21600"/>
                  <a:pt x="20194" y="14910"/>
                  <a:pt x="21600" y="0"/>
                </a:cubicBezTo>
              </a:path>
            </a:pathLst>
          </a:custGeom>
          <a:ln w="38100">
            <a:solidFill>
              <a:schemeClr val="accent5">
                <a:lumOff val="-29866"/>
              </a:schemeClr>
            </a:solidFill>
            <a:miter lim="400000"/>
            <a:headEnd type="triangle"/>
          </a:ln>
        </p:spPr>
        <p:txBody>
          <a:bodyPr/>
          <a:lstStyle/>
          <a:p>
            <a:pPr/>
          </a:p>
        </p:txBody>
      </p:sp>
      <p:sp>
        <p:nvSpPr>
          <p:cNvPr id="730" name="Line"/>
          <p:cNvSpPr/>
          <p:nvPr/>
        </p:nvSpPr>
        <p:spPr>
          <a:xfrm>
            <a:off x="2817422" y="4106642"/>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31" name="Line"/>
          <p:cNvSpPr/>
          <p:nvPr/>
        </p:nvSpPr>
        <p:spPr>
          <a:xfrm>
            <a:off x="2817422" y="7085221"/>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44" name="Connection Line"/>
          <p:cNvSpPr/>
          <p:nvPr/>
        </p:nvSpPr>
        <p:spPr>
          <a:xfrm>
            <a:off x="3514140" y="7630718"/>
            <a:ext cx="1744371" cy="1391808"/>
          </a:xfrm>
          <a:custGeom>
            <a:avLst/>
            <a:gdLst/>
            <a:ahLst/>
            <a:cxnLst>
              <a:cxn ang="0">
                <a:pos x="wd2" y="hd2"/>
              </a:cxn>
              <a:cxn ang="5400000">
                <a:pos x="wd2" y="hd2"/>
              </a:cxn>
              <a:cxn ang="10800000">
                <a:pos x="wd2" y="hd2"/>
              </a:cxn>
              <a:cxn ang="16200000">
                <a:pos x="wd2" y="hd2"/>
              </a:cxn>
            </a:cxnLst>
            <a:rect l="0" t="0" r="r" b="b"/>
            <a:pathLst>
              <a:path w="20595" h="21600" fill="norm" stroke="1" extrusionOk="0">
                <a:moveTo>
                  <a:pt x="0" y="21600"/>
                </a:moveTo>
                <a:cubicBezTo>
                  <a:pt x="14775" y="19862"/>
                  <a:pt x="21600" y="12662"/>
                  <a:pt x="20476" y="0"/>
                </a:cubicBezTo>
              </a:path>
            </a:pathLst>
          </a:custGeom>
          <a:ln w="38100">
            <a:solidFill>
              <a:schemeClr val="accent5">
                <a:lumOff val="-29866"/>
              </a:schemeClr>
            </a:solidFill>
            <a:miter lim="400000"/>
            <a:headEnd type="triangle"/>
          </a:ln>
        </p:spPr>
        <p:txBody>
          <a:bodyPr/>
          <a:lstStyle/>
          <a:p>
            <a:pPr/>
          </a:p>
        </p:txBody>
      </p:sp>
      <p:sp>
        <p:nvSpPr>
          <p:cNvPr id="733" name="Group"/>
          <p:cNvSpPr/>
          <p:nvPr/>
        </p:nvSpPr>
        <p:spPr>
          <a:xfrm>
            <a:off x="6502400" y="6646717"/>
            <a:ext cx="1270000"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734" name="Group"/>
          <p:cNvSpPr/>
          <p:nvPr/>
        </p:nvSpPr>
        <p:spPr>
          <a:xfrm>
            <a:off x="5249174" y="8554457"/>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735" name="Group"/>
          <p:cNvSpPr/>
          <p:nvPr/>
        </p:nvSpPr>
        <p:spPr>
          <a:xfrm>
            <a:off x="3772830" y="7454123"/>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736" name="Group"/>
          <p:cNvSpPr/>
          <p:nvPr/>
        </p:nvSpPr>
        <p:spPr>
          <a:xfrm>
            <a:off x="4648802" y="5812873"/>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737" name="Group"/>
          <p:cNvSpPr/>
          <p:nvPr/>
        </p:nvSpPr>
        <p:spPr>
          <a:xfrm>
            <a:off x="3772830" y="435255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738" name="Using compute graph to calculate gradient. (5-10 minutes)"/>
          <p:cNvSpPr txBox="1"/>
          <p:nvPr/>
        </p:nvSpPr>
        <p:spPr>
          <a:xfrm>
            <a:off x="1218582" y="2326605"/>
            <a:ext cx="10924967" cy="572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b="0" sz="3200"/>
            </a:lvl1pPr>
          </a:lstStyle>
          <a:p>
            <a:pPr/>
            <a:r>
              <a:t>Using compute graph to calculate gradient. (5-10 minutes)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Exercise 1"/>
          <p:cNvSpPr txBox="1"/>
          <p:nvPr>
            <p:ph type="title"/>
          </p:nvPr>
        </p:nvSpPr>
        <p:spPr>
          <a:prstGeom prst="rect">
            <a:avLst/>
          </a:prstGeom>
        </p:spPr>
        <p:txBody>
          <a:bodyPr/>
          <a:lstStyle/>
          <a:p>
            <a:pPr/>
            <a:r>
              <a:t>Exercise 1</a:t>
            </a:r>
          </a:p>
        </p:txBody>
      </p:sp>
      <p:sp>
        <p:nvSpPr>
          <p:cNvPr id="749" name="x"/>
          <p:cNvSpPr/>
          <p:nvPr/>
        </p:nvSpPr>
        <p:spPr>
          <a:xfrm>
            <a:off x="8748224" y="4888662"/>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pic>
        <p:nvPicPr>
          <p:cNvPr id="750" name="pngtree-cartoon-financial-money-illustration-image_1211866.jpg" descr="pngtree-cartoon-financial-money-illustration-image_1211866.jpg"/>
          <p:cNvPicPr>
            <a:picLocks noChangeAspect="1"/>
          </p:cNvPicPr>
          <p:nvPr/>
        </p:nvPicPr>
        <p:blipFill>
          <a:blip r:embed="rId3">
            <a:extLst/>
          </a:blip>
          <a:stretch>
            <a:fillRect/>
          </a:stretch>
        </p:blipFill>
        <p:spPr>
          <a:xfrm>
            <a:off x="11357246" y="4598927"/>
            <a:ext cx="1270001" cy="1270001"/>
          </a:xfrm>
          <a:prstGeom prst="rect">
            <a:avLst/>
          </a:prstGeom>
          <a:ln w="12700">
            <a:miter lim="400000"/>
          </a:ln>
        </p:spPr>
      </p:pic>
      <p:sp>
        <p:nvSpPr>
          <p:cNvPr id="751" name="Consumption tax"/>
          <p:cNvSpPr txBox="1"/>
          <p:nvPr/>
        </p:nvSpPr>
        <p:spPr>
          <a:xfrm>
            <a:off x="4976275" y="8975111"/>
            <a:ext cx="245181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pic>
        <p:nvPicPr>
          <p:cNvPr id="752" name="593172f62fce8.png" descr="593172f62fce8.png"/>
          <p:cNvPicPr>
            <a:picLocks noChangeAspect="1"/>
          </p:cNvPicPr>
          <p:nvPr/>
        </p:nvPicPr>
        <p:blipFill>
          <a:blip r:embed="rId4">
            <a:extLst/>
          </a:blip>
          <a:stretch>
            <a:fillRect/>
          </a:stretch>
        </p:blipFill>
        <p:spPr>
          <a:xfrm>
            <a:off x="1152531" y="3278127"/>
            <a:ext cx="1270001" cy="1270001"/>
          </a:xfrm>
          <a:prstGeom prst="rect">
            <a:avLst/>
          </a:prstGeom>
          <a:ln w="12700">
            <a:miter lim="400000"/>
          </a:ln>
        </p:spPr>
      </p:pic>
      <p:sp>
        <p:nvSpPr>
          <p:cNvPr id="753" name="x"/>
          <p:cNvSpPr/>
          <p:nvPr/>
        </p:nvSpPr>
        <p:spPr>
          <a:xfrm>
            <a:off x="4747822" y="3398528"/>
            <a:ext cx="1002705" cy="1029198"/>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754" name="Number of apple"/>
          <p:cNvSpPr txBox="1"/>
          <p:nvPr/>
        </p:nvSpPr>
        <p:spPr>
          <a:xfrm>
            <a:off x="485477" y="5320744"/>
            <a:ext cx="24009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apple</a:t>
            </a:r>
          </a:p>
        </p:txBody>
      </p:sp>
      <p:sp>
        <p:nvSpPr>
          <p:cNvPr id="755" name="x"/>
          <p:cNvSpPr/>
          <p:nvPr/>
        </p:nvSpPr>
        <p:spPr>
          <a:xfrm>
            <a:off x="4747822" y="6404195"/>
            <a:ext cx="1002706" cy="1029198"/>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756" name="Number of watermelon"/>
          <p:cNvSpPr txBox="1"/>
          <p:nvPr/>
        </p:nvSpPr>
        <p:spPr>
          <a:xfrm>
            <a:off x="169501" y="8597344"/>
            <a:ext cx="323606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watermelon</a:t>
            </a:r>
          </a:p>
        </p:txBody>
      </p:sp>
      <p:sp>
        <p:nvSpPr>
          <p:cNvPr id="757" name="Line"/>
          <p:cNvSpPr/>
          <p:nvPr/>
        </p:nvSpPr>
        <p:spPr>
          <a:xfrm>
            <a:off x="2817422" y="3913127"/>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58" name="10"/>
          <p:cNvSpPr txBox="1"/>
          <p:nvPr/>
        </p:nvSpPr>
        <p:spPr>
          <a:xfrm>
            <a:off x="3546211" y="3199997"/>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a:t>
            </a:r>
          </a:p>
        </p:txBody>
      </p:sp>
      <p:sp>
        <p:nvSpPr>
          <p:cNvPr id="797" name="Connection Line"/>
          <p:cNvSpPr/>
          <p:nvPr/>
        </p:nvSpPr>
        <p:spPr>
          <a:xfrm>
            <a:off x="2981133" y="4498051"/>
            <a:ext cx="2140282" cy="1126975"/>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760" name="2"/>
          <p:cNvSpPr txBox="1"/>
          <p:nvPr/>
        </p:nvSpPr>
        <p:spPr>
          <a:xfrm>
            <a:off x="3961146" y="4774798"/>
            <a:ext cx="2837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761" name="Line"/>
          <p:cNvSpPr/>
          <p:nvPr/>
        </p:nvSpPr>
        <p:spPr>
          <a:xfrm>
            <a:off x="2817422" y="6918793"/>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62" name="30"/>
          <p:cNvSpPr txBox="1"/>
          <p:nvPr/>
        </p:nvSpPr>
        <p:spPr>
          <a:xfrm>
            <a:off x="3546212" y="6205664"/>
            <a:ext cx="45323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798" name="Connection Line"/>
          <p:cNvSpPr/>
          <p:nvPr/>
        </p:nvSpPr>
        <p:spPr>
          <a:xfrm>
            <a:off x="3369961" y="7503718"/>
            <a:ext cx="1759160" cy="1358398"/>
          </a:xfrm>
          <a:custGeom>
            <a:avLst/>
            <a:gdLst/>
            <a:ahLst/>
            <a:cxnLst>
              <a:cxn ang="0">
                <a:pos x="wd2" y="hd2"/>
              </a:cxn>
              <a:cxn ang="5400000">
                <a:pos x="wd2" y="hd2"/>
              </a:cxn>
              <a:cxn ang="10800000">
                <a:pos x="wd2" y="hd2"/>
              </a:cxn>
              <a:cxn ang="16200000">
                <a:pos x="wd2" y="hd2"/>
              </a:cxn>
            </a:cxnLst>
            <a:rect l="0" t="0" r="r" b="b"/>
            <a:pathLst>
              <a:path w="20716" h="21600" fill="norm" stroke="1" extrusionOk="0">
                <a:moveTo>
                  <a:pt x="0" y="21600"/>
                </a:moveTo>
                <a:cubicBezTo>
                  <a:pt x="14725" y="20183"/>
                  <a:pt x="21600" y="12983"/>
                  <a:pt x="20625" y="0"/>
                </a:cubicBezTo>
              </a:path>
            </a:pathLst>
          </a:custGeom>
          <a:ln w="38100">
            <a:solidFill>
              <a:srgbClr val="000000"/>
            </a:solidFill>
            <a:miter lim="400000"/>
            <a:tailEnd type="triangle"/>
          </a:ln>
        </p:spPr>
        <p:txBody>
          <a:bodyPr/>
          <a:lstStyle/>
          <a:p>
            <a:pPr/>
          </a:p>
        </p:txBody>
      </p:sp>
      <p:sp>
        <p:nvSpPr>
          <p:cNvPr id="764" name="1"/>
          <p:cNvSpPr txBox="1"/>
          <p:nvPr/>
        </p:nvSpPr>
        <p:spPr>
          <a:xfrm>
            <a:off x="4253966" y="797726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pic>
        <p:nvPicPr>
          <p:cNvPr id="765" name="Image" descr="Image"/>
          <p:cNvPicPr>
            <a:picLocks noChangeAspect="1"/>
          </p:cNvPicPr>
          <p:nvPr/>
        </p:nvPicPr>
        <p:blipFill>
          <a:blip r:embed="rId5">
            <a:extLst/>
          </a:blip>
          <a:stretch>
            <a:fillRect/>
          </a:stretch>
        </p:blipFill>
        <p:spPr>
          <a:xfrm>
            <a:off x="1240505" y="6352788"/>
            <a:ext cx="1328882" cy="1132011"/>
          </a:xfrm>
          <a:prstGeom prst="rect">
            <a:avLst/>
          </a:prstGeom>
          <a:ln w="12700">
            <a:miter lim="400000"/>
          </a:ln>
        </p:spPr>
      </p:pic>
      <p:sp>
        <p:nvSpPr>
          <p:cNvPr id="766" name="+"/>
          <p:cNvSpPr/>
          <p:nvPr/>
        </p:nvSpPr>
        <p:spPr>
          <a:xfrm>
            <a:off x="6447803" y="4888662"/>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sp>
        <p:nvSpPr>
          <p:cNvPr id="767" name="20"/>
          <p:cNvSpPr txBox="1"/>
          <p:nvPr/>
        </p:nvSpPr>
        <p:spPr>
          <a:xfrm>
            <a:off x="6162546" y="3934975"/>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20</a:t>
            </a:r>
          </a:p>
        </p:txBody>
      </p:sp>
      <p:sp>
        <p:nvSpPr>
          <p:cNvPr id="768" name="Line"/>
          <p:cNvSpPr/>
          <p:nvPr/>
        </p:nvSpPr>
        <p:spPr>
          <a:xfrm>
            <a:off x="5776522" y="4139915"/>
            <a:ext cx="711259" cy="711259"/>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69" name="Line"/>
          <p:cNvSpPr/>
          <p:nvPr/>
        </p:nvSpPr>
        <p:spPr>
          <a:xfrm flipV="1">
            <a:off x="5781657" y="5953526"/>
            <a:ext cx="700990" cy="700990"/>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70" name="30"/>
          <p:cNvSpPr txBox="1"/>
          <p:nvPr/>
        </p:nvSpPr>
        <p:spPr>
          <a:xfrm>
            <a:off x="5730746" y="5868938"/>
            <a:ext cx="45323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799" name="Connection Line"/>
          <p:cNvSpPr/>
          <p:nvPr/>
        </p:nvSpPr>
        <p:spPr>
          <a:xfrm>
            <a:off x="6486477" y="6145179"/>
            <a:ext cx="2845121" cy="2747831"/>
          </a:xfrm>
          <a:custGeom>
            <a:avLst/>
            <a:gdLst/>
            <a:ahLst/>
            <a:cxnLst>
              <a:cxn ang="0">
                <a:pos x="wd2" y="hd2"/>
              </a:cxn>
              <a:cxn ang="5400000">
                <a:pos x="wd2" y="hd2"/>
              </a:cxn>
              <a:cxn ang="10800000">
                <a:pos x="wd2" y="hd2"/>
              </a:cxn>
              <a:cxn ang="16200000">
                <a:pos x="wd2" y="hd2"/>
              </a:cxn>
            </a:cxnLst>
            <a:rect l="0" t="0" r="r" b="b"/>
            <a:pathLst>
              <a:path w="20808" h="21600" fill="norm" stroke="1" extrusionOk="0">
                <a:moveTo>
                  <a:pt x="0" y="21600"/>
                </a:moveTo>
                <a:cubicBezTo>
                  <a:pt x="14688" y="18412"/>
                  <a:pt x="21600" y="11212"/>
                  <a:pt x="20736" y="0"/>
                </a:cubicBezTo>
              </a:path>
            </a:pathLst>
          </a:custGeom>
          <a:ln w="38100">
            <a:solidFill>
              <a:srgbClr val="000000"/>
            </a:solidFill>
            <a:miter lim="400000"/>
            <a:tailEnd type="triangle"/>
          </a:ln>
        </p:spPr>
        <p:txBody>
          <a:bodyPr/>
          <a:lstStyle/>
          <a:p>
            <a:pPr/>
          </a:p>
        </p:txBody>
      </p:sp>
      <p:sp>
        <p:nvSpPr>
          <p:cNvPr id="772" name="1.05"/>
          <p:cNvSpPr txBox="1"/>
          <p:nvPr/>
        </p:nvSpPr>
        <p:spPr>
          <a:xfrm>
            <a:off x="8032653" y="7459416"/>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1.05</a:t>
            </a:r>
          </a:p>
        </p:txBody>
      </p:sp>
      <p:sp>
        <p:nvSpPr>
          <p:cNvPr id="773" name="Line"/>
          <p:cNvSpPr/>
          <p:nvPr/>
        </p:nvSpPr>
        <p:spPr>
          <a:xfrm>
            <a:off x="7458739" y="5403260"/>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74" name="50"/>
          <p:cNvSpPr txBox="1"/>
          <p:nvPr/>
        </p:nvSpPr>
        <p:spPr>
          <a:xfrm>
            <a:off x="7739727" y="4833171"/>
            <a:ext cx="45323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50</a:t>
            </a:r>
          </a:p>
        </p:txBody>
      </p:sp>
      <p:grpSp>
        <p:nvGrpSpPr>
          <p:cNvPr id="777" name="Group"/>
          <p:cNvGrpSpPr/>
          <p:nvPr/>
        </p:nvGrpSpPr>
        <p:grpSpPr>
          <a:xfrm>
            <a:off x="9736548" y="4833171"/>
            <a:ext cx="1270001" cy="570090"/>
            <a:chOff x="0" y="0"/>
            <a:chExt cx="1270000" cy="570089"/>
          </a:xfrm>
        </p:grpSpPr>
        <p:sp>
          <p:nvSpPr>
            <p:cNvPr id="775" name="Line"/>
            <p:cNvSpPr/>
            <p:nvPr/>
          </p:nvSpPr>
          <p:spPr>
            <a:xfrm>
              <a:off x="0" y="570089"/>
              <a:ext cx="1270000"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776" name="52.5"/>
            <p:cNvSpPr txBox="1"/>
            <p:nvPr/>
          </p:nvSpPr>
          <p:spPr>
            <a:xfrm>
              <a:off x="467938" y="-1"/>
              <a:ext cx="70744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52.5</a:t>
              </a:r>
            </a:p>
          </p:txBody>
        </p:sp>
      </p:grpSp>
      <p:sp>
        <p:nvSpPr>
          <p:cNvPr id="778" name="Line"/>
          <p:cNvSpPr/>
          <p:nvPr/>
        </p:nvSpPr>
        <p:spPr>
          <a:xfrm>
            <a:off x="9736548" y="5614673"/>
            <a:ext cx="1202267"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79" name="Group"/>
          <p:cNvSpPr/>
          <p:nvPr/>
        </p:nvSpPr>
        <p:spPr>
          <a:xfrm>
            <a:off x="10371548" y="6056615"/>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780" name="Line"/>
          <p:cNvSpPr/>
          <p:nvPr/>
        </p:nvSpPr>
        <p:spPr>
          <a:xfrm>
            <a:off x="7438966" y="5596111"/>
            <a:ext cx="1270001"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81" name="Group"/>
          <p:cNvSpPr/>
          <p:nvPr/>
        </p:nvSpPr>
        <p:spPr>
          <a:xfrm>
            <a:off x="8099366" y="5873334"/>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1.05</a:t>
            </a:r>
          </a:p>
        </p:txBody>
      </p:sp>
      <p:sp>
        <p:nvSpPr>
          <p:cNvPr id="800" name="Connection Line"/>
          <p:cNvSpPr/>
          <p:nvPr/>
        </p:nvSpPr>
        <p:spPr>
          <a:xfrm>
            <a:off x="7097830" y="6259588"/>
            <a:ext cx="2499329" cy="27155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3990" y="17484"/>
                  <a:pt x="21190" y="10284"/>
                  <a:pt x="21600" y="0"/>
                </a:cubicBezTo>
              </a:path>
            </a:pathLst>
          </a:custGeom>
          <a:ln w="38100">
            <a:solidFill>
              <a:schemeClr val="accent5">
                <a:lumOff val="-29866"/>
              </a:schemeClr>
            </a:solidFill>
            <a:miter lim="400000"/>
            <a:headEnd type="triangle"/>
          </a:ln>
        </p:spPr>
        <p:txBody>
          <a:bodyPr/>
          <a:lstStyle/>
          <a:p>
            <a:pPr/>
          </a:p>
        </p:txBody>
      </p:sp>
      <p:sp>
        <p:nvSpPr>
          <p:cNvPr id="783" name="Group"/>
          <p:cNvSpPr/>
          <p:nvPr/>
        </p:nvSpPr>
        <p:spPr>
          <a:xfrm>
            <a:off x="9519386" y="8052077"/>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50</a:t>
            </a:r>
          </a:p>
        </p:txBody>
      </p:sp>
      <p:sp>
        <p:nvSpPr>
          <p:cNvPr id="784" name="Line"/>
          <p:cNvSpPr/>
          <p:nvPr/>
        </p:nvSpPr>
        <p:spPr>
          <a:xfrm flipV="1">
            <a:off x="5908657" y="6080526"/>
            <a:ext cx="700990" cy="700990"/>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85" name="Line"/>
          <p:cNvSpPr/>
          <p:nvPr/>
        </p:nvSpPr>
        <p:spPr>
          <a:xfrm>
            <a:off x="5643427" y="4280405"/>
            <a:ext cx="711259" cy="711259"/>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01" name="Connection Line"/>
          <p:cNvSpPr/>
          <p:nvPr/>
        </p:nvSpPr>
        <p:spPr>
          <a:xfrm>
            <a:off x="2914313" y="4625051"/>
            <a:ext cx="2334102" cy="1155446"/>
          </a:xfrm>
          <a:custGeom>
            <a:avLst/>
            <a:gdLst/>
            <a:ahLst/>
            <a:cxnLst>
              <a:cxn ang="0">
                <a:pos x="wd2" y="hd2"/>
              </a:cxn>
              <a:cxn ang="5400000">
                <a:pos x="wd2" y="hd2"/>
              </a:cxn>
              <a:cxn ang="10800000">
                <a:pos x="wd2" y="hd2"/>
              </a:cxn>
              <a:cxn ang="16200000">
                <a:pos x="wd2" y="hd2"/>
              </a:cxn>
            </a:cxnLst>
            <a:rect l="0" t="0" r="r" b="b"/>
            <a:pathLst>
              <a:path w="21600" h="20283" fill="norm" stroke="1" extrusionOk="0">
                <a:moveTo>
                  <a:pt x="0" y="20070"/>
                </a:moveTo>
                <a:cubicBezTo>
                  <a:pt x="12994" y="21600"/>
                  <a:pt x="20194" y="14910"/>
                  <a:pt x="21600" y="0"/>
                </a:cubicBezTo>
              </a:path>
            </a:pathLst>
          </a:custGeom>
          <a:ln w="38100">
            <a:solidFill>
              <a:schemeClr val="accent5">
                <a:lumOff val="-29866"/>
              </a:schemeClr>
            </a:solidFill>
            <a:miter lim="400000"/>
            <a:headEnd type="triangle"/>
          </a:ln>
        </p:spPr>
        <p:txBody>
          <a:bodyPr/>
          <a:lstStyle/>
          <a:p>
            <a:pPr/>
          </a:p>
        </p:txBody>
      </p:sp>
      <p:sp>
        <p:nvSpPr>
          <p:cNvPr id="787" name="Line"/>
          <p:cNvSpPr/>
          <p:nvPr/>
        </p:nvSpPr>
        <p:spPr>
          <a:xfrm>
            <a:off x="2817422" y="4106642"/>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788" name="Line"/>
          <p:cNvSpPr/>
          <p:nvPr/>
        </p:nvSpPr>
        <p:spPr>
          <a:xfrm>
            <a:off x="2817422" y="7085221"/>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02" name="Connection Line"/>
          <p:cNvSpPr/>
          <p:nvPr/>
        </p:nvSpPr>
        <p:spPr>
          <a:xfrm>
            <a:off x="3514140" y="7630718"/>
            <a:ext cx="1744371" cy="1391808"/>
          </a:xfrm>
          <a:custGeom>
            <a:avLst/>
            <a:gdLst/>
            <a:ahLst/>
            <a:cxnLst>
              <a:cxn ang="0">
                <a:pos x="wd2" y="hd2"/>
              </a:cxn>
              <a:cxn ang="5400000">
                <a:pos x="wd2" y="hd2"/>
              </a:cxn>
              <a:cxn ang="10800000">
                <a:pos x="wd2" y="hd2"/>
              </a:cxn>
              <a:cxn ang="16200000">
                <a:pos x="wd2" y="hd2"/>
              </a:cxn>
            </a:cxnLst>
            <a:rect l="0" t="0" r="r" b="b"/>
            <a:pathLst>
              <a:path w="20595" h="21600" fill="norm" stroke="1" extrusionOk="0">
                <a:moveTo>
                  <a:pt x="0" y="21600"/>
                </a:moveTo>
                <a:cubicBezTo>
                  <a:pt x="14775" y="19862"/>
                  <a:pt x="21600" y="12662"/>
                  <a:pt x="20476" y="0"/>
                </a:cubicBezTo>
              </a:path>
            </a:pathLst>
          </a:custGeom>
          <a:ln w="38100">
            <a:solidFill>
              <a:schemeClr val="accent5">
                <a:lumOff val="-29866"/>
              </a:schemeClr>
            </a:solidFill>
            <a:miter lim="400000"/>
            <a:headEnd type="triangle"/>
          </a:ln>
        </p:spPr>
        <p:txBody>
          <a:bodyPr/>
          <a:lstStyle/>
          <a:p>
            <a:pPr/>
          </a:p>
        </p:txBody>
      </p:sp>
      <p:sp>
        <p:nvSpPr>
          <p:cNvPr id="790" name="Group"/>
          <p:cNvSpPr/>
          <p:nvPr/>
        </p:nvSpPr>
        <p:spPr>
          <a:xfrm>
            <a:off x="6502400" y="6646717"/>
            <a:ext cx="1270000"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1.05</a:t>
            </a:r>
          </a:p>
        </p:txBody>
      </p:sp>
      <p:sp>
        <p:nvSpPr>
          <p:cNvPr id="791" name="Group"/>
          <p:cNvSpPr/>
          <p:nvPr/>
        </p:nvSpPr>
        <p:spPr>
          <a:xfrm>
            <a:off x="5329995" y="864491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31.5</a:t>
            </a:r>
          </a:p>
        </p:txBody>
      </p:sp>
      <p:sp>
        <p:nvSpPr>
          <p:cNvPr id="792" name="Group"/>
          <p:cNvSpPr/>
          <p:nvPr/>
        </p:nvSpPr>
        <p:spPr>
          <a:xfrm>
            <a:off x="3772830" y="7454123"/>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1.05</a:t>
            </a:r>
          </a:p>
        </p:txBody>
      </p:sp>
      <p:sp>
        <p:nvSpPr>
          <p:cNvPr id="793" name="Group"/>
          <p:cNvSpPr/>
          <p:nvPr/>
        </p:nvSpPr>
        <p:spPr>
          <a:xfrm>
            <a:off x="4648802" y="5812873"/>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10.5</a:t>
            </a:r>
          </a:p>
        </p:txBody>
      </p:sp>
      <p:sp>
        <p:nvSpPr>
          <p:cNvPr id="794" name="Group"/>
          <p:cNvSpPr/>
          <p:nvPr/>
        </p:nvSpPr>
        <p:spPr>
          <a:xfrm>
            <a:off x="3772830" y="435255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2.1</a:t>
            </a:r>
          </a:p>
        </p:txBody>
      </p:sp>
      <p:sp>
        <p:nvSpPr>
          <p:cNvPr id="795" name="Using compute graph to calculate gradient. (5-10minutes)"/>
          <p:cNvSpPr txBox="1"/>
          <p:nvPr/>
        </p:nvSpPr>
        <p:spPr>
          <a:xfrm>
            <a:off x="1218582" y="2326605"/>
            <a:ext cx="10924967" cy="572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spcBef>
                <a:spcPts val="4200"/>
              </a:spcBef>
              <a:defRPr b="0" sz="3200"/>
            </a:lvl1pPr>
          </a:lstStyle>
          <a:p>
            <a:pPr/>
            <a:r>
              <a:t>Using compute graph to calculate gradient. (5-10minutes)</a:t>
            </a:r>
          </a:p>
        </p:txBody>
      </p:sp>
      <p:sp>
        <p:nvSpPr>
          <p:cNvPr id="796" name="Group"/>
          <p:cNvSpPr/>
          <p:nvPr/>
        </p:nvSpPr>
        <p:spPr>
          <a:xfrm>
            <a:off x="5808826" y="4876800"/>
            <a:ext cx="1270001" cy="1270000"/>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1.05</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6" name="Exercise 2"/>
          <p:cNvSpPr txBox="1"/>
          <p:nvPr>
            <p:ph type="title"/>
          </p:nvPr>
        </p:nvSpPr>
        <p:spPr>
          <a:xfrm>
            <a:off x="1384194" y="16735"/>
            <a:ext cx="11099801" cy="2159001"/>
          </a:xfrm>
          <a:prstGeom prst="rect">
            <a:avLst/>
          </a:prstGeom>
        </p:spPr>
        <p:txBody>
          <a:bodyPr/>
          <a:lstStyle/>
          <a:p>
            <a:pPr/>
            <a:r>
              <a:t>Exercise 2</a:t>
            </a:r>
          </a:p>
        </p:txBody>
      </p:sp>
      <p:sp>
        <p:nvSpPr>
          <p:cNvPr id="807" name="x"/>
          <p:cNvSpPr/>
          <p:nvPr/>
        </p:nvSpPr>
        <p:spPr>
          <a:xfrm>
            <a:off x="3639086" y="1577317"/>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08" name="x"/>
          <p:cNvSpPr/>
          <p:nvPr/>
        </p:nvSpPr>
        <p:spPr>
          <a:xfrm>
            <a:off x="3639087" y="4582984"/>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09" name="Line"/>
          <p:cNvSpPr/>
          <p:nvPr/>
        </p:nvSpPr>
        <p:spPr>
          <a:xfrm>
            <a:off x="1708686" y="2091915"/>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10" name="2"/>
          <p:cNvSpPr txBox="1"/>
          <p:nvPr/>
        </p:nvSpPr>
        <p:spPr>
          <a:xfrm>
            <a:off x="2522210" y="1378786"/>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811" name="Line"/>
          <p:cNvSpPr/>
          <p:nvPr/>
        </p:nvSpPr>
        <p:spPr>
          <a:xfrm>
            <a:off x="1708686" y="5097582"/>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12" name="3"/>
          <p:cNvSpPr txBox="1"/>
          <p:nvPr/>
        </p:nvSpPr>
        <p:spPr>
          <a:xfrm>
            <a:off x="2522211" y="438445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847" name="Connection Line"/>
          <p:cNvSpPr/>
          <p:nvPr/>
        </p:nvSpPr>
        <p:spPr>
          <a:xfrm>
            <a:off x="1768455" y="5682507"/>
            <a:ext cx="2244224" cy="1090335"/>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814" name="2"/>
          <p:cNvSpPr txBox="1"/>
          <p:nvPr/>
        </p:nvSpPr>
        <p:spPr>
          <a:xfrm>
            <a:off x="2537595" y="6284323"/>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815" name="+"/>
          <p:cNvSpPr/>
          <p:nvPr/>
        </p:nvSpPr>
        <p:spPr>
          <a:xfrm>
            <a:off x="6149018" y="4582984"/>
            <a:ext cx="1002705"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816" name="Line"/>
          <p:cNvSpPr/>
          <p:nvPr/>
        </p:nvSpPr>
        <p:spPr>
          <a:xfrm>
            <a:off x="4667787" y="2318703"/>
            <a:ext cx="1896023" cy="2214192"/>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17" name="Line"/>
          <p:cNvSpPr/>
          <p:nvPr/>
        </p:nvSpPr>
        <p:spPr>
          <a:xfrm>
            <a:off x="4769276" y="5097582"/>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18" name="Line"/>
          <p:cNvSpPr/>
          <p:nvPr/>
        </p:nvSpPr>
        <p:spPr>
          <a:xfrm>
            <a:off x="7210566" y="4953096"/>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19" name="Line"/>
          <p:cNvSpPr/>
          <p:nvPr/>
        </p:nvSpPr>
        <p:spPr>
          <a:xfrm>
            <a:off x="7190794" y="5145946"/>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20" name="Group"/>
          <p:cNvSpPr/>
          <p:nvPr/>
        </p:nvSpPr>
        <p:spPr>
          <a:xfrm>
            <a:off x="7740488" y="549453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821" name="bias"/>
          <p:cNvSpPr txBox="1"/>
          <p:nvPr/>
        </p:nvSpPr>
        <p:spPr>
          <a:xfrm>
            <a:off x="650364" y="1861385"/>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822" name="1"/>
          <p:cNvSpPr txBox="1"/>
          <p:nvPr/>
        </p:nvSpPr>
        <p:spPr>
          <a:xfrm>
            <a:off x="994797" y="3594748"/>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23" name="w1"/>
          <p:cNvSpPr txBox="1"/>
          <p:nvPr/>
        </p:nvSpPr>
        <p:spPr>
          <a:xfrm>
            <a:off x="870744" y="4867052"/>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824" name="x1"/>
          <p:cNvSpPr txBox="1"/>
          <p:nvPr/>
        </p:nvSpPr>
        <p:spPr>
          <a:xfrm>
            <a:off x="912959" y="6502717"/>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825" name="w2"/>
          <p:cNvSpPr txBox="1"/>
          <p:nvPr/>
        </p:nvSpPr>
        <p:spPr>
          <a:xfrm>
            <a:off x="870744" y="7749424"/>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828" name="Group"/>
          <p:cNvGrpSpPr/>
          <p:nvPr/>
        </p:nvGrpSpPr>
        <p:grpSpPr>
          <a:xfrm>
            <a:off x="8625945" y="4582984"/>
            <a:ext cx="1002706" cy="1029197"/>
            <a:chOff x="0" y="0"/>
            <a:chExt cx="1002704" cy="1029196"/>
          </a:xfrm>
        </p:grpSpPr>
        <p:sp>
          <p:nvSpPr>
            <p:cNvPr id="826"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827"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829" name="Line"/>
          <p:cNvSpPr/>
          <p:nvPr/>
        </p:nvSpPr>
        <p:spPr>
          <a:xfrm>
            <a:off x="9681237" y="5156186"/>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30" name="Equation"/>
          <p:cNvSpPr txBox="1"/>
          <p:nvPr/>
        </p:nvSpPr>
        <p:spPr>
          <a:xfrm>
            <a:off x="6918621" y="2800869"/>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831" name="x2"/>
          <p:cNvSpPr txBox="1"/>
          <p:nvPr/>
        </p:nvSpPr>
        <p:spPr>
          <a:xfrm>
            <a:off x="912959" y="9238960"/>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832" name="x"/>
          <p:cNvSpPr/>
          <p:nvPr/>
        </p:nvSpPr>
        <p:spPr>
          <a:xfrm>
            <a:off x="3639086" y="7417525"/>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33" name="Line"/>
          <p:cNvSpPr/>
          <p:nvPr/>
        </p:nvSpPr>
        <p:spPr>
          <a:xfrm>
            <a:off x="1708686" y="7932123"/>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34" name="-4"/>
          <p:cNvSpPr txBox="1"/>
          <p:nvPr/>
        </p:nvSpPr>
        <p:spPr>
          <a:xfrm>
            <a:off x="2460183" y="7296932"/>
            <a:ext cx="4078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848" name="Connection Line"/>
          <p:cNvSpPr/>
          <p:nvPr/>
        </p:nvSpPr>
        <p:spPr>
          <a:xfrm>
            <a:off x="1768454" y="8517048"/>
            <a:ext cx="2244225" cy="1090335"/>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836" name="1"/>
          <p:cNvSpPr txBox="1"/>
          <p:nvPr/>
        </p:nvSpPr>
        <p:spPr>
          <a:xfrm>
            <a:off x="2537595" y="9090088"/>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837" name="Line"/>
          <p:cNvSpPr/>
          <p:nvPr/>
        </p:nvSpPr>
        <p:spPr>
          <a:xfrm flipV="1">
            <a:off x="4676193" y="5689830"/>
            <a:ext cx="1727820" cy="2175137"/>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38" name="Group"/>
          <p:cNvSpPr/>
          <p:nvPr/>
        </p:nvSpPr>
        <p:spPr>
          <a:xfrm>
            <a:off x="10316237" y="5595617"/>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839" name="2"/>
          <p:cNvSpPr txBox="1"/>
          <p:nvPr/>
        </p:nvSpPr>
        <p:spPr>
          <a:xfrm>
            <a:off x="5532676" y="280086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840" name="5"/>
          <p:cNvSpPr txBox="1"/>
          <p:nvPr/>
        </p:nvSpPr>
        <p:spPr>
          <a:xfrm>
            <a:off x="5307662" y="4482376"/>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841" name="-4"/>
          <p:cNvSpPr txBox="1"/>
          <p:nvPr/>
        </p:nvSpPr>
        <p:spPr>
          <a:xfrm>
            <a:off x="5076518" y="6339641"/>
            <a:ext cx="4078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842" name="3"/>
          <p:cNvSpPr txBox="1"/>
          <p:nvPr/>
        </p:nvSpPr>
        <p:spPr>
          <a:xfrm>
            <a:off x="7598604" y="4383015"/>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843" name="Line"/>
          <p:cNvSpPr/>
          <p:nvPr/>
        </p:nvSpPr>
        <p:spPr>
          <a:xfrm>
            <a:off x="9732676" y="4953096"/>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44" name="0.95"/>
          <p:cNvSpPr txBox="1"/>
          <p:nvPr/>
        </p:nvSpPr>
        <p:spPr>
          <a:xfrm>
            <a:off x="9928650" y="4384452"/>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849" name="Connection Line"/>
          <p:cNvSpPr/>
          <p:nvPr/>
        </p:nvSpPr>
        <p:spPr>
          <a:xfrm>
            <a:off x="1872398" y="2676839"/>
            <a:ext cx="2140281" cy="1126975"/>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846" name="1"/>
          <p:cNvSpPr txBox="1"/>
          <p:nvPr/>
        </p:nvSpPr>
        <p:spPr>
          <a:xfrm>
            <a:off x="2840119" y="3086398"/>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1"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52"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53"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54"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855"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56"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891"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858"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859"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860"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61"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62"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63"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64" name="Group"/>
          <p:cNvSpPr/>
          <p:nvPr/>
        </p:nvSpPr>
        <p:spPr>
          <a:xfrm>
            <a:off x="7281812" y="5035863"/>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865"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866"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867"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868"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869"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872" name="Group"/>
          <p:cNvGrpSpPr/>
          <p:nvPr/>
        </p:nvGrpSpPr>
        <p:grpSpPr>
          <a:xfrm>
            <a:off x="8167269" y="4124308"/>
            <a:ext cx="1002706" cy="1029197"/>
            <a:chOff x="0" y="0"/>
            <a:chExt cx="1002704" cy="1029196"/>
          </a:xfrm>
        </p:grpSpPr>
        <p:sp>
          <p:nvSpPr>
            <p:cNvPr id="870"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871"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873"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74"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875"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876"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77"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78"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892"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880"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881"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82"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883"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884"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885"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886"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887"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88"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893"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890"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5"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96"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897"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898"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947"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900"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901"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02"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948"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904"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905"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906"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07"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08"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09"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10" name="Group"/>
          <p:cNvSpPr/>
          <p:nvPr/>
        </p:nvSpPr>
        <p:spPr>
          <a:xfrm>
            <a:off x="7281812" y="5035863"/>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911"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912"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13"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914"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915"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918" name="Group"/>
          <p:cNvGrpSpPr/>
          <p:nvPr/>
        </p:nvGrpSpPr>
        <p:grpSpPr>
          <a:xfrm>
            <a:off x="8167269" y="4124308"/>
            <a:ext cx="1002706" cy="1029197"/>
            <a:chOff x="0" y="0"/>
            <a:chExt cx="1002704" cy="1029196"/>
          </a:xfrm>
        </p:grpSpPr>
        <p:sp>
          <p:nvSpPr>
            <p:cNvPr id="916"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917"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919"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20"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921"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922"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923"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24"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949"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926"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927"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28"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929"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930"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931"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932"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933"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34"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grpSp>
        <p:nvGrpSpPr>
          <p:cNvPr id="945" name="Group"/>
          <p:cNvGrpSpPr/>
          <p:nvPr/>
        </p:nvGrpSpPr>
        <p:grpSpPr>
          <a:xfrm>
            <a:off x="6560877" y="7482314"/>
            <a:ext cx="3945680" cy="1752847"/>
            <a:chOff x="0" y="0"/>
            <a:chExt cx="3945678" cy="1752845"/>
          </a:xfrm>
        </p:grpSpPr>
        <p:sp>
          <p:nvSpPr>
            <p:cNvPr id="935" name="Line"/>
            <p:cNvSpPr/>
            <p:nvPr/>
          </p:nvSpPr>
          <p:spPr>
            <a:xfrm>
              <a:off x="2735271" y="469297"/>
              <a:ext cx="121040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936" name="Oval"/>
            <p:cNvSpPr/>
            <p:nvPr/>
          </p:nvSpPr>
          <p:spPr>
            <a:xfrm>
              <a:off x="1703532" y="129385"/>
              <a:ext cx="894705" cy="918343"/>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937" name="Line"/>
            <p:cNvSpPr/>
            <p:nvPr/>
          </p:nvSpPr>
          <p:spPr>
            <a:xfrm>
              <a:off x="291792" y="452035"/>
              <a:ext cx="1339004"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938" name="Equation"/>
            <p:cNvSpPr txBox="1"/>
            <p:nvPr/>
          </p:nvSpPr>
          <p:spPr>
            <a:xfrm>
              <a:off x="873294" y="0"/>
              <a:ext cx="174944" cy="166840"/>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2900" i="1">
                        <a:solidFill>
                          <a:srgbClr val="000000"/>
                        </a:solidFill>
                        <a:latin typeface="Cambria Math" panose="02040503050406030204" pitchFamily="18" charset="0"/>
                      </a:rPr>
                      <m:t>x</m:t>
                    </m:r>
                  </m:oMath>
                </m:oMathPara>
              </a14:m>
              <a:endParaRPr sz="2900"/>
            </a:p>
          </p:txBody>
        </p:sp>
        <p:sp>
          <p:nvSpPr>
            <p:cNvPr id="939" name="Equation"/>
            <p:cNvSpPr txBox="1"/>
            <p:nvPr/>
          </p:nvSpPr>
          <p:spPr>
            <a:xfrm>
              <a:off x="3160530" y="10126"/>
              <a:ext cx="170892" cy="238660"/>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2900" i="1">
                        <a:solidFill>
                          <a:srgbClr val="000000"/>
                        </a:solidFill>
                        <a:latin typeface="Cambria Math" panose="02040503050406030204" pitchFamily="18" charset="0"/>
                      </a:rPr>
                      <m:t>g</m:t>
                    </m:r>
                  </m:oMath>
                </m:oMathPara>
              </a14:m>
              <a:endParaRPr sz="2900"/>
            </a:p>
          </p:txBody>
        </p:sp>
        <p:sp>
          <p:nvSpPr>
            <p:cNvPr id="940" name="Line"/>
            <p:cNvSpPr/>
            <p:nvPr/>
          </p:nvSpPr>
          <p:spPr>
            <a:xfrm>
              <a:off x="2735271" y="753290"/>
              <a:ext cx="12104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941" name="Equation"/>
            <p:cNvSpPr txBox="1"/>
            <p:nvPr/>
          </p:nvSpPr>
          <p:spPr>
            <a:xfrm>
              <a:off x="3182711" y="1107807"/>
              <a:ext cx="312307" cy="62407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100" i="1">
                            <a:solidFill>
                              <a:srgbClr val="000000"/>
                            </a:solidFill>
                            <a:latin typeface="Cambria Math" panose="02040503050406030204" pitchFamily="18" charset="0"/>
                          </a:rPr>
                        </m:ctrlPr>
                        <m:type m:val="bar"/>
                      </m:fPr>
                      <m:num>
                        <m:r>
                          <m:rPr>
                            <m:sty m:val="p"/>
                          </m:rP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f</m:t>
                        </m:r>
                      </m:num>
                      <m:den>
                        <m:r>
                          <m:rPr>
                            <m:sty m:val="p"/>
                          </m:rPr>
                          <a:rPr xmlns:a="http://schemas.openxmlformats.org/drawingml/2006/main" sz="2100" i="1">
                            <a:solidFill>
                              <a:srgbClr val="000000"/>
                            </a:solidFill>
                            <a:latin typeface="Cambria Math" panose="02040503050406030204" pitchFamily="18" charset="0"/>
                          </a:rPr>
                          <m:t>∂</m:t>
                        </m:r>
                        <m:r>
                          <a:rPr xmlns:a="http://schemas.openxmlformats.org/drawingml/2006/main" sz="2100" i="1">
                            <a:solidFill>
                              <a:srgbClr val="000000"/>
                            </a:solidFill>
                            <a:latin typeface="Cambria Math" panose="02040503050406030204" pitchFamily="18" charset="0"/>
                          </a:rPr>
                          <m:t>g</m:t>
                        </m:r>
                      </m:den>
                    </m:f>
                  </m:oMath>
                </m:oMathPara>
              </a14:m>
              <a:endParaRPr sz="2100"/>
            </a:p>
          </p:txBody>
        </p:sp>
        <p:sp>
          <p:nvSpPr>
            <p:cNvPr id="942" name="Line"/>
            <p:cNvSpPr/>
            <p:nvPr/>
          </p:nvSpPr>
          <p:spPr>
            <a:xfrm>
              <a:off x="293870" y="800242"/>
              <a:ext cx="1272629"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943" name="Equation"/>
            <p:cNvSpPr txBox="1"/>
            <p:nvPr/>
          </p:nvSpPr>
          <p:spPr>
            <a:xfrm>
              <a:off x="0" y="1099049"/>
              <a:ext cx="1902668" cy="653797"/>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2200" i="1">
                            <a:solidFill>
                              <a:srgbClr val="000000"/>
                            </a:solidFill>
                            <a:latin typeface="Cambria Math" panose="02040503050406030204" pitchFamily="18" charset="0"/>
                          </a:rPr>
                        </m:ctrlPr>
                        <m:type m:val="bar"/>
                      </m:fPr>
                      <m:num>
                        <m:r>
                          <m:rPr>
                            <m:sty m:val="p"/>
                          </m:rP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f</m:t>
                        </m:r>
                      </m:num>
                      <m:den>
                        <m:r>
                          <m:rPr>
                            <m:sty m:val="p"/>
                          </m:rP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g</m:t>
                        </m:r>
                      </m:den>
                    </m:f>
                    <m:r>
                      <a:rPr xmlns:a="http://schemas.openxmlformats.org/drawingml/2006/main" sz="2200" i="1">
                        <a:solidFill>
                          <a:srgbClr val="000000"/>
                        </a:solidFill>
                        <a:latin typeface="Cambria Math" panose="02040503050406030204" pitchFamily="18" charset="0"/>
                      </a:rPr>
                      <m:t>σ</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x</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1</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σ</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x</m:t>
                    </m:r>
                    <m:r>
                      <a:rPr xmlns:a="http://schemas.openxmlformats.org/drawingml/2006/main" sz="2200" i="1">
                        <a:solidFill>
                          <a:srgbClr val="000000"/>
                        </a:solidFill>
                        <a:latin typeface="Cambria Math" panose="02040503050406030204" pitchFamily="18" charset="0"/>
                      </a:rPr>
                      <m:t>)</m:t>
                    </m:r>
                    <m:r>
                      <a:rPr xmlns:a="http://schemas.openxmlformats.org/drawingml/2006/main" sz="2200" i="1">
                        <a:solidFill>
                          <a:srgbClr val="000000"/>
                        </a:solidFill>
                        <a:latin typeface="Cambria Math" panose="02040503050406030204" pitchFamily="18" charset="0"/>
                      </a:rPr>
                      <m:t>)</m:t>
                    </m:r>
                  </m:oMath>
                </m:oMathPara>
              </a14:m>
              <a:endParaRPr sz="2200"/>
            </a:p>
          </p:txBody>
        </p:sp>
        <p:sp>
          <p:nvSpPr>
            <p:cNvPr id="944" name="Equation"/>
            <p:cNvSpPr txBox="1"/>
            <p:nvPr/>
          </p:nvSpPr>
          <p:spPr>
            <a:xfrm>
              <a:off x="2075288" y="522690"/>
              <a:ext cx="153925" cy="134113"/>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2400" i="1">
                        <a:solidFill>
                          <a:srgbClr val="FEFEFE"/>
                        </a:solidFill>
                        <a:latin typeface="Cambria Math" panose="02040503050406030204" pitchFamily="18" charset="0"/>
                      </a:rPr>
                      <m:t>σ</m:t>
                    </m:r>
                  </m:oMath>
                </m:oMathPara>
              </a14:m>
              <a:endParaRPr sz="2400">
                <a:solidFill>
                  <a:srgbClr val="FFFFFF"/>
                </a:solidFill>
              </a:endParaRPr>
            </a:p>
          </p:txBody>
        </p:sp>
      </p:grpSp>
      <p:sp>
        <p:nvSpPr>
          <p:cNvPr id="946" name="1*0.95*(1-0.95)= 0.0475"/>
          <p:cNvSpPr txBox="1"/>
          <p:nvPr/>
        </p:nvSpPr>
        <p:spPr>
          <a:xfrm>
            <a:off x="5886499" y="5301692"/>
            <a:ext cx="333024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1*0.95*(1-0.95)= 0.0475</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Definitions"/>
          <p:cNvSpPr txBox="1"/>
          <p:nvPr>
            <p:ph type="title"/>
          </p:nvPr>
        </p:nvSpPr>
        <p:spPr>
          <a:prstGeom prst="rect">
            <a:avLst/>
          </a:prstGeom>
        </p:spPr>
        <p:txBody>
          <a:bodyPr/>
          <a:lstStyle/>
          <a:p>
            <a:pPr/>
            <a:r>
              <a:t>Definitions</a:t>
            </a:r>
          </a:p>
        </p:txBody>
      </p:sp>
      <p:sp>
        <p:nvSpPr>
          <p:cNvPr id="142" name="Deep Neural Networks (DNNs) are a special kind of graph, a “computational graph”…"/>
          <p:cNvSpPr txBox="1"/>
          <p:nvPr>
            <p:ph type="body" idx="1"/>
          </p:nvPr>
        </p:nvSpPr>
        <p:spPr>
          <a:xfrm>
            <a:off x="952500" y="2169557"/>
            <a:ext cx="11099800" cy="6707743"/>
          </a:xfrm>
          <a:prstGeom prst="rect">
            <a:avLst/>
          </a:prstGeom>
        </p:spPr>
        <p:txBody>
          <a:bodyPr/>
          <a:lstStyle/>
          <a:p>
            <a:pPr/>
            <a:r>
              <a:t>Deep Neural Networks (DNNs) are a special kind of graph, a “computational graph”</a:t>
            </a:r>
          </a:p>
          <a:p>
            <a:pPr/>
            <a:r>
              <a:t>A computational graph is a way to represent a math function in the language of graph theory</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1"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952"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953"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54"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991"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956"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957"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58"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992"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960"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961"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962"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63"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64"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65"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66"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967"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968"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969"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970"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973" name="Group"/>
          <p:cNvGrpSpPr/>
          <p:nvPr/>
        </p:nvGrpSpPr>
        <p:grpSpPr>
          <a:xfrm>
            <a:off x="8167269" y="4124308"/>
            <a:ext cx="1002706" cy="1029197"/>
            <a:chOff x="0" y="0"/>
            <a:chExt cx="1002704" cy="1029196"/>
          </a:xfrm>
        </p:grpSpPr>
        <p:sp>
          <p:nvSpPr>
            <p:cNvPr id="971"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972"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974"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75"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976"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977"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978"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79"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993"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981"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982"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83"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984"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985"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986"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987"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988"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89"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990"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5"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996"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997"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998"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041"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000"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001"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02"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042"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004"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005"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006"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07"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08"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09"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10"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011"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12"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013"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014"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017" name="Group"/>
          <p:cNvGrpSpPr/>
          <p:nvPr/>
        </p:nvGrpSpPr>
        <p:grpSpPr>
          <a:xfrm>
            <a:off x="8167269" y="4124308"/>
            <a:ext cx="1002706" cy="1029197"/>
            <a:chOff x="0" y="0"/>
            <a:chExt cx="1002704" cy="1029196"/>
          </a:xfrm>
        </p:grpSpPr>
        <p:sp>
          <p:nvSpPr>
            <p:cNvPr id="1015"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016"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018"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19"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020"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021"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022"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23"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043"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025"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026"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27"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028"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029"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030"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031"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032"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33"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034"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035"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36"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37"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38" name="Group"/>
          <p:cNvSpPr/>
          <p:nvPr/>
        </p:nvSpPr>
        <p:spPr>
          <a:xfrm>
            <a:off x="5522931" y="643979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1039" name="Group"/>
          <p:cNvSpPr/>
          <p:nvPr/>
        </p:nvSpPr>
        <p:spPr>
          <a:xfrm>
            <a:off x="4990871" y="503483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1040" name="Group"/>
          <p:cNvSpPr/>
          <p:nvPr/>
        </p:nvSpPr>
        <p:spPr>
          <a:xfrm>
            <a:off x="4821754" y="3170869"/>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5"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046"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047"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48"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100"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050"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051"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52"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101"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054"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055"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056"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57"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58"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59"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60"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061"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062"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063"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064"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067" name="Group"/>
          <p:cNvGrpSpPr/>
          <p:nvPr/>
        </p:nvGrpSpPr>
        <p:grpSpPr>
          <a:xfrm>
            <a:off x="8167269" y="4124308"/>
            <a:ext cx="1002706" cy="1029197"/>
            <a:chOff x="0" y="0"/>
            <a:chExt cx="1002704" cy="1029196"/>
          </a:xfrm>
        </p:grpSpPr>
        <p:sp>
          <p:nvSpPr>
            <p:cNvPr id="1065"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066"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068"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69"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070"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071"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072"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73"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102"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075"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076"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77"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078"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079"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080"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081"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082"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83"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084"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085"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86"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87"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088" name="Group"/>
          <p:cNvSpPr/>
          <p:nvPr/>
        </p:nvSpPr>
        <p:spPr>
          <a:xfrm>
            <a:off x="5522931" y="643979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1089" name="Group"/>
          <p:cNvSpPr/>
          <p:nvPr/>
        </p:nvSpPr>
        <p:spPr>
          <a:xfrm>
            <a:off x="4990871" y="503483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1090" name="Group"/>
          <p:cNvSpPr/>
          <p:nvPr/>
        </p:nvSpPr>
        <p:spPr>
          <a:xfrm>
            <a:off x="4821754" y="3170869"/>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grpSp>
        <p:nvGrpSpPr>
          <p:cNvPr id="1099" name="Group"/>
          <p:cNvGrpSpPr/>
          <p:nvPr/>
        </p:nvGrpSpPr>
        <p:grpSpPr>
          <a:xfrm>
            <a:off x="7589559" y="6922946"/>
            <a:ext cx="3822260" cy="2655759"/>
            <a:chOff x="0" y="0"/>
            <a:chExt cx="3822259" cy="2655757"/>
          </a:xfrm>
        </p:grpSpPr>
        <p:sp>
          <p:nvSpPr>
            <p:cNvPr id="1091" name="Line"/>
            <p:cNvSpPr/>
            <p:nvPr/>
          </p:nvSpPr>
          <p:spPr>
            <a:xfrm>
              <a:off x="2329281" y="1155545"/>
              <a:ext cx="98333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092" name="+"/>
            <p:cNvSpPr/>
            <p:nvPr/>
          </p:nvSpPr>
          <p:spPr>
            <a:xfrm>
              <a:off x="1747463" y="888079"/>
              <a:ext cx="521163" cy="534932"/>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a:t>
              </a:r>
            </a:p>
          </p:txBody>
        </p:sp>
        <p:sp>
          <p:nvSpPr>
            <p:cNvPr id="1093" name="Line"/>
            <p:cNvSpPr/>
            <p:nvPr/>
          </p:nvSpPr>
          <p:spPr>
            <a:xfrm>
              <a:off x="602581" y="179440"/>
              <a:ext cx="1084226" cy="72886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094" name="Line"/>
            <p:cNvSpPr/>
            <p:nvPr/>
          </p:nvSpPr>
          <p:spPr>
            <a:xfrm flipV="1">
              <a:off x="687296" y="1429577"/>
              <a:ext cx="1076957" cy="828838"/>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095" name="Equation"/>
            <p:cNvSpPr txBox="1"/>
            <p:nvPr/>
          </p:nvSpPr>
          <p:spPr>
            <a:xfrm>
              <a:off x="795184" y="577519"/>
              <a:ext cx="466599" cy="44577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500" i="1">
                            <a:solidFill>
                              <a:srgbClr val="000000"/>
                            </a:solidFill>
                            <a:latin typeface="Cambria Math" panose="02040503050406030204" pitchFamily="18" charset="0"/>
                          </a:rPr>
                        </m:ctrlPr>
                        <m:type m:val="bar"/>
                      </m:fPr>
                      <m:num>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f</m:t>
                        </m:r>
                      </m:num>
                      <m:den>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g</m:t>
                        </m:r>
                      </m:den>
                    </m:f>
                    <m: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1</m:t>
                    </m:r>
                  </m:oMath>
                </m:oMathPara>
              </a14:m>
              <a:endParaRPr sz="1500"/>
            </a:p>
          </p:txBody>
        </p:sp>
        <p:sp>
          <p:nvSpPr>
            <p:cNvPr id="1096" name="Equation"/>
            <p:cNvSpPr txBox="1"/>
            <p:nvPr/>
          </p:nvSpPr>
          <p:spPr>
            <a:xfrm>
              <a:off x="1162698" y="1975759"/>
              <a:ext cx="466599" cy="44577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500" i="1">
                            <a:solidFill>
                              <a:srgbClr val="000000"/>
                            </a:solidFill>
                            <a:latin typeface="Cambria Math" panose="02040503050406030204" pitchFamily="18" charset="0"/>
                          </a:rPr>
                        </m:ctrlPr>
                        <m:type m:val="bar"/>
                      </m:fPr>
                      <m:num>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f</m:t>
                        </m:r>
                      </m:num>
                      <m:den>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g</m:t>
                        </m:r>
                      </m:den>
                    </m:f>
                    <m: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1</m:t>
                    </m:r>
                  </m:oMath>
                </m:oMathPara>
              </a14:m>
              <a:endParaRPr sz="1500"/>
            </a:p>
          </p:txBody>
        </p:sp>
        <p:sp>
          <p:nvSpPr>
            <p:cNvPr id="1097" name="Equation"/>
            <p:cNvSpPr txBox="1"/>
            <p:nvPr/>
          </p:nvSpPr>
          <p:spPr>
            <a:xfrm>
              <a:off x="2680138" y="1305535"/>
              <a:ext cx="223077" cy="44577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500" i="1">
                            <a:solidFill>
                              <a:srgbClr val="000000"/>
                            </a:solidFill>
                            <a:latin typeface="Cambria Math" panose="02040503050406030204" pitchFamily="18" charset="0"/>
                          </a:rPr>
                        </m:ctrlPr>
                        <m:type m:val="bar"/>
                      </m:fPr>
                      <m:num>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f</m:t>
                        </m:r>
                      </m:num>
                      <m:den>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g</m:t>
                        </m:r>
                      </m:den>
                    </m:f>
                  </m:oMath>
                </m:oMathPara>
              </a14:m>
              <a:endParaRPr sz="1500"/>
            </a:p>
          </p:txBody>
        </p:sp>
        <p:sp>
          <p:nvSpPr>
            <p:cNvPr id="1098" name="Rounded Rectangle"/>
            <p:cNvSpPr/>
            <p:nvPr/>
          </p:nvSpPr>
          <p:spPr>
            <a:xfrm>
              <a:off x="0" y="0"/>
              <a:ext cx="3822260" cy="2655758"/>
            </a:xfrm>
            <a:prstGeom prst="roundRect">
              <a:avLst>
                <a:gd name="adj" fmla="val 18269"/>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4"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105"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106"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07"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159"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109"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110"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11"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160"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113"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114"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115"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16"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17"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18"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19"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120"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21"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122"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123"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126" name="Group"/>
          <p:cNvGrpSpPr/>
          <p:nvPr/>
        </p:nvGrpSpPr>
        <p:grpSpPr>
          <a:xfrm>
            <a:off x="8167269" y="4124308"/>
            <a:ext cx="1002706" cy="1029197"/>
            <a:chOff x="0" y="0"/>
            <a:chExt cx="1002704" cy="1029196"/>
          </a:xfrm>
        </p:grpSpPr>
        <p:sp>
          <p:nvSpPr>
            <p:cNvPr id="1124"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125"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127"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28"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129"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130"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131"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32"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161"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134"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135"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36"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137"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138"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139"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140"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141"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42"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143"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144"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45"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46"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grpSp>
        <p:nvGrpSpPr>
          <p:cNvPr id="1155" name="Group"/>
          <p:cNvGrpSpPr/>
          <p:nvPr/>
        </p:nvGrpSpPr>
        <p:grpSpPr>
          <a:xfrm>
            <a:off x="7589559" y="6922946"/>
            <a:ext cx="3822260" cy="2655759"/>
            <a:chOff x="0" y="0"/>
            <a:chExt cx="3822259" cy="2655757"/>
          </a:xfrm>
        </p:grpSpPr>
        <p:sp>
          <p:nvSpPr>
            <p:cNvPr id="1147" name="Line"/>
            <p:cNvSpPr/>
            <p:nvPr/>
          </p:nvSpPr>
          <p:spPr>
            <a:xfrm>
              <a:off x="2329281" y="1155545"/>
              <a:ext cx="98333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148" name="+"/>
            <p:cNvSpPr/>
            <p:nvPr/>
          </p:nvSpPr>
          <p:spPr>
            <a:xfrm>
              <a:off x="1747463" y="888079"/>
              <a:ext cx="521163" cy="534932"/>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a:t>
              </a:r>
            </a:p>
          </p:txBody>
        </p:sp>
        <p:sp>
          <p:nvSpPr>
            <p:cNvPr id="1149" name="Line"/>
            <p:cNvSpPr/>
            <p:nvPr/>
          </p:nvSpPr>
          <p:spPr>
            <a:xfrm>
              <a:off x="602581" y="179440"/>
              <a:ext cx="1084226" cy="72886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150" name="Line"/>
            <p:cNvSpPr/>
            <p:nvPr/>
          </p:nvSpPr>
          <p:spPr>
            <a:xfrm flipV="1">
              <a:off x="687296" y="1429577"/>
              <a:ext cx="1076957" cy="828838"/>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151" name="Equation"/>
            <p:cNvSpPr txBox="1"/>
            <p:nvPr/>
          </p:nvSpPr>
          <p:spPr>
            <a:xfrm>
              <a:off x="795184" y="577519"/>
              <a:ext cx="466599" cy="44577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500" i="1">
                            <a:solidFill>
                              <a:srgbClr val="000000"/>
                            </a:solidFill>
                            <a:latin typeface="Cambria Math" panose="02040503050406030204" pitchFamily="18" charset="0"/>
                          </a:rPr>
                        </m:ctrlPr>
                        <m:type m:val="bar"/>
                      </m:fPr>
                      <m:num>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f</m:t>
                        </m:r>
                      </m:num>
                      <m:den>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g</m:t>
                        </m:r>
                      </m:den>
                    </m:f>
                    <m: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1</m:t>
                    </m:r>
                  </m:oMath>
                </m:oMathPara>
              </a14:m>
              <a:endParaRPr sz="1500"/>
            </a:p>
          </p:txBody>
        </p:sp>
        <p:sp>
          <p:nvSpPr>
            <p:cNvPr id="1152" name="Equation"/>
            <p:cNvSpPr txBox="1"/>
            <p:nvPr/>
          </p:nvSpPr>
          <p:spPr>
            <a:xfrm>
              <a:off x="1162698" y="1975759"/>
              <a:ext cx="466599" cy="44577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500" i="1">
                            <a:solidFill>
                              <a:srgbClr val="000000"/>
                            </a:solidFill>
                            <a:latin typeface="Cambria Math" panose="02040503050406030204" pitchFamily="18" charset="0"/>
                          </a:rPr>
                        </m:ctrlPr>
                        <m:type m:val="bar"/>
                      </m:fPr>
                      <m:num>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f</m:t>
                        </m:r>
                      </m:num>
                      <m:den>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g</m:t>
                        </m:r>
                      </m:den>
                    </m:f>
                    <m: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1</m:t>
                    </m:r>
                  </m:oMath>
                </m:oMathPara>
              </a14:m>
              <a:endParaRPr sz="1500"/>
            </a:p>
          </p:txBody>
        </p:sp>
        <p:sp>
          <p:nvSpPr>
            <p:cNvPr id="1153" name="Equation"/>
            <p:cNvSpPr txBox="1"/>
            <p:nvPr/>
          </p:nvSpPr>
          <p:spPr>
            <a:xfrm>
              <a:off x="2680138" y="1305535"/>
              <a:ext cx="223077" cy="44577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500" i="1">
                            <a:solidFill>
                              <a:srgbClr val="000000"/>
                            </a:solidFill>
                            <a:latin typeface="Cambria Math" panose="02040503050406030204" pitchFamily="18" charset="0"/>
                          </a:rPr>
                        </m:ctrlPr>
                        <m:type m:val="bar"/>
                      </m:fPr>
                      <m:num>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f</m:t>
                        </m:r>
                      </m:num>
                      <m:den>
                        <m:r>
                          <m:rPr>
                            <m:sty m:val="p"/>
                          </m:rPr>
                          <a:rPr xmlns:a="http://schemas.openxmlformats.org/drawingml/2006/main" sz="1500" i="1">
                            <a:solidFill>
                              <a:srgbClr val="000000"/>
                            </a:solidFill>
                            <a:latin typeface="Cambria Math" panose="02040503050406030204" pitchFamily="18" charset="0"/>
                          </a:rPr>
                          <m:t>∂</m:t>
                        </m:r>
                        <m:r>
                          <a:rPr xmlns:a="http://schemas.openxmlformats.org/drawingml/2006/main" sz="1500" i="1">
                            <a:solidFill>
                              <a:srgbClr val="000000"/>
                            </a:solidFill>
                            <a:latin typeface="Cambria Math" panose="02040503050406030204" pitchFamily="18" charset="0"/>
                          </a:rPr>
                          <m:t>g</m:t>
                        </m:r>
                      </m:den>
                    </m:f>
                  </m:oMath>
                </m:oMathPara>
              </a14:m>
              <a:endParaRPr sz="1500"/>
            </a:p>
          </p:txBody>
        </p:sp>
        <p:sp>
          <p:nvSpPr>
            <p:cNvPr id="1154" name="Rounded Rectangle"/>
            <p:cNvSpPr/>
            <p:nvPr/>
          </p:nvSpPr>
          <p:spPr>
            <a:xfrm>
              <a:off x="0" y="0"/>
              <a:ext cx="3822260" cy="2655758"/>
            </a:xfrm>
            <a:prstGeom prst="roundRect">
              <a:avLst>
                <a:gd name="adj" fmla="val 18269"/>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156"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157"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158"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3"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164"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165"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66"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221"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168"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169"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70"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222"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172"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173"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174"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75"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76"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77"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78"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179"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180"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181"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182"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185" name="Group"/>
          <p:cNvGrpSpPr/>
          <p:nvPr/>
        </p:nvGrpSpPr>
        <p:grpSpPr>
          <a:xfrm>
            <a:off x="8167269" y="4124308"/>
            <a:ext cx="1002706" cy="1029197"/>
            <a:chOff x="0" y="0"/>
            <a:chExt cx="1002704" cy="1029196"/>
          </a:xfrm>
        </p:grpSpPr>
        <p:sp>
          <p:nvSpPr>
            <p:cNvPr id="1183"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184"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186"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87"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188"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189"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190"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91"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223"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193"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194"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195"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196"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197"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198"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199"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200"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01"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202"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03"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04"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05"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06"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07"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08"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09"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210" name="Group"/>
          <p:cNvSpPr/>
          <p:nvPr/>
        </p:nvSpPr>
        <p:spPr>
          <a:xfrm>
            <a:off x="2205419" y="207267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grpSp>
        <p:nvGrpSpPr>
          <p:cNvPr id="1219" name="Group"/>
          <p:cNvGrpSpPr/>
          <p:nvPr/>
        </p:nvGrpSpPr>
        <p:grpSpPr>
          <a:xfrm>
            <a:off x="8022441" y="6792817"/>
            <a:ext cx="3543302" cy="2782446"/>
            <a:chOff x="0" y="0"/>
            <a:chExt cx="3543300" cy="2782444"/>
          </a:xfrm>
        </p:grpSpPr>
        <p:sp>
          <p:nvSpPr>
            <p:cNvPr id="1211" name="Line"/>
            <p:cNvSpPr/>
            <p:nvPr/>
          </p:nvSpPr>
          <p:spPr>
            <a:xfrm>
              <a:off x="2230706" y="1262541"/>
              <a:ext cx="10310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212" name="x"/>
            <p:cNvSpPr/>
            <p:nvPr/>
          </p:nvSpPr>
          <p:spPr>
            <a:xfrm>
              <a:off x="1620683" y="982110"/>
              <a:ext cx="546427" cy="56086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1213" name="Line"/>
            <p:cNvSpPr/>
            <p:nvPr/>
          </p:nvSpPr>
          <p:spPr>
            <a:xfrm>
              <a:off x="420299" y="239118"/>
              <a:ext cx="1136787" cy="76420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214" name="Line"/>
            <p:cNvSpPr/>
            <p:nvPr/>
          </p:nvSpPr>
          <p:spPr>
            <a:xfrm flipV="1">
              <a:off x="509121" y="1549858"/>
              <a:ext cx="1129165" cy="86901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215" name="Equation"/>
            <p:cNvSpPr txBox="1"/>
            <p:nvPr/>
          </p:nvSpPr>
          <p:spPr>
            <a:xfrm>
              <a:off x="622240" y="656495"/>
              <a:ext cx="504208" cy="47548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y</m:t>
                    </m:r>
                  </m:oMath>
                </m:oMathPara>
              </a14:m>
              <a:endParaRPr sz="1600"/>
            </a:p>
          </p:txBody>
        </p:sp>
        <p:sp>
          <p:nvSpPr>
            <p:cNvPr id="1216" name="Equation"/>
            <p:cNvSpPr txBox="1"/>
            <p:nvPr/>
          </p:nvSpPr>
          <p:spPr>
            <a:xfrm>
              <a:off x="1007570" y="2122517"/>
              <a:ext cx="508476"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oMath>
                </m:oMathPara>
              </a14:m>
              <a:endParaRPr sz="1600"/>
            </a:p>
          </p:txBody>
        </p:sp>
        <p:sp>
          <p:nvSpPr>
            <p:cNvPr id="1217" name="Equation"/>
            <p:cNvSpPr txBox="1"/>
            <p:nvPr/>
          </p:nvSpPr>
          <p:spPr>
            <a:xfrm>
              <a:off x="2598571" y="1419803"/>
              <a:ext cx="237948"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oMath>
                </m:oMathPara>
              </a14:m>
              <a:endParaRPr sz="1600"/>
            </a:p>
          </p:txBody>
        </p:sp>
        <p:sp>
          <p:nvSpPr>
            <p:cNvPr id="1218" name="Rounded Rectangle"/>
            <p:cNvSpPr/>
            <p:nvPr/>
          </p:nvSpPr>
          <p:spPr>
            <a:xfrm>
              <a:off x="0" y="0"/>
              <a:ext cx="3543301" cy="2782445"/>
            </a:xfrm>
            <a:prstGeom prst="roundRect">
              <a:avLst>
                <a:gd name="adj" fmla="val 18283"/>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220" name="Line"/>
          <p:cNvSpPr/>
          <p:nvPr/>
        </p:nvSpPr>
        <p:spPr>
          <a:xfrm>
            <a:off x="1176731" y="1826755"/>
            <a:ext cx="1910817"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5"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226"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227"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28"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282"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230"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231"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32"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283"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234"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235"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236"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37"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38"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39"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40"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241"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242"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243"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244"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247" name="Group"/>
          <p:cNvGrpSpPr/>
          <p:nvPr/>
        </p:nvGrpSpPr>
        <p:grpSpPr>
          <a:xfrm>
            <a:off x="8167269" y="4124308"/>
            <a:ext cx="1002706" cy="1029197"/>
            <a:chOff x="0" y="0"/>
            <a:chExt cx="1002704" cy="1029196"/>
          </a:xfrm>
        </p:grpSpPr>
        <p:sp>
          <p:nvSpPr>
            <p:cNvPr id="1245"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246"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248"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49"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250"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251"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252"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53"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284"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255"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256"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57"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258"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259"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260"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261"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262"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63"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264"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65"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66"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67"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68"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69"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70"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271"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272" name="0.475*1=0.475"/>
          <p:cNvSpPr txBox="1"/>
          <p:nvPr/>
        </p:nvSpPr>
        <p:spPr>
          <a:xfrm>
            <a:off x="1155841" y="1841988"/>
            <a:ext cx="209915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0.475*1=0.475</a:t>
            </a:r>
          </a:p>
        </p:txBody>
      </p:sp>
      <p:grpSp>
        <p:nvGrpSpPr>
          <p:cNvPr id="1281" name="Group"/>
          <p:cNvGrpSpPr/>
          <p:nvPr/>
        </p:nvGrpSpPr>
        <p:grpSpPr>
          <a:xfrm>
            <a:off x="8022441" y="6792817"/>
            <a:ext cx="3543302" cy="2782446"/>
            <a:chOff x="0" y="0"/>
            <a:chExt cx="3543300" cy="2782444"/>
          </a:xfrm>
        </p:grpSpPr>
        <p:sp>
          <p:nvSpPr>
            <p:cNvPr id="1273" name="Line"/>
            <p:cNvSpPr/>
            <p:nvPr/>
          </p:nvSpPr>
          <p:spPr>
            <a:xfrm>
              <a:off x="2230706" y="1262541"/>
              <a:ext cx="10310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274" name="x"/>
            <p:cNvSpPr/>
            <p:nvPr/>
          </p:nvSpPr>
          <p:spPr>
            <a:xfrm>
              <a:off x="1620683" y="982110"/>
              <a:ext cx="546427" cy="56086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1275" name="Line"/>
            <p:cNvSpPr/>
            <p:nvPr/>
          </p:nvSpPr>
          <p:spPr>
            <a:xfrm>
              <a:off x="420299" y="239118"/>
              <a:ext cx="1136787" cy="76420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276" name="Line"/>
            <p:cNvSpPr/>
            <p:nvPr/>
          </p:nvSpPr>
          <p:spPr>
            <a:xfrm flipV="1">
              <a:off x="509121" y="1549858"/>
              <a:ext cx="1129165" cy="86901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277" name="Equation"/>
            <p:cNvSpPr txBox="1"/>
            <p:nvPr/>
          </p:nvSpPr>
          <p:spPr>
            <a:xfrm>
              <a:off x="622240" y="656495"/>
              <a:ext cx="504208" cy="47548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y</m:t>
                    </m:r>
                  </m:oMath>
                </m:oMathPara>
              </a14:m>
              <a:endParaRPr sz="1600"/>
            </a:p>
          </p:txBody>
        </p:sp>
        <p:sp>
          <p:nvSpPr>
            <p:cNvPr id="1278" name="Equation"/>
            <p:cNvSpPr txBox="1"/>
            <p:nvPr/>
          </p:nvSpPr>
          <p:spPr>
            <a:xfrm>
              <a:off x="1007570" y="2122517"/>
              <a:ext cx="508476"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oMath>
                </m:oMathPara>
              </a14:m>
              <a:endParaRPr sz="1600"/>
            </a:p>
          </p:txBody>
        </p:sp>
        <p:sp>
          <p:nvSpPr>
            <p:cNvPr id="1279" name="Equation"/>
            <p:cNvSpPr txBox="1"/>
            <p:nvPr/>
          </p:nvSpPr>
          <p:spPr>
            <a:xfrm>
              <a:off x="2598571" y="1419803"/>
              <a:ext cx="237948"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oMath>
                </m:oMathPara>
              </a14:m>
              <a:endParaRPr sz="1600"/>
            </a:p>
          </p:txBody>
        </p:sp>
        <p:sp>
          <p:nvSpPr>
            <p:cNvPr id="1280" name="Rounded Rectangle"/>
            <p:cNvSpPr/>
            <p:nvPr/>
          </p:nvSpPr>
          <p:spPr>
            <a:xfrm>
              <a:off x="0" y="0"/>
              <a:ext cx="3543301" cy="2782445"/>
            </a:xfrm>
            <a:prstGeom prst="roundRect">
              <a:avLst>
                <a:gd name="adj" fmla="val 18283"/>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6"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287"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288"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89"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347"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291"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292"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93"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348"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295"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296"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297"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98"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99"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00"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01"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302"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03"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304"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305"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308" name="Group"/>
          <p:cNvGrpSpPr/>
          <p:nvPr/>
        </p:nvGrpSpPr>
        <p:grpSpPr>
          <a:xfrm>
            <a:off x="8167269" y="4124308"/>
            <a:ext cx="1002706" cy="1029197"/>
            <a:chOff x="0" y="0"/>
            <a:chExt cx="1002704" cy="1029196"/>
          </a:xfrm>
        </p:grpSpPr>
        <p:sp>
          <p:nvSpPr>
            <p:cNvPr id="1306"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307"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309"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10"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311"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312"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313"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14"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349"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316"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317"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18"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319"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320"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321"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322"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323"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24"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325"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26"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27"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28"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29"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30"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31"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32"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333" name="0.475"/>
          <p:cNvSpPr txBox="1"/>
          <p:nvPr/>
        </p:nvSpPr>
        <p:spPr>
          <a:xfrm>
            <a:off x="1766965" y="1841988"/>
            <a:ext cx="87691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0.475</a:t>
            </a:r>
          </a:p>
        </p:txBody>
      </p:sp>
      <p:grpSp>
        <p:nvGrpSpPr>
          <p:cNvPr id="1342" name="Group"/>
          <p:cNvGrpSpPr/>
          <p:nvPr/>
        </p:nvGrpSpPr>
        <p:grpSpPr>
          <a:xfrm>
            <a:off x="8022441" y="6792817"/>
            <a:ext cx="3543302" cy="2782446"/>
            <a:chOff x="0" y="0"/>
            <a:chExt cx="3543300" cy="2782444"/>
          </a:xfrm>
        </p:grpSpPr>
        <p:sp>
          <p:nvSpPr>
            <p:cNvPr id="1334" name="Line"/>
            <p:cNvSpPr/>
            <p:nvPr/>
          </p:nvSpPr>
          <p:spPr>
            <a:xfrm>
              <a:off x="2230706" y="1262541"/>
              <a:ext cx="10310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335" name="x"/>
            <p:cNvSpPr/>
            <p:nvPr/>
          </p:nvSpPr>
          <p:spPr>
            <a:xfrm>
              <a:off x="1620683" y="982110"/>
              <a:ext cx="546427" cy="56086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1336" name="Line"/>
            <p:cNvSpPr/>
            <p:nvPr/>
          </p:nvSpPr>
          <p:spPr>
            <a:xfrm>
              <a:off x="420299" y="239118"/>
              <a:ext cx="1136787" cy="76420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337" name="Line"/>
            <p:cNvSpPr/>
            <p:nvPr/>
          </p:nvSpPr>
          <p:spPr>
            <a:xfrm flipV="1">
              <a:off x="509121" y="1549858"/>
              <a:ext cx="1129165" cy="86901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338" name="Equation"/>
            <p:cNvSpPr txBox="1"/>
            <p:nvPr/>
          </p:nvSpPr>
          <p:spPr>
            <a:xfrm>
              <a:off x="622240" y="656495"/>
              <a:ext cx="504208" cy="47548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y</m:t>
                    </m:r>
                  </m:oMath>
                </m:oMathPara>
              </a14:m>
              <a:endParaRPr sz="1600"/>
            </a:p>
          </p:txBody>
        </p:sp>
        <p:sp>
          <p:nvSpPr>
            <p:cNvPr id="1339" name="Equation"/>
            <p:cNvSpPr txBox="1"/>
            <p:nvPr/>
          </p:nvSpPr>
          <p:spPr>
            <a:xfrm>
              <a:off x="1007570" y="2122517"/>
              <a:ext cx="508476"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oMath>
                </m:oMathPara>
              </a14:m>
              <a:endParaRPr sz="1600"/>
            </a:p>
          </p:txBody>
        </p:sp>
        <p:sp>
          <p:nvSpPr>
            <p:cNvPr id="1340" name="Equation"/>
            <p:cNvSpPr txBox="1"/>
            <p:nvPr/>
          </p:nvSpPr>
          <p:spPr>
            <a:xfrm>
              <a:off x="2598571" y="1419803"/>
              <a:ext cx="237948"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oMath>
                </m:oMathPara>
              </a14:m>
              <a:endParaRPr sz="1600"/>
            </a:p>
          </p:txBody>
        </p:sp>
        <p:sp>
          <p:nvSpPr>
            <p:cNvPr id="1341" name="Rounded Rectangle"/>
            <p:cNvSpPr/>
            <p:nvPr/>
          </p:nvSpPr>
          <p:spPr>
            <a:xfrm>
              <a:off x="0" y="0"/>
              <a:ext cx="3543301" cy="2782445"/>
            </a:xfrm>
            <a:prstGeom prst="roundRect">
              <a:avLst>
                <a:gd name="adj" fmla="val 18283"/>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343" name="Line"/>
          <p:cNvSpPr/>
          <p:nvPr/>
        </p:nvSpPr>
        <p:spPr>
          <a:xfrm>
            <a:off x="1250011" y="4805333"/>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50" name="Connection Line"/>
          <p:cNvSpPr/>
          <p:nvPr/>
        </p:nvSpPr>
        <p:spPr>
          <a:xfrm>
            <a:off x="1266041" y="5350831"/>
            <a:ext cx="2414962"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345" name="Group"/>
          <p:cNvSpPr/>
          <p:nvPr/>
        </p:nvSpPr>
        <p:spPr>
          <a:xfrm>
            <a:off x="3078722" y="6419238"/>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1346" name="Group"/>
          <p:cNvSpPr/>
          <p:nvPr/>
        </p:nvSpPr>
        <p:spPr>
          <a:xfrm>
            <a:off x="2205419" y="5174236"/>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2"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353"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354"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55"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413"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357"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358"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59"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414"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361"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362"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363"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64"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65"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66"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67"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368"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369"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370"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371"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374" name="Group"/>
          <p:cNvGrpSpPr/>
          <p:nvPr/>
        </p:nvGrpSpPr>
        <p:grpSpPr>
          <a:xfrm>
            <a:off x="8167269" y="4124308"/>
            <a:ext cx="1002706" cy="1029197"/>
            <a:chOff x="0" y="0"/>
            <a:chExt cx="1002704" cy="1029196"/>
          </a:xfrm>
        </p:grpSpPr>
        <p:sp>
          <p:nvSpPr>
            <p:cNvPr id="1372"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373"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375"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76"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377"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378"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379"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80"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415"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382"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383"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84"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385"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386"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387"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388"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389"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0"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391"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92"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3"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4"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95"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96"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97"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398"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399" name="0.0475"/>
          <p:cNvSpPr txBox="1"/>
          <p:nvPr/>
        </p:nvSpPr>
        <p:spPr>
          <a:xfrm>
            <a:off x="1682230" y="1841988"/>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grpSp>
        <p:nvGrpSpPr>
          <p:cNvPr id="1408" name="Group"/>
          <p:cNvGrpSpPr/>
          <p:nvPr/>
        </p:nvGrpSpPr>
        <p:grpSpPr>
          <a:xfrm>
            <a:off x="8022441" y="6792817"/>
            <a:ext cx="3543302" cy="2782446"/>
            <a:chOff x="0" y="0"/>
            <a:chExt cx="3543300" cy="2782444"/>
          </a:xfrm>
        </p:grpSpPr>
        <p:sp>
          <p:nvSpPr>
            <p:cNvPr id="1400" name="Line"/>
            <p:cNvSpPr/>
            <p:nvPr/>
          </p:nvSpPr>
          <p:spPr>
            <a:xfrm>
              <a:off x="2230706" y="1262541"/>
              <a:ext cx="10310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01" name="x"/>
            <p:cNvSpPr/>
            <p:nvPr/>
          </p:nvSpPr>
          <p:spPr>
            <a:xfrm>
              <a:off x="1620683" y="982110"/>
              <a:ext cx="546427" cy="56086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1402" name="Line"/>
            <p:cNvSpPr/>
            <p:nvPr/>
          </p:nvSpPr>
          <p:spPr>
            <a:xfrm>
              <a:off x="420299" y="239118"/>
              <a:ext cx="1136787" cy="76420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03" name="Line"/>
            <p:cNvSpPr/>
            <p:nvPr/>
          </p:nvSpPr>
          <p:spPr>
            <a:xfrm flipV="1">
              <a:off x="509121" y="1549858"/>
              <a:ext cx="1129165" cy="86901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04" name="Equation"/>
            <p:cNvSpPr txBox="1"/>
            <p:nvPr/>
          </p:nvSpPr>
          <p:spPr>
            <a:xfrm>
              <a:off x="622240" y="656495"/>
              <a:ext cx="504208" cy="47548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y</m:t>
                    </m:r>
                  </m:oMath>
                </m:oMathPara>
              </a14:m>
              <a:endParaRPr sz="1600"/>
            </a:p>
          </p:txBody>
        </p:sp>
        <p:sp>
          <p:nvSpPr>
            <p:cNvPr id="1405" name="Equation"/>
            <p:cNvSpPr txBox="1"/>
            <p:nvPr/>
          </p:nvSpPr>
          <p:spPr>
            <a:xfrm>
              <a:off x="1007570" y="2122517"/>
              <a:ext cx="508476"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oMath>
                </m:oMathPara>
              </a14:m>
              <a:endParaRPr sz="1600"/>
            </a:p>
          </p:txBody>
        </p:sp>
        <p:sp>
          <p:nvSpPr>
            <p:cNvPr id="1406" name="Equation"/>
            <p:cNvSpPr txBox="1"/>
            <p:nvPr/>
          </p:nvSpPr>
          <p:spPr>
            <a:xfrm>
              <a:off x="2598571" y="1419803"/>
              <a:ext cx="237948"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oMath>
                </m:oMathPara>
              </a14:m>
              <a:endParaRPr sz="1600"/>
            </a:p>
          </p:txBody>
        </p:sp>
        <p:sp>
          <p:nvSpPr>
            <p:cNvPr id="1407" name="Rounded Rectangle"/>
            <p:cNvSpPr/>
            <p:nvPr/>
          </p:nvSpPr>
          <p:spPr>
            <a:xfrm>
              <a:off x="0" y="0"/>
              <a:ext cx="3543301" cy="2782445"/>
            </a:xfrm>
            <a:prstGeom prst="roundRect">
              <a:avLst>
                <a:gd name="adj" fmla="val 18283"/>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409" name="Line"/>
          <p:cNvSpPr/>
          <p:nvPr/>
        </p:nvSpPr>
        <p:spPr>
          <a:xfrm>
            <a:off x="1250011" y="4805333"/>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16" name="Connection Line"/>
          <p:cNvSpPr/>
          <p:nvPr/>
        </p:nvSpPr>
        <p:spPr>
          <a:xfrm>
            <a:off x="1266041" y="5350831"/>
            <a:ext cx="2414962"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411" name="0.0475*2 = 0.095"/>
          <p:cNvSpPr txBox="1"/>
          <p:nvPr/>
        </p:nvSpPr>
        <p:spPr>
          <a:xfrm>
            <a:off x="1000198" y="4968547"/>
            <a:ext cx="243809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0.0475*2 = 0.095</a:t>
            </a:r>
          </a:p>
        </p:txBody>
      </p:sp>
      <p:sp>
        <p:nvSpPr>
          <p:cNvPr id="1412" name="0.0475*3 = 0.1425"/>
          <p:cNvSpPr txBox="1"/>
          <p:nvPr/>
        </p:nvSpPr>
        <p:spPr>
          <a:xfrm>
            <a:off x="1298782" y="6498555"/>
            <a:ext cx="260756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0.0475*3 = 0.1425</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8"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419"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420"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21"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479"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423"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424"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25"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480"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427"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428"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429"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30"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31"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32"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33"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434"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435"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436"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437"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440" name="Group"/>
          <p:cNvGrpSpPr/>
          <p:nvPr/>
        </p:nvGrpSpPr>
        <p:grpSpPr>
          <a:xfrm>
            <a:off x="8167269" y="4124308"/>
            <a:ext cx="1002706" cy="1029197"/>
            <a:chOff x="0" y="0"/>
            <a:chExt cx="1002704" cy="1029196"/>
          </a:xfrm>
        </p:grpSpPr>
        <p:sp>
          <p:nvSpPr>
            <p:cNvPr id="1438"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39"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441"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42"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443"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444"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445"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46"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481"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448"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449"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50" name="Group"/>
          <p:cNvSpPr/>
          <p:nvPr/>
        </p:nvSpPr>
        <p:spPr>
          <a:xfrm>
            <a:off x="9857561" y="513694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1</a:t>
            </a:r>
          </a:p>
        </p:txBody>
      </p:sp>
      <p:sp>
        <p:nvSpPr>
          <p:cNvPr id="1451"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452"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453"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454"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455"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56"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457"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458"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59"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60"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61"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462"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463"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464"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465" name="0.0475"/>
          <p:cNvSpPr txBox="1"/>
          <p:nvPr/>
        </p:nvSpPr>
        <p:spPr>
          <a:xfrm>
            <a:off x="1682230" y="1841988"/>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grpSp>
        <p:nvGrpSpPr>
          <p:cNvPr id="1474" name="Group"/>
          <p:cNvGrpSpPr/>
          <p:nvPr/>
        </p:nvGrpSpPr>
        <p:grpSpPr>
          <a:xfrm>
            <a:off x="8022441" y="6792817"/>
            <a:ext cx="3543302" cy="2782446"/>
            <a:chOff x="0" y="0"/>
            <a:chExt cx="3543300" cy="2782444"/>
          </a:xfrm>
        </p:grpSpPr>
        <p:sp>
          <p:nvSpPr>
            <p:cNvPr id="1466" name="Line"/>
            <p:cNvSpPr/>
            <p:nvPr/>
          </p:nvSpPr>
          <p:spPr>
            <a:xfrm>
              <a:off x="2230706" y="1262541"/>
              <a:ext cx="10310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67" name="x"/>
            <p:cNvSpPr/>
            <p:nvPr/>
          </p:nvSpPr>
          <p:spPr>
            <a:xfrm>
              <a:off x="1620683" y="982110"/>
              <a:ext cx="546427" cy="56086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1468" name="Line"/>
            <p:cNvSpPr/>
            <p:nvPr/>
          </p:nvSpPr>
          <p:spPr>
            <a:xfrm>
              <a:off x="420299" y="239118"/>
              <a:ext cx="1136787" cy="76420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69" name="Line"/>
            <p:cNvSpPr/>
            <p:nvPr/>
          </p:nvSpPr>
          <p:spPr>
            <a:xfrm flipV="1">
              <a:off x="509121" y="1549858"/>
              <a:ext cx="1129165" cy="86901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70" name="Equation"/>
            <p:cNvSpPr txBox="1"/>
            <p:nvPr/>
          </p:nvSpPr>
          <p:spPr>
            <a:xfrm>
              <a:off x="622240" y="656495"/>
              <a:ext cx="504208" cy="47548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y</m:t>
                    </m:r>
                  </m:oMath>
                </m:oMathPara>
              </a14:m>
              <a:endParaRPr sz="1600"/>
            </a:p>
          </p:txBody>
        </p:sp>
        <p:sp>
          <p:nvSpPr>
            <p:cNvPr id="1471" name="Equation"/>
            <p:cNvSpPr txBox="1"/>
            <p:nvPr/>
          </p:nvSpPr>
          <p:spPr>
            <a:xfrm>
              <a:off x="1007570" y="2122517"/>
              <a:ext cx="508476"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oMath>
                </m:oMathPara>
              </a14:m>
              <a:endParaRPr sz="1600"/>
            </a:p>
          </p:txBody>
        </p:sp>
        <p:sp>
          <p:nvSpPr>
            <p:cNvPr id="1472" name="Equation"/>
            <p:cNvSpPr txBox="1"/>
            <p:nvPr/>
          </p:nvSpPr>
          <p:spPr>
            <a:xfrm>
              <a:off x="2598571" y="1419803"/>
              <a:ext cx="237948"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oMath>
                </m:oMathPara>
              </a14:m>
              <a:endParaRPr sz="1600"/>
            </a:p>
          </p:txBody>
        </p:sp>
        <p:sp>
          <p:nvSpPr>
            <p:cNvPr id="1473" name="Rounded Rectangle"/>
            <p:cNvSpPr/>
            <p:nvPr/>
          </p:nvSpPr>
          <p:spPr>
            <a:xfrm>
              <a:off x="0" y="0"/>
              <a:ext cx="3543301" cy="2782445"/>
            </a:xfrm>
            <a:prstGeom prst="roundRect">
              <a:avLst>
                <a:gd name="adj" fmla="val 18283"/>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475" name="Line"/>
          <p:cNvSpPr/>
          <p:nvPr/>
        </p:nvSpPr>
        <p:spPr>
          <a:xfrm>
            <a:off x="1250011" y="4805333"/>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82" name="Connection Line"/>
          <p:cNvSpPr/>
          <p:nvPr/>
        </p:nvSpPr>
        <p:spPr>
          <a:xfrm>
            <a:off x="1266041" y="5350831"/>
            <a:ext cx="2414962"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477" name="0.095"/>
          <p:cNvSpPr txBox="1"/>
          <p:nvPr/>
        </p:nvSpPr>
        <p:spPr>
          <a:xfrm>
            <a:off x="1780791" y="4968547"/>
            <a:ext cx="8769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0.095</a:t>
            </a:r>
          </a:p>
        </p:txBody>
      </p:sp>
      <p:sp>
        <p:nvSpPr>
          <p:cNvPr id="1478" name="0.1425"/>
          <p:cNvSpPr txBox="1"/>
          <p:nvPr/>
        </p:nvSpPr>
        <p:spPr>
          <a:xfrm>
            <a:off x="2037008" y="6498555"/>
            <a:ext cx="113111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 0.1425</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4"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485"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486"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87"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549"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489"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490"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91"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550"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493"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494"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495"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96"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97"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98"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499"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500"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01"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502"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503"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506" name="Group"/>
          <p:cNvGrpSpPr/>
          <p:nvPr/>
        </p:nvGrpSpPr>
        <p:grpSpPr>
          <a:xfrm>
            <a:off x="8167269" y="4124308"/>
            <a:ext cx="1002706" cy="1029197"/>
            <a:chOff x="0" y="0"/>
            <a:chExt cx="1002704" cy="1029196"/>
          </a:xfrm>
        </p:grpSpPr>
        <p:sp>
          <p:nvSpPr>
            <p:cNvPr id="1504"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05"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507"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08"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509"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510"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511"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12"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551"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514"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515"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16" name="1"/>
          <p:cNvSpPr txBox="1"/>
          <p:nvPr/>
        </p:nvSpPr>
        <p:spPr>
          <a:xfrm>
            <a:off x="9715677" y="4906259"/>
            <a:ext cx="28377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1</a:t>
            </a:r>
          </a:p>
        </p:txBody>
      </p:sp>
      <p:sp>
        <p:nvSpPr>
          <p:cNvPr id="1517"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518"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519"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520"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521"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22"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523"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524"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25"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26"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27"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528"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529"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530"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531" name="0.0475"/>
          <p:cNvSpPr txBox="1"/>
          <p:nvPr/>
        </p:nvSpPr>
        <p:spPr>
          <a:xfrm>
            <a:off x="1682230" y="1841988"/>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grpSp>
        <p:nvGrpSpPr>
          <p:cNvPr id="1540" name="Group"/>
          <p:cNvGrpSpPr/>
          <p:nvPr/>
        </p:nvGrpSpPr>
        <p:grpSpPr>
          <a:xfrm>
            <a:off x="8022441" y="6792817"/>
            <a:ext cx="3543302" cy="2782446"/>
            <a:chOff x="0" y="0"/>
            <a:chExt cx="3543300" cy="2782444"/>
          </a:xfrm>
        </p:grpSpPr>
        <p:sp>
          <p:nvSpPr>
            <p:cNvPr id="1532" name="Line"/>
            <p:cNvSpPr/>
            <p:nvPr/>
          </p:nvSpPr>
          <p:spPr>
            <a:xfrm>
              <a:off x="2230706" y="1262541"/>
              <a:ext cx="10310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33" name="x"/>
            <p:cNvSpPr/>
            <p:nvPr/>
          </p:nvSpPr>
          <p:spPr>
            <a:xfrm>
              <a:off x="1620683" y="982110"/>
              <a:ext cx="546427" cy="56086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1534" name="Line"/>
            <p:cNvSpPr/>
            <p:nvPr/>
          </p:nvSpPr>
          <p:spPr>
            <a:xfrm>
              <a:off x="420299" y="239118"/>
              <a:ext cx="1136787" cy="76420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35" name="Line"/>
            <p:cNvSpPr/>
            <p:nvPr/>
          </p:nvSpPr>
          <p:spPr>
            <a:xfrm flipV="1">
              <a:off x="509121" y="1549858"/>
              <a:ext cx="1129165" cy="86901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36" name="Equation"/>
            <p:cNvSpPr txBox="1"/>
            <p:nvPr/>
          </p:nvSpPr>
          <p:spPr>
            <a:xfrm>
              <a:off x="622240" y="656495"/>
              <a:ext cx="504208" cy="47548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y</m:t>
                    </m:r>
                  </m:oMath>
                </m:oMathPara>
              </a14:m>
              <a:endParaRPr sz="1600"/>
            </a:p>
          </p:txBody>
        </p:sp>
        <p:sp>
          <p:nvSpPr>
            <p:cNvPr id="1537" name="Equation"/>
            <p:cNvSpPr txBox="1"/>
            <p:nvPr/>
          </p:nvSpPr>
          <p:spPr>
            <a:xfrm>
              <a:off x="1007570" y="2122517"/>
              <a:ext cx="508476"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oMath>
                </m:oMathPara>
              </a14:m>
              <a:endParaRPr sz="1600"/>
            </a:p>
          </p:txBody>
        </p:sp>
        <p:sp>
          <p:nvSpPr>
            <p:cNvPr id="1538" name="Equation"/>
            <p:cNvSpPr txBox="1"/>
            <p:nvPr/>
          </p:nvSpPr>
          <p:spPr>
            <a:xfrm>
              <a:off x="2598571" y="1419803"/>
              <a:ext cx="237948"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oMath>
                </m:oMathPara>
              </a14:m>
              <a:endParaRPr sz="1600"/>
            </a:p>
          </p:txBody>
        </p:sp>
        <p:sp>
          <p:nvSpPr>
            <p:cNvPr id="1539" name="Rounded Rectangle"/>
            <p:cNvSpPr/>
            <p:nvPr/>
          </p:nvSpPr>
          <p:spPr>
            <a:xfrm>
              <a:off x="0" y="0"/>
              <a:ext cx="3543301" cy="2782445"/>
            </a:xfrm>
            <a:prstGeom prst="roundRect">
              <a:avLst>
                <a:gd name="adj" fmla="val 18283"/>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541" name="Line"/>
          <p:cNvSpPr/>
          <p:nvPr/>
        </p:nvSpPr>
        <p:spPr>
          <a:xfrm>
            <a:off x="1250011" y="4805333"/>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52" name="Connection Line"/>
          <p:cNvSpPr/>
          <p:nvPr/>
        </p:nvSpPr>
        <p:spPr>
          <a:xfrm>
            <a:off x="1266041" y="5350831"/>
            <a:ext cx="2414962"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543" name="0.095"/>
          <p:cNvSpPr txBox="1"/>
          <p:nvPr/>
        </p:nvSpPr>
        <p:spPr>
          <a:xfrm>
            <a:off x="1780791" y="4968547"/>
            <a:ext cx="8769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0.095</a:t>
            </a:r>
          </a:p>
        </p:txBody>
      </p:sp>
      <p:sp>
        <p:nvSpPr>
          <p:cNvPr id="1544" name="0.1425"/>
          <p:cNvSpPr txBox="1"/>
          <p:nvPr/>
        </p:nvSpPr>
        <p:spPr>
          <a:xfrm>
            <a:off x="2037008" y="6498555"/>
            <a:ext cx="113111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 0.1425</a:t>
            </a:r>
          </a:p>
        </p:txBody>
      </p:sp>
      <p:sp>
        <p:nvSpPr>
          <p:cNvPr id="1545" name="Line"/>
          <p:cNvSpPr/>
          <p:nvPr/>
        </p:nvSpPr>
        <p:spPr>
          <a:xfrm>
            <a:off x="1250011" y="7639874"/>
            <a:ext cx="1910817"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53" name="Connection Line"/>
          <p:cNvSpPr/>
          <p:nvPr/>
        </p:nvSpPr>
        <p:spPr>
          <a:xfrm>
            <a:off x="1266040" y="8185372"/>
            <a:ext cx="2414963"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547" name="Group"/>
          <p:cNvSpPr/>
          <p:nvPr/>
        </p:nvSpPr>
        <p:spPr>
          <a:xfrm>
            <a:off x="3681763" y="9109111"/>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
        <p:nvSpPr>
          <p:cNvPr id="1548" name="Group"/>
          <p:cNvSpPr/>
          <p:nvPr/>
        </p:nvSpPr>
        <p:spPr>
          <a:xfrm>
            <a:off x="2205419" y="8008777"/>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lumOff val="-29866"/>
                  </a:schemeClr>
                </a:solidFill>
              </a:defRPr>
            </a:lvl1pPr>
          </a:lstStyle>
          <a:p>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raph Theory"/>
          <p:cNvSpPr txBox="1"/>
          <p:nvPr>
            <p:ph type="title"/>
          </p:nvPr>
        </p:nvSpPr>
        <p:spPr>
          <a:prstGeom prst="rect">
            <a:avLst/>
          </a:prstGeom>
        </p:spPr>
        <p:txBody>
          <a:bodyPr/>
          <a:lstStyle/>
          <a:p>
            <a:pPr/>
            <a:r>
              <a:t>Graph Theory</a:t>
            </a:r>
          </a:p>
        </p:txBody>
      </p:sp>
      <p:sp>
        <p:nvSpPr>
          <p:cNvPr id="145" name="Nodes are connected by edges, and everything in the graph is either a node or an edge…"/>
          <p:cNvSpPr txBox="1"/>
          <p:nvPr>
            <p:ph type="body" idx="1"/>
          </p:nvPr>
        </p:nvSpPr>
        <p:spPr>
          <a:xfrm>
            <a:off x="952500" y="2169557"/>
            <a:ext cx="11099800" cy="6707743"/>
          </a:xfrm>
          <a:prstGeom prst="rect">
            <a:avLst/>
          </a:prstGeom>
        </p:spPr>
        <p:txBody>
          <a:bodyPr/>
          <a:lstStyle/>
          <a:p>
            <a:pPr marL="404495" indent="-404495" defTabSz="531622">
              <a:spcBef>
                <a:spcPts val="3800"/>
              </a:spcBef>
              <a:defRPr sz="2912"/>
            </a:pPr>
            <a:r>
              <a:t>Nodes are connected by edges, and everything in the graph is either a node or an edge</a:t>
            </a:r>
          </a:p>
          <a:p>
            <a:pPr marL="404495" indent="-404495" defTabSz="531622">
              <a:spcBef>
                <a:spcPts val="3800"/>
              </a:spcBef>
              <a:defRPr sz="2912"/>
            </a:pPr>
            <a:r>
              <a:t>In a computational graph, nodes are either input values or functions for combining values</a:t>
            </a:r>
          </a:p>
          <a:p>
            <a:pPr marL="404495" indent="-404495" defTabSz="531622">
              <a:spcBef>
                <a:spcPts val="3800"/>
              </a:spcBef>
              <a:defRPr sz="2912"/>
            </a:pPr>
            <a:r>
              <a:t>Edges receive their weights as the data flows through the graph</a:t>
            </a:r>
          </a:p>
          <a:p>
            <a:pPr marL="404495" indent="-404495" defTabSz="531622">
              <a:spcBef>
                <a:spcPts val="3800"/>
              </a:spcBef>
              <a:defRPr sz="2912"/>
            </a:pPr>
            <a:r>
              <a:t>Outbound edges from an input node are weighted with that input value</a:t>
            </a:r>
          </a:p>
          <a:p>
            <a:pPr marL="404495" indent="-404495" defTabSz="531622">
              <a:spcBef>
                <a:spcPts val="3800"/>
              </a:spcBef>
              <a:defRPr sz="2912"/>
            </a:pPr>
            <a:r>
              <a:t>Outbound nodes from a function node are weighted by combining the weights of the inbound edges using that function</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5"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556"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557"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58"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620"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560"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561"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62"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621"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564"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565"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566"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67"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68"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69"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70"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571"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572"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573"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574"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577" name="Group"/>
          <p:cNvGrpSpPr/>
          <p:nvPr/>
        </p:nvGrpSpPr>
        <p:grpSpPr>
          <a:xfrm>
            <a:off x="8167269" y="4124308"/>
            <a:ext cx="1002706" cy="1029197"/>
            <a:chOff x="0" y="0"/>
            <a:chExt cx="1002704" cy="1029196"/>
          </a:xfrm>
        </p:grpSpPr>
        <p:sp>
          <p:nvSpPr>
            <p:cNvPr id="1575"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76"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578"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79"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580"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581"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582"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83"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622"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585"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586"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87" name="1"/>
          <p:cNvSpPr txBox="1"/>
          <p:nvPr/>
        </p:nvSpPr>
        <p:spPr>
          <a:xfrm>
            <a:off x="9715677" y="4906259"/>
            <a:ext cx="28377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1</a:t>
            </a:r>
          </a:p>
        </p:txBody>
      </p:sp>
      <p:sp>
        <p:nvSpPr>
          <p:cNvPr id="1588"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589"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590"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591"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592"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93"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594"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595"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96"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97"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98"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599"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00"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01"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602" name="0.0475"/>
          <p:cNvSpPr txBox="1"/>
          <p:nvPr/>
        </p:nvSpPr>
        <p:spPr>
          <a:xfrm>
            <a:off x="1682230" y="1841988"/>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grpSp>
        <p:nvGrpSpPr>
          <p:cNvPr id="1611" name="Group"/>
          <p:cNvGrpSpPr/>
          <p:nvPr/>
        </p:nvGrpSpPr>
        <p:grpSpPr>
          <a:xfrm>
            <a:off x="8022441" y="6792817"/>
            <a:ext cx="3543302" cy="2782446"/>
            <a:chOff x="0" y="0"/>
            <a:chExt cx="3543300" cy="2782444"/>
          </a:xfrm>
        </p:grpSpPr>
        <p:sp>
          <p:nvSpPr>
            <p:cNvPr id="1603" name="Line"/>
            <p:cNvSpPr/>
            <p:nvPr/>
          </p:nvSpPr>
          <p:spPr>
            <a:xfrm>
              <a:off x="2230706" y="1262541"/>
              <a:ext cx="1031008" cy="1"/>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604" name="x"/>
            <p:cNvSpPr/>
            <p:nvPr/>
          </p:nvSpPr>
          <p:spPr>
            <a:xfrm>
              <a:off x="1620683" y="982110"/>
              <a:ext cx="546427" cy="560864"/>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200">
                  <a:solidFill>
                    <a:srgbClr val="FFFFFF"/>
                  </a:solidFill>
                  <a:latin typeface="+mn-lt"/>
                  <a:ea typeface="+mn-ea"/>
                  <a:cs typeface="+mn-cs"/>
                  <a:sym typeface="Helvetica Neue Medium"/>
                </a:defRPr>
              </a:lvl1pPr>
            </a:lstStyle>
            <a:p>
              <a:pPr/>
              <a:r>
                <a:t>x</a:t>
              </a:r>
            </a:p>
          </p:txBody>
        </p:sp>
        <p:sp>
          <p:nvSpPr>
            <p:cNvPr id="1605" name="Line"/>
            <p:cNvSpPr/>
            <p:nvPr/>
          </p:nvSpPr>
          <p:spPr>
            <a:xfrm>
              <a:off x="420299" y="239118"/>
              <a:ext cx="1136787" cy="764200"/>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606" name="Line"/>
            <p:cNvSpPr/>
            <p:nvPr/>
          </p:nvSpPr>
          <p:spPr>
            <a:xfrm flipV="1">
              <a:off x="509121" y="1549858"/>
              <a:ext cx="1129165" cy="869017"/>
            </a:xfrm>
            <a:prstGeom prst="line">
              <a:avLst/>
            </a:prstGeom>
            <a:noFill/>
            <a:ln w="38100" cap="flat">
              <a:solidFill>
                <a:schemeClr val="accent5">
                  <a:lumOff val="-29866"/>
                </a:schemeClr>
              </a:solidFill>
              <a:prstDash val="solid"/>
              <a:miter lim="400000"/>
              <a:head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607" name="Equation"/>
            <p:cNvSpPr txBox="1"/>
            <p:nvPr/>
          </p:nvSpPr>
          <p:spPr>
            <a:xfrm>
              <a:off x="622240" y="656495"/>
              <a:ext cx="504208" cy="475488"/>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y</m:t>
                    </m:r>
                  </m:oMath>
                </m:oMathPara>
              </a14:m>
              <a:endParaRPr sz="1600"/>
            </a:p>
          </p:txBody>
        </p:sp>
        <p:sp>
          <p:nvSpPr>
            <p:cNvPr id="1608" name="Equation"/>
            <p:cNvSpPr txBox="1"/>
            <p:nvPr/>
          </p:nvSpPr>
          <p:spPr>
            <a:xfrm>
              <a:off x="1007570" y="2122517"/>
              <a:ext cx="508476"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x</m:t>
                    </m:r>
                  </m:oMath>
                </m:oMathPara>
              </a14:m>
              <a:endParaRPr sz="1600"/>
            </a:p>
          </p:txBody>
        </p:sp>
        <p:sp>
          <p:nvSpPr>
            <p:cNvPr id="1609" name="Equation"/>
            <p:cNvSpPr txBox="1"/>
            <p:nvPr/>
          </p:nvSpPr>
          <p:spPr>
            <a:xfrm>
              <a:off x="2598571" y="1419803"/>
              <a:ext cx="237948" cy="475489"/>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f>
                      <m:fPr>
                        <m:ctrlPr>
                          <a:rPr xmlns:a="http://schemas.openxmlformats.org/drawingml/2006/main" sz="1600" i="1">
                            <a:solidFill>
                              <a:srgbClr val="000000"/>
                            </a:solidFill>
                            <a:latin typeface="Cambria Math" panose="02040503050406030204" pitchFamily="18" charset="0"/>
                          </a:rPr>
                        </m:ctrlPr>
                        <m:type m:val="bar"/>
                      </m:fPr>
                      <m:num>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f</m:t>
                        </m:r>
                      </m:num>
                      <m:den>
                        <m:r>
                          <m:rPr>
                            <m:sty m:val="p"/>
                          </m:rP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g</m:t>
                        </m:r>
                      </m:den>
                    </m:f>
                  </m:oMath>
                </m:oMathPara>
              </a14:m>
              <a:endParaRPr sz="1600"/>
            </a:p>
          </p:txBody>
        </p:sp>
        <p:sp>
          <p:nvSpPr>
            <p:cNvPr id="1610" name="Rounded Rectangle"/>
            <p:cNvSpPr/>
            <p:nvPr/>
          </p:nvSpPr>
          <p:spPr>
            <a:xfrm>
              <a:off x="0" y="0"/>
              <a:ext cx="3543301" cy="2782445"/>
            </a:xfrm>
            <a:prstGeom prst="roundRect">
              <a:avLst>
                <a:gd name="adj" fmla="val 18283"/>
              </a:avLst>
            </a:prstGeom>
            <a:noFill/>
            <a:ln w="38100" cap="flat">
              <a:solidFill>
                <a:schemeClr val="accent1">
                  <a:hueOff val="114395"/>
                  <a:lumOff val="-24975"/>
                </a:schemeClr>
              </a:solidFill>
              <a:custDash>
                <a:ds d="200000" sp="200000"/>
              </a:custDash>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612" name="Line"/>
          <p:cNvSpPr/>
          <p:nvPr/>
        </p:nvSpPr>
        <p:spPr>
          <a:xfrm>
            <a:off x="1250011" y="4805333"/>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23" name="Connection Line"/>
          <p:cNvSpPr/>
          <p:nvPr/>
        </p:nvSpPr>
        <p:spPr>
          <a:xfrm>
            <a:off x="1266041" y="5350831"/>
            <a:ext cx="2414962"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614" name="0.095"/>
          <p:cNvSpPr txBox="1"/>
          <p:nvPr/>
        </p:nvSpPr>
        <p:spPr>
          <a:xfrm>
            <a:off x="1780791" y="4968547"/>
            <a:ext cx="8769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0.095</a:t>
            </a:r>
          </a:p>
        </p:txBody>
      </p:sp>
      <p:sp>
        <p:nvSpPr>
          <p:cNvPr id="1615" name="0.1425"/>
          <p:cNvSpPr txBox="1"/>
          <p:nvPr/>
        </p:nvSpPr>
        <p:spPr>
          <a:xfrm>
            <a:off x="2037008" y="6498555"/>
            <a:ext cx="113111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 0.1425</a:t>
            </a:r>
          </a:p>
        </p:txBody>
      </p:sp>
      <p:sp>
        <p:nvSpPr>
          <p:cNvPr id="1616" name="Line"/>
          <p:cNvSpPr/>
          <p:nvPr/>
        </p:nvSpPr>
        <p:spPr>
          <a:xfrm>
            <a:off x="1250011" y="7639874"/>
            <a:ext cx="1910817"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24" name="Connection Line"/>
          <p:cNvSpPr/>
          <p:nvPr/>
        </p:nvSpPr>
        <p:spPr>
          <a:xfrm>
            <a:off x="1266040" y="8185372"/>
            <a:ext cx="2414963"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618" name="0.0475*1"/>
          <p:cNvSpPr txBox="1"/>
          <p:nvPr/>
        </p:nvSpPr>
        <p:spPr>
          <a:xfrm>
            <a:off x="1543851" y="7778094"/>
            <a:ext cx="132313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0.0475*1</a:t>
            </a:r>
          </a:p>
        </p:txBody>
      </p:sp>
      <p:sp>
        <p:nvSpPr>
          <p:cNvPr id="1619" name="0.0475*(-4)= -0.19"/>
          <p:cNvSpPr txBox="1"/>
          <p:nvPr/>
        </p:nvSpPr>
        <p:spPr>
          <a:xfrm>
            <a:off x="1474657" y="9253693"/>
            <a:ext cx="257891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0.0475*(-4)= -0.19</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6"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627"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628"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29"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682"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631"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632"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33"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683"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635"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636"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637"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38"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39"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40"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41"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642"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643"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644"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645"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648" name="Group"/>
          <p:cNvGrpSpPr/>
          <p:nvPr/>
        </p:nvGrpSpPr>
        <p:grpSpPr>
          <a:xfrm>
            <a:off x="8167269" y="4124308"/>
            <a:ext cx="1002706" cy="1029197"/>
            <a:chOff x="0" y="0"/>
            <a:chExt cx="1002704" cy="1029196"/>
          </a:xfrm>
        </p:grpSpPr>
        <p:sp>
          <p:nvSpPr>
            <p:cNvPr id="1646"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647"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649"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50"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651"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652"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53"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684"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655"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656"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57" name="1"/>
          <p:cNvSpPr txBox="1"/>
          <p:nvPr/>
        </p:nvSpPr>
        <p:spPr>
          <a:xfrm>
            <a:off x="9715677" y="4906259"/>
            <a:ext cx="28377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1</a:t>
            </a:r>
          </a:p>
        </p:txBody>
      </p:sp>
      <p:sp>
        <p:nvSpPr>
          <p:cNvPr id="1658"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659"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660"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661"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662"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63"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664"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65"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66"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67"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68"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69"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70"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71"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672" name="0.0475"/>
          <p:cNvSpPr txBox="1"/>
          <p:nvPr/>
        </p:nvSpPr>
        <p:spPr>
          <a:xfrm>
            <a:off x="1682230" y="1841988"/>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73" name="Line"/>
          <p:cNvSpPr/>
          <p:nvPr/>
        </p:nvSpPr>
        <p:spPr>
          <a:xfrm>
            <a:off x="1250011" y="4805333"/>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85" name="Connection Line"/>
          <p:cNvSpPr/>
          <p:nvPr/>
        </p:nvSpPr>
        <p:spPr>
          <a:xfrm>
            <a:off x="1266041" y="5350831"/>
            <a:ext cx="2414962"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675" name="0.095"/>
          <p:cNvSpPr txBox="1"/>
          <p:nvPr/>
        </p:nvSpPr>
        <p:spPr>
          <a:xfrm>
            <a:off x="1780791" y="4968547"/>
            <a:ext cx="8769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0.095</a:t>
            </a:r>
          </a:p>
        </p:txBody>
      </p:sp>
      <p:sp>
        <p:nvSpPr>
          <p:cNvPr id="1676" name="0.1425"/>
          <p:cNvSpPr txBox="1"/>
          <p:nvPr/>
        </p:nvSpPr>
        <p:spPr>
          <a:xfrm>
            <a:off x="2037008" y="6498555"/>
            <a:ext cx="113111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 0.1425</a:t>
            </a:r>
          </a:p>
        </p:txBody>
      </p:sp>
      <p:sp>
        <p:nvSpPr>
          <p:cNvPr id="1677" name="Line"/>
          <p:cNvSpPr/>
          <p:nvPr/>
        </p:nvSpPr>
        <p:spPr>
          <a:xfrm>
            <a:off x="1250011" y="7639874"/>
            <a:ext cx="1910817"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86" name="Connection Line"/>
          <p:cNvSpPr/>
          <p:nvPr/>
        </p:nvSpPr>
        <p:spPr>
          <a:xfrm>
            <a:off x="1266040" y="8185372"/>
            <a:ext cx="2414963"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679" name="0.0475"/>
          <p:cNvSpPr txBox="1"/>
          <p:nvPr/>
        </p:nvSpPr>
        <p:spPr>
          <a:xfrm>
            <a:off x="1682230" y="7778094"/>
            <a:ext cx="104637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680" name="-0.19"/>
          <p:cNvSpPr txBox="1"/>
          <p:nvPr/>
        </p:nvSpPr>
        <p:spPr>
          <a:xfrm>
            <a:off x="2351110" y="9253693"/>
            <a:ext cx="82600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-0.19</a:t>
            </a:r>
          </a:p>
        </p:txBody>
      </p:sp>
      <p:sp>
        <p:nvSpPr>
          <p:cNvPr id="1681"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8" name="x"/>
          <p:cNvSpPr/>
          <p:nvPr/>
        </p:nvSpPr>
        <p:spPr>
          <a:xfrm>
            <a:off x="3180411" y="1118641"/>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689" name="x"/>
          <p:cNvSpPr/>
          <p:nvPr/>
        </p:nvSpPr>
        <p:spPr>
          <a:xfrm>
            <a:off x="3180411" y="4124308"/>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690" name="Line"/>
          <p:cNvSpPr/>
          <p:nvPr/>
        </p:nvSpPr>
        <p:spPr>
          <a:xfrm>
            <a:off x="1250011" y="1633239"/>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91"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748" name="Connection Line"/>
          <p:cNvSpPr/>
          <p:nvPr/>
        </p:nvSpPr>
        <p:spPr>
          <a:xfrm>
            <a:off x="1413722" y="2218164"/>
            <a:ext cx="2140282" cy="1126974"/>
          </a:xfrm>
          <a:custGeom>
            <a:avLst/>
            <a:gdLst/>
            <a:ahLst/>
            <a:cxnLst>
              <a:cxn ang="0">
                <a:pos x="wd2" y="hd2"/>
              </a:cxn>
              <a:cxn ang="5400000">
                <a:pos x="wd2" y="hd2"/>
              </a:cxn>
              <a:cxn ang="10800000">
                <a:pos x="wd2" y="hd2"/>
              </a:cxn>
              <a:cxn ang="16200000">
                <a:pos x="wd2" y="hd2"/>
              </a:cxn>
            </a:cxnLst>
            <a:rect l="0" t="0" r="r" b="b"/>
            <a:pathLst>
              <a:path w="21600" h="20172" fill="norm" stroke="1" extrusionOk="0">
                <a:moveTo>
                  <a:pt x="0" y="19917"/>
                </a:moveTo>
                <a:cubicBezTo>
                  <a:pt x="13400" y="21600"/>
                  <a:pt x="20600" y="14961"/>
                  <a:pt x="21600" y="0"/>
                </a:cubicBezTo>
              </a:path>
            </a:pathLst>
          </a:custGeom>
          <a:ln w="38100">
            <a:solidFill>
              <a:srgbClr val="000000"/>
            </a:solidFill>
            <a:miter lim="400000"/>
            <a:tailEnd type="triangle"/>
          </a:ln>
        </p:spPr>
        <p:txBody>
          <a:bodyPr/>
          <a:lstStyle/>
          <a:p>
            <a:pPr/>
          </a:p>
        </p:txBody>
      </p:sp>
      <p:sp>
        <p:nvSpPr>
          <p:cNvPr id="1693" name="1"/>
          <p:cNvSpPr txBox="1"/>
          <p:nvPr/>
        </p:nvSpPr>
        <p:spPr>
          <a:xfrm>
            <a:off x="2381444" y="2627722"/>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694" name="Line"/>
          <p:cNvSpPr/>
          <p:nvPr/>
        </p:nvSpPr>
        <p:spPr>
          <a:xfrm>
            <a:off x="1250011" y="4638906"/>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695" name="3"/>
          <p:cNvSpPr txBox="1"/>
          <p:nvPr/>
        </p:nvSpPr>
        <p:spPr>
          <a:xfrm>
            <a:off x="2063535" y="3925777"/>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749" name="Connection Line"/>
          <p:cNvSpPr/>
          <p:nvPr/>
        </p:nvSpPr>
        <p:spPr>
          <a:xfrm>
            <a:off x="1309779" y="5223831"/>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697" name="2"/>
          <p:cNvSpPr txBox="1"/>
          <p:nvPr/>
        </p:nvSpPr>
        <p:spPr>
          <a:xfrm>
            <a:off x="2078920" y="5825647"/>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698" name="+"/>
          <p:cNvSpPr/>
          <p:nvPr/>
        </p:nvSpPr>
        <p:spPr>
          <a:xfrm>
            <a:off x="5690342" y="4124308"/>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a:t>
            </a:r>
          </a:p>
        </p:txBody>
      </p:sp>
      <p:sp>
        <p:nvSpPr>
          <p:cNvPr id="1699" name="Line"/>
          <p:cNvSpPr/>
          <p:nvPr/>
        </p:nvSpPr>
        <p:spPr>
          <a:xfrm>
            <a:off x="4209111" y="1860028"/>
            <a:ext cx="1896023" cy="221419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0" name="Line"/>
          <p:cNvSpPr/>
          <p:nvPr/>
        </p:nvSpPr>
        <p:spPr>
          <a:xfrm>
            <a:off x="4310600" y="4638906"/>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1" name="Line"/>
          <p:cNvSpPr/>
          <p:nvPr/>
        </p:nvSpPr>
        <p:spPr>
          <a:xfrm>
            <a:off x="6751890" y="4494420"/>
            <a:ext cx="1099390"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2" name="Line"/>
          <p:cNvSpPr/>
          <p:nvPr/>
        </p:nvSpPr>
        <p:spPr>
          <a:xfrm>
            <a:off x="6732118" y="4687270"/>
            <a:ext cx="1099390"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03" name="bias"/>
          <p:cNvSpPr txBox="1"/>
          <p:nvPr/>
        </p:nvSpPr>
        <p:spPr>
          <a:xfrm>
            <a:off x="191688" y="1402710"/>
            <a:ext cx="7178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bias</a:t>
            </a:r>
          </a:p>
        </p:txBody>
      </p:sp>
      <p:sp>
        <p:nvSpPr>
          <p:cNvPr id="1704" name="1"/>
          <p:cNvSpPr txBox="1"/>
          <p:nvPr/>
        </p:nvSpPr>
        <p:spPr>
          <a:xfrm>
            <a:off x="536122" y="3136073"/>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a:t>
            </a:r>
          </a:p>
        </p:txBody>
      </p:sp>
      <p:sp>
        <p:nvSpPr>
          <p:cNvPr id="1705" name="w1"/>
          <p:cNvSpPr txBox="1"/>
          <p:nvPr/>
        </p:nvSpPr>
        <p:spPr>
          <a:xfrm>
            <a:off x="412068" y="4408377"/>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w1</a:t>
            </a:r>
          </a:p>
        </p:txBody>
      </p:sp>
      <p:sp>
        <p:nvSpPr>
          <p:cNvPr id="1706" name="x1"/>
          <p:cNvSpPr txBox="1"/>
          <p:nvPr/>
        </p:nvSpPr>
        <p:spPr>
          <a:xfrm>
            <a:off x="454283" y="6044041"/>
            <a:ext cx="44744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1707" name="w2"/>
          <p:cNvSpPr txBox="1"/>
          <p:nvPr/>
        </p:nvSpPr>
        <p:spPr>
          <a:xfrm>
            <a:off x="412068" y="7290748"/>
            <a:ext cx="5318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w2</a:t>
            </a:r>
          </a:p>
        </p:txBody>
      </p:sp>
      <p:grpSp>
        <p:nvGrpSpPr>
          <p:cNvPr id="1710" name="Group"/>
          <p:cNvGrpSpPr/>
          <p:nvPr/>
        </p:nvGrpSpPr>
        <p:grpSpPr>
          <a:xfrm>
            <a:off x="8167269" y="4124308"/>
            <a:ext cx="1002706" cy="1029197"/>
            <a:chOff x="0" y="0"/>
            <a:chExt cx="1002704" cy="1029196"/>
          </a:xfrm>
        </p:grpSpPr>
        <p:sp>
          <p:nvSpPr>
            <p:cNvPr id="1708" name="Oval"/>
            <p:cNvSpPr/>
            <p:nvPr/>
          </p:nvSpPr>
          <p:spPr>
            <a:xfrm>
              <a:off x="0" y="0"/>
              <a:ext cx="1002705" cy="1029197"/>
            </a:xfrm>
            <a:prstGeom prst="ellipse">
              <a:avLst/>
            </a:prstGeom>
            <a:solidFill>
              <a:schemeClr val="accent6"/>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709" name="Equation"/>
            <p:cNvSpPr txBox="1"/>
            <p:nvPr/>
          </p:nvSpPr>
          <p:spPr>
            <a:xfrm>
              <a:off x="384108" y="402838"/>
              <a:ext cx="256541" cy="223521"/>
            </a:xfrm>
            <a:prstGeom prst="rect">
              <a:avLst/>
            </a:prstGeom>
            <a:noFill/>
            <a:ln w="12700" cap="flat">
              <a:noFill/>
              <a:miter lim="400000"/>
            </a:ln>
            <a:effectLst/>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FEFEFE"/>
                        </a:solidFill>
                        <a:latin typeface="Cambria Math" panose="02040503050406030204" pitchFamily="18" charset="0"/>
                      </a:rPr>
                      <m:t>σ</m:t>
                    </m:r>
                  </m:oMath>
                </m:oMathPara>
              </a14:m>
              <a:endParaRPr sz="4000">
                <a:solidFill>
                  <a:srgbClr val="FFFFFF"/>
                </a:solidFill>
              </a:endParaRPr>
            </a:p>
          </p:txBody>
        </p:sp>
      </p:grpSp>
      <p:sp>
        <p:nvSpPr>
          <p:cNvPr id="1711" name="Line"/>
          <p:cNvSpPr/>
          <p:nvPr/>
        </p:nvSpPr>
        <p:spPr>
          <a:xfrm>
            <a:off x="9222561" y="4697510"/>
            <a:ext cx="120226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2" name="x2"/>
          <p:cNvSpPr txBox="1"/>
          <p:nvPr/>
        </p:nvSpPr>
        <p:spPr>
          <a:xfrm>
            <a:off x="454283" y="8780284"/>
            <a:ext cx="4474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1713" name="x"/>
          <p:cNvSpPr/>
          <p:nvPr/>
        </p:nvSpPr>
        <p:spPr>
          <a:xfrm>
            <a:off x="3180411" y="6958849"/>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714" name="Line"/>
          <p:cNvSpPr/>
          <p:nvPr/>
        </p:nvSpPr>
        <p:spPr>
          <a:xfrm>
            <a:off x="1250011" y="7473447"/>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5" name="-4"/>
          <p:cNvSpPr txBox="1"/>
          <p:nvPr/>
        </p:nvSpPr>
        <p:spPr>
          <a:xfrm>
            <a:off x="2001508" y="6838257"/>
            <a:ext cx="4078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750" name="Connection Line"/>
          <p:cNvSpPr/>
          <p:nvPr/>
        </p:nvSpPr>
        <p:spPr>
          <a:xfrm>
            <a:off x="1309779" y="8058372"/>
            <a:ext cx="2244224" cy="1090336"/>
          </a:xfrm>
          <a:custGeom>
            <a:avLst/>
            <a:gdLst/>
            <a:ahLst/>
            <a:cxnLst>
              <a:cxn ang="0">
                <a:pos x="wd2" y="hd2"/>
              </a:cxn>
              <a:cxn ang="5400000">
                <a:pos x="wd2" y="hd2"/>
              </a:cxn>
              <a:cxn ang="10800000">
                <a:pos x="wd2" y="hd2"/>
              </a:cxn>
              <a:cxn ang="16200000">
                <a:pos x="wd2" y="hd2"/>
              </a:cxn>
            </a:cxnLst>
            <a:rect l="0" t="0" r="r" b="b"/>
            <a:pathLst>
              <a:path w="21600" h="19746" fill="norm" stroke="1" extrusionOk="0">
                <a:moveTo>
                  <a:pt x="0" y="19286"/>
                </a:moveTo>
                <a:cubicBezTo>
                  <a:pt x="13032" y="21600"/>
                  <a:pt x="20232" y="15171"/>
                  <a:pt x="21600" y="0"/>
                </a:cubicBezTo>
              </a:path>
            </a:pathLst>
          </a:custGeom>
          <a:ln w="38100">
            <a:solidFill>
              <a:srgbClr val="000000"/>
            </a:solidFill>
            <a:miter lim="400000"/>
            <a:tailEnd type="triangle"/>
          </a:ln>
        </p:spPr>
        <p:txBody>
          <a:bodyPr/>
          <a:lstStyle/>
          <a:p>
            <a:pPr/>
          </a:p>
        </p:txBody>
      </p:sp>
      <p:sp>
        <p:nvSpPr>
          <p:cNvPr id="1717" name="1"/>
          <p:cNvSpPr txBox="1"/>
          <p:nvPr/>
        </p:nvSpPr>
        <p:spPr>
          <a:xfrm>
            <a:off x="2078920" y="8631412"/>
            <a:ext cx="2837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a:t>
            </a:r>
          </a:p>
        </p:txBody>
      </p:sp>
      <p:sp>
        <p:nvSpPr>
          <p:cNvPr id="1718" name="Line"/>
          <p:cNvSpPr/>
          <p:nvPr/>
        </p:nvSpPr>
        <p:spPr>
          <a:xfrm flipV="1">
            <a:off x="4217518" y="5231154"/>
            <a:ext cx="1727820" cy="2175138"/>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9" name="1"/>
          <p:cNvSpPr txBox="1"/>
          <p:nvPr/>
        </p:nvSpPr>
        <p:spPr>
          <a:xfrm>
            <a:off x="9715677" y="4906259"/>
            <a:ext cx="28377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1</a:t>
            </a:r>
          </a:p>
        </p:txBody>
      </p:sp>
      <p:sp>
        <p:nvSpPr>
          <p:cNvPr id="1720" name="2"/>
          <p:cNvSpPr txBox="1"/>
          <p:nvPr/>
        </p:nvSpPr>
        <p:spPr>
          <a:xfrm>
            <a:off x="5074001" y="2342194"/>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721" name="5"/>
          <p:cNvSpPr txBox="1"/>
          <p:nvPr/>
        </p:nvSpPr>
        <p:spPr>
          <a:xfrm>
            <a:off x="4848986" y="4023701"/>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5</a:t>
            </a:r>
          </a:p>
        </p:txBody>
      </p:sp>
      <p:sp>
        <p:nvSpPr>
          <p:cNvPr id="1722" name="-4"/>
          <p:cNvSpPr txBox="1"/>
          <p:nvPr/>
        </p:nvSpPr>
        <p:spPr>
          <a:xfrm>
            <a:off x="4617843" y="5880965"/>
            <a:ext cx="4078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-4</a:t>
            </a:r>
          </a:p>
        </p:txBody>
      </p:sp>
      <p:sp>
        <p:nvSpPr>
          <p:cNvPr id="1723" name="3"/>
          <p:cNvSpPr txBox="1"/>
          <p:nvPr/>
        </p:nvSpPr>
        <p:spPr>
          <a:xfrm>
            <a:off x="7139928" y="392433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724" name="Line"/>
          <p:cNvSpPr/>
          <p:nvPr/>
        </p:nvSpPr>
        <p:spPr>
          <a:xfrm>
            <a:off x="9274000" y="4494420"/>
            <a:ext cx="1167123"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25" name="0.95"/>
          <p:cNvSpPr txBox="1"/>
          <p:nvPr/>
        </p:nvSpPr>
        <p:spPr>
          <a:xfrm>
            <a:off x="9469974" y="3925777"/>
            <a:ext cx="70744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0.95</a:t>
            </a:r>
          </a:p>
        </p:txBody>
      </p:sp>
      <p:sp>
        <p:nvSpPr>
          <p:cNvPr id="1726" name="0.0475"/>
          <p:cNvSpPr txBox="1"/>
          <p:nvPr/>
        </p:nvSpPr>
        <p:spPr>
          <a:xfrm>
            <a:off x="6758623" y="4906259"/>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727" name="Line"/>
          <p:cNvSpPr/>
          <p:nvPr/>
        </p:nvSpPr>
        <p:spPr>
          <a:xfrm>
            <a:off x="4314421" y="4805333"/>
            <a:ext cx="1255569"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28" name="Line"/>
          <p:cNvSpPr/>
          <p:nvPr/>
        </p:nvSpPr>
        <p:spPr>
          <a:xfrm>
            <a:off x="4076016" y="2000518"/>
            <a:ext cx="1703442" cy="2057876"/>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29" name="Line"/>
          <p:cNvSpPr/>
          <p:nvPr/>
        </p:nvSpPr>
        <p:spPr>
          <a:xfrm flipV="1">
            <a:off x="4344518" y="5358154"/>
            <a:ext cx="1727820" cy="2175137"/>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30" name="0.0475"/>
          <p:cNvSpPr txBox="1"/>
          <p:nvPr/>
        </p:nvSpPr>
        <p:spPr>
          <a:xfrm>
            <a:off x="3846587" y="2940186"/>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731" name="0.0475"/>
          <p:cNvSpPr txBox="1"/>
          <p:nvPr/>
        </p:nvSpPr>
        <p:spPr>
          <a:xfrm>
            <a:off x="4467682" y="4911060"/>
            <a:ext cx="10463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732" name="0.0475"/>
          <p:cNvSpPr txBox="1"/>
          <p:nvPr/>
        </p:nvSpPr>
        <p:spPr>
          <a:xfrm>
            <a:off x="5255714" y="6331798"/>
            <a:ext cx="104638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733" name="2"/>
          <p:cNvSpPr txBox="1"/>
          <p:nvPr/>
        </p:nvSpPr>
        <p:spPr>
          <a:xfrm>
            <a:off x="2063535" y="920110"/>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2</a:t>
            </a:r>
          </a:p>
        </p:txBody>
      </p:sp>
      <p:sp>
        <p:nvSpPr>
          <p:cNvPr id="1734" name="0.0475"/>
          <p:cNvSpPr txBox="1"/>
          <p:nvPr/>
        </p:nvSpPr>
        <p:spPr>
          <a:xfrm>
            <a:off x="1682230" y="1841988"/>
            <a:ext cx="1046380"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735" name="Line"/>
          <p:cNvSpPr/>
          <p:nvPr/>
        </p:nvSpPr>
        <p:spPr>
          <a:xfrm>
            <a:off x="1250011" y="4805333"/>
            <a:ext cx="1910818"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51" name="Connection Line"/>
          <p:cNvSpPr/>
          <p:nvPr/>
        </p:nvSpPr>
        <p:spPr>
          <a:xfrm>
            <a:off x="1266041" y="5350831"/>
            <a:ext cx="2414962"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737" name="0.095"/>
          <p:cNvSpPr txBox="1"/>
          <p:nvPr/>
        </p:nvSpPr>
        <p:spPr>
          <a:xfrm>
            <a:off x="1780791" y="4968547"/>
            <a:ext cx="87691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0.095</a:t>
            </a:r>
          </a:p>
        </p:txBody>
      </p:sp>
      <p:sp>
        <p:nvSpPr>
          <p:cNvPr id="1738" name="0.1425"/>
          <p:cNvSpPr txBox="1"/>
          <p:nvPr/>
        </p:nvSpPr>
        <p:spPr>
          <a:xfrm>
            <a:off x="2037008" y="6498555"/>
            <a:ext cx="113111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 0.1425</a:t>
            </a:r>
          </a:p>
        </p:txBody>
      </p:sp>
      <p:sp>
        <p:nvSpPr>
          <p:cNvPr id="1739" name="Line"/>
          <p:cNvSpPr/>
          <p:nvPr/>
        </p:nvSpPr>
        <p:spPr>
          <a:xfrm>
            <a:off x="1250011" y="7639874"/>
            <a:ext cx="1910817" cy="1"/>
          </a:xfrm>
          <a:prstGeom prst="line">
            <a:avLst/>
          </a:prstGeom>
          <a:ln w="38100">
            <a:solidFill>
              <a:schemeClr val="accent5">
                <a:lumOff val="-29866"/>
              </a:schemeClr>
            </a:solidFill>
            <a:miter lim="400000"/>
            <a:head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52" name="Connection Line"/>
          <p:cNvSpPr/>
          <p:nvPr/>
        </p:nvSpPr>
        <p:spPr>
          <a:xfrm>
            <a:off x="1266040" y="8185372"/>
            <a:ext cx="2414963" cy="1152072"/>
          </a:xfrm>
          <a:custGeom>
            <a:avLst/>
            <a:gdLst/>
            <a:ahLst/>
            <a:cxnLst>
              <a:cxn ang="0">
                <a:pos x="wd2" y="hd2"/>
              </a:cxn>
              <a:cxn ang="5400000">
                <a:pos x="wd2" y="hd2"/>
              </a:cxn>
              <a:cxn ang="10800000">
                <a:pos x="wd2" y="hd2"/>
              </a:cxn>
              <a:cxn ang="16200000">
                <a:pos x="wd2" y="hd2"/>
              </a:cxn>
            </a:cxnLst>
            <a:rect l="0" t="0" r="r" b="b"/>
            <a:pathLst>
              <a:path w="21600" h="20195" fill="norm" stroke="1" extrusionOk="0">
                <a:moveTo>
                  <a:pt x="0" y="19949"/>
                </a:moveTo>
                <a:cubicBezTo>
                  <a:pt x="12814" y="21600"/>
                  <a:pt x="20014" y="14950"/>
                  <a:pt x="21600" y="0"/>
                </a:cubicBezTo>
              </a:path>
            </a:pathLst>
          </a:custGeom>
          <a:ln w="38100">
            <a:solidFill>
              <a:schemeClr val="accent5">
                <a:lumOff val="-29866"/>
              </a:schemeClr>
            </a:solidFill>
            <a:miter lim="400000"/>
            <a:headEnd type="triangle"/>
          </a:ln>
        </p:spPr>
        <p:txBody>
          <a:bodyPr/>
          <a:lstStyle/>
          <a:p>
            <a:pPr/>
          </a:p>
        </p:txBody>
      </p:sp>
      <p:sp>
        <p:nvSpPr>
          <p:cNvPr id="1741" name="0.0475"/>
          <p:cNvSpPr txBox="1"/>
          <p:nvPr/>
        </p:nvSpPr>
        <p:spPr>
          <a:xfrm>
            <a:off x="1682230" y="7778094"/>
            <a:ext cx="104637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0.0475</a:t>
            </a:r>
          </a:p>
        </p:txBody>
      </p:sp>
      <p:sp>
        <p:nvSpPr>
          <p:cNvPr id="1742" name="-0.19"/>
          <p:cNvSpPr txBox="1"/>
          <p:nvPr/>
        </p:nvSpPr>
        <p:spPr>
          <a:xfrm>
            <a:off x="2351110" y="9253693"/>
            <a:ext cx="82600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5">
                    <a:lumOff val="-29866"/>
                  </a:schemeClr>
                </a:solidFill>
              </a:defRPr>
            </a:lvl1pPr>
          </a:lstStyle>
          <a:p>
            <a:pPr/>
            <a:r>
              <a:t>-0.19</a:t>
            </a:r>
          </a:p>
        </p:txBody>
      </p:sp>
      <p:sp>
        <p:nvSpPr>
          <p:cNvPr id="1743" name="Equation"/>
          <p:cNvSpPr txBox="1"/>
          <p:nvPr/>
        </p:nvSpPr>
        <p:spPr>
          <a:xfrm>
            <a:off x="6646872" y="1589592"/>
            <a:ext cx="5707635" cy="47432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r>
                    <a:rPr xmlns:a="http://schemas.openxmlformats.org/drawingml/2006/main" sz="4000" i="1">
                      <a:solidFill>
                        <a:srgbClr val="000000"/>
                      </a:solidFill>
                      <a:latin typeface="Cambria Math" panose="02040503050406030204" pitchFamily="18" charset="0"/>
                    </a:rPr>
                    <m:t>o</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p</m:t>
                  </m:r>
                  <m:r>
                    <a:rPr xmlns:a="http://schemas.openxmlformats.org/drawingml/2006/main" sz="4000" i="1">
                      <a:solidFill>
                        <a:srgbClr val="000000"/>
                      </a:solidFill>
                      <a:latin typeface="Cambria Math" panose="02040503050406030204" pitchFamily="18" charset="0"/>
                    </a:rPr>
                    <m:t>u</m:t>
                  </m:r>
                  <m:r>
                    <a:rPr xmlns:a="http://schemas.openxmlformats.org/drawingml/2006/main" sz="4000" i="1">
                      <a:solidFill>
                        <a:srgbClr val="000000"/>
                      </a:solidFill>
                      <a:latin typeface="Cambria Math" panose="02040503050406030204" pitchFamily="18" charset="0"/>
                    </a:rPr>
                    <m:t>t</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σ</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b</m:t>
                  </m:r>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sSub>
                    <m:e>
                      <m:r>
                        <a:rPr xmlns:a="http://schemas.openxmlformats.org/drawingml/2006/main" sz="4000" i="1">
                          <a:solidFill>
                            <a:srgbClr val="000000"/>
                          </a:solidFill>
                          <a:latin typeface="Cambria Math" panose="02040503050406030204" pitchFamily="18" charset="0"/>
                        </a:rPr>
                        <m:t>x</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oMath>
              </m:oMathPara>
            </a14:m>
            <a:endParaRPr sz="4000"/>
          </a:p>
        </p:txBody>
      </p:sp>
      <p:sp>
        <p:nvSpPr>
          <p:cNvPr id="1744" name="Equation"/>
          <p:cNvSpPr txBox="1"/>
          <p:nvPr/>
        </p:nvSpPr>
        <p:spPr>
          <a:xfrm>
            <a:off x="7396247" y="7495875"/>
            <a:ext cx="3975133" cy="476866"/>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1</m:t>
                      </m:r>
                    </m:sub>
                  </m:sSub>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η</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0.095</m:t>
                  </m:r>
                </m:oMath>
              </m:oMathPara>
            </a14:m>
            <a:endParaRPr sz="4000"/>
          </a:p>
        </p:txBody>
      </p:sp>
      <p:sp>
        <p:nvSpPr>
          <p:cNvPr id="1745" name="Equation"/>
          <p:cNvSpPr txBox="1"/>
          <p:nvPr/>
        </p:nvSpPr>
        <p:spPr>
          <a:xfrm>
            <a:off x="7386123" y="8374632"/>
            <a:ext cx="4229133" cy="476865"/>
          </a:xfrm>
          <a:prstGeom prst="rect">
            <a:avLst/>
          </a:prstGeom>
          <a:ln w="12700">
            <a:miter lim="400000"/>
          </a:ln>
        </p:spPr>
        <p:txBody>
          <a:bodyPr wrap="none" lIns="0" tIns="0" rIns="0" bIns="0">
            <a:spAutoFit/>
          </a:bodyPr>
          <a:lstStyle/>
          <a:p>
            <a:pPr algn="l" defTabSz="914400" latinLnBrk="1">
              <a:defRPr b="0" sz="1800"/>
            </a:pPr>
            <a14:m>
              <m:oMathPara>
                <m:oMathParaPr>
                  <m:jc m:val="centerGroup"/>
                </m:oMathParaPr>
                <m:oMath>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sSub>
                    <m:e>
                      <m:r>
                        <a:rPr xmlns:a="http://schemas.openxmlformats.org/drawingml/2006/main" sz="4000" i="1">
                          <a:solidFill>
                            <a:srgbClr val="000000"/>
                          </a:solidFill>
                          <a:latin typeface="Cambria Math" panose="02040503050406030204" pitchFamily="18" charset="0"/>
                        </a:rPr>
                        <m:t>w</m:t>
                      </m:r>
                    </m:e>
                    <m:sub>
                      <m:r>
                        <a:rPr xmlns:a="http://schemas.openxmlformats.org/drawingml/2006/main" sz="4000" i="1">
                          <a:solidFill>
                            <a:srgbClr val="000000"/>
                          </a:solidFill>
                          <a:latin typeface="Cambria Math" panose="02040503050406030204" pitchFamily="18" charset="0"/>
                        </a:rPr>
                        <m:t>2</m:t>
                      </m:r>
                    </m:sub>
                  </m:sSub>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η</m:t>
                  </m:r>
                  <m:r>
                    <a:rPr xmlns:a="http://schemas.openxmlformats.org/drawingml/2006/main" sz="4000" i="1">
                      <a:solidFill>
                        <a:srgbClr val="000000"/>
                      </a:solidFill>
                      <a:latin typeface="Cambria Math" panose="02040503050406030204" pitchFamily="18" charset="0"/>
                    </a:rPr>
                    <m:t>*</m:t>
                  </m:r>
                  <m:r>
                    <a:rPr xmlns:a="http://schemas.openxmlformats.org/drawingml/2006/main" sz="4000" i="1">
                      <a:solidFill>
                        <a:srgbClr val="000000"/>
                      </a:solidFill>
                      <a:latin typeface="Cambria Math" panose="02040503050406030204" pitchFamily="18" charset="0"/>
                    </a:rPr>
                    <m:t>0.0475</m:t>
                  </m:r>
                </m:oMath>
              </m:oMathPara>
            </a14:m>
            <a:endParaRPr sz="4000"/>
          </a:p>
        </p:txBody>
      </p:sp>
      <p:sp>
        <p:nvSpPr>
          <p:cNvPr id="1746" name="Learning rate"/>
          <p:cNvSpPr txBox="1"/>
          <p:nvPr/>
        </p:nvSpPr>
        <p:spPr>
          <a:xfrm>
            <a:off x="9246209" y="5849773"/>
            <a:ext cx="2208429" cy="52344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spcBef>
                <a:spcPts val="3200"/>
              </a:spcBef>
              <a:defRPr b="0" sz="2800"/>
            </a:lvl1pPr>
          </a:lstStyle>
          <a:p>
            <a:pPr/>
            <a:r>
              <a:t>Learning rate</a:t>
            </a:r>
          </a:p>
        </p:txBody>
      </p:sp>
      <p:sp>
        <p:nvSpPr>
          <p:cNvPr id="1747" name="Line"/>
          <p:cNvSpPr/>
          <p:nvPr/>
        </p:nvSpPr>
        <p:spPr>
          <a:xfrm flipV="1">
            <a:off x="9754085" y="6509124"/>
            <a:ext cx="388827" cy="88001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4" name="Summary"/>
          <p:cNvSpPr txBox="1"/>
          <p:nvPr>
            <p:ph type="title"/>
          </p:nvPr>
        </p:nvSpPr>
        <p:spPr>
          <a:prstGeom prst="rect">
            <a:avLst/>
          </a:prstGeom>
        </p:spPr>
        <p:txBody>
          <a:bodyPr/>
          <a:lstStyle/>
          <a:p>
            <a:pPr/>
            <a:r>
              <a:t>Summary</a:t>
            </a:r>
          </a:p>
        </p:txBody>
      </p:sp>
      <p:sp>
        <p:nvSpPr>
          <p:cNvPr id="1755" name="Step 0. Initialize weights and biases…"/>
          <p:cNvSpPr txBox="1"/>
          <p:nvPr>
            <p:ph type="body" idx="1"/>
          </p:nvPr>
        </p:nvSpPr>
        <p:spPr>
          <a:prstGeom prst="rect">
            <a:avLst/>
          </a:prstGeom>
        </p:spPr>
        <p:txBody>
          <a:bodyPr/>
          <a:lstStyle/>
          <a:p>
            <a:pPr/>
            <a:r>
              <a:t>Step 0. Initialize weights and biases</a:t>
            </a:r>
          </a:p>
          <a:p>
            <a:pPr/>
            <a:r>
              <a:t>Step 1. Forward propagation</a:t>
            </a:r>
          </a:p>
          <a:p>
            <a:pPr/>
            <a:r>
              <a:t>Step 2. Compute Loss</a:t>
            </a:r>
          </a:p>
          <a:p>
            <a:pPr/>
            <a:r>
              <a:t>Step 3. Compute gradient using back propagation</a:t>
            </a:r>
          </a:p>
          <a:p>
            <a:pPr/>
            <a:r>
              <a:t>Step 4. Update weights and biases</a:t>
            </a:r>
          </a:p>
          <a:p>
            <a:pPr/>
            <a:r>
              <a:t>Repeat Step 1- Step 4 several times.</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7" name="Thanks!"/>
          <p:cNvSpPr txBox="1"/>
          <p:nvPr>
            <p:ph type="body" idx="14"/>
          </p:nvPr>
        </p:nvSpPr>
        <p:spPr>
          <a:xfrm>
            <a:off x="1270000" y="4267112"/>
            <a:ext cx="10464800" cy="609776"/>
          </a:xfrm>
          <a:prstGeom prst="rect">
            <a:avLst/>
          </a:prstGeom>
        </p:spPr>
        <p:txBody>
          <a:bodyPr/>
          <a:lstStyle/>
          <a:p>
            <a:pPr/>
            <a:r>
              <a:t>Thanks!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Use a graph to compute"/>
          <p:cNvSpPr txBox="1"/>
          <p:nvPr>
            <p:ph type="title"/>
          </p:nvPr>
        </p:nvSpPr>
        <p:spPr>
          <a:prstGeom prst="rect">
            <a:avLst/>
          </a:prstGeom>
        </p:spPr>
        <p:txBody>
          <a:bodyPr/>
          <a:lstStyle>
            <a:lvl1pPr>
              <a:defRPr>
                <a:latin typeface="Helvetica"/>
                <a:ea typeface="Helvetica"/>
                <a:cs typeface="Helvetica"/>
                <a:sym typeface="Helvetica"/>
              </a:defRPr>
            </a:lvl1pPr>
          </a:lstStyle>
          <a:p>
            <a:pPr/>
            <a:r>
              <a:t>Use a graph to compute</a:t>
            </a:r>
          </a:p>
        </p:txBody>
      </p:sp>
      <p:sp>
        <p:nvSpPr>
          <p:cNvPr id="148" name="x"/>
          <p:cNvSpPr/>
          <p:nvPr/>
        </p:nvSpPr>
        <p:spPr>
          <a:xfrm>
            <a:off x="7464691" y="5364383"/>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000">
                <a:solidFill>
                  <a:srgbClr val="FFFFFF"/>
                </a:solidFill>
                <a:latin typeface="Helvetica Neue Light"/>
                <a:ea typeface="Helvetica Neue Light"/>
                <a:cs typeface="Helvetica Neue Light"/>
                <a:sym typeface="Helvetica Neue Light"/>
              </a:defRPr>
            </a:lvl1pPr>
          </a:lstStyle>
          <a:p>
            <a:pPr/>
            <a:r>
              <a:t>x</a:t>
            </a:r>
          </a:p>
        </p:txBody>
      </p:sp>
      <p:sp>
        <p:nvSpPr>
          <p:cNvPr id="149" name="Line"/>
          <p:cNvSpPr/>
          <p:nvPr/>
        </p:nvSpPr>
        <p:spPr>
          <a:xfrm>
            <a:off x="5546991" y="5878981"/>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50" name="593172f62fce8.png" descr="593172f62fce8.png"/>
          <p:cNvPicPr>
            <a:picLocks noChangeAspect="1"/>
          </p:cNvPicPr>
          <p:nvPr/>
        </p:nvPicPr>
        <p:blipFill>
          <a:blip r:embed="rId3">
            <a:extLst/>
          </a:blip>
          <a:stretch>
            <a:fillRect/>
          </a:stretch>
        </p:blipFill>
        <p:spPr>
          <a:xfrm>
            <a:off x="1106617" y="5243981"/>
            <a:ext cx="1270001" cy="1270001"/>
          </a:xfrm>
          <a:prstGeom prst="rect">
            <a:avLst/>
          </a:prstGeom>
          <a:ln w="12700">
            <a:miter lim="400000"/>
          </a:ln>
        </p:spPr>
      </p:pic>
      <p:sp>
        <p:nvSpPr>
          <p:cNvPr id="151" name="X"/>
          <p:cNvSpPr/>
          <p:nvPr/>
        </p:nvSpPr>
        <p:spPr>
          <a:xfrm>
            <a:off x="4543691" y="5364383"/>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000">
                <a:solidFill>
                  <a:srgbClr val="FFFFFF"/>
                </a:solidFill>
                <a:latin typeface="Helvetica Neue Light"/>
                <a:ea typeface="Helvetica Neue Light"/>
                <a:cs typeface="Helvetica Neue Light"/>
                <a:sym typeface="Helvetica Neue Light"/>
              </a:defRPr>
            </a:lvl1pPr>
          </a:lstStyle>
          <a:p>
            <a:pPr/>
            <a:r>
              <a:t>X</a:t>
            </a:r>
          </a:p>
        </p:txBody>
      </p:sp>
      <p:sp>
        <p:nvSpPr>
          <p:cNvPr id="152" name="Line"/>
          <p:cNvSpPr/>
          <p:nvPr/>
        </p:nvSpPr>
        <p:spPr>
          <a:xfrm>
            <a:off x="2613291" y="5878981"/>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53" name="Line"/>
          <p:cNvSpPr/>
          <p:nvPr/>
        </p:nvSpPr>
        <p:spPr>
          <a:xfrm>
            <a:off x="8467991" y="5878981"/>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54" name="pngtree-cartoon-financial-money-illustration-image_1211866.jpg" descr="pngtree-cartoon-financial-money-illustration-image_1211866.jpg"/>
          <p:cNvPicPr>
            <a:picLocks noChangeAspect="1"/>
          </p:cNvPicPr>
          <p:nvPr/>
        </p:nvPicPr>
        <p:blipFill>
          <a:blip r:embed="rId4">
            <a:extLst/>
          </a:blip>
          <a:stretch>
            <a:fillRect/>
          </a:stretch>
        </p:blipFill>
        <p:spPr>
          <a:xfrm>
            <a:off x="10628182" y="5243981"/>
            <a:ext cx="1270001" cy="1270001"/>
          </a:xfrm>
          <a:prstGeom prst="rect">
            <a:avLst/>
          </a:prstGeom>
          <a:ln w="12700">
            <a:miter lim="400000"/>
          </a:ln>
        </p:spPr>
      </p:pic>
      <p:sp>
        <p:nvSpPr>
          <p:cNvPr id="155" name="10"/>
          <p:cNvSpPr txBox="1"/>
          <p:nvPr/>
        </p:nvSpPr>
        <p:spPr>
          <a:xfrm>
            <a:off x="3342081" y="5165852"/>
            <a:ext cx="4532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a:t>
            </a:r>
          </a:p>
        </p:txBody>
      </p:sp>
      <p:sp>
        <p:nvSpPr>
          <p:cNvPr id="156" name="30"/>
          <p:cNvSpPr txBox="1"/>
          <p:nvPr/>
        </p:nvSpPr>
        <p:spPr>
          <a:xfrm>
            <a:off x="6196672" y="5165852"/>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157" name="Question: You are going to buy 3 apples. An apple’s price is 10, plus 5% consumption tax. How much should you pay?"/>
          <p:cNvSpPr txBox="1"/>
          <p:nvPr>
            <p:ph type="body" sz="quarter" idx="1"/>
          </p:nvPr>
        </p:nvSpPr>
        <p:spPr>
          <a:xfrm>
            <a:off x="762000" y="2590800"/>
            <a:ext cx="11099800" cy="1778965"/>
          </a:xfrm>
          <a:prstGeom prst="rect">
            <a:avLst/>
          </a:prstGeom>
        </p:spPr>
        <p:txBody>
          <a:bodyPr anchor="t"/>
          <a:lstStyle/>
          <a:p>
            <a:pPr/>
            <a:r>
              <a:t>Question: You are going to buy 3 apples. An apple’s price is 10, plus 5% consumption tax. How much should you pay?</a:t>
            </a:r>
          </a:p>
        </p:txBody>
      </p:sp>
      <p:sp>
        <p:nvSpPr>
          <p:cNvPr id="158" name="31.5"/>
          <p:cNvSpPr txBox="1"/>
          <p:nvPr/>
        </p:nvSpPr>
        <p:spPr>
          <a:xfrm>
            <a:off x="8877461" y="5165852"/>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31.5</a:t>
            </a:r>
          </a:p>
        </p:txBody>
      </p:sp>
      <p:cxnSp>
        <p:nvCxnSpPr>
          <p:cNvPr id="159" name="Connection Line"/>
          <p:cNvCxnSpPr>
            <a:stCxn id="161" idx="0"/>
            <a:endCxn id="151" idx="0"/>
          </p:cNvCxnSpPr>
          <p:nvPr/>
        </p:nvCxnSpPr>
        <p:spPr>
          <a:xfrm flipV="1">
            <a:off x="1741617" y="5878981"/>
            <a:ext cx="3303427" cy="1536702"/>
          </a:xfrm>
          <a:prstGeom prst="straightConnector1">
            <a:avLst/>
          </a:prstGeom>
          <a:ln w="25400">
            <a:solidFill>
              <a:srgbClr val="000000"/>
            </a:solidFill>
            <a:miter lim="400000"/>
            <a:tailEnd type="triangle"/>
          </a:ln>
        </p:spPr>
      </p:cxnSp>
      <p:cxnSp>
        <p:nvCxnSpPr>
          <p:cNvPr id="160" name="Connection Line"/>
          <p:cNvCxnSpPr>
            <a:stCxn id="162" idx="0"/>
            <a:endCxn id="148" idx="0"/>
          </p:cNvCxnSpPr>
          <p:nvPr/>
        </p:nvCxnSpPr>
        <p:spPr>
          <a:xfrm flipV="1">
            <a:off x="2725076" y="5878981"/>
            <a:ext cx="5240968" cy="2731466"/>
          </a:xfrm>
          <a:prstGeom prst="straightConnector1">
            <a:avLst/>
          </a:prstGeom>
          <a:ln w="25400">
            <a:solidFill>
              <a:srgbClr val="000000"/>
            </a:solidFill>
            <a:miter lim="400000"/>
            <a:tailEnd type="triangle"/>
          </a:ln>
        </p:spPr>
      </p:cxnSp>
      <p:sp>
        <p:nvSpPr>
          <p:cNvPr id="161" name="Number of apples"/>
          <p:cNvSpPr txBox="1"/>
          <p:nvPr/>
        </p:nvSpPr>
        <p:spPr>
          <a:xfrm>
            <a:off x="420206" y="7184999"/>
            <a:ext cx="2642823" cy="4613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a:lvl1pPr>
          </a:lstStyle>
          <a:p>
            <a:pPr/>
            <a:r>
              <a:t>Number of apples</a:t>
            </a:r>
          </a:p>
        </p:txBody>
      </p:sp>
      <p:sp>
        <p:nvSpPr>
          <p:cNvPr id="162" name="Consumption tax"/>
          <p:cNvSpPr txBox="1"/>
          <p:nvPr/>
        </p:nvSpPr>
        <p:spPr>
          <a:xfrm>
            <a:off x="1499170" y="8379763"/>
            <a:ext cx="245181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sp>
        <p:nvSpPr>
          <p:cNvPr id="163" name="3"/>
          <p:cNvSpPr txBox="1"/>
          <p:nvPr/>
        </p:nvSpPr>
        <p:spPr>
          <a:xfrm>
            <a:off x="3734523" y="6422999"/>
            <a:ext cx="2837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64" name="1.05"/>
          <p:cNvSpPr txBox="1"/>
          <p:nvPr/>
        </p:nvSpPr>
        <p:spPr>
          <a:xfrm>
            <a:off x="5958179" y="6964865"/>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1.05</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55"/>
                                        </p:tgtEl>
                                        <p:attrNameLst>
                                          <p:attrName>style.visibility</p:attrName>
                                        </p:attrNameLst>
                                      </p:cBhvr>
                                      <p:to>
                                        <p:strVal val="visible"/>
                                      </p:to>
                                    </p:set>
                                    <p:animEffect filter="wipe(left)" transition="in">
                                      <p:cBhvr>
                                        <p:cTn id="7" dur="3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163"/>
                                        </p:tgtEl>
                                        <p:attrNameLst>
                                          <p:attrName>style.visibility</p:attrName>
                                        </p:attrNameLst>
                                      </p:cBhvr>
                                      <p:to>
                                        <p:strVal val="visible"/>
                                      </p:to>
                                    </p:set>
                                    <p:animEffect filter="wipe(left)" transition="in">
                                      <p:cBhvr>
                                        <p:cTn id="12" dur="3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156"/>
                                        </p:tgtEl>
                                        <p:attrNameLst>
                                          <p:attrName>style.visibility</p:attrName>
                                        </p:attrNameLst>
                                      </p:cBhvr>
                                      <p:to>
                                        <p:strVal val="visible"/>
                                      </p:to>
                                    </p:set>
                                    <p:animEffect filter="wipe(left)" transition="in">
                                      <p:cBhvr>
                                        <p:cTn id="17" dur="300"/>
                                        <p:tgtEl>
                                          <p:spTgt spid="15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164"/>
                                        </p:tgtEl>
                                        <p:attrNameLst>
                                          <p:attrName>style.visibility</p:attrName>
                                        </p:attrNameLst>
                                      </p:cBhvr>
                                      <p:to>
                                        <p:strVal val="visible"/>
                                      </p:to>
                                    </p:set>
                                    <p:animEffect filter="wipe(left)" transition="in">
                                      <p:cBhvr>
                                        <p:cTn id="22" dur="300"/>
                                        <p:tgtEl>
                                          <p:spTgt spid="16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158"/>
                                        </p:tgtEl>
                                        <p:attrNameLst>
                                          <p:attrName>style.visibility</p:attrName>
                                        </p:attrNameLst>
                                      </p:cBhvr>
                                      <p:to>
                                        <p:strVal val="visible"/>
                                      </p:to>
                                    </p:set>
                                    <p:animEffect filter="wipe(left)" transition="in">
                                      <p:cBhvr>
                                        <p:cTn id="27" dur="3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P build="whole" bldLvl="1" animBg="1" rev="0" advAuto="0" spid="163" grpId="2"/>
      <p:bldP build="whole" bldLvl="1" animBg="1" rev="0" advAuto="0" spid="156" grpId="3"/>
      <p:bldP build="whole" bldLvl="1" animBg="1" rev="0" advAuto="0" spid="164" grpId="4"/>
      <p:bldP build="whole" bldLvl="1" animBg="1" rev="0" advAuto="0" spid="158" grpId="5"/>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Operational Nodes"/>
          <p:cNvSpPr txBox="1"/>
          <p:nvPr>
            <p:ph type="title"/>
          </p:nvPr>
        </p:nvSpPr>
        <p:spPr>
          <a:prstGeom prst="rect">
            <a:avLst/>
          </a:prstGeom>
        </p:spPr>
        <p:txBody>
          <a:bodyPr/>
          <a:lstStyle>
            <a:lvl1pPr>
              <a:defRPr>
                <a:latin typeface="Helvetica"/>
                <a:ea typeface="Helvetica"/>
                <a:cs typeface="Helvetica"/>
                <a:sym typeface="Helvetica"/>
              </a:defRPr>
            </a:lvl1pPr>
          </a:lstStyle>
          <a:p>
            <a:pPr/>
            <a:r>
              <a:t>Operational Nodes</a:t>
            </a:r>
          </a:p>
        </p:txBody>
      </p:sp>
      <p:sp>
        <p:nvSpPr>
          <p:cNvPr id="169" name="x"/>
          <p:cNvSpPr/>
          <p:nvPr/>
        </p:nvSpPr>
        <p:spPr>
          <a:xfrm>
            <a:off x="7549358" y="4101292"/>
            <a:ext cx="1002706"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solidFill>
                  <a:srgbClr val="FFFFFF"/>
                </a:solidFill>
                <a:latin typeface="Helvetica Neue Light"/>
                <a:ea typeface="Helvetica Neue Light"/>
                <a:cs typeface="Helvetica Neue Light"/>
                <a:sym typeface="Helvetica Neue Light"/>
              </a:defRPr>
            </a:lvl1pPr>
          </a:lstStyle>
          <a:p>
            <a:pPr/>
            <a:r>
              <a:t>x</a:t>
            </a:r>
          </a:p>
        </p:txBody>
      </p:sp>
      <p:sp>
        <p:nvSpPr>
          <p:cNvPr id="170" name="Line"/>
          <p:cNvSpPr/>
          <p:nvPr/>
        </p:nvSpPr>
        <p:spPr>
          <a:xfrm>
            <a:off x="5631658" y="4615890"/>
            <a:ext cx="1910817"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71" name="593172f62fce8.png" descr="593172f62fce8.png"/>
          <p:cNvPicPr>
            <a:picLocks noChangeAspect="1"/>
          </p:cNvPicPr>
          <p:nvPr/>
        </p:nvPicPr>
        <p:blipFill>
          <a:blip r:embed="rId3">
            <a:extLst/>
          </a:blip>
          <a:stretch>
            <a:fillRect/>
          </a:stretch>
        </p:blipFill>
        <p:spPr>
          <a:xfrm>
            <a:off x="1191284" y="3980890"/>
            <a:ext cx="1270001" cy="1270001"/>
          </a:xfrm>
          <a:prstGeom prst="rect">
            <a:avLst/>
          </a:prstGeom>
          <a:ln w="12700">
            <a:miter lim="400000"/>
          </a:ln>
        </p:spPr>
      </p:pic>
      <p:sp>
        <p:nvSpPr>
          <p:cNvPr id="172" name="X"/>
          <p:cNvSpPr/>
          <p:nvPr/>
        </p:nvSpPr>
        <p:spPr>
          <a:xfrm>
            <a:off x="4628358" y="4101292"/>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solidFill>
                  <a:srgbClr val="FFFFFF"/>
                </a:solidFill>
                <a:latin typeface="Helvetica Neue Light"/>
                <a:ea typeface="Helvetica Neue Light"/>
                <a:cs typeface="Helvetica Neue Light"/>
                <a:sym typeface="Helvetica Neue Light"/>
              </a:defRPr>
            </a:lvl1pPr>
          </a:lstStyle>
          <a:p>
            <a:pPr/>
            <a:r>
              <a:t>X</a:t>
            </a:r>
          </a:p>
        </p:txBody>
      </p:sp>
      <p:sp>
        <p:nvSpPr>
          <p:cNvPr id="173" name="Line"/>
          <p:cNvSpPr/>
          <p:nvPr/>
        </p:nvSpPr>
        <p:spPr>
          <a:xfrm>
            <a:off x="2697958" y="4615890"/>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4" name="Line"/>
          <p:cNvSpPr/>
          <p:nvPr/>
        </p:nvSpPr>
        <p:spPr>
          <a:xfrm>
            <a:off x="8552658" y="4615890"/>
            <a:ext cx="1910818"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75" name="pngtree-cartoon-financial-money-illustration-image_1211866.jpg" descr="pngtree-cartoon-financial-money-illustration-image_1211866.jpg"/>
          <p:cNvPicPr>
            <a:picLocks noChangeAspect="1"/>
          </p:cNvPicPr>
          <p:nvPr/>
        </p:nvPicPr>
        <p:blipFill>
          <a:blip r:embed="rId4">
            <a:extLst/>
          </a:blip>
          <a:stretch>
            <a:fillRect/>
          </a:stretch>
        </p:blipFill>
        <p:spPr>
          <a:xfrm>
            <a:off x="10712849" y="3980890"/>
            <a:ext cx="1270001" cy="1270001"/>
          </a:xfrm>
          <a:prstGeom prst="rect">
            <a:avLst/>
          </a:prstGeom>
          <a:ln w="12700">
            <a:miter lim="400000"/>
          </a:ln>
        </p:spPr>
      </p:pic>
      <p:sp>
        <p:nvSpPr>
          <p:cNvPr id="176" name="10"/>
          <p:cNvSpPr txBox="1"/>
          <p:nvPr/>
        </p:nvSpPr>
        <p:spPr>
          <a:xfrm>
            <a:off x="3426747" y="3902761"/>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a:t>
            </a:r>
          </a:p>
        </p:txBody>
      </p:sp>
      <p:sp>
        <p:nvSpPr>
          <p:cNvPr id="177" name="30"/>
          <p:cNvSpPr txBox="1"/>
          <p:nvPr/>
        </p:nvSpPr>
        <p:spPr>
          <a:xfrm>
            <a:off x="6281339" y="3902761"/>
            <a:ext cx="453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30</a:t>
            </a:r>
          </a:p>
        </p:txBody>
      </p:sp>
      <p:sp>
        <p:nvSpPr>
          <p:cNvPr id="178" name="31.5"/>
          <p:cNvSpPr txBox="1"/>
          <p:nvPr/>
        </p:nvSpPr>
        <p:spPr>
          <a:xfrm>
            <a:off x="9278735" y="3902761"/>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31.5</a:t>
            </a:r>
          </a:p>
        </p:txBody>
      </p:sp>
      <p:cxnSp>
        <p:nvCxnSpPr>
          <p:cNvPr id="179" name="Connection Line"/>
          <p:cNvCxnSpPr>
            <a:stCxn id="181" idx="0"/>
            <a:endCxn id="172" idx="0"/>
          </p:cNvCxnSpPr>
          <p:nvPr/>
        </p:nvCxnSpPr>
        <p:spPr>
          <a:xfrm flipV="1">
            <a:off x="1826284" y="4615890"/>
            <a:ext cx="3303427" cy="1536702"/>
          </a:xfrm>
          <a:prstGeom prst="straightConnector1">
            <a:avLst/>
          </a:prstGeom>
          <a:ln w="25400">
            <a:solidFill>
              <a:srgbClr val="000000"/>
            </a:solidFill>
            <a:miter lim="400000"/>
            <a:tailEnd type="triangle"/>
          </a:ln>
        </p:spPr>
      </p:cxnSp>
      <p:cxnSp>
        <p:nvCxnSpPr>
          <p:cNvPr id="180" name="Connection Line"/>
          <p:cNvCxnSpPr>
            <a:stCxn id="182" idx="0"/>
            <a:endCxn id="169" idx="0"/>
          </p:cNvCxnSpPr>
          <p:nvPr/>
        </p:nvCxnSpPr>
        <p:spPr>
          <a:xfrm flipV="1">
            <a:off x="2809742" y="4615890"/>
            <a:ext cx="5240969" cy="2731466"/>
          </a:xfrm>
          <a:prstGeom prst="straightConnector1">
            <a:avLst/>
          </a:prstGeom>
          <a:ln w="25400">
            <a:solidFill>
              <a:srgbClr val="000000"/>
            </a:solidFill>
            <a:miter lim="400000"/>
            <a:tailEnd type="triangle"/>
          </a:ln>
        </p:spPr>
      </p:cxnSp>
      <p:sp>
        <p:nvSpPr>
          <p:cNvPr id="181" name="Number of apple"/>
          <p:cNvSpPr txBox="1"/>
          <p:nvPr/>
        </p:nvSpPr>
        <p:spPr>
          <a:xfrm>
            <a:off x="625829" y="5921908"/>
            <a:ext cx="240091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Number of apple</a:t>
            </a:r>
          </a:p>
        </p:txBody>
      </p:sp>
      <p:sp>
        <p:nvSpPr>
          <p:cNvPr id="182" name="Consumption tax"/>
          <p:cNvSpPr txBox="1"/>
          <p:nvPr/>
        </p:nvSpPr>
        <p:spPr>
          <a:xfrm>
            <a:off x="1583837" y="7116672"/>
            <a:ext cx="245181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sp>
        <p:nvSpPr>
          <p:cNvPr id="183" name="3"/>
          <p:cNvSpPr txBox="1"/>
          <p:nvPr/>
        </p:nvSpPr>
        <p:spPr>
          <a:xfrm>
            <a:off x="3819190" y="5159908"/>
            <a:ext cx="283770"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3</a:t>
            </a:r>
          </a:p>
        </p:txBody>
      </p:sp>
      <p:sp>
        <p:nvSpPr>
          <p:cNvPr id="184" name="1.05"/>
          <p:cNvSpPr txBox="1"/>
          <p:nvPr/>
        </p:nvSpPr>
        <p:spPr>
          <a:xfrm>
            <a:off x="6042846" y="5701774"/>
            <a:ext cx="70744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1.05</a:t>
            </a:r>
          </a:p>
        </p:txBody>
      </p:sp>
      <p:grpSp>
        <p:nvGrpSpPr>
          <p:cNvPr id="190" name="Group"/>
          <p:cNvGrpSpPr/>
          <p:nvPr/>
        </p:nvGrpSpPr>
        <p:grpSpPr>
          <a:xfrm>
            <a:off x="5396245" y="4803376"/>
            <a:ext cx="5745889" cy="3534733"/>
            <a:chOff x="-110779" y="-175001"/>
            <a:chExt cx="5745888" cy="3534731"/>
          </a:xfrm>
        </p:grpSpPr>
        <p:pic>
          <p:nvPicPr>
            <p:cNvPr id="185" name="Line" descr="Line"/>
            <p:cNvPicPr>
              <a:picLocks noChangeAspect="0"/>
            </p:cNvPicPr>
            <p:nvPr/>
          </p:nvPicPr>
          <p:blipFill>
            <a:blip r:embed="rId5">
              <a:extLst/>
            </a:blip>
            <a:stretch>
              <a:fillRect/>
            </a:stretch>
          </p:blipFill>
          <p:spPr>
            <a:xfrm rot="13847739">
              <a:off x="2290506" y="829061"/>
              <a:ext cx="2121826" cy="352234"/>
            </a:xfrm>
            <a:prstGeom prst="rect">
              <a:avLst/>
            </a:prstGeom>
            <a:effectLst/>
          </p:spPr>
        </p:pic>
        <p:sp>
          <p:nvSpPr>
            <p:cNvPr id="187" name="Multiplication"/>
            <p:cNvSpPr/>
            <p:nvPr/>
          </p:nvSpPr>
          <p:spPr>
            <a:xfrm>
              <a:off x="4365108" y="208973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1">
                      <a:hueOff val="114395"/>
                      <a:lumOff val="-24975"/>
                    </a:schemeClr>
                  </a:solidFill>
                  <a:latin typeface="Chalkboard"/>
                  <a:ea typeface="Chalkboard"/>
                  <a:cs typeface="Chalkboard"/>
                  <a:sym typeface="Chalkboard"/>
                </a:defRPr>
              </a:lvl1pPr>
            </a:lstStyle>
            <a:p>
              <a:pPr/>
              <a:r>
                <a:t>Multiplication</a:t>
              </a:r>
            </a:p>
          </p:txBody>
        </p:sp>
        <p:pic>
          <p:nvPicPr>
            <p:cNvPr id="188" name="Line" descr="Line"/>
            <p:cNvPicPr>
              <a:picLocks noChangeAspect="0"/>
            </p:cNvPicPr>
            <p:nvPr/>
          </p:nvPicPr>
          <p:blipFill>
            <a:blip r:embed="rId6">
              <a:extLst/>
            </a:blip>
            <a:stretch>
              <a:fillRect/>
            </a:stretch>
          </p:blipFill>
          <p:spPr>
            <a:xfrm rot="12341158">
              <a:off x="-257411" y="785588"/>
              <a:ext cx="4512725" cy="352235"/>
            </a:xfrm>
            <a:prstGeom prst="rect">
              <a:avLst/>
            </a:prstGeom>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90"/>
                                        </p:tgtEl>
                                        <p:attrNameLst>
                                          <p:attrName>style.visibility</p:attrName>
                                        </p:attrNameLst>
                                      </p:cBhvr>
                                      <p:to>
                                        <p:strVal val="visible"/>
                                      </p:to>
                                    </p:set>
                                    <p:animEffect filter="wipe(right)" transition="in">
                                      <p:cBhvr>
                                        <p:cTn id="7" dur="7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Multiple inputs"/>
          <p:cNvSpPr txBox="1"/>
          <p:nvPr>
            <p:ph type="title"/>
          </p:nvPr>
        </p:nvSpPr>
        <p:spPr>
          <a:prstGeom prst="rect">
            <a:avLst/>
          </a:prstGeom>
        </p:spPr>
        <p:txBody>
          <a:bodyPr/>
          <a:lstStyle>
            <a:lvl1pPr>
              <a:defRPr>
                <a:latin typeface="Helvetica"/>
                <a:ea typeface="Helvetica"/>
                <a:cs typeface="Helvetica"/>
                <a:sym typeface="Helvetica"/>
              </a:defRPr>
            </a:lvl1pPr>
          </a:lstStyle>
          <a:p>
            <a:pPr/>
            <a:r>
              <a:t>Multiple inputs</a:t>
            </a:r>
          </a:p>
        </p:txBody>
      </p:sp>
      <p:sp>
        <p:nvSpPr>
          <p:cNvPr id="195" name="x"/>
          <p:cNvSpPr/>
          <p:nvPr/>
        </p:nvSpPr>
        <p:spPr>
          <a:xfrm>
            <a:off x="8301469" y="5432117"/>
            <a:ext cx="1002705" cy="1029197"/>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196" name="Line"/>
          <p:cNvSpPr/>
          <p:nvPr/>
        </p:nvSpPr>
        <p:spPr>
          <a:xfrm>
            <a:off x="6961183" y="5946715"/>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7" name="Line"/>
          <p:cNvSpPr/>
          <p:nvPr/>
        </p:nvSpPr>
        <p:spPr>
          <a:xfrm>
            <a:off x="9289792" y="5946715"/>
            <a:ext cx="1270001" cy="1"/>
          </a:xfrm>
          <a:prstGeom prst="line">
            <a:avLst/>
          </a:prstGeom>
          <a:ln w="381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pic>
        <p:nvPicPr>
          <p:cNvPr id="198" name="pngtree-cartoon-financial-money-illustration-image_1211866.jpg" descr="pngtree-cartoon-financial-money-illustration-image_1211866.jpg"/>
          <p:cNvPicPr>
            <a:picLocks noChangeAspect="1"/>
          </p:cNvPicPr>
          <p:nvPr/>
        </p:nvPicPr>
        <p:blipFill>
          <a:blip r:embed="rId3">
            <a:extLst/>
          </a:blip>
          <a:stretch>
            <a:fillRect/>
          </a:stretch>
        </p:blipFill>
        <p:spPr>
          <a:xfrm>
            <a:off x="10910490" y="5142381"/>
            <a:ext cx="1270001" cy="1270001"/>
          </a:xfrm>
          <a:prstGeom prst="rect">
            <a:avLst/>
          </a:prstGeom>
          <a:ln w="12700">
            <a:miter lim="400000"/>
          </a:ln>
        </p:spPr>
      </p:pic>
      <p:sp>
        <p:nvSpPr>
          <p:cNvPr id="226" name="Connection Line"/>
          <p:cNvSpPr/>
          <p:nvPr/>
        </p:nvSpPr>
        <p:spPr>
          <a:xfrm>
            <a:off x="5942409" y="6529869"/>
            <a:ext cx="2903684" cy="2370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2153" y="18511"/>
                  <a:pt x="19353" y="11311"/>
                  <a:pt x="21600" y="0"/>
                </a:cubicBezTo>
              </a:path>
            </a:pathLst>
          </a:custGeom>
          <a:ln w="25400">
            <a:solidFill>
              <a:srgbClr val="000000"/>
            </a:solidFill>
            <a:miter lim="400000"/>
            <a:tailEnd type="triangle"/>
          </a:ln>
        </p:spPr>
        <p:txBody>
          <a:bodyPr/>
          <a:lstStyle/>
          <a:p>
            <a:pPr/>
          </a:p>
        </p:txBody>
      </p:sp>
      <p:sp>
        <p:nvSpPr>
          <p:cNvPr id="200" name="Consumption tax"/>
          <p:cNvSpPr txBox="1"/>
          <p:nvPr/>
        </p:nvSpPr>
        <p:spPr>
          <a:xfrm>
            <a:off x="4716503" y="9062449"/>
            <a:ext cx="2451812"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Consumption tax</a:t>
            </a:r>
          </a:p>
        </p:txBody>
      </p:sp>
      <p:grpSp>
        <p:nvGrpSpPr>
          <p:cNvPr id="208" name="Group"/>
          <p:cNvGrpSpPr/>
          <p:nvPr/>
        </p:nvGrpSpPr>
        <p:grpSpPr>
          <a:xfrm>
            <a:off x="705775" y="3821581"/>
            <a:ext cx="4597997" cy="3543302"/>
            <a:chOff x="743254" y="78129"/>
            <a:chExt cx="4597995" cy="3543300"/>
          </a:xfrm>
        </p:grpSpPr>
        <p:pic>
          <p:nvPicPr>
            <p:cNvPr id="201" name="593172f62fce8.png" descr="593172f62fce8.png"/>
            <p:cNvPicPr>
              <a:picLocks noChangeAspect="1"/>
            </p:cNvPicPr>
            <p:nvPr/>
          </p:nvPicPr>
          <p:blipFill>
            <a:blip r:embed="rId4">
              <a:extLst/>
            </a:blip>
            <a:stretch>
              <a:fillRect/>
            </a:stretch>
          </p:blipFill>
          <p:spPr>
            <a:xfrm>
              <a:off x="743254" y="78129"/>
              <a:ext cx="1270001" cy="1270001"/>
            </a:xfrm>
            <a:prstGeom prst="rect">
              <a:avLst/>
            </a:prstGeom>
            <a:ln w="12700" cap="flat">
              <a:noFill/>
              <a:miter lim="400000"/>
            </a:ln>
            <a:effectLst/>
          </p:spPr>
        </p:pic>
        <p:sp>
          <p:nvSpPr>
            <p:cNvPr id="202" name="x"/>
            <p:cNvSpPr/>
            <p:nvPr/>
          </p:nvSpPr>
          <p:spPr>
            <a:xfrm>
              <a:off x="4338545" y="198531"/>
              <a:ext cx="1002705" cy="1029197"/>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203" name="Line"/>
            <p:cNvSpPr/>
            <p:nvPr/>
          </p:nvSpPr>
          <p:spPr>
            <a:xfrm>
              <a:off x="2408145" y="713129"/>
              <a:ext cx="191081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04" name="10"/>
            <p:cNvSpPr/>
            <p:nvPr/>
          </p:nvSpPr>
          <p:spPr>
            <a:xfrm>
              <a:off x="3363553" y="2305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10</a:t>
              </a:r>
            </a:p>
          </p:txBody>
        </p:sp>
        <p:sp>
          <p:nvSpPr>
            <p:cNvPr id="227" name="Connection Line"/>
            <p:cNvSpPr/>
            <p:nvPr/>
          </p:nvSpPr>
          <p:spPr>
            <a:xfrm>
              <a:off x="2553309" y="1298053"/>
              <a:ext cx="2158828" cy="1080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0912" y="20124"/>
                    <a:pt x="18112" y="12924"/>
                    <a:pt x="21600" y="0"/>
                  </a:cubicBezTo>
                </a:path>
              </a:pathLst>
            </a:custGeom>
            <a:noFill/>
            <a:ln w="25400" cap="flat">
              <a:solidFill>
                <a:srgbClr val="000000"/>
              </a:solidFill>
              <a:prstDash val="solid"/>
              <a:miter lim="400000"/>
              <a:tailEnd type="triangle" w="med" len="med"/>
            </a:ln>
            <a:effectLst/>
          </p:spPr>
          <p:txBody>
            <a:bodyPr/>
            <a:lstStyle/>
            <a:p>
              <a:pPr/>
            </a:p>
          </p:txBody>
        </p:sp>
        <p:sp>
          <p:nvSpPr>
            <p:cNvPr id="206" name="Number of apples"/>
            <p:cNvSpPr/>
            <p:nvPr/>
          </p:nvSpPr>
          <p:spPr>
            <a:xfrm>
              <a:off x="1276654" y="23514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vl1pPr>
            </a:lstStyle>
            <a:p>
              <a:pPr/>
              <a:r>
                <a:t>Number of apples</a:t>
              </a:r>
            </a:p>
          </p:txBody>
        </p:sp>
        <p:sp>
          <p:nvSpPr>
            <p:cNvPr id="207" name="2"/>
            <p:cNvSpPr/>
            <p:nvPr/>
          </p:nvSpPr>
          <p:spPr>
            <a:xfrm>
              <a:off x="3693753" y="18053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2</a:t>
              </a:r>
            </a:p>
          </p:txBody>
        </p:sp>
      </p:grpSp>
      <p:sp>
        <p:nvSpPr>
          <p:cNvPr id="209" name="1.05"/>
          <p:cNvSpPr txBox="1"/>
          <p:nvPr/>
        </p:nvSpPr>
        <p:spPr>
          <a:xfrm>
            <a:off x="7599387" y="7557685"/>
            <a:ext cx="7074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2">
                    <a:hueOff val="258623"/>
                    <a:satOff val="16006"/>
                    <a:lumOff val="-25223"/>
                  </a:schemeClr>
                </a:solidFill>
              </a:defRPr>
            </a:lvl1pPr>
          </a:lstStyle>
          <a:p>
            <a:pPr/>
            <a:r>
              <a:t>1.05</a:t>
            </a:r>
          </a:p>
        </p:txBody>
      </p:sp>
      <p:sp>
        <p:nvSpPr>
          <p:cNvPr id="210" name="Question: You are going to buy 2 apples and 1 watermelon. An apple’s price is 10 plus 5% consumption tax. A watermelon’s price is 30 plus 5% consumption tax.  How much should you pay?"/>
          <p:cNvSpPr txBox="1"/>
          <p:nvPr>
            <p:ph type="body" sz="quarter" idx="1"/>
          </p:nvPr>
        </p:nvSpPr>
        <p:spPr>
          <a:xfrm>
            <a:off x="323058" y="2253908"/>
            <a:ext cx="12358684" cy="1402717"/>
          </a:xfrm>
          <a:prstGeom prst="rect">
            <a:avLst/>
          </a:prstGeom>
        </p:spPr>
        <p:txBody>
          <a:bodyPr anchor="t"/>
          <a:lstStyle>
            <a:lvl1pPr marL="230481" indent="-230481">
              <a:spcBef>
                <a:spcPts val="3200"/>
              </a:spcBef>
              <a:defRPr sz="2800"/>
            </a:lvl1pPr>
          </a:lstStyle>
          <a:p>
            <a:pPr/>
            <a:r>
              <a:t>Question: You are going to buy 2 apples and 1 watermelon. An apple’s price is 10 plus 5% consumption tax. A watermelon’s price is 30 plus 5% consumption tax.  How much should you pay?</a:t>
            </a:r>
          </a:p>
        </p:txBody>
      </p:sp>
      <p:grpSp>
        <p:nvGrpSpPr>
          <p:cNvPr id="218" name="Group"/>
          <p:cNvGrpSpPr/>
          <p:nvPr/>
        </p:nvGrpSpPr>
        <p:grpSpPr>
          <a:xfrm>
            <a:off x="793750" y="6896243"/>
            <a:ext cx="4510022" cy="3528268"/>
            <a:chOff x="695696" y="147124"/>
            <a:chExt cx="4510021" cy="3528267"/>
          </a:xfrm>
        </p:grpSpPr>
        <p:sp>
          <p:nvSpPr>
            <p:cNvPr id="211" name="x"/>
            <p:cNvSpPr/>
            <p:nvPr/>
          </p:nvSpPr>
          <p:spPr>
            <a:xfrm>
              <a:off x="4203012" y="198531"/>
              <a:ext cx="1002706" cy="1029197"/>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3700">
                  <a:solidFill>
                    <a:srgbClr val="FFFFFF"/>
                  </a:solidFill>
                  <a:latin typeface="Helvetica Neue Light"/>
                  <a:ea typeface="Helvetica Neue Light"/>
                  <a:cs typeface="Helvetica Neue Light"/>
                  <a:sym typeface="Helvetica Neue Light"/>
                </a:defRPr>
              </a:lvl1pPr>
            </a:lstStyle>
            <a:p>
              <a:pPr/>
              <a:r>
                <a:t>x</a:t>
              </a:r>
            </a:p>
          </p:txBody>
        </p:sp>
        <p:sp>
          <p:nvSpPr>
            <p:cNvPr id="212" name="Line"/>
            <p:cNvSpPr/>
            <p:nvPr/>
          </p:nvSpPr>
          <p:spPr>
            <a:xfrm>
              <a:off x="2272612" y="713129"/>
              <a:ext cx="1910818" cy="1"/>
            </a:xfrm>
            <a:prstGeom prst="line">
              <a:avLst/>
            </a:prstGeom>
            <a:noFill/>
            <a:ln w="38100" cap="flat">
              <a:solidFill>
                <a:srgbClr val="000000"/>
              </a:solidFill>
              <a:prstDash val="solid"/>
              <a:miter lim="400000"/>
              <a:tailEnd type="triangle" w="med" len="med"/>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213" name="30"/>
            <p:cNvSpPr/>
            <p:nvPr/>
          </p:nvSpPr>
          <p:spPr>
            <a:xfrm>
              <a:off x="3228020" y="2305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30</a:t>
              </a:r>
            </a:p>
          </p:txBody>
        </p:sp>
        <p:sp>
          <p:nvSpPr>
            <p:cNvPr id="228" name="Connection Line"/>
            <p:cNvSpPr/>
            <p:nvPr/>
          </p:nvSpPr>
          <p:spPr>
            <a:xfrm>
              <a:off x="3388470" y="1298053"/>
              <a:ext cx="1188135" cy="1002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089" y="17959"/>
                    <a:pt x="18289" y="10759"/>
                    <a:pt x="21600" y="0"/>
                  </a:cubicBezTo>
                </a:path>
              </a:pathLst>
            </a:custGeom>
            <a:noFill/>
            <a:ln w="25400" cap="flat">
              <a:solidFill>
                <a:srgbClr val="000000"/>
              </a:solidFill>
              <a:prstDash val="solid"/>
              <a:miter lim="400000"/>
              <a:tailEnd type="triangle" w="med" len="med"/>
            </a:ln>
            <a:effectLst/>
          </p:spPr>
          <p:txBody>
            <a:bodyPr/>
            <a:lstStyle/>
            <a:p>
              <a:pPr/>
            </a:p>
          </p:txBody>
        </p:sp>
        <p:sp>
          <p:nvSpPr>
            <p:cNvPr id="215" name="Number of watermelons"/>
            <p:cNvSpPr/>
            <p:nvPr/>
          </p:nvSpPr>
          <p:spPr>
            <a:xfrm>
              <a:off x="1694230" y="240539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vl1pPr>
            </a:lstStyle>
            <a:p>
              <a:pPr/>
              <a:r>
                <a:t>Number of watermelons</a:t>
              </a:r>
            </a:p>
          </p:txBody>
        </p:sp>
        <p:sp>
          <p:nvSpPr>
            <p:cNvPr id="216" name="1"/>
            <p:cNvSpPr/>
            <p:nvPr/>
          </p:nvSpPr>
          <p:spPr>
            <a:xfrm>
              <a:off x="3558220" y="18053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2">
                      <a:hueOff val="258623"/>
                      <a:satOff val="16006"/>
                      <a:lumOff val="-25223"/>
                    </a:schemeClr>
                  </a:solidFill>
                </a:defRPr>
              </a:lvl1pPr>
            </a:lstStyle>
            <a:p>
              <a:pPr/>
              <a:r>
                <a:t>1</a:t>
              </a:r>
            </a:p>
          </p:txBody>
        </p:sp>
        <p:pic>
          <p:nvPicPr>
            <p:cNvPr id="217" name="Image" descr="Image"/>
            <p:cNvPicPr>
              <a:picLocks noChangeAspect="1"/>
            </p:cNvPicPr>
            <p:nvPr/>
          </p:nvPicPr>
          <p:blipFill>
            <a:blip r:embed="rId5">
              <a:extLst/>
            </a:blip>
            <a:stretch>
              <a:fillRect/>
            </a:stretch>
          </p:blipFill>
          <p:spPr>
            <a:xfrm>
              <a:off x="695696" y="147124"/>
              <a:ext cx="1328881" cy="1132011"/>
            </a:xfrm>
            <a:prstGeom prst="rect">
              <a:avLst/>
            </a:prstGeom>
            <a:ln w="12700" cap="flat">
              <a:noFill/>
              <a:miter lim="400000"/>
            </a:ln>
            <a:effectLst/>
          </p:spPr>
        </p:pic>
      </p:grpSp>
      <p:sp>
        <p:nvSpPr>
          <p:cNvPr id="219" name="+"/>
          <p:cNvSpPr/>
          <p:nvPr/>
        </p:nvSpPr>
        <p:spPr>
          <a:xfrm>
            <a:off x="6001047" y="5432117"/>
            <a:ext cx="1002706" cy="1029197"/>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solidFill>
                  <a:srgbClr val="FFFFFF"/>
                </a:solidFill>
                <a:latin typeface="+mn-lt"/>
                <a:ea typeface="+mn-ea"/>
                <a:cs typeface="+mn-cs"/>
                <a:sym typeface="Helvetica Neue Medium"/>
              </a:defRPr>
            </a:lvl1pPr>
          </a:lstStyle>
          <a:p>
            <a:pPr/>
            <a:r>
              <a:t>+</a:t>
            </a:r>
          </a:p>
        </p:txBody>
      </p:sp>
      <p:sp>
        <p:nvSpPr>
          <p:cNvPr id="220" name="Line"/>
          <p:cNvSpPr/>
          <p:nvPr/>
        </p:nvSpPr>
        <p:spPr>
          <a:xfrm>
            <a:off x="5329766" y="4683370"/>
            <a:ext cx="711259" cy="711258"/>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1" name="Line"/>
          <p:cNvSpPr/>
          <p:nvPr/>
        </p:nvSpPr>
        <p:spPr>
          <a:xfrm flipV="1">
            <a:off x="5334901" y="6496981"/>
            <a:ext cx="700990" cy="700990"/>
          </a:xfrm>
          <a:prstGeom prst="line">
            <a:avLst/>
          </a:prstGeom>
          <a:ln w="25400">
            <a:solidFill>
              <a:srgbClr val="000000"/>
            </a:solidFill>
            <a:miter lim="400000"/>
            <a:tailEnd type="triangle"/>
          </a:ln>
        </p:spPr>
        <p:txBody>
          <a:bodyPr lIns="50800" tIns="50800" rIns="50800" bIns="50800" anchor="ctr"/>
          <a:lstStyle/>
          <a:p>
            <a:pPr>
              <a:defRPr b="0" sz="2200">
                <a:solidFill>
                  <a:srgbClr val="FFFFFF"/>
                </a:solidFill>
                <a:latin typeface="+mn-lt"/>
                <a:ea typeface="+mn-ea"/>
                <a:cs typeface="+mn-cs"/>
                <a:sym typeface="Helvetica Neue Medium"/>
              </a:defRPr>
            </a:pPr>
          </a:p>
        </p:txBody>
      </p:sp>
      <p:grpSp>
        <p:nvGrpSpPr>
          <p:cNvPr id="225" name="Group"/>
          <p:cNvGrpSpPr/>
          <p:nvPr/>
        </p:nvGrpSpPr>
        <p:grpSpPr>
          <a:xfrm>
            <a:off x="6829390" y="4570733"/>
            <a:ext cx="3943448" cy="1270001"/>
            <a:chOff x="-110352" y="283729"/>
            <a:chExt cx="3943447" cy="1270000"/>
          </a:xfrm>
        </p:grpSpPr>
        <p:sp>
          <p:nvSpPr>
            <p:cNvPr id="222" name="Add operation"/>
            <p:cNvSpPr/>
            <p:nvPr/>
          </p:nvSpPr>
          <p:spPr>
            <a:xfrm>
              <a:off x="2563094" y="28372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1">
                      <a:hueOff val="114395"/>
                      <a:lumOff val="-24975"/>
                    </a:schemeClr>
                  </a:solidFill>
                  <a:latin typeface="Chalkboard"/>
                  <a:ea typeface="Chalkboard"/>
                  <a:cs typeface="Chalkboard"/>
                  <a:sym typeface="Chalkboard"/>
                </a:defRPr>
              </a:lvl1pPr>
            </a:lstStyle>
            <a:p>
              <a:pPr/>
              <a:r>
                <a:t>Add operation</a:t>
              </a:r>
            </a:p>
          </p:txBody>
        </p:sp>
        <p:pic>
          <p:nvPicPr>
            <p:cNvPr id="223" name="Line" descr="Line"/>
            <p:cNvPicPr>
              <a:picLocks noChangeAspect="0"/>
            </p:cNvPicPr>
            <p:nvPr/>
          </p:nvPicPr>
          <p:blipFill>
            <a:blip r:embed="rId6">
              <a:extLst/>
            </a:blip>
            <a:stretch>
              <a:fillRect/>
            </a:stretch>
          </p:blipFill>
          <p:spPr>
            <a:xfrm rot="9263914">
              <a:off x="-114021" y="741299"/>
              <a:ext cx="1624983" cy="352235"/>
            </a:xfrm>
            <a:prstGeom prst="rect">
              <a:avLst/>
            </a:prstGeom>
            <a:effectLst/>
          </p:spPr>
        </p:pic>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