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74" r:id="rId4"/>
    <p:sldId id="264" r:id="rId5"/>
    <p:sldId id="265" r:id="rId6"/>
    <p:sldId id="267" r:id="rId7"/>
    <p:sldId id="256" r:id="rId8"/>
    <p:sldId id="269" r:id="rId9"/>
    <p:sldId id="262" r:id="rId10"/>
    <p:sldId id="261" r:id="rId11"/>
    <p:sldId id="268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A2FE-1FEB-4290-B183-2596AC49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BBCA-AB6F-488B-82F9-0D6C9CDEA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B872-8CFF-448E-8156-4400960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4C59-2F4C-4611-BD14-412FC5E6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EED0-E9A9-42FC-B2B3-8CE6E55D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FE3-9920-4CB3-B03E-B71E1B9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8027D-E3F5-4D53-AF09-1238C9EB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E6EA-88F1-4BF3-AC20-A069A2E3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3404-0303-46F2-AF28-6D9B7C81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CB65-902C-47CE-9DE8-60EA645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43505-C316-499F-8B4D-252F0CF4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2B34-D5C4-40CC-9E31-FA6A23BF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DCD0-33D1-42E5-A72A-C9FC11A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4C9D-382F-4C53-A766-E97402E4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2DC2-120A-40C5-8363-AAC3966D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A2C-47C7-45B2-B232-EC9D526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B8BB-8DA1-4BA5-B4C1-5D75600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E38C-DD29-4462-BB2F-148ABD0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6BCE-B0C9-4B07-8C60-8985E921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8286-A26D-4AE0-ABBC-4D1ACDE8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C2A4-8FBE-44FA-8398-BFDE3D6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9D1B-40F7-49C9-A8ED-DACED88E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76A9-E131-485F-A5A5-3AFCF8A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21AC-DC84-49B1-A8E8-2CBFD253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C083-D4BF-48A9-8249-63A43D40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7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BD1-A513-4FD4-A732-D6D1D891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9A5A-DB5D-47D8-95C7-5E478447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7BA7E-A8D0-4315-BBB4-6A0D0DB5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EBFEB-E110-4E52-AD6F-7FD2897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BE3-2916-493C-8E6E-978FF9A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BC74-DA5E-4891-AD8C-5C417455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1ABE-4F23-4321-96FD-DAA5A003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3312-BE15-4EA0-A74E-C2DF06F0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79818-F105-4A4F-B6C5-FAECDEED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2E635-0D64-4453-8D32-E97DE4661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1795-CE62-4C6C-B983-8C05084F6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80091-D77F-4CF4-AA7C-92740BD9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999BC-EB06-4B80-8D4A-D208CC7E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24A72-4E7B-4260-97EB-A7C2F0E6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271-E258-49B6-B1B5-03C97D18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EE6E-51B9-4CE5-B329-8CDF2A6B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E66C8-B874-4070-B180-7B514671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B5C4-63E2-45C9-A5D8-8661CCB1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2294-3A7A-4309-B97B-7C706DF3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A10A-4FC1-4C0D-9C00-B4E42E6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979B-9392-40F3-8734-39492175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70B-BCF3-4306-9B0C-28BD9C77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69A6-9EC8-456B-83E1-002E6DC0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9149-2DD9-43B4-B53A-6D558486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F881-6795-4318-A77A-27A533F5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2738-7105-4A58-9783-5A0CEB38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63E1-9075-45FA-8CA5-6266EF82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DA3E-E448-4E22-866A-600282B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60B6C-9C03-4716-8580-BF1359DCB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87484-C2BA-4746-A3F4-4DD29D2E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CC77E-5985-4DB6-8BA2-793A6742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CD18-4A2F-49A9-ACA3-18E50AEB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9F44-267E-491E-B05E-01B5122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1E8D-4C06-4D39-9753-073D4784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0DD97-ABD7-4582-9207-A65F1370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D06E-A0ED-4DCE-90DB-6835B29FA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D3F1-2A15-4090-81A0-E14FCA2B1168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370-56D3-4501-B070-1A3A87AE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D9DE-47B8-465D-9528-9C8A3EDE1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2595v1.pd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0BCB9B-3EB7-498B-B5E9-77C4256AB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C87C-4B9D-4701-B8EB-A4B8705F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Speech to Text Model (STT)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3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2AFBC-4CD8-4216-8EEF-5CFFF4CA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25" y="1836392"/>
            <a:ext cx="8272688" cy="46564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83E31A-9624-4991-91A0-528014D6BB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42487-1CC5-4CA5-BB2D-0A25DCD56AF5}"/>
              </a:ext>
            </a:extLst>
          </p:cNvPr>
          <p:cNvSpPr txBox="1">
            <a:spLocks/>
          </p:cNvSpPr>
          <p:nvPr/>
        </p:nvSpPr>
        <p:spPr>
          <a:xfrm>
            <a:off x="225083" y="510829"/>
            <a:ext cx="1196691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Applying </a:t>
            </a:r>
            <a:r>
              <a:rPr lang="en-IN" u="sng" dirty="0"/>
              <a:t>Connectionist Temporal Classification (CTC)</a:t>
            </a:r>
          </a:p>
        </p:txBody>
      </p:sp>
    </p:spTree>
    <p:extLst>
      <p:ext uri="{BB962C8B-B14F-4D97-AF65-F5344CB8AC3E}">
        <p14:creationId xmlns:p14="http://schemas.microsoft.com/office/powerpoint/2010/main" val="138844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C487F-EC32-4FF8-B04D-70B5A3D8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690688"/>
            <a:ext cx="8934450" cy="15144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A7457F-E01E-4490-8E33-29F8BB7AB8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Language Model – N Gram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5AD9-CBD2-476D-AEEF-634F52972E5A}"/>
              </a:ext>
            </a:extLst>
          </p:cNvPr>
          <p:cNvSpPr txBox="1"/>
          <p:nvPr/>
        </p:nvSpPr>
        <p:spPr>
          <a:xfrm>
            <a:off x="1192697" y="4009334"/>
            <a:ext cx="10694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 Why we have these errors?</a:t>
            </a:r>
          </a:p>
          <a:p>
            <a:r>
              <a:rPr lang="en-US" sz="2000" dirty="0"/>
              <a:t>    Words rarely or never appear in the training sets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●  Solution: N-gram language model</a:t>
            </a:r>
          </a:p>
          <a:p>
            <a:r>
              <a:rPr lang="en-US" sz="2000" dirty="0"/>
              <a:t>     Easily trained from huge unlabeled text corpora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777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A7457F-E01E-4490-8E33-29F8BB7AB8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References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5AD9-CBD2-476D-AEEF-634F52972E5A}"/>
              </a:ext>
            </a:extLst>
          </p:cNvPr>
          <p:cNvSpPr txBox="1"/>
          <p:nvPr/>
        </p:nvSpPr>
        <p:spPr>
          <a:xfrm>
            <a:off x="659296" y="1690688"/>
            <a:ext cx="106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 </a:t>
            </a:r>
            <a:r>
              <a:rPr lang="en-US" sz="2000" dirty="0">
                <a:hlinkClick r:id="rId2"/>
              </a:rPr>
              <a:t>https://arxiv.org/pdf/1512.02595v1.pdf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83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9B8AC-16E6-4888-8F92-343F0BB87125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893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C9A4-5718-48B1-AB17-49800D65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5AD35-2DE6-49A3-871E-B0EC1BF7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3020219"/>
            <a:ext cx="8439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71B9-438A-405D-8A35-E83DA9B4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http://www.openslr.org/12/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70F0-C5F5-4C74-A0BF-0A4313C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LibriSpeech</a:t>
            </a:r>
            <a:r>
              <a:rPr lang="en-US" dirty="0"/>
              <a:t> ASR corpus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3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D73A-9395-431D-A19E-F7F0D4F3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5015-279F-44D8-96BD-6437E09E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Input</a:t>
            </a:r>
          </a:p>
          <a:p>
            <a:r>
              <a:rPr lang="en-US" sz="2400" dirty="0"/>
              <a:t>Model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Output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46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B4DE-5B68-4E14-A5DA-CD7652D5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Input (Speech)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55A0-20D3-4465-93F5-4A160A12CF20}"/>
              </a:ext>
            </a:extLst>
          </p:cNvPr>
          <p:cNvSpPr txBox="1"/>
          <p:nvPr/>
        </p:nvSpPr>
        <p:spPr>
          <a:xfrm>
            <a:off x="838199" y="1690688"/>
            <a:ext cx="1083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Speech wave is sampled and  Fourier Transformed to get the Spectrogram, which is the input for the Deep Learning Model.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F530D-8073-4BE7-9812-42BF4757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70" y="2560027"/>
            <a:ext cx="509526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DF44D-BE4D-4878-A94B-A369F336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70" y="4935937"/>
            <a:ext cx="5095260" cy="127933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1A1A133-5E54-4EC4-9E08-60B44F37CD31}"/>
              </a:ext>
            </a:extLst>
          </p:cNvPr>
          <p:cNvSpPr/>
          <p:nvPr/>
        </p:nvSpPr>
        <p:spPr>
          <a:xfrm>
            <a:off x="4837045" y="4265643"/>
            <a:ext cx="251790" cy="446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3E0C9-1870-4A2C-A8E0-1E63B49CA965}"/>
              </a:ext>
            </a:extLst>
          </p:cNvPr>
          <p:cNvSpPr txBox="1"/>
          <p:nvPr/>
        </p:nvSpPr>
        <p:spPr>
          <a:xfrm>
            <a:off x="5474803" y="426564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Transform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72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38B4-3311-4290-A1D4-2298F63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To Text (STT)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A3C8B-5DF1-4846-99F0-F00F8468D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22" y="1690688"/>
            <a:ext cx="4582926" cy="459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873AA-B2AB-45DB-AF2B-8A36176E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1865381"/>
            <a:ext cx="5391150" cy="4581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5E5CA6-A159-4D55-9334-6D169626B36B}"/>
              </a:ext>
            </a:extLst>
          </p:cNvPr>
          <p:cNvSpPr/>
          <p:nvPr/>
        </p:nvSpPr>
        <p:spPr>
          <a:xfrm>
            <a:off x="5068542" y="3502415"/>
            <a:ext cx="6758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2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E27C29-02E9-47A9-819D-4535F1395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81" y="1109178"/>
            <a:ext cx="5953125" cy="553940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E116C4B-69AE-4E76-927B-138A2C14D306}"/>
              </a:ext>
            </a:extLst>
          </p:cNvPr>
          <p:cNvSpPr txBox="1">
            <a:spLocks/>
          </p:cNvSpPr>
          <p:nvPr/>
        </p:nvSpPr>
        <p:spPr>
          <a:xfrm>
            <a:off x="745435" y="406467"/>
            <a:ext cx="10515600" cy="70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/>
              <a:t>Speech To Text (STT) Model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336926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8816-F53B-4AE4-A98B-EB6DA734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STT Model Architecture – RNN Model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1308-E3E0-49CF-AE68-AA2F3F6E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5" y="2016618"/>
            <a:ext cx="11577710" cy="4627494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Output                 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r>
              <a:rPr lang="en-IN"/>
              <a:t>Bi-Directional LSTM (2048 units</a:t>
            </a:r>
          </a:p>
          <a:p>
            <a:pPr marL="0" indent="0">
              <a:buNone/>
            </a:pPr>
            <a:r>
              <a:rPr lang="en-IN"/>
              <a:t> per direction)     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r>
              <a:rPr lang="en-IN"/>
              <a:t>Dense Layer (2048 units) Dropout 0.05 </a:t>
            </a:r>
          </a:p>
          <a:p>
            <a:pPr marL="0" indent="0">
              <a:buNone/>
            </a:pPr>
            <a:r>
              <a:rPr lang="en-IN"/>
              <a:t>Dense Layer (2048 units) Dropout 0.05</a:t>
            </a:r>
          </a:p>
          <a:p>
            <a:pPr marL="0" indent="0">
              <a:buNone/>
            </a:pPr>
            <a:r>
              <a:rPr lang="en-IN"/>
              <a:t>26 MFCC features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3D696-E3CF-4089-8176-1C60B3B8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1865381"/>
            <a:ext cx="5391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3A65-9687-48CC-B81B-4BE8D4EA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Output of the RNN Model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B6A4A-8968-484A-8681-367F5678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65890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Speech to Text Model (STT)</vt:lpstr>
      <vt:lpstr>PowerPoint Presentation</vt:lpstr>
      <vt:lpstr>http://www.openslr.org/12/</vt:lpstr>
      <vt:lpstr>Contents</vt:lpstr>
      <vt:lpstr>Input (Speech)</vt:lpstr>
      <vt:lpstr>Speech To Text (STT) Model</vt:lpstr>
      <vt:lpstr>PowerPoint Presentation</vt:lpstr>
      <vt:lpstr>STT Model Architecture – RNN Model</vt:lpstr>
      <vt:lpstr>Output of the RNN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Model (STT)</dc:title>
  <dc:creator>Aashish Agarwal</dc:creator>
  <cp:lastModifiedBy>Aashish Agarwal</cp:lastModifiedBy>
  <cp:revision>6</cp:revision>
  <dcterms:created xsi:type="dcterms:W3CDTF">2019-01-09T18:21:55Z</dcterms:created>
  <dcterms:modified xsi:type="dcterms:W3CDTF">2019-03-26T08:50:12Z</dcterms:modified>
</cp:coreProperties>
</file>