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5"/>
  </p:notesMasterIdLst>
  <p:sldIdLst>
    <p:sldId id="256" r:id="rId2"/>
    <p:sldId id="265" r:id="rId3"/>
    <p:sldId id="264" r:id="rId4"/>
    <p:sldId id="259" r:id="rId5"/>
    <p:sldId id="267" r:id="rId6"/>
    <p:sldId id="268" r:id="rId7"/>
    <p:sldId id="274" r:id="rId8"/>
    <p:sldId id="273" r:id="rId9"/>
    <p:sldId id="266" r:id="rId10"/>
    <p:sldId id="272"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69" r:id="rId31"/>
    <p:sldId id="271" r:id="rId32"/>
    <p:sldId id="270" r:id="rId33"/>
    <p:sldId id="294"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Y JADHAV" userId="cfc6273f7b2e490a" providerId="LiveId" clId="{9E61C1E8-6261-484D-B769-7718D595AFCE}"/>
    <pc:docChg chg="undo custSel addSld delSld modSld sldOrd">
      <pc:chgData name="AJAY JADHAV" userId="cfc6273f7b2e490a" providerId="LiveId" clId="{9E61C1E8-6261-484D-B769-7718D595AFCE}" dt="2022-09-22T13:45:26.614" v="2711" actId="1076"/>
      <pc:docMkLst>
        <pc:docMk/>
      </pc:docMkLst>
      <pc:sldChg chg="modSp mod">
        <pc:chgData name="AJAY JADHAV" userId="cfc6273f7b2e490a" providerId="LiveId" clId="{9E61C1E8-6261-484D-B769-7718D595AFCE}" dt="2022-09-22T08:00:28.151" v="1660" actId="20578"/>
        <pc:sldMkLst>
          <pc:docMk/>
          <pc:sldMk cId="0" sldId="256"/>
        </pc:sldMkLst>
        <pc:spChg chg="mod">
          <ac:chgData name="AJAY JADHAV" userId="cfc6273f7b2e490a" providerId="LiveId" clId="{9E61C1E8-6261-484D-B769-7718D595AFCE}" dt="2022-09-22T08:00:28.151" v="1660" actId="20578"/>
          <ac:spMkLst>
            <pc:docMk/>
            <pc:sldMk cId="0" sldId="256"/>
            <ac:spMk id="55" creationId="{00000000-0000-0000-0000-000000000000}"/>
          </ac:spMkLst>
        </pc:spChg>
      </pc:sldChg>
      <pc:sldChg chg="del">
        <pc:chgData name="AJAY JADHAV" userId="cfc6273f7b2e490a" providerId="LiveId" clId="{9E61C1E8-6261-484D-B769-7718D595AFCE}" dt="2022-09-20T12:55:48.218" v="229" actId="47"/>
        <pc:sldMkLst>
          <pc:docMk/>
          <pc:sldMk cId="0" sldId="257"/>
        </pc:sldMkLst>
      </pc:sldChg>
      <pc:sldChg chg="addSp modSp new del mod">
        <pc:chgData name="AJAY JADHAV" userId="cfc6273f7b2e490a" providerId="LiveId" clId="{9E61C1E8-6261-484D-B769-7718D595AFCE}" dt="2022-09-22T12:47:45.214" v="1770" actId="47"/>
        <pc:sldMkLst>
          <pc:docMk/>
          <pc:sldMk cId="3876432982" sldId="258"/>
        </pc:sldMkLst>
        <pc:spChg chg="mod">
          <ac:chgData name="AJAY JADHAV" userId="cfc6273f7b2e490a" providerId="LiveId" clId="{9E61C1E8-6261-484D-B769-7718D595AFCE}" dt="2022-09-20T14:29:10.323" v="1554" actId="20577"/>
          <ac:spMkLst>
            <pc:docMk/>
            <pc:sldMk cId="3876432982" sldId="258"/>
            <ac:spMk id="2" creationId="{2E92F0DF-1216-77F2-BF5A-9FCA7CA63EC5}"/>
          </ac:spMkLst>
        </pc:spChg>
        <pc:spChg chg="mod">
          <ac:chgData name="AJAY JADHAV" userId="cfc6273f7b2e490a" providerId="LiveId" clId="{9E61C1E8-6261-484D-B769-7718D595AFCE}" dt="2022-09-20T12:58:52.130" v="306" actId="20577"/>
          <ac:spMkLst>
            <pc:docMk/>
            <pc:sldMk cId="3876432982" sldId="258"/>
            <ac:spMk id="3" creationId="{FCC51DF8-CB59-682B-F572-33DB38B87320}"/>
          </ac:spMkLst>
        </pc:spChg>
        <pc:graphicFrameChg chg="add mod modGraphic">
          <ac:chgData name="AJAY JADHAV" userId="cfc6273f7b2e490a" providerId="LiveId" clId="{9E61C1E8-6261-484D-B769-7718D595AFCE}" dt="2022-09-21T08:28:45.112" v="1630" actId="6549"/>
          <ac:graphicFrameMkLst>
            <pc:docMk/>
            <pc:sldMk cId="3876432982" sldId="258"/>
            <ac:graphicFrameMk id="4" creationId="{673968D8-7464-112E-7434-05BF4ECAAAC4}"/>
          </ac:graphicFrameMkLst>
        </pc:graphicFrameChg>
      </pc:sldChg>
      <pc:sldChg chg="addSp modSp new mod ord">
        <pc:chgData name="AJAY JADHAV" userId="cfc6273f7b2e490a" providerId="LiveId" clId="{9E61C1E8-6261-484D-B769-7718D595AFCE}" dt="2022-09-22T13:23:07.413" v="2559" actId="1076"/>
        <pc:sldMkLst>
          <pc:docMk/>
          <pc:sldMk cId="3249058918" sldId="259"/>
        </pc:sldMkLst>
        <pc:spChg chg="mod">
          <ac:chgData name="AJAY JADHAV" userId="cfc6273f7b2e490a" providerId="LiveId" clId="{9E61C1E8-6261-484D-B769-7718D595AFCE}" dt="2022-09-22T13:02:05.109" v="1912" actId="20577"/>
          <ac:spMkLst>
            <pc:docMk/>
            <pc:sldMk cId="3249058918" sldId="259"/>
            <ac:spMk id="2" creationId="{787DC677-A508-2EE6-1A08-C9EFBA086EBD}"/>
          </ac:spMkLst>
        </pc:spChg>
        <pc:spChg chg="mod">
          <ac:chgData name="AJAY JADHAV" userId="cfc6273f7b2e490a" providerId="LiveId" clId="{9E61C1E8-6261-484D-B769-7718D595AFCE}" dt="2022-09-22T13:12:21.303" v="2477" actId="20577"/>
          <ac:spMkLst>
            <pc:docMk/>
            <pc:sldMk cId="3249058918" sldId="259"/>
            <ac:spMk id="3" creationId="{121CE891-7CD3-2190-2CD0-BC5A1CD129E2}"/>
          </ac:spMkLst>
        </pc:spChg>
        <pc:picChg chg="add mod">
          <ac:chgData name="AJAY JADHAV" userId="cfc6273f7b2e490a" providerId="LiveId" clId="{9E61C1E8-6261-484D-B769-7718D595AFCE}" dt="2022-09-22T13:23:07.413" v="2559" actId="1076"/>
          <ac:picMkLst>
            <pc:docMk/>
            <pc:sldMk cId="3249058918" sldId="259"/>
            <ac:picMk id="4" creationId="{0BF31353-A6D6-5136-0BDA-B45643F41AF9}"/>
          </ac:picMkLst>
        </pc:picChg>
      </pc:sldChg>
      <pc:sldChg chg="modSp new del mod">
        <pc:chgData name="AJAY JADHAV" userId="cfc6273f7b2e490a" providerId="LiveId" clId="{9E61C1E8-6261-484D-B769-7718D595AFCE}" dt="2022-09-22T12:52:30.839" v="1783" actId="47"/>
        <pc:sldMkLst>
          <pc:docMk/>
          <pc:sldMk cId="471795856" sldId="260"/>
        </pc:sldMkLst>
        <pc:spChg chg="mod">
          <ac:chgData name="AJAY JADHAV" userId="cfc6273f7b2e490a" providerId="LiveId" clId="{9E61C1E8-6261-484D-B769-7718D595AFCE}" dt="2022-09-22T07:18:23.503" v="1634" actId="20577"/>
          <ac:spMkLst>
            <pc:docMk/>
            <pc:sldMk cId="471795856" sldId="260"/>
            <ac:spMk id="3" creationId="{12E07CB7-2843-D46B-3494-595646415CE3}"/>
          </ac:spMkLst>
        </pc:spChg>
      </pc:sldChg>
      <pc:sldChg chg="add del">
        <pc:chgData name="AJAY JADHAV" userId="cfc6273f7b2e490a" providerId="LiveId" clId="{9E61C1E8-6261-484D-B769-7718D595AFCE}" dt="2022-09-21T15:29:52.888" v="1631" actId="47"/>
        <pc:sldMkLst>
          <pc:docMk/>
          <pc:sldMk cId="3735198514" sldId="260"/>
        </pc:sldMkLst>
      </pc:sldChg>
      <pc:sldChg chg="modSp new del mod">
        <pc:chgData name="AJAY JADHAV" userId="cfc6273f7b2e490a" providerId="LiveId" clId="{9E61C1E8-6261-484D-B769-7718D595AFCE}" dt="2022-09-22T12:52:35.297" v="1785" actId="47"/>
        <pc:sldMkLst>
          <pc:docMk/>
          <pc:sldMk cId="595054248" sldId="261"/>
        </pc:sldMkLst>
        <pc:spChg chg="mod">
          <ac:chgData name="AJAY JADHAV" userId="cfc6273f7b2e490a" providerId="LiveId" clId="{9E61C1E8-6261-484D-B769-7718D595AFCE}" dt="2022-09-22T07:21:46.051" v="1651" actId="14"/>
          <ac:spMkLst>
            <pc:docMk/>
            <pc:sldMk cId="595054248" sldId="261"/>
            <ac:spMk id="3" creationId="{A21CE352-59BF-9094-6C34-3304436792CB}"/>
          </ac:spMkLst>
        </pc:spChg>
      </pc:sldChg>
      <pc:sldChg chg="modSp new del mod">
        <pc:chgData name="AJAY JADHAV" userId="cfc6273f7b2e490a" providerId="LiveId" clId="{9E61C1E8-6261-484D-B769-7718D595AFCE}" dt="2022-09-22T12:52:33.948" v="1784" actId="47"/>
        <pc:sldMkLst>
          <pc:docMk/>
          <pc:sldMk cId="3665890575" sldId="262"/>
        </pc:sldMkLst>
        <pc:spChg chg="mod">
          <ac:chgData name="AJAY JADHAV" userId="cfc6273f7b2e490a" providerId="LiveId" clId="{9E61C1E8-6261-484D-B769-7718D595AFCE}" dt="2022-09-22T07:22:26.560" v="1655" actId="404"/>
          <ac:spMkLst>
            <pc:docMk/>
            <pc:sldMk cId="3665890575" sldId="262"/>
            <ac:spMk id="3" creationId="{74C083C5-2079-4F02-8B5D-561BC3A41890}"/>
          </ac:spMkLst>
        </pc:spChg>
      </pc:sldChg>
      <pc:sldChg chg="modSp new del mod ord">
        <pc:chgData name="AJAY JADHAV" userId="cfc6273f7b2e490a" providerId="LiveId" clId="{9E61C1E8-6261-484D-B769-7718D595AFCE}" dt="2022-09-22T13:13:16.722" v="2479" actId="47"/>
        <pc:sldMkLst>
          <pc:docMk/>
          <pc:sldMk cId="3371940813" sldId="263"/>
        </pc:sldMkLst>
        <pc:spChg chg="mod">
          <ac:chgData name="AJAY JADHAV" userId="cfc6273f7b2e490a" providerId="LiveId" clId="{9E61C1E8-6261-484D-B769-7718D595AFCE}" dt="2022-09-22T13:00:44.424" v="1871" actId="6549"/>
          <ac:spMkLst>
            <pc:docMk/>
            <pc:sldMk cId="3371940813" sldId="263"/>
            <ac:spMk id="2" creationId="{4E537565-30BD-46DD-554F-761C2BFB7BDA}"/>
          </ac:spMkLst>
        </pc:spChg>
        <pc:spChg chg="mod">
          <ac:chgData name="AJAY JADHAV" userId="cfc6273f7b2e490a" providerId="LiveId" clId="{9E61C1E8-6261-484D-B769-7718D595AFCE}" dt="2022-09-22T13:00:38.034" v="1869" actId="108"/>
          <ac:spMkLst>
            <pc:docMk/>
            <pc:sldMk cId="3371940813" sldId="263"/>
            <ac:spMk id="3" creationId="{69338920-3706-5C99-9B32-983FA0941AF2}"/>
          </ac:spMkLst>
        </pc:spChg>
      </pc:sldChg>
      <pc:sldChg chg="addSp modSp new mod ord">
        <pc:chgData name="AJAY JADHAV" userId="cfc6273f7b2e490a" providerId="LiveId" clId="{9E61C1E8-6261-484D-B769-7718D595AFCE}" dt="2022-09-22T13:45:02.398" v="2708" actId="1076"/>
        <pc:sldMkLst>
          <pc:docMk/>
          <pc:sldMk cId="3027957185" sldId="264"/>
        </pc:sldMkLst>
        <pc:spChg chg="mod">
          <ac:chgData name="AJAY JADHAV" userId="cfc6273f7b2e490a" providerId="LiveId" clId="{9E61C1E8-6261-484D-B769-7718D595AFCE}" dt="2022-09-22T13:01:11.157" v="1889" actId="20577"/>
          <ac:spMkLst>
            <pc:docMk/>
            <pc:sldMk cId="3027957185" sldId="264"/>
            <ac:spMk id="2" creationId="{05E0B8A0-63C3-B8ED-3652-40F37D3F93B2}"/>
          </ac:spMkLst>
        </pc:spChg>
        <pc:spChg chg="mod">
          <ac:chgData name="AJAY JADHAV" userId="cfc6273f7b2e490a" providerId="LiveId" clId="{9E61C1E8-6261-484D-B769-7718D595AFCE}" dt="2022-09-22T12:47:34.064" v="1769" actId="14100"/>
          <ac:spMkLst>
            <pc:docMk/>
            <pc:sldMk cId="3027957185" sldId="264"/>
            <ac:spMk id="3" creationId="{573DA6EC-312E-D4C5-37AE-4B1B9544BDFF}"/>
          </ac:spMkLst>
        </pc:spChg>
        <pc:picChg chg="add mod">
          <ac:chgData name="AJAY JADHAV" userId="cfc6273f7b2e490a" providerId="LiveId" clId="{9E61C1E8-6261-484D-B769-7718D595AFCE}" dt="2022-09-22T13:45:02.398" v="2708" actId="1076"/>
          <ac:picMkLst>
            <pc:docMk/>
            <pc:sldMk cId="3027957185" sldId="264"/>
            <ac:picMk id="4" creationId="{483CF8D9-25D2-483F-8686-0A1854F1B833}"/>
          </ac:picMkLst>
        </pc:picChg>
      </pc:sldChg>
      <pc:sldChg chg="addSp delSp modSp new mod">
        <pc:chgData name="AJAY JADHAV" userId="cfc6273f7b2e490a" providerId="LiveId" clId="{9E61C1E8-6261-484D-B769-7718D595AFCE}" dt="2022-09-22T13:45:26.614" v="2711" actId="1076"/>
        <pc:sldMkLst>
          <pc:docMk/>
          <pc:sldMk cId="4182737150" sldId="265"/>
        </pc:sldMkLst>
        <pc:spChg chg="mod">
          <ac:chgData name="AJAY JADHAV" userId="cfc6273f7b2e490a" providerId="LiveId" clId="{9E61C1E8-6261-484D-B769-7718D595AFCE}" dt="2022-09-22T12:45:40.556" v="1758" actId="207"/>
          <ac:spMkLst>
            <pc:docMk/>
            <pc:sldMk cId="4182737150" sldId="265"/>
            <ac:spMk id="2" creationId="{67F49710-52C9-BB4E-4D8D-D8DB795F66B0}"/>
          </ac:spMkLst>
        </pc:spChg>
        <pc:spChg chg="mod">
          <ac:chgData name="AJAY JADHAV" userId="cfc6273f7b2e490a" providerId="LiveId" clId="{9E61C1E8-6261-484D-B769-7718D595AFCE}" dt="2022-09-22T13:44:19.159" v="2697" actId="20577"/>
          <ac:spMkLst>
            <pc:docMk/>
            <pc:sldMk cId="4182737150" sldId="265"/>
            <ac:spMk id="3" creationId="{87EF39CF-92DF-E9FD-5C7A-9E606BDB7993}"/>
          </ac:spMkLst>
        </pc:spChg>
        <pc:picChg chg="add mod">
          <ac:chgData name="AJAY JADHAV" userId="cfc6273f7b2e490a" providerId="LiveId" clId="{9E61C1E8-6261-484D-B769-7718D595AFCE}" dt="2022-09-22T13:44:26.317" v="2699" actId="14100"/>
          <ac:picMkLst>
            <pc:docMk/>
            <pc:sldMk cId="4182737150" sldId="265"/>
            <ac:picMk id="4" creationId="{82CFD489-D594-FDA9-D442-FDBFCBDE8E98}"/>
          </ac:picMkLst>
        </pc:picChg>
        <pc:picChg chg="add del mod">
          <ac:chgData name="AJAY JADHAV" userId="cfc6273f7b2e490a" providerId="LiveId" clId="{9E61C1E8-6261-484D-B769-7718D595AFCE}" dt="2022-09-22T13:44:50.779" v="2703" actId="21"/>
          <ac:picMkLst>
            <pc:docMk/>
            <pc:sldMk cId="4182737150" sldId="265"/>
            <ac:picMk id="5" creationId="{0BC9E6A4-9F21-E3E8-A667-4786EE73082D}"/>
          </ac:picMkLst>
        </pc:picChg>
        <pc:picChg chg="add mod">
          <ac:chgData name="AJAY JADHAV" userId="cfc6273f7b2e490a" providerId="LiveId" clId="{9E61C1E8-6261-484D-B769-7718D595AFCE}" dt="2022-09-22T13:45:26.614" v="2711" actId="1076"/>
          <ac:picMkLst>
            <pc:docMk/>
            <pc:sldMk cId="4182737150" sldId="265"/>
            <ac:picMk id="6" creationId="{3AD35599-62FC-C661-CA35-842C5907FFF9}"/>
          </ac:picMkLst>
        </pc:picChg>
      </pc:sldChg>
      <pc:sldChg chg="addSp delSp modSp new mod">
        <pc:chgData name="AJAY JADHAV" userId="cfc6273f7b2e490a" providerId="LiveId" clId="{9E61C1E8-6261-484D-B769-7718D595AFCE}" dt="2022-09-22T13:42:00.112" v="2652" actId="108"/>
        <pc:sldMkLst>
          <pc:docMk/>
          <pc:sldMk cId="2742930054" sldId="266"/>
        </pc:sldMkLst>
        <pc:spChg chg="del mod">
          <ac:chgData name="AJAY JADHAV" userId="cfc6273f7b2e490a" providerId="LiveId" clId="{9E61C1E8-6261-484D-B769-7718D595AFCE}" dt="2022-09-22T13:40:35.070" v="2632" actId="21"/>
          <ac:spMkLst>
            <pc:docMk/>
            <pc:sldMk cId="2742930054" sldId="266"/>
            <ac:spMk id="2" creationId="{0B0D0C26-9BB2-3DA8-0690-F3AB292F7E03}"/>
          </ac:spMkLst>
        </pc:spChg>
        <pc:spChg chg="mod">
          <ac:chgData name="AJAY JADHAV" userId="cfc6273f7b2e490a" providerId="LiveId" clId="{9E61C1E8-6261-484D-B769-7718D595AFCE}" dt="2022-09-22T13:41:53.059" v="2651" actId="6549"/>
          <ac:spMkLst>
            <pc:docMk/>
            <pc:sldMk cId="2742930054" sldId="266"/>
            <ac:spMk id="3" creationId="{E565DBC2-4A25-EDAE-C744-5BDD96FD58ED}"/>
          </ac:spMkLst>
        </pc:spChg>
        <pc:spChg chg="add mod">
          <ac:chgData name="AJAY JADHAV" userId="cfc6273f7b2e490a" providerId="LiveId" clId="{9E61C1E8-6261-484D-B769-7718D595AFCE}" dt="2022-09-22T13:42:00.112" v="2652" actId="108"/>
          <ac:spMkLst>
            <pc:docMk/>
            <pc:sldMk cId="2742930054" sldId="266"/>
            <ac:spMk id="5" creationId="{45EB727D-4C63-55B0-6125-4B380CBB0830}"/>
          </ac:spMkLst>
        </pc:spChg>
      </pc:sldChg>
      <pc:sldChg chg="addSp delSp modSp new mod">
        <pc:chgData name="AJAY JADHAV" userId="cfc6273f7b2e490a" providerId="LiveId" clId="{9E61C1E8-6261-484D-B769-7718D595AFCE}" dt="2022-09-22T13:41:29.559" v="2649" actId="14100"/>
        <pc:sldMkLst>
          <pc:docMk/>
          <pc:sldMk cId="25845469" sldId="267"/>
        </pc:sldMkLst>
        <pc:spChg chg="del mod">
          <ac:chgData name="AJAY JADHAV" userId="cfc6273f7b2e490a" providerId="LiveId" clId="{9E61C1E8-6261-484D-B769-7718D595AFCE}" dt="2022-09-22T13:40:40.022" v="2633" actId="478"/>
          <ac:spMkLst>
            <pc:docMk/>
            <pc:sldMk cId="25845469" sldId="267"/>
            <ac:spMk id="2" creationId="{BB4BF195-9235-DCE4-A5AA-FF520D710B4E}"/>
          </ac:spMkLst>
        </pc:spChg>
        <pc:spChg chg="add del mod">
          <ac:chgData name="AJAY JADHAV" userId="cfc6273f7b2e490a" providerId="LiveId" clId="{9E61C1E8-6261-484D-B769-7718D595AFCE}" dt="2022-09-22T13:41:09.841" v="2645" actId="108"/>
          <ac:spMkLst>
            <pc:docMk/>
            <pc:sldMk cId="25845469" sldId="267"/>
            <ac:spMk id="7" creationId="{5DC9F3B0-0259-91D8-B660-140A9C8B0FC6}"/>
          </ac:spMkLst>
        </pc:spChg>
        <pc:graphicFrameChg chg="add del mod">
          <ac:chgData name="AJAY JADHAV" userId="cfc6273f7b2e490a" providerId="LiveId" clId="{9E61C1E8-6261-484D-B769-7718D595AFCE}" dt="2022-09-22T13:38:39.108" v="2562"/>
          <ac:graphicFrameMkLst>
            <pc:docMk/>
            <pc:sldMk cId="25845469" sldId="267"/>
            <ac:graphicFrameMk id="4" creationId="{0A588AB7-C1C3-4587-CA13-4A6D71A2B638}"/>
          </ac:graphicFrameMkLst>
        </pc:graphicFrameChg>
        <pc:graphicFrameChg chg="add mod modGraphic">
          <ac:chgData name="AJAY JADHAV" userId="cfc6273f7b2e490a" providerId="LiveId" clId="{9E61C1E8-6261-484D-B769-7718D595AFCE}" dt="2022-09-22T13:41:29.559" v="2649" actId="14100"/>
          <ac:graphicFrameMkLst>
            <pc:docMk/>
            <pc:sldMk cId="25845469" sldId="267"/>
            <ac:graphicFrameMk id="5" creationId="{6661C8C2-05C3-876F-7245-44EBA3268619}"/>
          </ac:graphicFrameMkLst>
        </pc:graphicFrameChg>
        <pc:picChg chg="add del">
          <ac:chgData name="AJAY JADHAV" userId="cfc6273f7b2e490a" providerId="LiveId" clId="{9E61C1E8-6261-484D-B769-7718D595AFCE}" dt="2022-09-22T13:40:49.044" v="2636"/>
          <ac:picMkLst>
            <pc:docMk/>
            <pc:sldMk cId="25845469" sldId="267"/>
            <ac:picMk id="8" creationId="{44240919-A74F-EF03-E26F-7887770F8758}"/>
          </ac:picMkLst>
        </pc:picChg>
      </pc:sldChg>
      <pc:sldChg chg="addSp modSp new mod">
        <pc:chgData name="AJAY JADHAV" userId="cfc6273f7b2e490a" providerId="LiveId" clId="{9E61C1E8-6261-484D-B769-7718D595AFCE}" dt="2022-09-22T13:41:24.140" v="2648" actId="14100"/>
        <pc:sldMkLst>
          <pc:docMk/>
          <pc:sldMk cId="1791031525" sldId="268"/>
        </pc:sldMkLst>
        <pc:spChg chg="mod">
          <ac:chgData name="AJAY JADHAV" userId="cfc6273f7b2e490a" providerId="LiveId" clId="{9E61C1E8-6261-484D-B769-7718D595AFCE}" dt="2022-09-22T13:41:19.613" v="2647" actId="108"/>
          <ac:spMkLst>
            <pc:docMk/>
            <pc:sldMk cId="1791031525" sldId="268"/>
            <ac:spMk id="2" creationId="{F5D7C045-6F63-1B4B-D61D-D0C52B6ED231}"/>
          </ac:spMkLst>
        </pc:spChg>
        <pc:graphicFrameChg chg="add mod modGraphic">
          <ac:chgData name="AJAY JADHAV" userId="cfc6273f7b2e490a" providerId="LiveId" clId="{9E61C1E8-6261-484D-B769-7718D595AFCE}" dt="2022-09-22T13:41:24.140" v="2648" actId="14100"/>
          <ac:graphicFrameMkLst>
            <pc:docMk/>
            <pc:sldMk cId="1791031525" sldId="268"/>
            <ac:graphicFrameMk id="4" creationId="{D3ECAEE5-876E-8585-9C34-8C155E47EBB6}"/>
          </ac:graphicFrameMkLst>
        </pc:graphicFrameChg>
      </pc:sldChg>
      <pc:sldChg chg="modSp new mod">
        <pc:chgData name="AJAY JADHAV" userId="cfc6273f7b2e490a" providerId="LiveId" clId="{9E61C1E8-6261-484D-B769-7718D595AFCE}" dt="2022-09-22T13:42:17.514" v="2655" actId="108"/>
        <pc:sldMkLst>
          <pc:docMk/>
          <pc:sldMk cId="3473326912" sldId="269"/>
        </pc:sldMkLst>
        <pc:spChg chg="mod">
          <ac:chgData name="AJAY JADHAV" userId="cfc6273f7b2e490a" providerId="LiveId" clId="{9E61C1E8-6261-484D-B769-7718D595AFCE}" dt="2022-09-22T13:42:17.514" v="2655" actId="108"/>
          <ac:spMkLst>
            <pc:docMk/>
            <pc:sldMk cId="3473326912" sldId="269"/>
            <ac:spMk id="2" creationId="{EE14284D-8751-F303-7168-E5F28241DF8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F38244-D028-4BF5-AA13-8A3120FC3A7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4B5E5007-37C7-4465-ACF1-454278189022}">
      <dgm:prSet phldrT="[Text]" custT="1"/>
      <dgm:spPr/>
      <dgm:t>
        <a:bodyPr/>
        <a:lstStyle/>
        <a:p>
          <a:r>
            <a:rPr lang="en-US" sz="1400" b="1" dirty="0"/>
            <a:t>Hotel Booking Dataset</a:t>
          </a:r>
          <a:endParaRPr lang="en-IN" sz="1400" b="1" dirty="0"/>
        </a:p>
      </dgm:t>
    </dgm:pt>
    <dgm:pt modelId="{5BAC841D-167B-4D9B-B5A2-6E79FD4B9A2F}" type="parTrans" cxnId="{5A67C6C5-0930-4AF0-A891-4EE1DC1C7F4A}">
      <dgm:prSet/>
      <dgm:spPr/>
      <dgm:t>
        <a:bodyPr/>
        <a:lstStyle/>
        <a:p>
          <a:endParaRPr lang="en-IN"/>
        </a:p>
      </dgm:t>
    </dgm:pt>
    <dgm:pt modelId="{BD32F16C-5BDB-4311-B9DD-BDA5A91095B3}" type="sibTrans" cxnId="{5A67C6C5-0930-4AF0-A891-4EE1DC1C7F4A}">
      <dgm:prSet/>
      <dgm:spPr/>
      <dgm:t>
        <a:bodyPr/>
        <a:lstStyle/>
        <a:p>
          <a:endParaRPr lang="en-IN"/>
        </a:p>
      </dgm:t>
    </dgm:pt>
    <dgm:pt modelId="{BBDA8EDE-DCE9-4CB4-AD00-DE7969D5EED7}">
      <dgm:prSet phldrT="[Text]" custT="1"/>
      <dgm:spPr>
        <a:solidFill>
          <a:schemeClr val="accent3">
            <a:lumMod val="20000"/>
            <a:lumOff val="80000"/>
          </a:schemeClr>
        </a:solidFill>
      </dgm:spPr>
      <dgm:t>
        <a:bodyPr/>
        <a:lstStyle/>
        <a:p>
          <a:r>
            <a:rPr lang="en-US" sz="1200" b="1" dirty="0"/>
            <a:t>Numeric</a:t>
          </a:r>
        </a:p>
        <a:p>
          <a:r>
            <a:rPr lang="en-IN" sz="1200" dirty="0"/>
            <a:t>lead_time, arrival_date_year, arrival_date_week_number,</a:t>
          </a:r>
          <a:r>
            <a:rPr lang="en-US" sz="1200" dirty="0"/>
            <a:t> arrival_date_day_of_month,</a:t>
          </a:r>
          <a:r>
            <a:rPr lang="en-IN" sz="1200" dirty="0"/>
            <a:t> stays_in_weekend_nights, stays_in_week_nights, adults, children, babies, </a:t>
          </a:r>
          <a:r>
            <a:rPr lang="en-IN" sz="1200" dirty="0" err="1"/>
            <a:t>adr</a:t>
          </a:r>
          <a:r>
            <a:rPr lang="en-IN" sz="1200" dirty="0"/>
            <a:t>, required_car_parking_spaces, total_of_special_requests,</a:t>
          </a:r>
        </a:p>
      </dgm:t>
    </dgm:pt>
    <dgm:pt modelId="{F364225F-8526-44DB-95A6-A893B2078378}" type="parTrans" cxnId="{B4D93DC7-95ED-4790-B57A-8E5E4A24F610}">
      <dgm:prSet/>
      <dgm:spPr>
        <a:ln>
          <a:solidFill>
            <a:schemeClr val="bg1"/>
          </a:solidFill>
        </a:ln>
      </dgm:spPr>
      <dgm:t>
        <a:bodyPr/>
        <a:lstStyle/>
        <a:p>
          <a:endParaRPr lang="en-IN"/>
        </a:p>
      </dgm:t>
    </dgm:pt>
    <dgm:pt modelId="{AA7DA817-E472-47EF-9608-9D4C1FD515E3}" type="sibTrans" cxnId="{B4D93DC7-95ED-4790-B57A-8E5E4A24F610}">
      <dgm:prSet/>
      <dgm:spPr/>
      <dgm:t>
        <a:bodyPr/>
        <a:lstStyle/>
        <a:p>
          <a:endParaRPr lang="en-IN"/>
        </a:p>
      </dgm:t>
    </dgm:pt>
    <dgm:pt modelId="{527EB5F2-9AFA-492A-9BC5-0D1346DB9F06}">
      <dgm:prSet phldrT="[Text]" custT="1"/>
      <dgm:spPr>
        <a:solidFill>
          <a:schemeClr val="accent3">
            <a:lumMod val="20000"/>
            <a:lumOff val="80000"/>
          </a:schemeClr>
        </a:solidFill>
      </dgm:spPr>
      <dgm:t>
        <a:bodyPr/>
        <a:lstStyle/>
        <a:p>
          <a:r>
            <a:rPr lang="en-US" sz="1200" b="1" dirty="0"/>
            <a:t>Binary</a:t>
          </a:r>
        </a:p>
        <a:p>
          <a:r>
            <a:rPr lang="en-IN" sz="1200" dirty="0"/>
            <a:t>is_canceled, is_repeated_guest</a:t>
          </a:r>
        </a:p>
      </dgm:t>
    </dgm:pt>
    <dgm:pt modelId="{FF97AD59-43BE-4010-B8D0-FD50BED1EFB7}" type="parTrans" cxnId="{4006AF01-1FF4-4249-B0F6-8E890C5E1B32}">
      <dgm:prSet/>
      <dgm:spPr>
        <a:ln>
          <a:solidFill>
            <a:schemeClr val="bg1"/>
          </a:solidFill>
        </a:ln>
      </dgm:spPr>
      <dgm:t>
        <a:bodyPr/>
        <a:lstStyle/>
        <a:p>
          <a:endParaRPr lang="en-IN"/>
        </a:p>
      </dgm:t>
    </dgm:pt>
    <dgm:pt modelId="{8DF5DC0F-6E78-4E20-AD43-1DEC7D4DDFE2}" type="sibTrans" cxnId="{4006AF01-1FF4-4249-B0F6-8E890C5E1B32}">
      <dgm:prSet/>
      <dgm:spPr/>
      <dgm:t>
        <a:bodyPr/>
        <a:lstStyle/>
        <a:p>
          <a:endParaRPr lang="en-IN"/>
        </a:p>
      </dgm:t>
    </dgm:pt>
    <dgm:pt modelId="{248D4C66-3E24-419B-A4A8-1D7993F02CDB}">
      <dgm:prSet phldrT="[Text]" custT="1"/>
      <dgm:spPr>
        <a:solidFill>
          <a:schemeClr val="accent3">
            <a:lumMod val="20000"/>
            <a:lumOff val="80000"/>
          </a:schemeClr>
        </a:solidFill>
      </dgm:spPr>
      <dgm:t>
        <a:bodyPr/>
        <a:lstStyle/>
        <a:p>
          <a:r>
            <a:rPr lang="en-US" sz="1200" b="1" dirty="0"/>
            <a:t>Categorical</a:t>
          </a:r>
        </a:p>
        <a:p>
          <a:r>
            <a:rPr lang="en-US" sz="1200" dirty="0"/>
            <a:t>Hotel,</a:t>
          </a:r>
          <a:r>
            <a:rPr lang="en-IN" sz="1200" dirty="0"/>
            <a:t> arrival_date_month, meal, country, market_segment, distribution_channel, reserved_room_type, assigned_room_type, deposit_type</a:t>
          </a:r>
          <a:endParaRPr lang="en-US" sz="1200" dirty="0"/>
        </a:p>
      </dgm:t>
    </dgm:pt>
    <dgm:pt modelId="{B6E51235-CB10-42EF-8627-4CB4E97C1CCC}" type="parTrans" cxnId="{DF79A3BB-2D2E-4070-9331-5A2F3334597E}">
      <dgm:prSet/>
      <dgm:spPr>
        <a:ln>
          <a:solidFill>
            <a:schemeClr val="bg1"/>
          </a:solidFill>
        </a:ln>
      </dgm:spPr>
      <dgm:t>
        <a:bodyPr/>
        <a:lstStyle/>
        <a:p>
          <a:endParaRPr lang="en-IN"/>
        </a:p>
      </dgm:t>
    </dgm:pt>
    <dgm:pt modelId="{8119C3DE-7701-42E9-9ACF-58AA3AC3D567}" type="sibTrans" cxnId="{DF79A3BB-2D2E-4070-9331-5A2F3334597E}">
      <dgm:prSet/>
      <dgm:spPr/>
      <dgm:t>
        <a:bodyPr/>
        <a:lstStyle/>
        <a:p>
          <a:endParaRPr lang="en-IN"/>
        </a:p>
      </dgm:t>
    </dgm:pt>
    <dgm:pt modelId="{92FC7501-B61F-4B39-BF44-C048DC9DC6B7}" type="pres">
      <dgm:prSet presAssocID="{78F38244-D028-4BF5-AA13-8A3120FC3A71}" presName="diagram" presStyleCnt="0">
        <dgm:presLayoutVars>
          <dgm:chPref val="1"/>
          <dgm:dir/>
          <dgm:animOne val="branch"/>
          <dgm:animLvl val="lvl"/>
          <dgm:resizeHandles val="exact"/>
        </dgm:presLayoutVars>
      </dgm:prSet>
      <dgm:spPr/>
    </dgm:pt>
    <dgm:pt modelId="{176C332E-0A06-454B-B380-812DFF9ADABA}" type="pres">
      <dgm:prSet presAssocID="{4B5E5007-37C7-4465-ACF1-454278189022}" presName="root1" presStyleCnt="0"/>
      <dgm:spPr/>
    </dgm:pt>
    <dgm:pt modelId="{83A7D4B3-49FF-4D4B-8C54-74486D249ABB}" type="pres">
      <dgm:prSet presAssocID="{4B5E5007-37C7-4465-ACF1-454278189022}" presName="LevelOneTextNode" presStyleLbl="node0" presStyleIdx="0" presStyleCnt="1" custScaleX="151647" custLinFactNeighborX="-68841" custLinFactNeighborY="-17418">
        <dgm:presLayoutVars>
          <dgm:chPref val="3"/>
        </dgm:presLayoutVars>
      </dgm:prSet>
      <dgm:spPr/>
    </dgm:pt>
    <dgm:pt modelId="{C45FB852-54EC-4688-B293-4EA4F59CDF25}" type="pres">
      <dgm:prSet presAssocID="{4B5E5007-37C7-4465-ACF1-454278189022}" presName="level2hierChild" presStyleCnt="0"/>
      <dgm:spPr/>
    </dgm:pt>
    <dgm:pt modelId="{94383507-C4FA-4A12-BF14-262A218328C0}" type="pres">
      <dgm:prSet presAssocID="{F364225F-8526-44DB-95A6-A893B2078378}" presName="conn2-1" presStyleLbl="parChTrans1D2" presStyleIdx="0" presStyleCnt="3"/>
      <dgm:spPr/>
    </dgm:pt>
    <dgm:pt modelId="{7C9363AC-F7CB-40F5-9445-968037070E72}" type="pres">
      <dgm:prSet presAssocID="{F364225F-8526-44DB-95A6-A893B2078378}" presName="connTx" presStyleLbl="parChTrans1D2" presStyleIdx="0" presStyleCnt="3"/>
      <dgm:spPr/>
    </dgm:pt>
    <dgm:pt modelId="{F488EBFB-AF48-4634-80B4-3260FE93EE04}" type="pres">
      <dgm:prSet presAssocID="{BBDA8EDE-DCE9-4CB4-AD00-DE7969D5EED7}" presName="root2" presStyleCnt="0"/>
      <dgm:spPr/>
    </dgm:pt>
    <dgm:pt modelId="{63F37242-CF41-4100-9C8F-61D01A751B29}" type="pres">
      <dgm:prSet presAssocID="{BBDA8EDE-DCE9-4CB4-AD00-DE7969D5EED7}" presName="LevelTwoTextNode" presStyleLbl="node2" presStyleIdx="0" presStyleCnt="3" custScaleX="582110" custScaleY="145057">
        <dgm:presLayoutVars>
          <dgm:chPref val="3"/>
        </dgm:presLayoutVars>
      </dgm:prSet>
      <dgm:spPr/>
    </dgm:pt>
    <dgm:pt modelId="{76D8CBAA-EE89-4FE5-BE87-51BA8DC5D936}" type="pres">
      <dgm:prSet presAssocID="{BBDA8EDE-DCE9-4CB4-AD00-DE7969D5EED7}" presName="level3hierChild" presStyleCnt="0"/>
      <dgm:spPr/>
    </dgm:pt>
    <dgm:pt modelId="{B6929D87-2706-4D18-844C-7F34776C044B}" type="pres">
      <dgm:prSet presAssocID="{FF97AD59-43BE-4010-B8D0-FD50BED1EFB7}" presName="conn2-1" presStyleLbl="parChTrans1D2" presStyleIdx="1" presStyleCnt="3"/>
      <dgm:spPr/>
    </dgm:pt>
    <dgm:pt modelId="{6CCCA75E-E6DB-402F-8B87-B401685E54EA}" type="pres">
      <dgm:prSet presAssocID="{FF97AD59-43BE-4010-B8D0-FD50BED1EFB7}" presName="connTx" presStyleLbl="parChTrans1D2" presStyleIdx="1" presStyleCnt="3"/>
      <dgm:spPr/>
    </dgm:pt>
    <dgm:pt modelId="{0F02A6CA-B3AA-4A47-BB45-6DB161BE70DF}" type="pres">
      <dgm:prSet presAssocID="{527EB5F2-9AFA-492A-9BC5-0D1346DB9F06}" presName="root2" presStyleCnt="0"/>
      <dgm:spPr/>
    </dgm:pt>
    <dgm:pt modelId="{5D3809CB-B416-4B80-BF12-2789864FAFF9}" type="pres">
      <dgm:prSet presAssocID="{527EB5F2-9AFA-492A-9BC5-0D1346DB9F06}" presName="LevelTwoTextNode" presStyleLbl="node2" presStyleIdx="1" presStyleCnt="3" custScaleX="577142" custScaleY="145057">
        <dgm:presLayoutVars>
          <dgm:chPref val="3"/>
        </dgm:presLayoutVars>
      </dgm:prSet>
      <dgm:spPr/>
    </dgm:pt>
    <dgm:pt modelId="{B19D55B9-2C15-4C69-8E90-849EDE206A73}" type="pres">
      <dgm:prSet presAssocID="{527EB5F2-9AFA-492A-9BC5-0D1346DB9F06}" presName="level3hierChild" presStyleCnt="0"/>
      <dgm:spPr/>
    </dgm:pt>
    <dgm:pt modelId="{04A5380B-6A86-4566-B3BF-C0863D64E0A1}" type="pres">
      <dgm:prSet presAssocID="{B6E51235-CB10-42EF-8627-4CB4E97C1CCC}" presName="conn2-1" presStyleLbl="parChTrans1D2" presStyleIdx="2" presStyleCnt="3"/>
      <dgm:spPr/>
    </dgm:pt>
    <dgm:pt modelId="{2A9CCCF1-4D3D-49C8-A65D-FDF574C72481}" type="pres">
      <dgm:prSet presAssocID="{B6E51235-CB10-42EF-8627-4CB4E97C1CCC}" presName="connTx" presStyleLbl="parChTrans1D2" presStyleIdx="2" presStyleCnt="3"/>
      <dgm:spPr/>
    </dgm:pt>
    <dgm:pt modelId="{B68BF52C-CFCE-4AF2-81C2-14B787045718}" type="pres">
      <dgm:prSet presAssocID="{248D4C66-3E24-419B-A4A8-1D7993F02CDB}" presName="root2" presStyleCnt="0"/>
      <dgm:spPr/>
    </dgm:pt>
    <dgm:pt modelId="{8E4A8BC2-BAC1-461F-8CCD-1EC4006F0E95}" type="pres">
      <dgm:prSet presAssocID="{248D4C66-3E24-419B-A4A8-1D7993F02CDB}" presName="LevelTwoTextNode" presStyleLbl="node2" presStyleIdx="2" presStyleCnt="3" custScaleX="580434" custScaleY="145057">
        <dgm:presLayoutVars>
          <dgm:chPref val="3"/>
        </dgm:presLayoutVars>
      </dgm:prSet>
      <dgm:spPr/>
    </dgm:pt>
    <dgm:pt modelId="{3FD6C7BE-526F-4076-A5F0-72DC81FADCDC}" type="pres">
      <dgm:prSet presAssocID="{248D4C66-3E24-419B-A4A8-1D7993F02CDB}" presName="level3hierChild" presStyleCnt="0"/>
      <dgm:spPr/>
    </dgm:pt>
  </dgm:ptLst>
  <dgm:cxnLst>
    <dgm:cxn modelId="{4006AF01-1FF4-4249-B0F6-8E890C5E1B32}" srcId="{4B5E5007-37C7-4465-ACF1-454278189022}" destId="{527EB5F2-9AFA-492A-9BC5-0D1346DB9F06}" srcOrd="1" destOrd="0" parTransId="{FF97AD59-43BE-4010-B8D0-FD50BED1EFB7}" sibTransId="{8DF5DC0F-6E78-4E20-AD43-1DEC7D4DDFE2}"/>
    <dgm:cxn modelId="{1741DB0B-0F32-47FD-9E99-5EF0987FAEDB}" type="presOf" srcId="{FF97AD59-43BE-4010-B8D0-FD50BED1EFB7}" destId="{B6929D87-2706-4D18-844C-7F34776C044B}" srcOrd="0" destOrd="0" presId="urn:microsoft.com/office/officeart/2005/8/layout/hierarchy2"/>
    <dgm:cxn modelId="{E89C412B-27F7-4BEA-9A35-509F0E54E708}" type="presOf" srcId="{FF97AD59-43BE-4010-B8D0-FD50BED1EFB7}" destId="{6CCCA75E-E6DB-402F-8B87-B401685E54EA}" srcOrd="1" destOrd="0" presId="urn:microsoft.com/office/officeart/2005/8/layout/hierarchy2"/>
    <dgm:cxn modelId="{2FE72760-B5E4-4FBD-AB51-071C571BFECA}" type="presOf" srcId="{B6E51235-CB10-42EF-8627-4CB4E97C1CCC}" destId="{2A9CCCF1-4D3D-49C8-A65D-FDF574C72481}" srcOrd="1" destOrd="0" presId="urn:microsoft.com/office/officeart/2005/8/layout/hierarchy2"/>
    <dgm:cxn modelId="{538A2177-8B36-47F1-8BB1-E5CA12A6FA3E}" type="presOf" srcId="{527EB5F2-9AFA-492A-9BC5-0D1346DB9F06}" destId="{5D3809CB-B416-4B80-BF12-2789864FAFF9}" srcOrd="0" destOrd="0" presId="urn:microsoft.com/office/officeart/2005/8/layout/hierarchy2"/>
    <dgm:cxn modelId="{530A4788-3331-4E0B-AF51-E363B4646CF9}" type="presOf" srcId="{4B5E5007-37C7-4465-ACF1-454278189022}" destId="{83A7D4B3-49FF-4D4B-8C54-74486D249ABB}" srcOrd="0" destOrd="0" presId="urn:microsoft.com/office/officeart/2005/8/layout/hierarchy2"/>
    <dgm:cxn modelId="{3AAC0396-269C-4B14-AA10-133935D1EC96}" type="presOf" srcId="{BBDA8EDE-DCE9-4CB4-AD00-DE7969D5EED7}" destId="{63F37242-CF41-4100-9C8F-61D01A751B29}" srcOrd="0" destOrd="0" presId="urn:microsoft.com/office/officeart/2005/8/layout/hierarchy2"/>
    <dgm:cxn modelId="{C21722AA-6EDB-48B6-A654-033E17AE9FC5}" type="presOf" srcId="{B6E51235-CB10-42EF-8627-4CB4E97C1CCC}" destId="{04A5380B-6A86-4566-B3BF-C0863D64E0A1}" srcOrd="0" destOrd="0" presId="urn:microsoft.com/office/officeart/2005/8/layout/hierarchy2"/>
    <dgm:cxn modelId="{53FFC5AB-8A0D-4206-A51B-1FABD22CD4FE}" type="presOf" srcId="{78F38244-D028-4BF5-AA13-8A3120FC3A71}" destId="{92FC7501-B61F-4B39-BF44-C048DC9DC6B7}" srcOrd="0" destOrd="0" presId="urn:microsoft.com/office/officeart/2005/8/layout/hierarchy2"/>
    <dgm:cxn modelId="{421F4AAE-C7F8-4972-A8A1-84840288D0DE}" type="presOf" srcId="{F364225F-8526-44DB-95A6-A893B2078378}" destId="{7C9363AC-F7CB-40F5-9445-968037070E72}" srcOrd="1" destOrd="0" presId="urn:microsoft.com/office/officeart/2005/8/layout/hierarchy2"/>
    <dgm:cxn modelId="{DF79A3BB-2D2E-4070-9331-5A2F3334597E}" srcId="{4B5E5007-37C7-4465-ACF1-454278189022}" destId="{248D4C66-3E24-419B-A4A8-1D7993F02CDB}" srcOrd="2" destOrd="0" parTransId="{B6E51235-CB10-42EF-8627-4CB4E97C1CCC}" sibTransId="{8119C3DE-7701-42E9-9ACF-58AA3AC3D567}"/>
    <dgm:cxn modelId="{5A67C6C5-0930-4AF0-A891-4EE1DC1C7F4A}" srcId="{78F38244-D028-4BF5-AA13-8A3120FC3A71}" destId="{4B5E5007-37C7-4465-ACF1-454278189022}" srcOrd="0" destOrd="0" parTransId="{5BAC841D-167B-4D9B-B5A2-6E79FD4B9A2F}" sibTransId="{BD32F16C-5BDB-4311-B9DD-BDA5A91095B3}"/>
    <dgm:cxn modelId="{B4D93DC7-95ED-4790-B57A-8E5E4A24F610}" srcId="{4B5E5007-37C7-4465-ACF1-454278189022}" destId="{BBDA8EDE-DCE9-4CB4-AD00-DE7969D5EED7}" srcOrd="0" destOrd="0" parTransId="{F364225F-8526-44DB-95A6-A893B2078378}" sibTransId="{AA7DA817-E472-47EF-9608-9D4C1FD515E3}"/>
    <dgm:cxn modelId="{985249C9-E822-4C48-9AA8-3340AFA45B12}" type="presOf" srcId="{F364225F-8526-44DB-95A6-A893B2078378}" destId="{94383507-C4FA-4A12-BF14-262A218328C0}" srcOrd="0" destOrd="0" presId="urn:microsoft.com/office/officeart/2005/8/layout/hierarchy2"/>
    <dgm:cxn modelId="{6BD8AAE9-0849-4AD2-BF87-3C4107E3388A}" type="presOf" srcId="{248D4C66-3E24-419B-A4A8-1D7993F02CDB}" destId="{8E4A8BC2-BAC1-461F-8CCD-1EC4006F0E95}" srcOrd="0" destOrd="0" presId="urn:microsoft.com/office/officeart/2005/8/layout/hierarchy2"/>
    <dgm:cxn modelId="{4E196AB8-4E38-4800-A446-52FA2B1DE6ED}" type="presParOf" srcId="{92FC7501-B61F-4B39-BF44-C048DC9DC6B7}" destId="{176C332E-0A06-454B-B380-812DFF9ADABA}" srcOrd="0" destOrd="0" presId="urn:microsoft.com/office/officeart/2005/8/layout/hierarchy2"/>
    <dgm:cxn modelId="{9D073097-4928-4B3F-8902-1DC06F6F5A9E}" type="presParOf" srcId="{176C332E-0A06-454B-B380-812DFF9ADABA}" destId="{83A7D4B3-49FF-4D4B-8C54-74486D249ABB}" srcOrd="0" destOrd="0" presId="urn:microsoft.com/office/officeart/2005/8/layout/hierarchy2"/>
    <dgm:cxn modelId="{999608B5-538A-4523-B8E2-A6F152C9D651}" type="presParOf" srcId="{176C332E-0A06-454B-B380-812DFF9ADABA}" destId="{C45FB852-54EC-4688-B293-4EA4F59CDF25}" srcOrd="1" destOrd="0" presId="urn:microsoft.com/office/officeart/2005/8/layout/hierarchy2"/>
    <dgm:cxn modelId="{00CE28D1-0DDB-4402-8EB6-351CA232D694}" type="presParOf" srcId="{C45FB852-54EC-4688-B293-4EA4F59CDF25}" destId="{94383507-C4FA-4A12-BF14-262A218328C0}" srcOrd="0" destOrd="0" presId="urn:microsoft.com/office/officeart/2005/8/layout/hierarchy2"/>
    <dgm:cxn modelId="{B7A13BC1-2F33-45B1-9CB2-888C12D3A664}" type="presParOf" srcId="{94383507-C4FA-4A12-BF14-262A218328C0}" destId="{7C9363AC-F7CB-40F5-9445-968037070E72}" srcOrd="0" destOrd="0" presId="urn:microsoft.com/office/officeart/2005/8/layout/hierarchy2"/>
    <dgm:cxn modelId="{B4F841E8-957C-4677-B97C-CD2984EDD0B3}" type="presParOf" srcId="{C45FB852-54EC-4688-B293-4EA4F59CDF25}" destId="{F488EBFB-AF48-4634-80B4-3260FE93EE04}" srcOrd="1" destOrd="0" presId="urn:microsoft.com/office/officeart/2005/8/layout/hierarchy2"/>
    <dgm:cxn modelId="{37EC344B-CA61-4AAC-A505-CB40C24BDC6E}" type="presParOf" srcId="{F488EBFB-AF48-4634-80B4-3260FE93EE04}" destId="{63F37242-CF41-4100-9C8F-61D01A751B29}" srcOrd="0" destOrd="0" presId="urn:microsoft.com/office/officeart/2005/8/layout/hierarchy2"/>
    <dgm:cxn modelId="{D73796E4-2673-448C-A17F-FF73CC8333D7}" type="presParOf" srcId="{F488EBFB-AF48-4634-80B4-3260FE93EE04}" destId="{76D8CBAA-EE89-4FE5-BE87-51BA8DC5D936}" srcOrd="1" destOrd="0" presId="urn:microsoft.com/office/officeart/2005/8/layout/hierarchy2"/>
    <dgm:cxn modelId="{6FDA5049-6D3D-4F28-A79C-9E12082172F2}" type="presParOf" srcId="{C45FB852-54EC-4688-B293-4EA4F59CDF25}" destId="{B6929D87-2706-4D18-844C-7F34776C044B}" srcOrd="2" destOrd="0" presId="urn:microsoft.com/office/officeart/2005/8/layout/hierarchy2"/>
    <dgm:cxn modelId="{BA7FB34B-1F19-416B-9536-B9E37902D153}" type="presParOf" srcId="{B6929D87-2706-4D18-844C-7F34776C044B}" destId="{6CCCA75E-E6DB-402F-8B87-B401685E54EA}" srcOrd="0" destOrd="0" presId="urn:microsoft.com/office/officeart/2005/8/layout/hierarchy2"/>
    <dgm:cxn modelId="{D063F291-82E5-4627-9FBC-9FFF1365E5FE}" type="presParOf" srcId="{C45FB852-54EC-4688-B293-4EA4F59CDF25}" destId="{0F02A6CA-B3AA-4A47-BB45-6DB161BE70DF}" srcOrd="3" destOrd="0" presId="urn:microsoft.com/office/officeart/2005/8/layout/hierarchy2"/>
    <dgm:cxn modelId="{7EA45EF8-1BEF-4E59-AAD4-71550D57847C}" type="presParOf" srcId="{0F02A6CA-B3AA-4A47-BB45-6DB161BE70DF}" destId="{5D3809CB-B416-4B80-BF12-2789864FAFF9}" srcOrd="0" destOrd="0" presId="urn:microsoft.com/office/officeart/2005/8/layout/hierarchy2"/>
    <dgm:cxn modelId="{1F9052FC-8CC5-417F-96F4-870B9927D3E2}" type="presParOf" srcId="{0F02A6CA-B3AA-4A47-BB45-6DB161BE70DF}" destId="{B19D55B9-2C15-4C69-8E90-849EDE206A73}" srcOrd="1" destOrd="0" presId="urn:microsoft.com/office/officeart/2005/8/layout/hierarchy2"/>
    <dgm:cxn modelId="{3AC14C97-2D91-4A70-8483-FB3B437AF227}" type="presParOf" srcId="{C45FB852-54EC-4688-B293-4EA4F59CDF25}" destId="{04A5380B-6A86-4566-B3BF-C0863D64E0A1}" srcOrd="4" destOrd="0" presId="urn:microsoft.com/office/officeart/2005/8/layout/hierarchy2"/>
    <dgm:cxn modelId="{66CBAAF3-A903-4B1B-9FEF-34893DCC2CF5}" type="presParOf" srcId="{04A5380B-6A86-4566-B3BF-C0863D64E0A1}" destId="{2A9CCCF1-4D3D-49C8-A65D-FDF574C72481}" srcOrd="0" destOrd="0" presId="urn:microsoft.com/office/officeart/2005/8/layout/hierarchy2"/>
    <dgm:cxn modelId="{E2A1527C-073B-4EC5-827F-946ED5794B16}" type="presParOf" srcId="{C45FB852-54EC-4688-B293-4EA4F59CDF25}" destId="{B68BF52C-CFCE-4AF2-81C2-14B787045718}" srcOrd="5" destOrd="0" presId="urn:microsoft.com/office/officeart/2005/8/layout/hierarchy2"/>
    <dgm:cxn modelId="{7D30DBC4-9E04-4039-A0CF-23F5E8D93302}" type="presParOf" srcId="{B68BF52C-CFCE-4AF2-81C2-14B787045718}" destId="{8E4A8BC2-BAC1-461F-8CCD-1EC4006F0E95}" srcOrd="0" destOrd="0" presId="urn:microsoft.com/office/officeart/2005/8/layout/hierarchy2"/>
    <dgm:cxn modelId="{E683394E-B688-4DA8-8DC6-5AA16D921771}" type="presParOf" srcId="{B68BF52C-CFCE-4AF2-81C2-14B787045718}" destId="{3FD6C7BE-526F-4076-A5F0-72DC81FADCD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A7D4B3-49FF-4D4B-8C54-74486D249ABB}">
      <dsp:nvSpPr>
        <dsp:cNvPr id="0" name=""/>
        <dsp:cNvSpPr/>
      </dsp:nvSpPr>
      <dsp:spPr>
        <a:xfrm>
          <a:off x="0" y="1408283"/>
          <a:ext cx="1652339" cy="54479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Hotel Booking Dataset</a:t>
          </a:r>
          <a:endParaRPr lang="en-IN" sz="1400" b="1" kern="1200" dirty="0"/>
        </a:p>
      </dsp:txBody>
      <dsp:txXfrm>
        <a:off x="15957" y="1424240"/>
        <a:ext cx="1620425" cy="512883"/>
      </dsp:txXfrm>
    </dsp:sp>
    <dsp:sp modelId="{94383507-C4FA-4A12-BF14-262A218328C0}">
      <dsp:nvSpPr>
        <dsp:cNvPr id="0" name=""/>
        <dsp:cNvSpPr/>
      </dsp:nvSpPr>
      <dsp:spPr>
        <a:xfrm rot="17983498">
          <a:off x="1426766" y="1278327"/>
          <a:ext cx="894841" cy="27614"/>
        </a:xfrm>
        <a:custGeom>
          <a:avLst/>
          <a:gdLst/>
          <a:ahLst/>
          <a:cxnLst/>
          <a:rect l="0" t="0" r="0" b="0"/>
          <a:pathLst>
            <a:path>
              <a:moveTo>
                <a:pt x="0" y="13807"/>
              </a:moveTo>
              <a:lnTo>
                <a:pt x="894841" y="13807"/>
              </a:lnTo>
            </a:path>
          </a:pathLst>
        </a:custGeom>
        <a:noFill/>
        <a:ln w="25400" cap="flat" cmpd="sng" algn="ctr">
          <a:solidFill>
            <a:schemeClr val="bg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851816" y="1269763"/>
        <a:ext cx="44742" cy="44742"/>
      </dsp:txXfrm>
    </dsp:sp>
    <dsp:sp modelId="{63F37242-CF41-4100-9C8F-61D01A751B29}">
      <dsp:nvSpPr>
        <dsp:cNvPr id="0" name=""/>
        <dsp:cNvSpPr/>
      </dsp:nvSpPr>
      <dsp:spPr>
        <a:xfrm>
          <a:off x="2096034" y="508454"/>
          <a:ext cx="6342645" cy="790267"/>
        </a:xfrm>
        <a:prstGeom prst="roundRect">
          <a:avLst>
            <a:gd name="adj" fmla="val 10000"/>
          </a:avLst>
        </a:prstGeom>
        <a:solidFill>
          <a:schemeClr val="accent3">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Numeric</a:t>
          </a:r>
        </a:p>
        <a:p>
          <a:pPr marL="0" lvl="0" indent="0" algn="ctr" defTabSz="533400">
            <a:lnSpc>
              <a:spcPct val="90000"/>
            </a:lnSpc>
            <a:spcBef>
              <a:spcPct val="0"/>
            </a:spcBef>
            <a:spcAft>
              <a:spcPct val="35000"/>
            </a:spcAft>
            <a:buNone/>
          </a:pPr>
          <a:r>
            <a:rPr lang="en-IN" sz="1200" kern="1200" dirty="0"/>
            <a:t>lead_time, arrival_date_year, arrival_date_week_number,</a:t>
          </a:r>
          <a:r>
            <a:rPr lang="en-US" sz="1200" kern="1200" dirty="0"/>
            <a:t> arrival_date_day_of_month,</a:t>
          </a:r>
          <a:r>
            <a:rPr lang="en-IN" sz="1200" kern="1200" dirty="0"/>
            <a:t> stays_in_weekend_nights, stays_in_week_nights, adults, children, babies, </a:t>
          </a:r>
          <a:r>
            <a:rPr lang="en-IN" sz="1200" kern="1200" dirty="0" err="1"/>
            <a:t>adr</a:t>
          </a:r>
          <a:r>
            <a:rPr lang="en-IN" sz="1200" kern="1200" dirty="0"/>
            <a:t>, required_car_parking_spaces, total_of_special_requests,</a:t>
          </a:r>
        </a:p>
      </dsp:txBody>
      <dsp:txXfrm>
        <a:off x="2119180" y="531600"/>
        <a:ext cx="6296353" cy="743975"/>
      </dsp:txXfrm>
    </dsp:sp>
    <dsp:sp modelId="{B6929D87-2706-4D18-844C-7F34776C044B}">
      <dsp:nvSpPr>
        <dsp:cNvPr id="0" name=""/>
        <dsp:cNvSpPr/>
      </dsp:nvSpPr>
      <dsp:spPr>
        <a:xfrm rot="724317">
          <a:off x="1647322" y="1714321"/>
          <a:ext cx="453729" cy="27614"/>
        </a:xfrm>
        <a:custGeom>
          <a:avLst/>
          <a:gdLst/>
          <a:ahLst/>
          <a:cxnLst/>
          <a:rect l="0" t="0" r="0" b="0"/>
          <a:pathLst>
            <a:path>
              <a:moveTo>
                <a:pt x="0" y="13807"/>
              </a:moveTo>
              <a:lnTo>
                <a:pt x="453729" y="13807"/>
              </a:lnTo>
            </a:path>
          </a:pathLst>
        </a:custGeom>
        <a:noFill/>
        <a:ln w="25400" cap="flat" cmpd="sng" algn="ctr">
          <a:solidFill>
            <a:schemeClr val="bg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862843" y="1716785"/>
        <a:ext cx="22686" cy="22686"/>
      </dsp:txXfrm>
    </dsp:sp>
    <dsp:sp modelId="{5D3809CB-B416-4B80-BF12-2789864FAFF9}">
      <dsp:nvSpPr>
        <dsp:cNvPr id="0" name=""/>
        <dsp:cNvSpPr/>
      </dsp:nvSpPr>
      <dsp:spPr>
        <a:xfrm>
          <a:off x="2096034" y="1380441"/>
          <a:ext cx="6288514" cy="790267"/>
        </a:xfrm>
        <a:prstGeom prst="roundRect">
          <a:avLst>
            <a:gd name="adj" fmla="val 10000"/>
          </a:avLst>
        </a:prstGeom>
        <a:solidFill>
          <a:schemeClr val="accent3">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Binary</a:t>
          </a:r>
        </a:p>
        <a:p>
          <a:pPr marL="0" lvl="0" indent="0" algn="ctr" defTabSz="533400">
            <a:lnSpc>
              <a:spcPct val="90000"/>
            </a:lnSpc>
            <a:spcBef>
              <a:spcPct val="0"/>
            </a:spcBef>
            <a:spcAft>
              <a:spcPct val="35000"/>
            </a:spcAft>
            <a:buNone/>
          </a:pPr>
          <a:r>
            <a:rPr lang="en-IN" sz="1200" kern="1200" dirty="0"/>
            <a:t>is_canceled, is_repeated_guest</a:t>
          </a:r>
        </a:p>
      </dsp:txBody>
      <dsp:txXfrm>
        <a:off x="2119180" y="1403587"/>
        <a:ext cx="6242222" cy="743975"/>
      </dsp:txXfrm>
    </dsp:sp>
    <dsp:sp modelId="{04A5380B-6A86-4566-B3BF-C0863D64E0A1}">
      <dsp:nvSpPr>
        <dsp:cNvPr id="0" name=""/>
        <dsp:cNvSpPr/>
      </dsp:nvSpPr>
      <dsp:spPr>
        <a:xfrm rot="3920993">
          <a:off x="1342274" y="2150314"/>
          <a:ext cx="1063824" cy="27614"/>
        </a:xfrm>
        <a:custGeom>
          <a:avLst/>
          <a:gdLst/>
          <a:ahLst/>
          <a:cxnLst/>
          <a:rect l="0" t="0" r="0" b="0"/>
          <a:pathLst>
            <a:path>
              <a:moveTo>
                <a:pt x="0" y="13807"/>
              </a:moveTo>
              <a:lnTo>
                <a:pt x="1063824" y="13807"/>
              </a:lnTo>
            </a:path>
          </a:pathLst>
        </a:custGeom>
        <a:noFill/>
        <a:ln w="25400" cap="flat" cmpd="sng" algn="ctr">
          <a:solidFill>
            <a:schemeClr val="bg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847591" y="2137526"/>
        <a:ext cx="53191" cy="53191"/>
      </dsp:txXfrm>
    </dsp:sp>
    <dsp:sp modelId="{8E4A8BC2-BAC1-461F-8CCD-1EC4006F0E95}">
      <dsp:nvSpPr>
        <dsp:cNvPr id="0" name=""/>
        <dsp:cNvSpPr/>
      </dsp:nvSpPr>
      <dsp:spPr>
        <a:xfrm>
          <a:off x="2096034" y="2252428"/>
          <a:ext cx="6324384" cy="790267"/>
        </a:xfrm>
        <a:prstGeom prst="roundRect">
          <a:avLst>
            <a:gd name="adj" fmla="val 10000"/>
          </a:avLst>
        </a:prstGeom>
        <a:solidFill>
          <a:schemeClr val="accent3">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Categorical</a:t>
          </a:r>
        </a:p>
        <a:p>
          <a:pPr marL="0" lvl="0" indent="0" algn="ctr" defTabSz="533400">
            <a:lnSpc>
              <a:spcPct val="90000"/>
            </a:lnSpc>
            <a:spcBef>
              <a:spcPct val="0"/>
            </a:spcBef>
            <a:spcAft>
              <a:spcPct val="35000"/>
            </a:spcAft>
            <a:buNone/>
          </a:pPr>
          <a:r>
            <a:rPr lang="en-US" sz="1200" kern="1200" dirty="0"/>
            <a:t>Hotel,</a:t>
          </a:r>
          <a:r>
            <a:rPr lang="en-IN" sz="1200" kern="1200" dirty="0"/>
            <a:t> arrival_date_month, meal, country, market_segment, distribution_channel, reserved_room_type, assigned_room_type, deposit_type</a:t>
          </a:r>
          <a:endParaRPr lang="en-US" sz="1200" kern="1200" dirty="0"/>
        </a:p>
      </dsp:txBody>
      <dsp:txXfrm>
        <a:off x="2119180" y="2275574"/>
        <a:ext cx="6278092" cy="74397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428625"/>
            <a:ext cx="8512500" cy="3865675"/>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t>
            </a: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r>
              <a:rPr lang="en-GB" sz="4000" b="1" dirty="0">
                <a:solidFill>
                  <a:srgbClr val="CC0000"/>
                </a:solidFill>
                <a:latin typeface="Montserrat"/>
                <a:ea typeface="Montserrat"/>
                <a:cs typeface="Montserrat"/>
                <a:sym typeface="Montserrat"/>
              </a:rPr>
              <a:t>Capstone Project 1</a:t>
            </a:r>
            <a:endParaRPr sz="4000" b="1" dirty="0">
              <a:solidFill>
                <a:srgbClr val="CC0000"/>
              </a:solidFill>
              <a:latin typeface="Montserrat"/>
              <a:ea typeface="Montserrat"/>
              <a:cs typeface="Montserrat"/>
              <a:sym typeface="Montserrat"/>
            </a:endParaRPr>
          </a:p>
          <a:p>
            <a:pPr lvl="0"/>
            <a:r>
              <a:rPr lang="en-GB" sz="3600" b="1" dirty="0">
                <a:solidFill>
                  <a:schemeClr val="lt1"/>
                </a:solidFill>
                <a:latin typeface="Montserrat"/>
                <a:ea typeface="Montserrat"/>
                <a:cs typeface="Montserrat"/>
                <a:sym typeface="Montserrat"/>
              </a:rPr>
              <a:t>Hotel Booking Analysis</a:t>
            </a:r>
            <a:br>
              <a:rPr lang="en-GB" sz="3600" b="1" dirty="0">
                <a:solidFill>
                  <a:schemeClr val="lt1"/>
                </a:solidFill>
                <a:latin typeface="Montserrat"/>
                <a:ea typeface="Montserrat"/>
                <a:cs typeface="Montserrat"/>
                <a:sym typeface="Montserrat"/>
              </a:rPr>
            </a:br>
            <a:r>
              <a:rPr lang="en-GB" sz="2000" b="1" u="sng" dirty="0">
                <a:solidFill>
                  <a:schemeClr val="lt1"/>
                </a:solidFill>
                <a:latin typeface="Montserrat"/>
                <a:ea typeface="Montserrat"/>
                <a:cs typeface="Montserrat"/>
                <a:sym typeface="Montserrat"/>
              </a:rPr>
              <a:t>Team : Impact players</a:t>
            </a:r>
            <a:br>
              <a:rPr lang="en-GB" sz="2000" b="1" dirty="0">
                <a:solidFill>
                  <a:schemeClr val="lt1"/>
                </a:solidFill>
                <a:latin typeface="Montserrat"/>
                <a:ea typeface="Montserrat"/>
                <a:cs typeface="Montserrat"/>
                <a:sym typeface="Montserrat"/>
              </a:rPr>
            </a:br>
            <a:br>
              <a:rPr lang="en-GB" sz="1600" b="1" dirty="0">
                <a:solidFill>
                  <a:schemeClr val="lt1"/>
                </a:solidFill>
                <a:latin typeface="Montserrat"/>
                <a:ea typeface="Montserrat"/>
                <a:cs typeface="Montserrat"/>
                <a:sym typeface="Montserrat"/>
              </a:rPr>
            </a:br>
            <a:r>
              <a:rPr lang="en-GB" sz="1600" b="1" dirty="0">
                <a:solidFill>
                  <a:schemeClr val="lt1"/>
                </a:solidFill>
                <a:latin typeface="Montserrat"/>
                <a:ea typeface="Montserrat"/>
                <a:cs typeface="Montserrat"/>
                <a:sym typeface="Montserrat"/>
              </a:rPr>
              <a:t>Rahul Kumar</a:t>
            </a:r>
            <a:br>
              <a:rPr lang="en-GB" sz="1600" b="1" dirty="0">
                <a:solidFill>
                  <a:schemeClr val="lt1"/>
                </a:solidFill>
                <a:latin typeface="Montserrat"/>
                <a:ea typeface="Montserrat"/>
                <a:cs typeface="Montserrat"/>
                <a:sym typeface="Montserrat"/>
              </a:rPr>
            </a:br>
            <a:r>
              <a:rPr lang="en-GB" sz="1600" b="1" dirty="0">
                <a:solidFill>
                  <a:schemeClr val="lt1"/>
                </a:solidFill>
                <a:latin typeface="Montserrat"/>
                <a:ea typeface="Montserrat"/>
                <a:cs typeface="Montserrat"/>
                <a:sym typeface="Montserrat"/>
              </a:rPr>
              <a:t>Aparna </a:t>
            </a:r>
            <a:r>
              <a:rPr lang="en-GB" sz="1600" b="1" dirty="0" err="1">
                <a:solidFill>
                  <a:schemeClr val="lt1"/>
                </a:solidFill>
                <a:latin typeface="Montserrat"/>
                <a:ea typeface="Montserrat"/>
                <a:cs typeface="Montserrat"/>
                <a:sym typeface="Montserrat"/>
              </a:rPr>
              <a:t>Khale</a:t>
            </a:r>
            <a:r>
              <a:rPr lang="en-GB" sz="1600" b="1" dirty="0">
                <a:solidFill>
                  <a:schemeClr val="lt1"/>
                </a:solidFill>
                <a:latin typeface="Montserrat"/>
                <a:ea typeface="Montserrat"/>
                <a:cs typeface="Montserrat"/>
                <a:sym typeface="Montserrat"/>
              </a:rPr>
              <a:t> Anwar</a:t>
            </a:r>
            <a:br>
              <a:rPr lang="en-GB" sz="1600" b="1" dirty="0">
                <a:solidFill>
                  <a:schemeClr val="lt1"/>
                </a:solidFill>
                <a:latin typeface="Montserrat"/>
                <a:ea typeface="Montserrat"/>
                <a:cs typeface="Montserrat"/>
                <a:sym typeface="Montserrat"/>
              </a:rPr>
            </a:br>
            <a:r>
              <a:rPr lang="en-GB" sz="1600" b="1" dirty="0">
                <a:solidFill>
                  <a:schemeClr val="lt1"/>
                </a:solidFill>
                <a:latin typeface="Montserrat"/>
                <a:ea typeface="Montserrat"/>
                <a:cs typeface="Montserrat"/>
                <a:sym typeface="Montserrat"/>
              </a:rPr>
              <a:t>Sujata Jadhav</a:t>
            </a:r>
            <a:br>
              <a:rPr lang="en-GB" sz="1600" b="1" dirty="0">
                <a:solidFill>
                  <a:schemeClr val="lt1"/>
                </a:solidFill>
                <a:latin typeface="Montserrat"/>
                <a:ea typeface="Montserrat"/>
                <a:cs typeface="Montserrat"/>
                <a:sym typeface="Montserrat"/>
              </a:rPr>
            </a:br>
            <a:r>
              <a:rPr lang="en-GB" sz="1600" b="1" dirty="0">
                <a:solidFill>
                  <a:schemeClr val="lt1"/>
                </a:solidFill>
                <a:latin typeface="Montserrat"/>
                <a:ea typeface="Montserrat"/>
                <a:cs typeface="Montserrat"/>
                <a:sym typeface="Montserrat"/>
              </a:rPr>
              <a:t>Mohammad </a:t>
            </a:r>
            <a:r>
              <a:rPr lang="en-GB" sz="1600" b="1" dirty="0" err="1">
                <a:solidFill>
                  <a:schemeClr val="lt1"/>
                </a:solidFill>
                <a:latin typeface="Montserrat"/>
                <a:ea typeface="Montserrat"/>
                <a:cs typeface="Montserrat"/>
                <a:sym typeface="Montserrat"/>
              </a:rPr>
              <a:t>Aasif</a:t>
            </a:r>
            <a:r>
              <a:rPr lang="en-GB" sz="1600" b="1" dirty="0">
                <a:solidFill>
                  <a:schemeClr val="lt1"/>
                </a:solidFill>
                <a:latin typeface="Montserrat"/>
                <a:ea typeface="Montserrat"/>
                <a:cs typeface="Montserrat"/>
                <a:sym typeface="Montserrat"/>
              </a:rPr>
              <a:t> Malik</a:t>
            </a:r>
            <a:br>
              <a:rPr lang="en-GB" sz="1600" b="1" dirty="0">
                <a:solidFill>
                  <a:schemeClr val="lt1"/>
                </a:solidFill>
                <a:latin typeface="Montserrat"/>
                <a:ea typeface="Montserrat"/>
                <a:cs typeface="Montserrat"/>
                <a:sym typeface="Montserrat"/>
              </a:rPr>
            </a:br>
            <a:br>
              <a:rPr lang="en-GB" sz="1600" b="1" dirty="0">
                <a:solidFill>
                  <a:schemeClr val="lt1"/>
                </a:solidFill>
                <a:latin typeface="Montserrat"/>
                <a:ea typeface="Montserrat"/>
                <a:cs typeface="Montserrat"/>
                <a:sym typeface="Montserrat"/>
              </a:rPr>
            </a:br>
            <a:r>
              <a:rPr lang="en-GB" sz="1200" b="1" dirty="0">
                <a:solidFill>
                  <a:schemeClr val="lt1"/>
                </a:solidFill>
                <a:latin typeface="Montserrat"/>
                <a:ea typeface="Montserrat"/>
                <a:cs typeface="Montserrat"/>
                <a:sym typeface="Montserrat"/>
              </a:rPr>
              <a:t>Submitted on 25</a:t>
            </a:r>
            <a:r>
              <a:rPr lang="en-GB" sz="1200" b="1" baseline="30000" dirty="0">
                <a:solidFill>
                  <a:schemeClr val="lt1"/>
                </a:solidFill>
                <a:latin typeface="Montserrat"/>
                <a:ea typeface="Montserrat"/>
                <a:cs typeface="Montserrat"/>
                <a:sym typeface="Montserrat"/>
              </a:rPr>
              <a:t>th</a:t>
            </a:r>
            <a:r>
              <a:rPr lang="en-GB" sz="1200" b="1" dirty="0">
                <a:solidFill>
                  <a:schemeClr val="lt1"/>
                </a:solidFill>
                <a:latin typeface="Montserrat"/>
                <a:ea typeface="Montserrat"/>
                <a:cs typeface="Montserrat"/>
                <a:sym typeface="Montserrat"/>
              </a:rPr>
              <a:t> September 2022</a:t>
            </a:r>
            <a:br>
              <a:rPr lang="en-GB" sz="1600" b="1" dirty="0">
                <a:solidFill>
                  <a:schemeClr val="lt1"/>
                </a:solidFill>
                <a:latin typeface="Montserrat"/>
                <a:ea typeface="Montserrat"/>
                <a:cs typeface="Montserrat"/>
                <a:sym typeface="Montserrat"/>
              </a:rPr>
            </a:br>
            <a:br>
              <a:rPr lang="en-GB" sz="1600" b="1" dirty="0">
                <a:solidFill>
                  <a:schemeClr val="lt1"/>
                </a:solidFill>
                <a:latin typeface="Montserrat"/>
                <a:ea typeface="Montserrat"/>
                <a:cs typeface="Montserrat"/>
                <a:sym typeface="Montserrat"/>
              </a:rPr>
            </a:b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284D-8751-F303-7168-E5F28241DF8A}"/>
              </a:ext>
            </a:extLst>
          </p:cNvPr>
          <p:cNvSpPr>
            <a:spLocks noGrp="1"/>
          </p:cNvSpPr>
          <p:nvPr>
            <p:ph type="title"/>
          </p:nvPr>
        </p:nvSpPr>
        <p:spPr>
          <a:xfrm>
            <a:off x="311700" y="315837"/>
            <a:ext cx="8520600" cy="572700"/>
          </a:xfrm>
          <a:noFill/>
          <a:ln>
            <a:noFill/>
          </a:ln>
        </p:spPr>
        <p:txBody>
          <a:bodyPr spcFirstLastPara="1" wrap="square" lIns="91425" tIns="91425" rIns="91425" bIns="91425" anchor="t" anchorCtr="0">
            <a:noAutofit/>
          </a:bodyPr>
          <a:lstStyle/>
          <a:p>
            <a:r>
              <a:rPr lang="en-US" sz="1800" b="1">
                <a:solidFill>
                  <a:schemeClr val="tx1"/>
                </a:solidFill>
                <a:latin typeface="Montserrat" panose="00000500000000000000" pitchFamily="2" charset="0"/>
              </a:rPr>
              <a:t> EDA </a:t>
            </a:r>
            <a:r>
              <a:rPr lang="en-US" sz="1800" b="1" dirty="0">
                <a:solidFill>
                  <a:schemeClr val="tx1"/>
                </a:solidFill>
                <a:latin typeface="Montserrat" panose="00000500000000000000" pitchFamily="2" charset="0"/>
              </a:rPr>
              <a:t>( Exploratory </a:t>
            </a:r>
            <a:r>
              <a:rPr lang="en-US" sz="1800" b="1">
                <a:solidFill>
                  <a:schemeClr val="tx1"/>
                </a:solidFill>
                <a:latin typeface="Montserrat" panose="00000500000000000000" pitchFamily="2" charset="0"/>
              </a:rPr>
              <a:t>Data Analysis) </a:t>
            </a:r>
            <a:br>
              <a:rPr lang="en-US" sz="1800" b="1" dirty="0">
                <a:solidFill>
                  <a:schemeClr val="tx1"/>
                </a:solidFill>
                <a:latin typeface="Montserrat" panose="00000500000000000000" pitchFamily="2" charset="0"/>
              </a:rPr>
            </a:br>
            <a:endParaRPr lang="en-IN" sz="18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ABDA1C6A-16BE-324B-BDF6-DBE4CF6BBF3F}"/>
              </a:ext>
            </a:extLst>
          </p:cNvPr>
          <p:cNvSpPr>
            <a:spLocks noGrp="1"/>
          </p:cNvSpPr>
          <p:nvPr>
            <p:ph type="body" idx="1"/>
          </p:nvPr>
        </p:nvSpPr>
        <p:spPr>
          <a:xfrm>
            <a:off x="230980" y="952450"/>
            <a:ext cx="8520600" cy="3416400"/>
          </a:xfrm>
        </p:spPr>
        <p:txBody>
          <a:bodyPr/>
          <a:lstStyle/>
          <a:p>
            <a:pPr marL="114300" indent="0">
              <a:buClrTx/>
              <a:buNone/>
            </a:pPr>
            <a:r>
              <a:rPr lang="en-US" sz="1600" b="1" dirty="0">
                <a:solidFill>
                  <a:schemeClr val="lt1"/>
                </a:solidFill>
                <a:latin typeface="Montserrat"/>
              </a:rPr>
              <a:t>1.Hotel type analysis</a:t>
            </a:r>
          </a:p>
          <a:p>
            <a:pPr marL="114300" indent="0">
              <a:buClrTx/>
              <a:buNone/>
            </a:pPr>
            <a:endParaRPr lang="en-US" sz="1600" b="1" dirty="0">
              <a:solidFill>
                <a:schemeClr val="lt1"/>
              </a:solidFill>
              <a:latin typeface="Montserrat"/>
            </a:endParaRPr>
          </a:p>
          <a:p>
            <a:pPr marL="114300" indent="0">
              <a:buClrTx/>
              <a:buNone/>
            </a:pPr>
            <a:r>
              <a:rPr lang="en-US" sz="1200" dirty="0">
                <a:solidFill>
                  <a:schemeClr val="lt1"/>
                </a:solidFill>
                <a:latin typeface="Montserrat"/>
              </a:rPr>
              <a:t>Q1.Find type of hotel</a:t>
            </a:r>
          </a:p>
          <a:p>
            <a:pPr marL="114300" indent="0">
              <a:buClrTx/>
              <a:buNone/>
            </a:pPr>
            <a:r>
              <a:rPr lang="en-US" sz="1200" b="1" dirty="0">
                <a:solidFill>
                  <a:schemeClr val="lt1"/>
                </a:solidFill>
                <a:latin typeface="Montserrat"/>
              </a:rPr>
              <a:t>Output </a:t>
            </a:r>
            <a:r>
              <a:rPr lang="en-US" sz="1200" dirty="0">
                <a:solidFill>
                  <a:schemeClr val="lt1"/>
                </a:solidFill>
                <a:latin typeface="Montserrat"/>
              </a:rPr>
              <a:t>: array(['Resort Hotel', 'City Hotel'], </a:t>
            </a:r>
            <a:r>
              <a:rPr lang="en-US" sz="1200" dirty="0" err="1">
                <a:solidFill>
                  <a:schemeClr val="lt1"/>
                </a:solidFill>
                <a:latin typeface="Montserrat"/>
              </a:rPr>
              <a:t>dtype</a:t>
            </a:r>
            <a:r>
              <a:rPr lang="en-US" sz="1200" dirty="0">
                <a:solidFill>
                  <a:schemeClr val="lt1"/>
                </a:solidFill>
                <a:latin typeface="Montserrat"/>
              </a:rPr>
              <a:t>=object)</a:t>
            </a:r>
          </a:p>
          <a:p>
            <a:pPr marL="114300" indent="0">
              <a:buClrTx/>
              <a:buNone/>
            </a:pPr>
            <a:endParaRPr lang="en-US" sz="1200" dirty="0">
              <a:solidFill>
                <a:schemeClr val="lt1"/>
              </a:solidFill>
              <a:latin typeface="Montserrat"/>
            </a:endParaRPr>
          </a:p>
          <a:p>
            <a:pPr marL="114300" indent="0">
              <a:buClrTx/>
              <a:buNone/>
            </a:pPr>
            <a:endParaRPr lang="en-US" sz="1200" dirty="0">
              <a:solidFill>
                <a:schemeClr val="lt1"/>
              </a:solidFill>
              <a:latin typeface="Montserrat"/>
            </a:endParaRPr>
          </a:p>
          <a:p>
            <a:pPr marL="114300" indent="0">
              <a:buClrTx/>
              <a:buNone/>
            </a:pPr>
            <a:r>
              <a:rPr lang="en-US" sz="1200" dirty="0">
                <a:solidFill>
                  <a:schemeClr val="lt1"/>
                </a:solidFill>
                <a:latin typeface="Montserrat"/>
              </a:rPr>
              <a:t>Q2.Find count of booking as per type of hotel</a:t>
            </a:r>
          </a:p>
          <a:p>
            <a:pPr marL="114300" indent="0">
              <a:buClrTx/>
              <a:buNone/>
            </a:pPr>
            <a:r>
              <a:rPr lang="en-US" sz="1200" b="1" dirty="0">
                <a:solidFill>
                  <a:schemeClr val="lt1"/>
                </a:solidFill>
                <a:latin typeface="Montserrat"/>
              </a:rPr>
              <a:t>Output</a:t>
            </a:r>
            <a:r>
              <a:rPr lang="en-IN" sz="1200" b="1" dirty="0">
                <a:solidFill>
                  <a:schemeClr val="lt1"/>
                </a:solidFill>
                <a:latin typeface="Montserrat"/>
              </a:rPr>
              <a:t>:</a:t>
            </a:r>
          </a:p>
          <a:p>
            <a:pPr marL="114300" indent="0">
              <a:buClrTx/>
              <a:buNone/>
            </a:pPr>
            <a:r>
              <a:rPr lang="en-IN" sz="1200" dirty="0">
                <a:solidFill>
                  <a:schemeClr val="lt1"/>
                </a:solidFill>
                <a:latin typeface="Montserrat"/>
              </a:rPr>
              <a:t> Sr	</a:t>
            </a:r>
            <a:r>
              <a:rPr lang="en-US" sz="1200" dirty="0">
                <a:solidFill>
                  <a:schemeClr val="lt1"/>
                </a:solidFill>
                <a:latin typeface="Montserrat"/>
              </a:rPr>
              <a:t>Hotel type	  	Number of booking</a:t>
            </a:r>
          </a:p>
          <a:p>
            <a:pPr marL="114300" indent="0">
              <a:buClrTx/>
              <a:buNone/>
            </a:pPr>
            <a:r>
              <a:rPr lang="en-US" sz="1200" dirty="0">
                <a:solidFill>
                  <a:schemeClr val="lt1"/>
                </a:solidFill>
                <a:latin typeface="Montserrat"/>
              </a:rPr>
              <a:t>  0	City Hotel		 53428</a:t>
            </a:r>
          </a:p>
          <a:p>
            <a:pPr marL="114300" indent="0">
              <a:buClrTx/>
              <a:buNone/>
            </a:pPr>
            <a:r>
              <a:rPr lang="en-US" sz="1200" dirty="0">
                <a:solidFill>
                  <a:schemeClr val="lt1"/>
                </a:solidFill>
                <a:latin typeface="Montserrat"/>
              </a:rPr>
              <a:t>   1	Resort Hotel	33968</a:t>
            </a: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r>
              <a:rPr lang="en-IN" sz="1200" b="1" dirty="0">
                <a:solidFill>
                  <a:schemeClr val="lt1"/>
                </a:solidFill>
                <a:latin typeface="Montserrat"/>
              </a:rPr>
              <a:t>Conclusion :</a:t>
            </a:r>
          </a:p>
          <a:p>
            <a:pPr marL="114300" indent="0">
              <a:buClrTx/>
              <a:buNone/>
            </a:pPr>
            <a:r>
              <a:rPr lang="en-US" sz="1200" b="1" dirty="0">
                <a:solidFill>
                  <a:schemeClr val="lt1"/>
                </a:solidFill>
                <a:latin typeface="Montserrat"/>
              </a:rPr>
              <a:t>Booking of city hotel[61.1%] is more than compared to resort hotel[38.9%]</a:t>
            </a:r>
          </a:p>
          <a:p>
            <a:pPr marL="114300" indent="0">
              <a:buNone/>
            </a:pPr>
            <a:endParaRPr lang="en-IN" dirty="0">
              <a:solidFill>
                <a:schemeClr val="bg1"/>
              </a:solidFill>
            </a:endParaRPr>
          </a:p>
        </p:txBody>
      </p:sp>
      <p:pic>
        <p:nvPicPr>
          <p:cNvPr id="5" name="Picture 4">
            <a:extLst>
              <a:ext uri="{FF2B5EF4-FFF2-40B4-BE49-F238E27FC236}">
                <a16:creationId xmlns:a16="http://schemas.microsoft.com/office/drawing/2014/main" id="{585A236E-B6C3-6AA8-64AE-D8677C2E21CF}"/>
              </a:ext>
            </a:extLst>
          </p:cNvPr>
          <p:cNvPicPr>
            <a:picLocks noChangeAspect="1"/>
          </p:cNvPicPr>
          <p:nvPr/>
        </p:nvPicPr>
        <p:blipFill>
          <a:blip r:embed="rId2"/>
          <a:stretch>
            <a:fillRect/>
          </a:stretch>
        </p:blipFill>
        <p:spPr>
          <a:xfrm>
            <a:off x="4979438" y="1270000"/>
            <a:ext cx="3581400" cy="2781300"/>
          </a:xfrm>
          <a:prstGeom prst="rect">
            <a:avLst/>
          </a:prstGeom>
        </p:spPr>
      </p:pic>
    </p:spTree>
    <p:extLst>
      <p:ext uri="{BB962C8B-B14F-4D97-AF65-F5344CB8AC3E}">
        <p14:creationId xmlns:p14="http://schemas.microsoft.com/office/powerpoint/2010/main" val="4250137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284D-8751-F303-7168-E5F28241DF8A}"/>
              </a:ext>
            </a:extLst>
          </p:cNvPr>
          <p:cNvSpPr>
            <a:spLocks noGrp="1"/>
          </p:cNvSpPr>
          <p:nvPr>
            <p:ph type="title"/>
          </p:nvPr>
        </p:nvSpPr>
        <p:spPr>
          <a:noFill/>
          <a:ln>
            <a:noFill/>
          </a:ln>
        </p:spPr>
        <p:txBody>
          <a:bodyPr spcFirstLastPara="1" wrap="square" lIns="91425" tIns="91425" rIns="91425" bIns="91425" anchor="t" anchorCtr="0">
            <a:noAutofit/>
          </a:bodyPr>
          <a:lstStyle/>
          <a:p>
            <a:r>
              <a:rPr lang="en-US" sz="1800" b="1" dirty="0">
                <a:solidFill>
                  <a:schemeClr val="tx1"/>
                </a:solidFill>
                <a:latin typeface="Montserrat" panose="00000500000000000000" pitchFamily="2" charset="0"/>
              </a:rPr>
              <a:t> EDA ( Exploratory Data Analysis)</a:t>
            </a:r>
            <a:br>
              <a:rPr lang="en-US" sz="1800" b="1" dirty="0">
                <a:solidFill>
                  <a:schemeClr val="tx1"/>
                </a:solidFill>
                <a:latin typeface="Montserrat" panose="00000500000000000000" pitchFamily="2" charset="0"/>
              </a:rPr>
            </a:br>
            <a:endParaRPr lang="en-IN" sz="18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ABDA1C6A-16BE-324B-BDF6-DBE4CF6BBF3F}"/>
              </a:ext>
            </a:extLst>
          </p:cNvPr>
          <p:cNvSpPr>
            <a:spLocks noGrp="1"/>
          </p:cNvSpPr>
          <p:nvPr>
            <p:ph type="body" idx="1"/>
          </p:nvPr>
        </p:nvSpPr>
        <p:spPr>
          <a:xfrm>
            <a:off x="311700" y="957263"/>
            <a:ext cx="8520600" cy="3611612"/>
          </a:xfrm>
        </p:spPr>
        <p:txBody>
          <a:bodyPr/>
          <a:lstStyle/>
          <a:p>
            <a:pPr marL="114300" indent="0">
              <a:buClrTx/>
              <a:buNone/>
            </a:pPr>
            <a:r>
              <a:rPr lang="en-US" sz="1600" b="1" dirty="0">
                <a:solidFill>
                  <a:schemeClr val="lt1"/>
                </a:solidFill>
                <a:latin typeface="Montserrat"/>
              </a:rPr>
              <a:t>2. Find peak business season of hotel booking</a:t>
            </a:r>
          </a:p>
          <a:p>
            <a:pPr marL="114300" indent="0">
              <a:buClrTx/>
              <a:buNone/>
            </a:pPr>
            <a:r>
              <a:rPr lang="en-US" sz="1200" dirty="0">
                <a:solidFill>
                  <a:schemeClr val="lt1"/>
                </a:solidFill>
                <a:latin typeface="Montserrat"/>
              </a:rPr>
              <a:t>   Q1. Display the number of cumulative booking months wise</a:t>
            </a:r>
          </a:p>
          <a:p>
            <a:pPr marL="114300" indent="0">
              <a:buClrTx/>
              <a:buNone/>
            </a:pPr>
            <a:endParaRPr lang="en-IN" sz="1200" dirty="0">
              <a:solidFill>
                <a:schemeClr val="lt1"/>
              </a:solidFill>
              <a:latin typeface="Montserrat"/>
            </a:endParaRPr>
          </a:p>
          <a:p>
            <a:pPr marL="114300" indent="0">
              <a:buClrTx/>
              <a:buNone/>
            </a:pPr>
            <a:endParaRPr lang="en-US" sz="1200" dirty="0">
              <a:solidFill>
                <a:schemeClr val="lt1"/>
              </a:solidFill>
              <a:latin typeface="Montserrat"/>
            </a:endParaRPr>
          </a:p>
          <a:p>
            <a:pPr marL="114300" indent="0">
              <a:buClrTx/>
              <a:buNone/>
            </a:pPr>
            <a:endParaRPr lang="en-US" sz="1200" dirty="0">
              <a:solidFill>
                <a:schemeClr val="lt1"/>
              </a:solidFill>
              <a:latin typeface="Montserrat"/>
            </a:endParaRPr>
          </a:p>
          <a:p>
            <a:pPr marL="114300" indent="0">
              <a:buClrTx/>
              <a:buNone/>
            </a:pPr>
            <a:endParaRPr lang="en-US" sz="1200" dirty="0">
              <a:solidFill>
                <a:schemeClr val="lt1"/>
              </a:solidFill>
              <a:latin typeface="Montserrat"/>
            </a:endParaRPr>
          </a:p>
          <a:p>
            <a:pPr marL="114300" indent="0">
              <a:buClrTx/>
              <a:buNone/>
            </a:pPr>
            <a:endParaRPr lang="en-US" sz="1200" dirty="0">
              <a:solidFill>
                <a:schemeClr val="lt1"/>
              </a:solidFill>
              <a:latin typeface="Montserrat"/>
            </a:endParaRPr>
          </a:p>
          <a:p>
            <a:pPr marL="114300" indent="0">
              <a:buClrTx/>
              <a:buNone/>
            </a:pPr>
            <a:endParaRPr lang="en-US" sz="1200" dirty="0">
              <a:solidFill>
                <a:schemeClr val="lt1"/>
              </a:solidFill>
              <a:latin typeface="Montserrat"/>
            </a:endParaRPr>
          </a:p>
          <a:p>
            <a:pPr marL="114300" indent="0">
              <a:buClrTx/>
              <a:buNone/>
            </a:pPr>
            <a:endParaRPr lang="en-US" sz="1200" dirty="0">
              <a:solidFill>
                <a:schemeClr val="lt1"/>
              </a:solidFill>
              <a:latin typeface="Montserrat"/>
            </a:endParaRPr>
          </a:p>
          <a:p>
            <a:pPr marL="114300" indent="0">
              <a:buClrTx/>
              <a:buNone/>
            </a:pPr>
            <a:endParaRPr lang="en-US" sz="1200" dirty="0">
              <a:solidFill>
                <a:schemeClr val="lt1"/>
              </a:solidFill>
              <a:latin typeface="Montserrat"/>
            </a:endParaRPr>
          </a:p>
          <a:p>
            <a:pPr marL="114300" indent="0">
              <a:buClrTx/>
              <a:buNone/>
            </a:pPr>
            <a:endParaRPr lang="en-US" sz="1200" dirty="0">
              <a:solidFill>
                <a:schemeClr val="lt1"/>
              </a:solidFill>
              <a:latin typeface="Montserrat"/>
            </a:endParaRPr>
          </a:p>
          <a:p>
            <a:pPr marL="114300" indent="0">
              <a:buClrTx/>
              <a:buNone/>
            </a:pPr>
            <a:endParaRPr lang="en-US" sz="1200" dirty="0">
              <a:solidFill>
                <a:schemeClr val="lt1"/>
              </a:solidFill>
              <a:latin typeface="Montserrat"/>
            </a:endParaRPr>
          </a:p>
          <a:p>
            <a:pPr marL="114300" indent="0">
              <a:buClrTx/>
              <a:buNone/>
            </a:pPr>
            <a:endParaRPr lang="en-US" sz="1200" dirty="0">
              <a:solidFill>
                <a:schemeClr val="lt1"/>
              </a:solidFill>
              <a:latin typeface="Montserrat"/>
            </a:endParaRPr>
          </a:p>
          <a:p>
            <a:pPr marL="114300" indent="0">
              <a:buClrTx/>
              <a:buNone/>
            </a:pPr>
            <a:r>
              <a:rPr lang="en-US" sz="1200" b="1" dirty="0">
                <a:solidFill>
                  <a:schemeClr val="lt1"/>
                </a:solidFill>
                <a:latin typeface="Montserrat"/>
              </a:rPr>
              <a:t>Conclusion:</a:t>
            </a:r>
            <a:r>
              <a:rPr lang="en-IN" sz="1200" b="1" dirty="0">
                <a:solidFill>
                  <a:schemeClr val="lt1"/>
                </a:solidFill>
                <a:latin typeface="Montserrat"/>
              </a:rPr>
              <a:t> </a:t>
            </a:r>
          </a:p>
          <a:p>
            <a:pPr marL="114300" indent="0">
              <a:buClrTx/>
              <a:buNone/>
            </a:pPr>
            <a:r>
              <a:rPr lang="en-US" sz="1200" b="1" dirty="0">
                <a:solidFill>
                  <a:schemeClr val="lt1"/>
                </a:solidFill>
                <a:latin typeface="Montserrat"/>
              </a:rPr>
              <a:t>As per bar plot shows, May: August month is a peak season for the hotel business whereas November and December is slack seasons.</a:t>
            </a:r>
            <a:endParaRPr lang="en-IN" sz="1200" b="1" dirty="0">
              <a:solidFill>
                <a:schemeClr val="lt1"/>
              </a:solidFill>
              <a:latin typeface="Montserrat"/>
            </a:endParaRPr>
          </a:p>
        </p:txBody>
      </p:sp>
      <p:pic>
        <p:nvPicPr>
          <p:cNvPr id="4" name="Picture 3">
            <a:extLst>
              <a:ext uri="{FF2B5EF4-FFF2-40B4-BE49-F238E27FC236}">
                <a16:creationId xmlns:a16="http://schemas.microsoft.com/office/drawing/2014/main" id="{6CAEDA02-073F-60DF-4832-4D17791DCC9B}"/>
              </a:ext>
            </a:extLst>
          </p:cNvPr>
          <p:cNvPicPr>
            <a:picLocks noChangeAspect="1"/>
          </p:cNvPicPr>
          <p:nvPr/>
        </p:nvPicPr>
        <p:blipFill>
          <a:blip r:embed="rId2"/>
          <a:stretch>
            <a:fillRect/>
          </a:stretch>
        </p:blipFill>
        <p:spPr>
          <a:xfrm>
            <a:off x="421482" y="1683385"/>
            <a:ext cx="5243512" cy="2099677"/>
          </a:xfrm>
          <a:prstGeom prst="rect">
            <a:avLst/>
          </a:prstGeom>
        </p:spPr>
      </p:pic>
    </p:spTree>
    <p:extLst>
      <p:ext uri="{BB962C8B-B14F-4D97-AF65-F5344CB8AC3E}">
        <p14:creationId xmlns:p14="http://schemas.microsoft.com/office/powerpoint/2010/main" val="2172304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284D-8751-F303-7168-E5F28241DF8A}"/>
              </a:ext>
            </a:extLst>
          </p:cNvPr>
          <p:cNvSpPr>
            <a:spLocks noGrp="1"/>
          </p:cNvSpPr>
          <p:nvPr>
            <p:ph type="title"/>
          </p:nvPr>
        </p:nvSpPr>
        <p:spPr>
          <a:noFill/>
          <a:ln>
            <a:noFill/>
          </a:ln>
        </p:spPr>
        <p:txBody>
          <a:bodyPr spcFirstLastPara="1" wrap="square" lIns="91425" tIns="91425" rIns="91425" bIns="91425" anchor="t" anchorCtr="0">
            <a:noAutofit/>
          </a:bodyPr>
          <a:lstStyle/>
          <a:p>
            <a:r>
              <a:rPr lang="en-US" sz="1800" b="1" dirty="0">
                <a:solidFill>
                  <a:schemeClr val="tx1"/>
                </a:solidFill>
                <a:latin typeface="Montserrat" panose="00000500000000000000" pitchFamily="2" charset="0"/>
              </a:rPr>
              <a:t> EDA ( Exploratory Data Analysis)</a:t>
            </a:r>
            <a:br>
              <a:rPr lang="en-US" sz="1800" b="1" dirty="0">
                <a:solidFill>
                  <a:schemeClr val="tx1"/>
                </a:solidFill>
                <a:latin typeface="Montserrat" panose="00000500000000000000" pitchFamily="2" charset="0"/>
              </a:rPr>
            </a:br>
            <a:endParaRPr lang="en-IN" sz="18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ABDA1C6A-16BE-324B-BDF6-DBE4CF6BBF3F}"/>
              </a:ext>
            </a:extLst>
          </p:cNvPr>
          <p:cNvSpPr>
            <a:spLocks noGrp="1"/>
          </p:cNvSpPr>
          <p:nvPr>
            <p:ph type="body" idx="1"/>
          </p:nvPr>
        </p:nvSpPr>
        <p:spPr>
          <a:xfrm>
            <a:off x="311700" y="863550"/>
            <a:ext cx="8520600" cy="3416400"/>
          </a:xfrm>
        </p:spPr>
        <p:txBody>
          <a:bodyPr/>
          <a:lstStyle/>
          <a:p>
            <a:pPr marL="114300" indent="0">
              <a:buClrTx/>
              <a:buNone/>
            </a:pPr>
            <a:r>
              <a:rPr lang="en-US" sz="1600" b="1" dirty="0">
                <a:solidFill>
                  <a:schemeClr val="lt1"/>
                </a:solidFill>
                <a:latin typeface="Montserrat"/>
              </a:rPr>
              <a:t>2. Find peak business season of hotel booking</a:t>
            </a:r>
          </a:p>
          <a:p>
            <a:pPr marL="114300" indent="0">
              <a:buNone/>
            </a:pPr>
            <a:r>
              <a:rPr lang="en-US" sz="1200" dirty="0">
                <a:solidFill>
                  <a:schemeClr val="lt1"/>
                </a:solidFill>
                <a:latin typeface="Montserrat"/>
              </a:rPr>
              <a:t>   Q2. Display no. of booking as per month and year.</a:t>
            </a:r>
          </a:p>
          <a:p>
            <a:pPr marL="114300" indent="0">
              <a:buNone/>
            </a:pPr>
            <a:endParaRPr lang="en-US" sz="1200" dirty="0">
              <a:solidFill>
                <a:schemeClr val="lt1"/>
              </a:solidFill>
              <a:latin typeface="Montserrat"/>
            </a:endParaRPr>
          </a:p>
          <a:p>
            <a:pPr marL="114300" indent="0">
              <a:buNone/>
            </a:pPr>
            <a:endParaRPr lang="en-US" sz="1200" dirty="0">
              <a:solidFill>
                <a:schemeClr val="lt1"/>
              </a:solidFill>
              <a:latin typeface="Montserrat"/>
            </a:endParaRPr>
          </a:p>
          <a:p>
            <a:pPr marL="114300" indent="0">
              <a:buNone/>
            </a:pPr>
            <a:endParaRPr lang="en-US" sz="1200" dirty="0">
              <a:solidFill>
                <a:schemeClr val="lt1"/>
              </a:solidFill>
              <a:latin typeface="Montserrat"/>
            </a:endParaRPr>
          </a:p>
          <a:p>
            <a:pPr marL="114300" indent="0">
              <a:buNone/>
            </a:pPr>
            <a:endParaRPr lang="en-US" sz="1200" dirty="0">
              <a:solidFill>
                <a:schemeClr val="lt1"/>
              </a:solidFill>
              <a:latin typeface="Montserrat"/>
            </a:endParaRPr>
          </a:p>
          <a:p>
            <a:pPr marL="114300" indent="0">
              <a:buNone/>
            </a:pPr>
            <a:endParaRPr lang="en-US" sz="1200" dirty="0">
              <a:solidFill>
                <a:schemeClr val="lt1"/>
              </a:solidFill>
              <a:latin typeface="Montserrat"/>
            </a:endParaRPr>
          </a:p>
          <a:p>
            <a:pPr marL="114300" indent="0">
              <a:buNone/>
            </a:pPr>
            <a:endParaRPr lang="en-US" sz="1200" dirty="0">
              <a:solidFill>
                <a:schemeClr val="lt1"/>
              </a:solidFill>
              <a:latin typeface="Montserrat"/>
            </a:endParaRPr>
          </a:p>
          <a:p>
            <a:pPr marL="114300" indent="0">
              <a:buNone/>
            </a:pPr>
            <a:endParaRPr lang="en-US" sz="1200" dirty="0">
              <a:solidFill>
                <a:schemeClr val="lt1"/>
              </a:solidFill>
              <a:latin typeface="Montserrat"/>
            </a:endParaRPr>
          </a:p>
          <a:p>
            <a:pPr marL="114300" indent="0">
              <a:buNone/>
            </a:pPr>
            <a:endParaRPr lang="en-US" sz="1200" dirty="0">
              <a:solidFill>
                <a:schemeClr val="lt1"/>
              </a:solidFill>
              <a:latin typeface="Montserrat"/>
            </a:endParaRPr>
          </a:p>
          <a:p>
            <a:pPr marL="114300" indent="0">
              <a:buNone/>
            </a:pPr>
            <a:endParaRPr lang="en-US" sz="1200" dirty="0">
              <a:solidFill>
                <a:schemeClr val="lt1"/>
              </a:solidFill>
              <a:latin typeface="Montserrat"/>
            </a:endParaRPr>
          </a:p>
          <a:p>
            <a:pPr marL="114300" indent="0">
              <a:buNone/>
            </a:pPr>
            <a:endParaRPr lang="en-US" sz="1200" dirty="0">
              <a:solidFill>
                <a:schemeClr val="lt1"/>
              </a:solidFill>
              <a:latin typeface="Montserrat"/>
            </a:endParaRPr>
          </a:p>
          <a:p>
            <a:pPr marL="114300" indent="0">
              <a:buNone/>
            </a:pPr>
            <a:endParaRPr lang="en-US" sz="1200" dirty="0">
              <a:solidFill>
                <a:schemeClr val="lt1"/>
              </a:solidFill>
              <a:latin typeface="Montserrat"/>
            </a:endParaRPr>
          </a:p>
          <a:p>
            <a:pPr marL="114300" indent="0">
              <a:buNone/>
            </a:pPr>
            <a:endParaRPr lang="en-US" sz="1200" dirty="0">
              <a:solidFill>
                <a:schemeClr val="lt1"/>
              </a:solidFill>
              <a:latin typeface="Montserrat"/>
            </a:endParaRPr>
          </a:p>
          <a:p>
            <a:pPr marL="114300" indent="0">
              <a:buNone/>
            </a:pPr>
            <a:endParaRPr lang="en-US" sz="1200" dirty="0">
              <a:solidFill>
                <a:schemeClr val="lt1"/>
              </a:solidFill>
              <a:latin typeface="Montserrat"/>
            </a:endParaRPr>
          </a:p>
          <a:p>
            <a:pPr marL="114300" indent="0">
              <a:buNone/>
            </a:pPr>
            <a:endParaRPr lang="en-US" sz="1200" dirty="0">
              <a:solidFill>
                <a:schemeClr val="lt1"/>
              </a:solidFill>
              <a:latin typeface="Montserrat"/>
            </a:endParaRPr>
          </a:p>
          <a:p>
            <a:pPr marL="114300" indent="0">
              <a:buNone/>
            </a:pPr>
            <a:endParaRPr lang="en-IN" sz="1200" dirty="0">
              <a:solidFill>
                <a:schemeClr val="lt1"/>
              </a:solidFill>
              <a:latin typeface="Montserrat"/>
            </a:endParaRPr>
          </a:p>
          <a:p>
            <a:pPr marL="114300" indent="0">
              <a:buClrTx/>
              <a:buNone/>
            </a:pPr>
            <a:endParaRPr lang="en-IN" dirty="0">
              <a:solidFill>
                <a:schemeClr val="bg1"/>
              </a:solidFill>
            </a:endParaRPr>
          </a:p>
        </p:txBody>
      </p:sp>
      <p:pic>
        <p:nvPicPr>
          <p:cNvPr id="6" name="Picture 5">
            <a:extLst>
              <a:ext uri="{FF2B5EF4-FFF2-40B4-BE49-F238E27FC236}">
                <a16:creationId xmlns:a16="http://schemas.microsoft.com/office/drawing/2014/main" id="{41D2E98F-8EC0-0361-CE9B-4A7469CEB364}"/>
              </a:ext>
            </a:extLst>
          </p:cNvPr>
          <p:cNvPicPr>
            <a:picLocks noChangeAspect="1"/>
          </p:cNvPicPr>
          <p:nvPr/>
        </p:nvPicPr>
        <p:blipFill>
          <a:blip r:embed="rId2"/>
          <a:stretch>
            <a:fillRect/>
          </a:stretch>
        </p:blipFill>
        <p:spPr>
          <a:xfrm>
            <a:off x="733182" y="1598188"/>
            <a:ext cx="6053382" cy="2681762"/>
          </a:xfrm>
          <a:prstGeom prst="rect">
            <a:avLst/>
          </a:prstGeom>
        </p:spPr>
      </p:pic>
    </p:spTree>
    <p:extLst>
      <p:ext uri="{BB962C8B-B14F-4D97-AF65-F5344CB8AC3E}">
        <p14:creationId xmlns:p14="http://schemas.microsoft.com/office/powerpoint/2010/main" val="619188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284D-8751-F303-7168-E5F28241DF8A}"/>
              </a:ext>
            </a:extLst>
          </p:cNvPr>
          <p:cNvSpPr>
            <a:spLocks noGrp="1"/>
          </p:cNvSpPr>
          <p:nvPr>
            <p:ph type="title"/>
          </p:nvPr>
        </p:nvSpPr>
        <p:spPr>
          <a:xfrm>
            <a:off x="361707" y="237856"/>
            <a:ext cx="8520600" cy="572700"/>
          </a:xfrm>
          <a:noFill/>
          <a:ln>
            <a:noFill/>
          </a:ln>
        </p:spPr>
        <p:txBody>
          <a:bodyPr spcFirstLastPara="1" wrap="square" lIns="91425" tIns="91425" rIns="91425" bIns="91425" anchor="t" anchorCtr="0">
            <a:noAutofit/>
          </a:bodyPr>
          <a:lstStyle/>
          <a:p>
            <a:r>
              <a:rPr lang="en-US" sz="1800" b="1" dirty="0">
                <a:solidFill>
                  <a:schemeClr val="tx1"/>
                </a:solidFill>
                <a:latin typeface="Montserrat" panose="00000500000000000000" pitchFamily="2" charset="0"/>
              </a:rPr>
              <a:t> EDA ( Exploratory Data Analysis)</a:t>
            </a:r>
            <a:br>
              <a:rPr lang="en-US" sz="1800" b="1" dirty="0">
                <a:solidFill>
                  <a:schemeClr val="tx1"/>
                </a:solidFill>
                <a:latin typeface="Montserrat" panose="00000500000000000000" pitchFamily="2" charset="0"/>
              </a:rPr>
            </a:br>
            <a:endParaRPr lang="en-IN" sz="18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ABDA1C6A-16BE-324B-BDF6-DBE4CF6BBF3F}"/>
              </a:ext>
            </a:extLst>
          </p:cNvPr>
          <p:cNvSpPr>
            <a:spLocks noGrp="1"/>
          </p:cNvSpPr>
          <p:nvPr>
            <p:ph type="body" idx="1"/>
          </p:nvPr>
        </p:nvSpPr>
        <p:spPr>
          <a:xfrm>
            <a:off x="311700" y="670669"/>
            <a:ext cx="8520600" cy="3416400"/>
          </a:xfrm>
        </p:spPr>
        <p:txBody>
          <a:bodyPr/>
          <a:lstStyle/>
          <a:p>
            <a:pPr marL="114300" indent="0">
              <a:buClrTx/>
              <a:buNone/>
            </a:pPr>
            <a:r>
              <a:rPr lang="en-US" sz="1600" b="1" dirty="0">
                <a:solidFill>
                  <a:schemeClr val="lt1"/>
                </a:solidFill>
                <a:latin typeface="Montserrat"/>
              </a:rPr>
              <a:t>3. ADR (Average daily rate)</a:t>
            </a:r>
          </a:p>
          <a:p>
            <a:pPr algn="l">
              <a:buFont typeface="Arial" panose="020B0604020202020204" pitchFamily="34" charset="0"/>
              <a:buChar char="•"/>
            </a:pPr>
            <a:r>
              <a:rPr lang="en-US" sz="1200" dirty="0">
                <a:solidFill>
                  <a:schemeClr val="lt1"/>
                </a:solidFill>
                <a:latin typeface="Montserrat"/>
              </a:rPr>
              <a:t>Q1. Find total no. of guests on basis of adults,children and babies.</a:t>
            </a:r>
          </a:p>
          <a:p>
            <a:pPr algn="l">
              <a:buFont typeface="Arial" panose="020B0604020202020204" pitchFamily="34" charset="0"/>
              <a:buChar char="•"/>
            </a:pPr>
            <a:r>
              <a:rPr lang="en-US" sz="1200" dirty="0">
                <a:solidFill>
                  <a:schemeClr val="lt1"/>
                </a:solidFill>
                <a:latin typeface="Montserrat"/>
              </a:rPr>
              <a:t>Q2. Find ADR per person.</a:t>
            </a:r>
          </a:p>
          <a:p>
            <a:pPr algn="l">
              <a:buFont typeface="Arial" panose="020B0604020202020204" pitchFamily="34" charset="0"/>
              <a:buChar char="•"/>
            </a:pPr>
            <a:r>
              <a:rPr lang="en-US" sz="1200" dirty="0">
                <a:solidFill>
                  <a:schemeClr val="lt1"/>
                </a:solidFill>
                <a:latin typeface="Montserrat"/>
              </a:rPr>
              <a:t>Q3. Find total no. of stay on basis of week nights and weekend nights.</a:t>
            </a:r>
          </a:p>
          <a:p>
            <a:pPr algn="l">
              <a:buFont typeface="Arial" panose="020B0604020202020204" pitchFamily="34" charset="0"/>
              <a:buChar char="•"/>
            </a:pPr>
            <a:r>
              <a:rPr lang="en-US" sz="1200" dirty="0">
                <a:solidFill>
                  <a:schemeClr val="lt1"/>
                </a:solidFill>
                <a:latin typeface="Montserrat"/>
              </a:rPr>
              <a:t>Q4. Find hotel revenue=ADR per person * no. of days</a:t>
            </a: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r>
              <a:rPr lang="en-IN" sz="1200" b="1" dirty="0">
                <a:solidFill>
                  <a:schemeClr val="lt1"/>
                </a:solidFill>
                <a:latin typeface="Montserrat"/>
              </a:rPr>
              <a:t>Conclusion : </a:t>
            </a:r>
            <a:r>
              <a:rPr lang="en-US" sz="1200" b="1" dirty="0">
                <a:solidFill>
                  <a:schemeClr val="lt1"/>
                </a:solidFill>
                <a:latin typeface="Montserrat"/>
              </a:rPr>
              <a:t>Resort hotel is getting more revenue in the month of August.</a:t>
            </a:r>
          </a:p>
          <a:p>
            <a:pPr marL="114300" indent="0">
              <a:buClrTx/>
              <a:buNone/>
            </a:pPr>
            <a:endParaRPr lang="en-IN" dirty="0">
              <a:solidFill>
                <a:schemeClr val="bg1"/>
              </a:solidFill>
            </a:endParaRPr>
          </a:p>
        </p:txBody>
      </p:sp>
      <p:pic>
        <p:nvPicPr>
          <p:cNvPr id="4" name="Picture 3">
            <a:extLst>
              <a:ext uri="{FF2B5EF4-FFF2-40B4-BE49-F238E27FC236}">
                <a16:creationId xmlns:a16="http://schemas.microsoft.com/office/drawing/2014/main" id="{3DA625EE-5F5E-AE27-2CAE-1297C6D040DF}"/>
              </a:ext>
            </a:extLst>
          </p:cNvPr>
          <p:cNvPicPr>
            <a:picLocks noChangeAspect="1"/>
          </p:cNvPicPr>
          <p:nvPr/>
        </p:nvPicPr>
        <p:blipFill>
          <a:blip r:embed="rId2"/>
          <a:stretch>
            <a:fillRect/>
          </a:stretch>
        </p:blipFill>
        <p:spPr>
          <a:xfrm>
            <a:off x="411713" y="1982277"/>
            <a:ext cx="5846212" cy="2409016"/>
          </a:xfrm>
          <a:prstGeom prst="rect">
            <a:avLst/>
          </a:prstGeom>
        </p:spPr>
      </p:pic>
    </p:spTree>
    <p:extLst>
      <p:ext uri="{BB962C8B-B14F-4D97-AF65-F5344CB8AC3E}">
        <p14:creationId xmlns:p14="http://schemas.microsoft.com/office/powerpoint/2010/main" val="2400501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284D-8751-F303-7168-E5F28241DF8A}"/>
              </a:ext>
            </a:extLst>
          </p:cNvPr>
          <p:cNvSpPr>
            <a:spLocks noGrp="1"/>
          </p:cNvSpPr>
          <p:nvPr>
            <p:ph type="title"/>
          </p:nvPr>
        </p:nvSpPr>
        <p:spPr>
          <a:xfrm>
            <a:off x="361707" y="237856"/>
            <a:ext cx="8520600" cy="572700"/>
          </a:xfrm>
          <a:noFill/>
          <a:ln>
            <a:noFill/>
          </a:ln>
        </p:spPr>
        <p:txBody>
          <a:bodyPr spcFirstLastPara="1" wrap="square" lIns="91425" tIns="91425" rIns="91425" bIns="91425" anchor="t" anchorCtr="0">
            <a:noAutofit/>
          </a:bodyPr>
          <a:lstStyle/>
          <a:p>
            <a:r>
              <a:rPr lang="en-US" sz="1800" b="1" dirty="0">
                <a:solidFill>
                  <a:schemeClr val="tx1"/>
                </a:solidFill>
                <a:latin typeface="Montserrat" panose="00000500000000000000" pitchFamily="2" charset="0"/>
              </a:rPr>
              <a:t> EDA ( Exploratory Data Analysis)</a:t>
            </a:r>
            <a:br>
              <a:rPr lang="en-US" sz="1800" b="1" dirty="0">
                <a:solidFill>
                  <a:schemeClr val="tx1"/>
                </a:solidFill>
                <a:latin typeface="Montserrat" panose="00000500000000000000" pitchFamily="2" charset="0"/>
              </a:rPr>
            </a:br>
            <a:endParaRPr lang="en-IN" sz="18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ABDA1C6A-16BE-324B-BDF6-DBE4CF6BBF3F}"/>
              </a:ext>
            </a:extLst>
          </p:cNvPr>
          <p:cNvSpPr>
            <a:spLocks noGrp="1"/>
          </p:cNvSpPr>
          <p:nvPr>
            <p:ph type="body" idx="1"/>
          </p:nvPr>
        </p:nvSpPr>
        <p:spPr>
          <a:xfrm>
            <a:off x="197400" y="670669"/>
            <a:ext cx="8520600" cy="3416400"/>
          </a:xfrm>
        </p:spPr>
        <p:txBody>
          <a:bodyPr/>
          <a:lstStyle/>
          <a:p>
            <a:pPr marL="114300" indent="0">
              <a:buClrTx/>
              <a:buNone/>
            </a:pPr>
            <a:r>
              <a:rPr lang="en-US" sz="1600" b="1" dirty="0">
                <a:solidFill>
                  <a:schemeClr val="lt1"/>
                </a:solidFill>
                <a:latin typeface="Montserrat"/>
              </a:rPr>
              <a:t>4. Type of rooms </a:t>
            </a:r>
          </a:p>
          <a:p>
            <a:pPr marL="114300" indent="0">
              <a:buNone/>
            </a:pPr>
            <a:r>
              <a:rPr lang="en-US" sz="1200" dirty="0">
                <a:solidFill>
                  <a:schemeClr val="lt1"/>
                </a:solidFill>
                <a:latin typeface="Montserrat"/>
              </a:rPr>
              <a:t>Q1.How many types of rooms are provided through Hotels?</a:t>
            </a:r>
          </a:p>
          <a:p>
            <a:pPr marL="114300" indent="0">
              <a:buClrTx/>
              <a:buNone/>
            </a:pPr>
            <a:r>
              <a:rPr lang="en-IN" sz="1200" dirty="0">
                <a:solidFill>
                  <a:schemeClr val="lt1"/>
                </a:solidFill>
                <a:latin typeface="Montserrat"/>
              </a:rPr>
              <a:t>Output :  array(['C', 'A', 'D', 'E', 'G', 'F', 'H', 'L', 'P', ‘B’]</a:t>
            </a:r>
          </a:p>
          <a:p>
            <a:pPr marL="114300" indent="0">
              <a:buClrTx/>
              <a:buNone/>
            </a:pPr>
            <a:endParaRPr lang="en-US" sz="1200" dirty="0">
              <a:solidFill>
                <a:schemeClr val="lt1"/>
              </a:solidFill>
              <a:latin typeface="Montserrat"/>
            </a:endParaRPr>
          </a:p>
          <a:p>
            <a:pPr marL="114300" indent="0">
              <a:buClrTx/>
              <a:buNone/>
            </a:pPr>
            <a:r>
              <a:rPr lang="en-US" sz="1200" dirty="0">
                <a:solidFill>
                  <a:schemeClr val="lt1"/>
                </a:solidFill>
                <a:latin typeface="Montserrat"/>
              </a:rPr>
              <a:t>Q2.Which is the most preferred room by the guest?</a:t>
            </a: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r>
              <a:rPr lang="en-IN" sz="1200" b="1" dirty="0">
                <a:solidFill>
                  <a:schemeClr val="lt1"/>
                </a:solidFill>
                <a:latin typeface="Montserrat"/>
              </a:rPr>
              <a:t>Conclusion :”</a:t>
            </a:r>
            <a:r>
              <a:rPr lang="en-US" sz="1200" b="1" dirty="0">
                <a:solidFill>
                  <a:schemeClr val="lt1"/>
                </a:solidFill>
                <a:latin typeface="Montserrat"/>
              </a:rPr>
              <a:t> A" type room is more preferred by the guests.</a:t>
            </a:r>
          </a:p>
          <a:p>
            <a:pPr marL="114300" indent="0">
              <a:buClrTx/>
              <a:buNone/>
            </a:pPr>
            <a:endParaRPr lang="en-US" sz="1200" b="1" dirty="0">
              <a:solidFill>
                <a:schemeClr val="lt1"/>
              </a:solidFill>
              <a:latin typeface="Montserrat"/>
            </a:endParaRPr>
          </a:p>
          <a:p>
            <a:pPr marL="114300" indent="0">
              <a:buClrTx/>
              <a:buNone/>
            </a:pPr>
            <a:endParaRPr lang="en-IN" sz="1200" dirty="0">
              <a:solidFill>
                <a:schemeClr val="lt1"/>
              </a:solidFill>
              <a:latin typeface="Montserrat"/>
            </a:endParaRPr>
          </a:p>
        </p:txBody>
      </p:sp>
      <p:pic>
        <p:nvPicPr>
          <p:cNvPr id="1026" name="Picture 2">
            <a:extLst>
              <a:ext uri="{FF2B5EF4-FFF2-40B4-BE49-F238E27FC236}">
                <a16:creationId xmlns:a16="http://schemas.microsoft.com/office/drawing/2014/main" id="{8A934631-C093-CA45-07F7-4033503A38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8" y="2002751"/>
            <a:ext cx="3429000" cy="2377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510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284D-8751-F303-7168-E5F28241DF8A}"/>
              </a:ext>
            </a:extLst>
          </p:cNvPr>
          <p:cNvSpPr>
            <a:spLocks noGrp="1"/>
          </p:cNvSpPr>
          <p:nvPr>
            <p:ph type="title"/>
          </p:nvPr>
        </p:nvSpPr>
        <p:spPr>
          <a:xfrm>
            <a:off x="361707" y="237856"/>
            <a:ext cx="8520600" cy="572700"/>
          </a:xfrm>
          <a:noFill/>
          <a:ln>
            <a:noFill/>
          </a:ln>
        </p:spPr>
        <p:txBody>
          <a:bodyPr spcFirstLastPara="1" wrap="square" lIns="91425" tIns="91425" rIns="91425" bIns="91425" anchor="t" anchorCtr="0">
            <a:noAutofit/>
          </a:bodyPr>
          <a:lstStyle/>
          <a:p>
            <a:r>
              <a:rPr lang="en-US" sz="1800" b="1" dirty="0">
                <a:solidFill>
                  <a:schemeClr val="tx1"/>
                </a:solidFill>
                <a:latin typeface="Montserrat" panose="00000500000000000000" pitchFamily="2" charset="0"/>
              </a:rPr>
              <a:t> EDA ( Exploratory Data Analysis)</a:t>
            </a:r>
            <a:br>
              <a:rPr lang="en-US" sz="1800" b="1" dirty="0">
                <a:solidFill>
                  <a:schemeClr val="tx1"/>
                </a:solidFill>
                <a:latin typeface="Montserrat" panose="00000500000000000000" pitchFamily="2" charset="0"/>
              </a:rPr>
            </a:br>
            <a:endParaRPr lang="en-IN" sz="18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ABDA1C6A-16BE-324B-BDF6-DBE4CF6BBF3F}"/>
              </a:ext>
            </a:extLst>
          </p:cNvPr>
          <p:cNvSpPr>
            <a:spLocks noGrp="1"/>
          </p:cNvSpPr>
          <p:nvPr>
            <p:ph type="body" idx="1"/>
          </p:nvPr>
        </p:nvSpPr>
        <p:spPr>
          <a:xfrm>
            <a:off x="197400" y="670669"/>
            <a:ext cx="8520600" cy="3416400"/>
          </a:xfrm>
        </p:spPr>
        <p:txBody>
          <a:bodyPr/>
          <a:lstStyle/>
          <a:p>
            <a:pPr marL="114300" indent="0">
              <a:buClrTx/>
              <a:buNone/>
            </a:pPr>
            <a:r>
              <a:rPr lang="en-US" sz="1600" b="1" dirty="0">
                <a:solidFill>
                  <a:schemeClr val="lt1"/>
                </a:solidFill>
                <a:latin typeface="Montserrat"/>
              </a:rPr>
              <a:t>5.</a:t>
            </a:r>
            <a:r>
              <a:rPr lang="en-IN" sz="1600" b="1" dirty="0">
                <a:solidFill>
                  <a:schemeClr val="lt1"/>
                </a:solidFill>
                <a:latin typeface="Montserrat"/>
              </a:rPr>
              <a:t> Meal Consumption Analysis</a:t>
            </a:r>
          </a:p>
          <a:p>
            <a:pPr marL="114300" indent="0">
              <a:buNone/>
            </a:pPr>
            <a:r>
              <a:rPr lang="en-US" sz="1200" dirty="0">
                <a:solidFill>
                  <a:schemeClr val="lt1"/>
                </a:solidFill>
                <a:latin typeface="Montserrat"/>
              </a:rPr>
              <a:t>Q1. Which type of meal offer by hotel?</a:t>
            </a:r>
            <a:r>
              <a:rPr lang="en-IN" sz="1200" dirty="0">
                <a:solidFill>
                  <a:schemeClr val="lt1"/>
                </a:solidFill>
                <a:latin typeface="Montserrat"/>
              </a:rPr>
              <a:t> </a:t>
            </a:r>
          </a:p>
          <a:p>
            <a:pPr marL="114300" indent="0">
              <a:buNone/>
            </a:pPr>
            <a:r>
              <a:rPr lang="en-IN" sz="1200" dirty="0">
                <a:solidFill>
                  <a:schemeClr val="lt1"/>
                </a:solidFill>
                <a:latin typeface="Montserrat"/>
              </a:rPr>
              <a:t>Output : array(['BB', 'FB', 'HB', 'SC', 'Undefined'], </a:t>
            </a:r>
            <a:r>
              <a:rPr lang="en-IN" sz="1200" dirty="0" err="1">
                <a:solidFill>
                  <a:schemeClr val="lt1"/>
                </a:solidFill>
                <a:latin typeface="Montserrat"/>
              </a:rPr>
              <a:t>dtype</a:t>
            </a:r>
            <a:r>
              <a:rPr lang="en-IN" sz="1200" dirty="0">
                <a:solidFill>
                  <a:schemeClr val="lt1"/>
                </a:solidFill>
                <a:latin typeface="Montserrat"/>
              </a:rPr>
              <a:t>=object)</a:t>
            </a:r>
            <a:endParaRPr lang="en-US" sz="1200" dirty="0">
              <a:solidFill>
                <a:schemeClr val="lt1"/>
              </a:solidFill>
              <a:latin typeface="Montserrat"/>
            </a:endParaRPr>
          </a:p>
          <a:p>
            <a:pPr marL="114300" indent="0" algn="l">
              <a:buNone/>
            </a:pPr>
            <a:r>
              <a:rPr lang="en-US" sz="1200" dirty="0">
                <a:solidFill>
                  <a:schemeClr val="lt1"/>
                </a:solidFill>
                <a:latin typeface="Montserrat"/>
              </a:rPr>
              <a:t>Q2. Which is the most preferred meal consumption by guests?</a:t>
            </a:r>
          </a:p>
          <a:p>
            <a:pPr marL="114300" indent="0">
              <a:buClrTx/>
              <a:buNone/>
            </a:pPr>
            <a:r>
              <a:rPr lang="en-IN" sz="1200" dirty="0">
                <a:solidFill>
                  <a:schemeClr val="lt1"/>
                </a:solidFill>
                <a:latin typeface="Montserrat"/>
              </a:rPr>
              <a:t>Output :</a:t>
            </a:r>
          </a:p>
          <a:p>
            <a:pPr marL="114300" indent="0">
              <a:buClrTx/>
              <a:buNone/>
            </a:pPr>
            <a:r>
              <a:rPr lang="en-IN" sz="1200" dirty="0">
                <a:solidFill>
                  <a:schemeClr val="lt1"/>
                </a:solidFill>
                <a:latin typeface="Montserrat"/>
              </a:rPr>
              <a:t>           </a:t>
            </a:r>
            <a:r>
              <a:rPr lang="en-US" sz="1200" dirty="0" err="1">
                <a:solidFill>
                  <a:schemeClr val="lt1"/>
                </a:solidFill>
                <a:latin typeface="Montserrat"/>
              </a:rPr>
              <a:t>Meal_type</a:t>
            </a:r>
            <a:r>
              <a:rPr lang="en-US" sz="1200" dirty="0">
                <a:solidFill>
                  <a:schemeClr val="lt1"/>
                </a:solidFill>
                <a:latin typeface="Montserrat"/>
              </a:rPr>
              <a:t>	</a:t>
            </a:r>
            <a:r>
              <a:rPr lang="en-US" sz="1200" dirty="0" err="1">
                <a:solidFill>
                  <a:schemeClr val="lt1"/>
                </a:solidFill>
                <a:latin typeface="Montserrat"/>
              </a:rPr>
              <a:t>number_of_preference</a:t>
            </a:r>
            <a:endParaRPr lang="en-US" sz="1200" dirty="0">
              <a:solidFill>
                <a:schemeClr val="lt1"/>
              </a:solidFill>
              <a:latin typeface="Montserrat"/>
            </a:endParaRPr>
          </a:p>
          <a:p>
            <a:pPr marL="114300" indent="0">
              <a:buClrTx/>
              <a:buNone/>
            </a:pPr>
            <a:r>
              <a:rPr lang="en-US" sz="1200" dirty="0">
                <a:solidFill>
                  <a:schemeClr val="lt1"/>
                </a:solidFill>
                <a:latin typeface="Montserrat"/>
              </a:rPr>
              <a:t>0	BB	67978</a:t>
            </a:r>
          </a:p>
          <a:p>
            <a:pPr marL="114300" indent="0">
              <a:buClrTx/>
              <a:buNone/>
            </a:pPr>
            <a:r>
              <a:rPr lang="en-US" sz="1200" dirty="0">
                <a:solidFill>
                  <a:schemeClr val="lt1"/>
                </a:solidFill>
                <a:latin typeface="Montserrat"/>
              </a:rPr>
              <a:t>1	SC	9481</a:t>
            </a:r>
          </a:p>
          <a:p>
            <a:pPr marL="114300" indent="0">
              <a:buClrTx/>
              <a:buNone/>
            </a:pPr>
            <a:r>
              <a:rPr lang="en-US" sz="1200" dirty="0">
                <a:solidFill>
                  <a:schemeClr val="lt1"/>
                </a:solidFill>
                <a:latin typeface="Montserrat"/>
              </a:rPr>
              <a:t>2	HB	9085</a:t>
            </a:r>
          </a:p>
          <a:p>
            <a:pPr marL="114300" indent="0">
              <a:buClrTx/>
              <a:buNone/>
            </a:pPr>
            <a:r>
              <a:rPr lang="en-US" sz="1200" dirty="0">
                <a:solidFill>
                  <a:schemeClr val="lt1"/>
                </a:solidFill>
                <a:latin typeface="Montserrat"/>
              </a:rPr>
              <a:t>3	Undefined	492</a:t>
            </a:r>
          </a:p>
          <a:p>
            <a:pPr marL="114300" indent="0">
              <a:buClrTx/>
              <a:buNone/>
            </a:pPr>
            <a:r>
              <a:rPr lang="en-US" sz="1200" dirty="0">
                <a:solidFill>
                  <a:schemeClr val="lt1"/>
                </a:solidFill>
                <a:latin typeface="Montserrat"/>
              </a:rPr>
              <a:t>4	FB	360</a:t>
            </a:r>
            <a:endParaRPr lang="en-IN" sz="1200" dirty="0">
              <a:solidFill>
                <a:schemeClr val="lt1"/>
              </a:solidFill>
              <a:latin typeface="Montserrat"/>
            </a:endParaRPr>
          </a:p>
          <a:p>
            <a:pPr marL="114300" indent="0">
              <a:buClrTx/>
              <a:buNone/>
            </a:pPr>
            <a:r>
              <a:rPr lang="en-IN" sz="1200" dirty="0">
                <a:solidFill>
                  <a:schemeClr val="lt1"/>
                </a:solidFill>
                <a:latin typeface="Montserrat"/>
              </a:rPr>
              <a:t>         </a:t>
            </a: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r>
              <a:rPr lang="en-IN" sz="1200" b="1" dirty="0">
                <a:solidFill>
                  <a:schemeClr val="lt1"/>
                </a:solidFill>
                <a:latin typeface="Montserrat"/>
              </a:rPr>
              <a:t>Conclusion :</a:t>
            </a:r>
            <a:r>
              <a:rPr lang="en-US" sz="1200" b="1" dirty="0">
                <a:solidFill>
                  <a:schemeClr val="lt1"/>
                </a:solidFill>
                <a:latin typeface="Montserrat"/>
              </a:rPr>
              <a:t>"BB" meal type is mostly preferred by the guests.</a:t>
            </a:r>
            <a:endParaRPr lang="en-IN" sz="1200" b="1" dirty="0">
              <a:solidFill>
                <a:schemeClr val="lt1"/>
              </a:solidFill>
              <a:latin typeface="Montserrat"/>
            </a:endParaRPr>
          </a:p>
          <a:p>
            <a:pPr marL="114300" indent="0">
              <a:buClrTx/>
              <a:buNone/>
            </a:pPr>
            <a:r>
              <a:rPr lang="en-IN" sz="1200" dirty="0">
                <a:solidFill>
                  <a:schemeClr val="lt1"/>
                </a:solidFill>
                <a:latin typeface="Montserrat"/>
              </a:rPr>
              <a:t>	</a:t>
            </a:r>
            <a:endParaRPr lang="en-US" sz="1200" dirty="0">
              <a:solidFill>
                <a:schemeClr val="lt1"/>
              </a:solidFill>
              <a:latin typeface="Montserrat"/>
            </a:endParaRPr>
          </a:p>
          <a:p>
            <a:pPr marL="114300" indent="0">
              <a:buClrTx/>
              <a:buNone/>
            </a:pPr>
            <a:r>
              <a:rPr lang="en-US" sz="1200" dirty="0">
                <a:solidFill>
                  <a:srgbClr val="212121"/>
                </a:solidFill>
                <a:latin typeface="Roboto" panose="02000000000000000000" pitchFamily="2" charset="0"/>
              </a:rPr>
              <a:t>  </a:t>
            </a:r>
          </a:p>
          <a:p>
            <a:pPr marL="114300" indent="0">
              <a:buClrTx/>
              <a:buNone/>
            </a:pPr>
            <a:endParaRPr lang="en-US" sz="1200" dirty="0">
              <a:solidFill>
                <a:srgbClr val="212121"/>
              </a:solidFill>
              <a:latin typeface="Roboto" panose="02000000000000000000" pitchFamily="2" charset="0"/>
            </a:endParaRPr>
          </a:p>
          <a:p>
            <a:pPr marL="114300" indent="0">
              <a:buClrTx/>
              <a:buNone/>
            </a:pPr>
            <a:endParaRPr lang="en-IN" sz="1200" b="1" dirty="0">
              <a:solidFill>
                <a:srgbClr val="212121"/>
              </a:solidFill>
              <a:latin typeface="Roboto" panose="02000000000000000000" pitchFamily="2" charset="0"/>
            </a:endParaRPr>
          </a:p>
        </p:txBody>
      </p:sp>
      <p:pic>
        <p:nvPicPr>
          <p:cNvPr id="10" name="Picture 9">
            <a:extLst>
              <a:ext uri="{FF2B5EF4-FFF2-40B4-BE49-F238E27FC236}">
                <a16:creationId xmlns:a16="http://schemas.microsoft.com/office/drawing/2014/main" id="{CC0F7479-92BA-4E0E-58C4-ECC66B5083E8}"/>
              </a:ext>
            </a:extLst>
          </p:cNvPr>
          <p:cNvPicPr>
            <a:picLocks noChangeAspect="1"/>
          </p:cNvPicPr>
          <p:nvPr/>
        </p:nvPicPr>
        <p:blipFill>
          <a:blip r:embed="rId2"/>
          <a:stretch>
            <a:fillRect/>
          </a:stretch>
        </p:blipFill>
        <p:spPr>
          <a:xfrm>
            <a:off x="4083843" y="1540669"/>
            <a:ext cx="3819525" cy="2647950"/>
          </a:xfrm>
          <a:prstGeom prst="rect">
            <a:avLst/>
          </a:prstGeom>
        </p:spPr>
      </p:pic>
    </p:spTree>
    <p:extLst>
      <p:ext uri="{BB962C8B-B14F-4D97-AF65-F5344CB8AC3E}">
        <p14:creationId xmlns:p14="http://schemas.microsoft.com/office/powerpoint/2010/main" val="2857755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284D-8751-F303-7168-E5F28241DF8A}"/>
              </a:ext>
            </a:extLst>
          </p:cNvPr>
          <p:cNvSpPr>
            <a:spLocks noGrp="1"/>
          </p:cNvSpPr>
          <p:nvPr>
            <p:ph type="title"/>
          </p:nvPr>
        </p:nvSpPr>
        <p:spPr>
          <a:xfrm>
            <a:off x="361707" y="237856"/>
            <a:ext cx="8520600" cy="572700"/>
          </a:xfrm>
          <a:noFill/>
          <a:ln>
            <a:noFill/>
          </a:ln>
        </p:spPr>
        <p:txBody>
          <a:bodyPr spcFirstLastPara="1" wrap="square" lIns="91425" tIns="91425" rIns="91425" bIns="91425" anchor="t" anchorCtr="0">
            <a:noAutofit/>
          </a:bodyPr>
          <a:lstStyle/>
          <a:p>
            <a:r>
              <a:rPr lang="en-US" sz="1800" b="1" dirty="0">
                <a:solidFill>
                  <a:schemeClr val="tx1"/>
                </a:solidFill>
                <a:latin typeface="Montserrat" panose="00000500000000000000" pitchFamily="2" charset="0"/>
              </a:rPr>
              <a:t> EDA ( Exploratory Data Analysis)</a:t>
            </a:r>
            <a:br>
              <a:rPr lang="en-US" sz="1800" b="1" dirty="0">
                <a:solidFill>
                  <a:schemeClr val="tx1"/>
                </a:solidFill>
                <a:latin typeface="Montserrat" panose="00000500000000000000" pitchFamily="2" charset="0"/>
              </a:rPr>
            </a:br>
            <a:endParaRPr lang="en-IN" sz="18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ABDA1C6A-16BE-324B-BDF6-DBE4CF6BBF3F}"/>
              </a:ext>
            </a:extLst>
          </p:cNvPr>
          <p:cNvSpPr>
            <a:spLocks noGrp="1"/>
          </p:cNvSpPr>
          <p:nvPr>
            <p:ph type="body" idx="1"/>
          </p:nvPr>
        </p:nvSpPr>
        <p:spPr>
          <a:xfrm>
            <a:off x="197400" y="670669"/>
            <a:ext cx="8520600" cy="3416400"/>
          </a:xfrm>
        </p:spPr>
        <p:txBody>
          <a:bodyPr/>
          <a:lstStyle/>
          <a:p>
            <a:pPr marL="114300" indent="0">
              <a:buClrTx/>
              <a:buNone/>
            </a:pPr>
            <a:r>
              <a:rPr lang="en-US" sz="1600" b="1" dirty="0">
                <a:solidFill>
                  <a:schemeClr val="lt1"/>
                </a:solidFill>
                <a:latin typeface="Montserrat"/>
              </a:rPr>
              <a:t>6.</a:t>
            </a:r>
            <a:r>
              <a:rPr lang="en-IN" sz="1600" b="1" dirty="0">
                <a:solidFill>
                  <a:schemeClr val="lt1"/>
                </a:solidFill>
                <a:latin typeface="Montserrat"/>
              </a:rPr>
              <a:t> Waiting time Analysis</a:t>
            </a:r>
          </a:p>
          <a:p>
            <a:pPr marL="114300" indent="0" algn="l">
              <a:buNone/>
            </a:pPr>
            <a:r>
              <a:rPr lang="en-IN" sz="1200" dirty="0">
                <a:solidFill>
                  <a:schemeClr val="lt1"/>
                </a:solidFill>
                <a:latin typeface="Montserrat"/>
              </a:rPr>
              <a:t> </a:t>
            </a:r>
            <a:r>
              <a:rPr lang="en-US" sz="1200" dirty="0">
                <a:solidFill>
                  <a:schemeClr val="lt1"/>
                </a:solidFill>
                <a:latin typeface="Montserrat"/>
              </a:rPr>
              <a:t>Q1. Analyze in which type of hotel there is more waiting time</a:t>
            </a:r>
          </a:p>
          <a:p>
            <a:pPr marL="114300" indent="0" algn="l">
              <a:buNone/>
            </a:pPr>
            <a:r>
              <a:rPr lang="en-US" sz="1200" dirty="0">
                <a:solidFill>
                  <a:schemeClr val="lt1"/>
                </a:solidFill>
                <a:latin typeface="Montserrat"/>
              </a:rPr>
              <a:t> </a:t>
            </a:r>
          </a:p>
          <a:p>
            <a:pPr marL="114300" indent="0" algn="l">
              <a:buNone/>
            </a:pPr>
            <a:r>
              <a:rPr lang="en-US" sz="1200" dirty="0">
                <a:solidFill>
                  <a:schemeClr val="lt1"/>
                </a:solidFill>
                <a:latin typeface="Montserrat"/>
              </a:rPr>
              <a:t>Output:</a:t>
            </a:r>
            <a:r>
              <a:rPr lang="en-IN" sz="1200" dirty="0">
                <a:solidFill>
                  <a:schemeClr val="lt1"/>
                </a:solidFill>
                <a:latin typeface="Montserrat"/>
              </a:rPr>
              <a:t>         </a:t>
            </a:r>
          </a:p>
          <a:p>
            <a:pPr marL="114300" indent="0">
              <a:buClrTx/>
              <a:buNone/>
            </a:pPr>
            <a:r>
              <a:rPr lang="en-US" sz="1200" dirty="0">
                <a:solidFill>
                  <a:schemeClr val="lt1"/>
                </a:solidFill>
                <a:latin typeface="Montserrat"/>
              </a:rPr>
              <a:t>  Sr. 	Hotel  	    </a:t>
            </a:r>
            <a:r>
              <a:rPr lang="en-US" sz="1200" dirty="0" err="1">
                <a:solidFill>
                  <a:schemeClr val="lt1"/>
                </a:solidFill>
                <a:latin typeface="Montserrat"/>
              </a:rPr>
              <a:t>Max_Waiting_Time</a:t>
            </a:r>
            <a:endParaRPr lang="en-US" sz="1200" dirty="0">
              <a:solidFill>
                <a:schemeClr val="lt1"/>
              </a:solidFill>
              <a:latin typeface="Montserrat"/>
            </a:endParaRPr>
          </a:p>
          <a:p>
            <a:pPr marL="114300" indent="0">
              <a:buClrTx/>
              <a:buNone/>
            </a:pPr>
            <a:r>
              <a:rPr lang="en-US" sz="1200" dirty="0">
                <a:solidFill>
                  <a:schemeClr val="lt1"/>
                </a:solidFill>
                <a:latin typeface="Montserrat"/>
              </a:rPr>
              <a:t>    0    	City Hotel         391</a:t>
            </a:r>
          </a:p>
          <a:p>
            <a:pPr marL="114300" indent="0">
              <a:buClrTx/>
              <a:buNone/>
            </a:pPr>
            <a:r>
              <a:rPr lang="en-US" sz="1200" dirty="0">
                <a:solidFill>
                  <a:schemeClr val="lt1"/>
                </a:solidFill>
                <a:latin typeface="Montserrat"/>
              </a:rPr>
              <a:t>    1  	Resort Hotel    185</a:t>
            </a:r>
            <a:r>
              <a:rPr lang="en-IN" sz="1200" dirty="0">
                <a:solidFill>
                  <a:schemeClr val="lt1"/>
                </a:solidFill>
                <a:latin typeface="Montserrat"/>
              </a:rPr>
              <a:t>	</a:t>
            </a:r>
          </a:p>
          <a:p>
            <a:pPr marL="114300" indent="0">
              <a:buClrTx/>
              <a:buNone/>
            </a:pPr>
            <a:endParaRPr lang="en-US" sz="1200" dirty="0">
              <a:solidFill>
                <a:schemeClr val="lt1"/>
              </a:solidFill>
              <a:latin typeface="Montserrat"/>
            </a:endParaRPr>
          </a:p>
          <a:p>
            <a:pPr marL="114300" indent="0">
              <a:buClrTx/>
              <a:buNone/>
            </a:pPr>
            <a:r>
              <a:rPr lang="en-US" sz="1200" dirty="0">
                <a:solidFill>
                  <a:schemeClr val="lt1"/>
                </a:solidFill>
                <a:latin typeface="Montserrat"/>
              </a:rPr>
              <a:t>  </a:t>
            </a:r>
          </a:p>
          <a:p>
            <a:pPr marL="114300" indent="0">
              <a:buClrTx/>
              <a:buNone/>
            </a:pPr>
            <a:endParaRPr lang="en-US"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lgn="l">
              <a:buNone/>
            </a:pPr>
            <a:endParaRPr lang="en-IN" sz="1200" dirty="0">
              <a:solidFill>
                <a:schemeClr val="lt1"/>
              </a:solidFill>
              <a:latin typeface="Montserrat"/>
            </a:endParaRPr>
          </a:p>
          <a:p>
            <a:pPr marL="114300" indent="0" algn="l">
              <a:buNone/>
            </a:pPr>
            <a:r>
              <a:rPr lang="en-IN" sz="1200" b="1" dirty="0">
                <a:solidFill>
                  <a:schemeClr val="lt1"/>
                </a:solidFill>
                <a:latin typeface="Montserrat"/>
              </a:rPr>
              <a:t>Conclusion :</a:t>
            </a:r>
            <a:r>
              <a:rPr lang="en-US" sz="1200" b="1" dirty="0">
                <a:solidFill>
                  <a:schemeClr val="lt1"/>
                </a:solidFill>
                <a:latin typeface="Montserrat"/>
              </a:rPr>
              <a:t>City Hotel having overall more waiting time which interprets that it is more crowded than Resort.</a:t>
            </a:r>
            <a:endParaRPr lang="en-IN" sz="1200" b="1" dirty="0">
              <a:solidFill>
                <a:schemeClr val="lt1"/>
              </a:solidFill>
              <a:latin typeface="Montserrat"/>
            </a:endParaRPr>
          </a:p>
        </p:txBody>
      </p:sp>
      <p:pic>
        <p:nvPicPr>
          <p:cNvPr id="4" name="Picture 3">
            <a:extLst>
              <a:ext uri="{FF2B5EF4-FFF2-40B4-BE49-F238E27FC236}">
                <a16:creationId xmlns:a16="http://schemas.microsoft.com/office/drawing/2014/main" id="{C474ABEE-EE92-8FA6-5F15-5BA3C67E5083}"/>
              </a:ext>
            </a:extLst>
          </p:cNvPr>
          <p:cNvPicPr>
            <a:picLocks noChangeAspect="1"/>
          </p:cNvPicPr>
          <p:nvPr/>
        </p:nvPicPr>
        <p:blipFill>
          <a:blip r:embed="rId2"/>
          <a:stretch>
            <a:fillRect/>
          </a:stretch>
        </p:blipFill>
        <p:spPr>
          <a:xfrm>
            <a:off x="4622007" y="1273882"/>
            <a:ext cx="2621757" cy="2813187"/>
          </a:xfrm>
          <a:prstGeom prst="rect">
            <a:avLst/>
          </a:prstGeom>
        </p:spPr>
      </p:pic>
    </p:spTree>
    <p:extLst>
      <p:ext uri="{BB962C8B-B14F-4D97-AF65-F5344CB8AC3E}">
        <p14:creationId xmlns:p14="http://schemas.microsoft.com/office/powerpoint/2010/main" val="356181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284D-8751-F303-7168-E5F28241DF8A}"/>
              </a:ext>
            </a:extLst>
          </p:cNvPr>
          <p:cNvSpPr>
            <a:spLocks noGrp="1"/>
          </p:cNvSpPr>
          <p:nvPr>
            <p:ph type="title"/>
          </p:nvPr>
        </p:nvSpPr>
        <p:spPr>
          <a:xfrm>
            <a:off x="361707" y="237856"/>
            <a:ext cx="8520600" cy="572700"/>
          </a:xfrm>
          <a:noFill/>
          <a:ln>
            <a:noFill/>
          </a:ln>
        </p:spPr>
        <p:txBody>
          <a:bodyPr spcFirstLastPara="1" wrap="square" lIns="91425" tIns="91425" rIns="91425" bIns="91425" anchor="t" anchorCtr="0">
            <a:noAutofit/>
          </a:bodyPr>
          <a:lstStyle/>
          <a:p>
            <a:r>
              <a:rPr lang="en-US" sz="1800" b="1" dirty="0">
                <a:solidFill>
                  <a:schemeClr val="tx1"/>
                </a:solidFill>
                <a:latin typeface="Montserrat" panose="00000500000000000000" pitchFamily="2" charset="0"/>
              </a:rPr>
              <a:t> EDA ( Exploratory Data Analysis)</a:t>
            </a:r>
            <a:br>
              <a:rPr lang="en-US" sz="1800" b="1" dirty="0">
                <a:solidFill>
                  <a:schemeClr val="tx1"/>
                </a:solidFill>
                <a:latin typeface="Montserrat" panose="00000500000000000000" pitchFamily="2" charset="0"/>
              </a:rPr>
            </a:br>
            <a:endParaRPr lang="en-IN" sz="18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ABDA1C6A-16BE-324B-BDF6-DBE4CF6BBF3F}"/>
              </a:ext>
            </a:extLst>
          </p:cNvPr>
          <p:cNvSpPr>
            <a:spLocks noGrp="1"/>
          </p:cNvSpPr>
          <p:nvPr>
            <p:ph type="body" idx="1"/>
          </p:nvPr>
        </p:nvSpPr>
        <p:spPr>
          <a:xfrm>
            <a:off x="197400" y="670669"/>
            <a:ext cx="8520600" cy="3416400"/>
          </a:xfrm>
        </p:spPr>
        <p:txBody>
          <a:bodyPr/>
          <a:lstStyle/>
          <a:p>
            <a:pPr marL="114300" indent="0">
              <a:buClrTx/>
              <a:buNone/>
            </a:pPr>
            <a:r>
              <a:rPr lang="en-US" sz="1600" b="1" dirty="0">
                <a:solidFill>
                  <a:schemeClr val="lt1"/>
                </a:solidFill>
                <a:latin typeface="Montserrat"/>
              </a:rPr>
              <a:t>6.</a:t>
            </a:r>
            <a:r>
              <a:rPr lang="en-IN" sz="1600" b="1" dirty="0">
                <a:solidFill>
                  <a:schemeClr val="lt1"/>
                </a:solidFill>
                <a:latin typeface="Montserrat"/>
              </a:rPr>
              <a:t> Waiting time Analysis</a:t>
            </a:r>
          </a:p>
          <a:p>
            <a:pPr marL="114300" indent="0" algn="l">
              <a:buNone/>
            </a:pPr>
            <a:r>
              <a:rPr lang="en-IN" sz="1200" dirty="0">
                <a:solidFill>
                  <a:schemeClr val="lt1"/>
                </a:solidFill>
                <a:latin typeface="Montserrat"/>
              </a:rPr>
              <a:t> </a:t>
            </a:r>
            <a:r>
              <a:rPr lang="en-US" sz="1200" dirty="0">
                <a:solidFill>
                  <a:schemeClr val="lt1"/>
                </a:solidFill>
                <a:latin typeface="Montserrat"/>
              </a:rPr>
              <a:t>Q2. Analyze the average of type of hotel there is more waiting time</a:t>
            </a:r>
          </a:p>
          <a:p>
            <a:pPr marL="114300" indent="0">
              <a:buClrTx/>
              <a:buNone/>
            </a:pPr>
            <a:endParaRPr lang="en-US" sz="1200" dirty="0">
              <a:solidFill>
                <a:schemeClr val="lt1"/>
              </a:solidFill>
              <a:latin typeface="Montserrat"/>
            </a:endParaRPr>
          </a:p>
          <a:p>
            <a:pPr marL="114300" indent="0">
              <a:buClrTx/>
              <a:buNone/>
            </a:pPr>
            <a:r>
              <a:rPr lang="en-US" sz="1200" dirty="0">
                <a:solidFill>
                  <a:schemeClr val="lt1"/>
                </a:solidFill>
                <a:latin typeface="Montserrat"/>
              </a:rPr>
              <a:t>  Output:</a:t>
            </a:r>
          </a:p>
          <a:p>
            <a:pPr marL="114300" indent="0">
              <a:buClrTx/>
              <a:buNone/>
            </a:pPr>
            <a:r>
              <a:rPr lang="en-US" sz="1200" dirty="0">
                <a:solidFill>
                  <a:schemeClr val="lt1"/>
                </a:solidFill>
                <a:latin typeface="Montserrat"/>
              </a:rPr>
              <a:t>  Sr    Hotel                   Avg_Waiting_Time</a:t>
            </a:r>
          </a:p>
          <a:p>
            <a:pPr marL="114300" indent="0">
              <a:buClrTx/>
              <a:buNone/>
            </a:pPr>
            <a:r>
              <a:rPr lang="en-US" sz="1200" dirty="0">
                <a:solidFill>
                  <a:schemeClr val="lt1"/>
                </a:solidFill>
                <a:latin typeface="Montserrat"/>
              </a:rPr>
              <a:t>   0     City Hotel             1.020233</a:t>
            </a:r>
          </a:p>
          <a:p>
            <a:pPr marL="114300" indent="0">
              <a:buClrTx/>
              <a:buNone/>
            </a:pPr>
            <a:r>
              <a:rPr lang="en-US" sz="1200" dirty="0">
                <a:solidFill>
                  <a:schemeClr val="lt1"/>
                </a:solidFill>
                <a:latin typeface="Montserrat"/>
              </a:rPr>
              <a:t>   1     Resort Hotel          0.323834</a:t>
            </a:r>
          </a:p>
          <a:p>
            <a:pPr marL="114300" indent="0">
              <a:buClrTx/>
              <a:buNone/>
            </a:pPr>
            <a:endParaRPr lang="en-US" sz="1200" dirty="0">
              <a:solidFill>
                <a:schemeClr val="lt1"/>
              </a:solidFill>
              <a:latin typeface="Montserrat"/>
            </a:endParaRPr>
          </a:p>
          <a:p>
            <a:pPr marL="114300" indent="0">
              <a:buClrTx/>
              <a:buNone/>
            </a:pPr>
            <a:endParaRPr lang="en-US" sz="1200" dirty="0">
              <a:solidFill>
                <a:schemeClr val="lt1"/>
              </a:solidFill>
              <a:latin typeface="Montserrat"/>
            </a:endParaRPr>
          </a:p>
          <a:p>
            <a:pPr marL="114300" indent="0">
              <a:buClrTx/>
              <a:buNone/>
            </a:pPr>
            <a:endParaRPr lang="en-US" sz="1200" dirty="0">
              <a:solidFill>
                <a:schemeClr val="lt1"/>
              </a:solidFill>
              <a:latin typeface="Montserrat"/>
            </a:endParaRPr>
          </a:p>
          <a:p>
            <a:pPr marL="114300" indent="0">
              <a:buClrTx/>
              <a:buNone/>
            </a:pPr>
            <a:endParaRPr lang="en-US" sz="1200" dirty="0">
              <a:solidFill>
                <a:schemeClr val="lt1"/>
              </a:solidFill>
              <a:latin typeface="Montserrat"/>
            </a:endParaRPr>
          </a:p>
          <a:p>
            <a:pPr marL="114300" indent="0">
              <a:buClrTx/>
              <a:buNone/>
            </a:pPr>
            <a:endParaRPr lang="en-US" sz="1200" dirty="0">
              <a:solidFill>
                <a:schemeClr val="lt1"/>
              </a:solidFill>
              <a:latin typeface="Montserrat"/>
            </a:endParaRPr>
          </a:p>
          <a:p>
            <a:pPr marL="114300" indent="0">
              <a:buClrTx/>
              <a:buNone/>
            </a:pPr>
            <a:endParaRPr lang="en-US" sz="1200" dirty="0">
              <a:solidFill>
                <a:schemeClr val="lt1"/>
              </a:solidFill>
              <a:latin typeface="Montserrat"/>
            </a:endParaRPr>
          </a:p>
          <a:p>
            <a:pPr marL="114300" indent="0">
              <a:buClrTx/>
              <a:buNone/>
            </a:pPr>
            <a:endParaRPr lang="en-US" sz="1200" dirty="0">
              <a:solidFill>
                <a:schemeClr val="lt1"/>
              </a:solidFill>
              <a:latin typeface="Montserrat"/>
            </a:endParaRPr>
          </a:p>
          <a:p>
            <a:pPr marL="114300" indent="0">
              <a:buClrTx/>
              <a:buNone/>
            </a:pPr>
            <a:endParaRPr lang="en-US" sz="1200" dirty="0">
              <a:solidFill>
                <a:schemeClr val="lt1"/>
              </a:solidFill>
              <a:latin typeface="Montserrat"/>
            </a:endParaRPr>
          </a:p>
          <a:p>
            <a:pPr marL="114300" indent="0">
              <a:buClrTx/>
              <a:buNone/>
            </a:pPr>
            <a:endParaRPr lang="en-US" sz="1200" dirty="0">
              <a:solidFill>
                <a:schemeClr val="lt1"/>
              </a:solidFill>
              <a:latin typeface="Montserrat"/>
            </a:endParaRPr>
          </a:p>
          <a:p>
            <a:pPr marL="114300" indent="0">
              <a:buClrTx/>
              <a:buNone/>
            </a:pPr>
            <a:endParaRPr lang="en-US" sz="1200" dirty="0">
              <a:solidFill>
                <a:schemeClr val="lt1"/>
              </a:solidFill>
              <a:latin typeface="Montserrat"/>
            </a:endParaRPr>
          </a:p>
          <a:p>
            <a:pPr marL="114300" indent="0">
              <a:buClrTx/>
              <a:buNone/>
            </a:pPr>
            <a:r>
              <a:rPr lang="en-IN" sz="1200" b="1" dirty="0">
                <a:solidFill>
                  <a:schemeClr val="lt1"/>
                </a:solidFill>
                <a:latin typeface="Montserrat"/>
              </a:rPr>
              <a:t> Conclusion :</a:t>
            </a:r>
            <a:r>
              <a:rPr lang="en-US" sz="1200" b="1" dirty="0">
                <a:solidFill>
                  <a:schemeClr val="lt1"/>
                </a:solidFill>
                <a:latin typeface="Montserrat"/>
              </a:rPr>
              <a:t>As city hotels are preferred most by guests , it's having more waiting period.</a:t>
            </a:r>
          </a:p>
          <a:p>
            <a:pPr marL="114300" indent="0">
              <a:buClrTx/>
              <a:buNone/>
            </a:pPr>
            <a:endParaRPr lang="en-US" sz="1200" dirty="0">
              <a:solidFill>
                <a:schemeClr val="lt1"/>
              </a:solidFill>
              <a:latin typeface="Montserrat"/>
            </a:endParaRPr>
          </a:p>
          <a:p>
            <a:pPr marL="114300" indent="0">
              <a:buClrTx/>
              <a:buNone/>
            </a:pPr>
            <a:endParaRPr lang="en-IN" sz="1200" b="1" dirty="0">
              <a:solidFill>
                <a:srgbClr val="212121"/>
              </a:solidFill>
              <a:latin typeface="Roboto" panose="02000000000000000000" pitchFamily="2" charset="0"/>
            </a:endParaRPr>
          </a:p>
        </p:txBody>
      </p:sp>
      <p:pic>
        <p:nvPicPr>
          <p:cNvPr id="5" name="Picture 4">
            <a:extLst>
              <a:ext uri="{FF2B5EF4-FFF2-40B4-BE49-F238E27FC236}">
                <a16:creationId xmlns:a16="http://schemas.microsoft.com/office/drawing/2014/main" id="{02C62766-EAF7-5421-5196-CCF2F1FD0BD3}"/>
              </a:ext>
            </a:extLst>
          </p:cNvPr>
          <p:cNvPicPr>
            <a:picLocks noChangeAspect="1"/>
          </p:cNvPicPr>
          <p:nvPr/>
        </p:nvPicPr>
        <p:blipFill>
          <a:blip r:embed="rId2"/>
          <a:stretch>
            <a:fillRect/>
          </a:stretch>
        </p:blipFill>
        <p:spPr>
          <a:xfrm>
            <a:off x="4202905" y="1335421"/>
            <a:ext cx="3319463" cy="2943454"/>
          </a:xfrm>
          <a:prstGeom prst="rect">
            <a:avLst/>
          </a:prstGeom>
        </p:spPr>
      </p:pic>
    </p:spTree>
    <p:extLst>
      <p:ext uri="{BB962C8B-B14F-4D97-AF65-F5344CB8AC3E}">
        <p14:creationId xmlns:p14="http://schemas.microsoft.com/office/powerpoint/2010/main" val="3381564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284D-8751-F303-7168-E5F28241DF8A}"/>
              </a:ext>
            </a:extLst>
          </p:cNvPr>
          <p:cNvSpPr>
            <a:spLocks noGrp="1"/>
          </p:cNvSpPr>
          <p:nvPr>
            <p:ph type="title"/>
          </p:nvPr>
        </p:nvSpPr>
        <p:spPr>
          <a:xfrm>
            <a:off x="361707" y="237856"/>
            <a:ext cx="8520600" cy="572700"/>
          </a:xfrm>
          <a:noFill/>
          <a:ln>
            <a:noFill/>
          </a:ln>
        </p:spPr>
        <p:txBody>
          <a:bodyPr spcFirstLastPara="1" wrap="square" lIns="91425" tIns="91425" rIns="91425" bIns="91425" anchor="t" anchorCtr="0">
            <a:noAutofit/>
          </a:bodyPr>
          <a:lstStyle/>
          <a:p>
            <a:r>
              <a:rPr lang="en-US" sz="1800" b="1" dirty="0">
                <a:solidFill>
                  <a:schemeClr val="tx1"/>
                </a:solidFill>
                <a:latin typeface="Montserrat" panose="00000500000000000000" pitchFamily="2" charset="0"/>
              </a:rPr>
              <a:t> EDA ( Exploratory Data Analysis)</a:t>
            </a:r>
            <a:br>
              <a:rPr lang="en-US" sz="1800" b="1" dirty="0">
                <a:solidFill>
                  <a:schemeClr val="tx1"/>
                </a:solidFill>
                <a:latin typeface="Montserrat" panose="00000500000000000000" pitchFamily="2" charset="0"/>
              </a:rPr>
            </a:br>
            <a:endParaRPr lang="en-IN" sz="18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ABDA1C6A-16BE-324B-BDF6-DBE4CF6BBF3F}"/>
              </a:ext>
            </a:extLst>
          </p:cNvPr>
          <p:cNvSpPr>
            <a:spLocks noGrp="1"/>
          </p:cNvSpPr>
          <p:nvPr>
            <p:ph type="body" idx="1"/>
          </p:nvPr>
        </p:nvSpPr>
        <p:spPr>
          <a:xfrm>
            <a:off x="197400" y="670669"/>
            <a:ext cx="8520600" cy="3416400"/>
          </a:xfrm>
        </p:spPr>
        <p:txBody>
          <a:bodyPr/>
          <a:lstStyle/>
          <a:p>
            <a:pPr marL="114300" indent="0">
              <a:buClrTx/>
              <a:buNone/>
            </a:pPr>
            <a:r>
              <a:rPr lang="en-US" sz="1600" b="1" dirty="0">
                <a:solidFill>
                  <a:schemeClr val="lt1"/>
                </a:solidFill>
                <a:latin typeface="Montserrat"/>
              </a:rPr>
              <a:t>7.</a:t>
            </a:r>
            <a:r>
              <a:rPr lang="en-IN" sz="1600" b="1" dirty="0">
                <a:solidFill>
                  <a:schemeClr val="lt1"/>
                </a:solidFill>
                <a:latin typeface="Montserrat"/>
              </a:rPr>
              <a:t> Customer wise analysis</a:t>
            </a:r>
          </a:p>
          <a:p>
            <a:pPr marL="114300" indent="0" algn="l">
              <a:buNone/>
            </a:pPr>
            <a:r>
              <a:rPr lang="en-US" sz="1200" dirty="0">
                <a:solidFill>
                  <a:schemeClr val="lt1"/>
                </a:solidFill>
                <a:latin typeface="Montserrat"/>
              </a:rPr>
              <a:t>Q1. Find out count of customers on basis of customer type.</a:t>
            </a:r>
          </a:p>
          <a:p>
            <a:pPr marL="114300" indent="0">
              <a:buClrTx/>
              <a:buNone/>
            </a:pPr>
            <a:r>
              <a:rPr lang="en-US" sz="1200" dirty="0">
                <a:solidFill>
                  <a:schemeClr val="lt1"/>
                </a:solidFill>
                <a:latin typeface="Montserrat"/>
              </a:rPr>
              <a:t>Output:</a:t>
            </a:r>
          </a:p>
          <a:p>
            <a:pPr marL="114300" indent="0">
              <a:buClrTx/>
              <a:buNone/>
            </a:pPr>
            <a:r>
              <a:rPr lang="en-US" sz="1100" dirty="0">
                <a:solidFill>
                  <a:schemeClr val="lt1"/>
                </a:solidFill>
                <a:latin typeface="Montserrat"/>
              </a:rPr>
              <a:t>Sr   Customer type  number_of_customers</a:t>
            </a:r>
          </a:p>
          <a:p>
            <a:pPr marL="114300" indent="0">
              <a:buClrTx/>
              <a:buNone/>
            </a:pPr>
            <a:r>
              <a:rPr lang="en-US" sz="1100" dirty="0">
                <a:solidFill>
                  <a:schemeClr val="lt1"/>
                </a:solidFill>
                <a:latin typeface="Montserrat"/>
              </a:rPr>
              <a:t>0    Transient            71986</a:t>
            </a:r>
          </a:p>
          <a:p>
            <a:pPr marL="114300" indent="0">
              <a:buClrTx/>
              <a:buNone/>
            </a:pPr>
            <a:r>
              <a:rPr lang="en-US" sz="1100" dirty="0">
                <a:solidFill>
                  <a:schemeClr val="lt1"/>
                </a:solidFill>
                <a:latin typeface="Montserrat"/>
              </a:rPr>
              <a:t>1    Transient-Party  11727</a:t>
            </a:r>
          </a:p>
          <a:p>
            <a:pPr marL="114300" indent="0">
              <a:buClrTx/>
              <a:buNone/>
            </a:pPr>
            <a:r>
              <a:rPr lang="en-US" sz="1100" dirty="0">
                <a:solidFill>
                  <a:schemeClr val="lt1"/>
                </a:solidFill>
                <a:latin typeface="Montserrat"/>
              </a:rPr>
              <a:t>2    Contract              3139</a:t>
            </a:r>
          </a:p>
          <a:p>
            <a:pPr marL="114300" indent="0">
              <a:buClrTx/>
              <a:buNone/>
            </a:pPr>
            <a:r>
              <a:rPr lang="en-US" sz="1100" dirty="0">
                <a:solidFill>
                  <a:schemeClr val="lt1"/>
                </a:solidFill>
                <a:latin typeface="Montserrat"/>
              </a:rPr>
              <a:t>3    Group	               544</a:t>
            </a: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endParaRPr lang="en-IN" sz="1200" dirty="0">
              <a:solidFill>
                <a:schemeClr val="lt1"/>
              </a:solidFill>
              <a:latin typeface="Montserrat"/>
            </a:endParaRPr>
          </a:p>
          <a:p>
            <a:pPr marL="114300" indent="0">
              <a:buClrTx/>
              <a:buNone/>
            </a:pPr>
            <a:r>
              <a:rPr lang="en-IN" sz="1200" b="1" dirty="0">
                <a:solidFill>
                  <a:schemeClr val="lt1"/>
                </a:solidFill>
                <a:latin typeface="Montserrat"/>
              </a:rPr>
              <a:t>Conclusion :</a:t>
            </a:r>
            <a:r>
              <a:rPr lang="en-US" sz="1200" b="1" dirty="0">
                <a:solidFill>
                  <a:schemeClr val="lt1"/>
                </a:solidFill>
                <a:latin typeface="Montserrat"/>
              </a:rPr>
              <a:t>The maximum number of guest are from transient category which is near about 75.1%.</a:t>
            </a:r>
          </a:p>
          <a:p>
            <a:pPr marL="114300" indent="0">
              <a:buClrTx/>
              <a:buNone/>
            </a:pPr>
            <a:endParaRPr lang="en-IN" sz="1200" b="1" dirty="0">
              <a:solidFill>
                <a:srgbClr val="212121"/>
              </a:solidFill>
              <a:latin typeface="Roboto" panose="02000000000000000000" pitchFamily="2" charset="0"/>
            </a:endParaRPr>
          </a:p>
        </p:txBody>
      </p:sp>
      <p:pic>
        <p:nvPicPr>
          <p:cNvPr id="6" name="Picture 5">
            <a:extLst>
              <a:ext uri="{FF2B5EF4-FFF2-40B4-BE49-F238E27FC236}">
                <a16:creationId xmlns:a16="http://schemas.microsoft.com/office/drawing/2014/main" id="{1EB679A5-527B-9B2B-F124-F6DC6817AD9B}"/>
              </a:ext>
            </a:extLst>
          </p:cNvPr>
          <p:cNvPicPr>
            <a:picLocks noChangeAspect="1"/>
          </p:cNvPicPr>
          <p:nvPr/>
        </p:nvPicPr>
        <p:blipFill>
          <a:blip r:embed="rId2"/>
          <a:stretch>
            <a:fillRect/>
          </a:stretch>
        </p:blipFill>
        <p:spPr>
          <a:xfrm>
            <a:off x="2982436" y="1681738"/>
            <a:ext cx="5899871" cy="2405331"/>
          </a:xfrm>
          <a:prstGeom prst="rect">
            <a:avLst/>
          </a:prstGeom>
        </p:spPr>
      </p:pic>
    </p:spTree>
    <p:extLst>
      <p:ext uri="{BB962C8B-B14F-4D97-AF65-F5344CB8AC3E}">
        <p14:creationId xmlns:p14="http://schemas.microsoft.com/office/powerpoint/2010/main" val="3291256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284D-8751-F303-7168-E5F28241DF8A}"/>
              </a:ext>
            </a:extLst>
          </p:cNvPr>
          <p:cNvSpPr>
            <a:spLocks noGrp="1"/>
          </p:cNvSpPr>
          <p:nvPr>
            <p:ph type="title"/>
          </p:nvPr>
        </p:nvSpPr>
        <p:spPr>
          <a:xfrm>
            <a:off x="279554" y="123826"/>
            <a:ext cx="8520600" cy="572700"/>
          </a:xfrm>
          <a:noFill/>
          <a:ln>
            <a:noFill/>
          </a:ln>
        </p:spPr>
        <p:txBody>
          <a:bodyPr spcFirstLastPara="1" wrap="square" lIns="91425" tIns="91425" rIns="91425" bIns="91425" anchor="t" anchorCtr="0">
            <a:noAutofit/>
          </a:bodyPr>
          <a:lstStyle/>
          <a:p>
            <a:r>
              <a:rPr lang="en-US" sz="1800" b="1" dirty="0">
                <a:solidFill>
                  <a:schemeClr val="tx1"/>
                </a:solidFill>
                <a:latin typeface="Montserrat" panose="00000500000000000000" pitchFamily="2" charset="0"/>
              </a:rPr>
              <a:t> EDA ( Exploratory Data Analysis)</a:t>
            </a:r>
            <a:br>
              <a:rPr lang="en-US" sz="1800" b="1" dirty="0">
                <a:solidFill>
                  <a:schemeClr val="tx1"/>
                </a:solidFill>
                <a:latin typeface="Montserrat" panose="00000500000000000000" pitchFamily="2" charset="0"/>
              </a:rPr>
            </a:br>
            <a:endParaRPr lang="en-IN" sz="18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ABDA1C6A-16BE-324B-BDF6-DBE4CF6BBF3F}"/>
              </a:ext>
            </a:extLst>
          </p:cNvPr>
          <p:cNvSpPr>
            <a:spLocks noGrp="1"/>
          </p:cNvSpPr>
          <p:nvPr>
            <p:ph type="body" idx="1"/>
          </p:nvPr>
        </p:nvSpPr>
        <p:spPr>
          <a:xfrm>
            <a:off x="175968" y="542829"/>
            <a:ext cx="8520600" cy="3416400"/>
          </a:xfrm>
        </p:spPr>
        <p:txBody>
          <a:bodyPr/>
          <a:lstStyle/>
          <a:p>
            <a:pPr marL="114300" indent="0">
              <a:buClrTx/>
              <a:buNone/>
            </a:pPr>
            <a:r>
              <a:rPr lang="en-US" sz="1600" b="1" dirty="0">
                <a:solidFill>
                  <a:schemeClr val="lt1"/>
                </a:solidFill>
                <a:latin typeface="Montserrat"/>
              </a:rPr>
              <a:t>8.</a:t>
            </a:r>
            <a:r>
              <a:rPr lang="en-IN" sz="1600" b="1" dirty="0">
                <a:solidFill>
                  <a:schemeClr val="lt1"/>
                </a:solidFill>
                <a:latin typeface="Montserrat"/>
              </a:rPr>
              <a:t> Country origin customer analysis</a:t>
            </a:r>
          </a:p>
          <a:p>
            <a:pPr marL="114300" indent="0">
              <a:buClrTx/>
              <a:buNone/>
            </a:pPr>
            <a:r>
              <a:rPr lang="en-US" sz="1100" dirty="0">
                <a:solidFill>
                  <a:schemeClr val="lt1"/>
                </a:solidFill>
                <a:latin typeface="Montserrat"/>
              </a:rPr>
              <a:t>    Q1. Analyze the data from which country guests are visiting most.</a:t>
            </a:r>
          </a:p>
          <a:p>
            <a:pPr marL="114300" indent="0">
              <a:buClrTx/>
              <a:buNone/>
            </a:pPr>
            <a:r>
              <a:rPr lang="en-US" sz="1100" dirty="0">
                <a:solidFill>
                  <a:schemeClr val="lt1"/>
                </a:solidFill>
                <a:latin typeface="Montserrat"/>
              </a:rPr>
              <a:t>    Output:</a:t>
            </a:r>
          </a:p>
          <a:p>
            <a:pPr marL="114300" indent="0">
              <a:buClrTx/>
              <a:buNone/>
            </a:pPr>
            <a:r>
              <a:rPr lang="en-US" sz="1100" dirty="0">
                <a:solidFill>
                  <a:schemeClr val="lt1"/>
                </a:solidFill>
                <a:latin typeface="Montserrat"/>
              </a:rPr>
              <a:t>       Sr   country_name	number_of_guests</a:t>
            </a:r>
          </a:p>
          <a:p>
            <a:pPr marL="114300" indent="0">
              <a:buClrTx/>
              <a:buNone/>
            </a:pPr>
            <a:r>
              <a:rPr lang="en-US" sz="1100" dirty="0">
                <a:solidFill>
                  <a:schemeClr val="lt1"/>
                </a:solidFill>
                <a:latin typeface="Montserrat"/>
              </a:rPr>
              <a:t>       0	PRT	27453</a:t>
            </a:r>
          </a:p>
          <a:p>
            <a:pPr marL="114300" indent="0">
              <a:buClrTx/>
              <a:buNone/>
            </a:pPr>
            <a:r>
              <a:rPr lang="en-US" sz="1100" dirty="0">
                <a:solidFill>
                  <a:schemeClr val="lt1"/>
                </a:solidFill>
                <a:latin typeface="Montserrat"/>
              </a:rPr>
              <a:t>        1	GBR	10433</a:t>
            </a:r>
          </a:p>
          <a:p>
            <a:pPr marL="114300" indent="0">
              <a:buClrTx/>
              <a:buNone/>
            </a:pPr>
            <a:r>
              <a:rPr lang="en-US" sz="1100" dirty="0">
                <a:solidFill>
                  <a:schemeClr val="lt1"/>
                </a:solidFill>
                <a:latin typeface="Montserrat"/>
              </a:rPr>
              <a:t>        2	FRA	8837</a:t>
            </a:r>
          </a:p>
          <a:p>
            <a:pPr marL="114300" indent="0">
              <a:buClrTx/>
              <a:buNone/>
            </a:pPr>
            <a:r>
              <a:rPr lang="en-US" sz="1100" dirty="0">
                <a:solidFill>
                  <a:schemeClr val="lt1"/>
                </a:solidFill>
                <a:latin typeface="Montserrat"/>
              </a:rPr>
              <a:t>        3	ESP	7252</a:t>
            </a:r>
          </a:p>
          <a:p>
            <a:pPr marL="114300" indent="0">
              <a:buClrTx/>
              <a:buNone/>
            </a:pPr>
            <a:r>
              <a:rPr lang="en-US" sz="1100" dirty="0">
                <a:solidFill>
                  <a:schemeClr val="lt1"/>
                </a:solidFill>
                <a:latin typeface="Montserrat"/>
              </a:rPr>
              <a:t>        4	DEU	5387</a:t>
            </a:r>
          </a:p>
          <a:p>
            <a:pPr marL="114300" indent="0">
              <a:buClrTx/>
              <a:buNone/>
            </a:pPr>
            <a:r>
              <a:rPr lang="en-US" sz="1100" dirty="0">
                <a:solidFill>
                  <a:schemeClr val="lt1"/>
                </a:solidFill>
                <a:latin typeface="Montserrat"/>
              </a:rPr>
              <a:t>        5	ITA	3066</a:t>
            </a:r>
          </a:p>
          <a:p>
            <a:pPr marL="114300" indent="0">
              <a:buClrTx/>
              <a:buNone/>
            </a:pPr>
            <a:r>
              <a:rPr lang="en-US" sz="1100" dirty="0">
                <a:solidFill>
                  <a:schemeClr val="lt1"/>
                </a:solidFill>
                <a:latin typeface="Montserrat"/>
              </a:rPr>
              <a:t>        6	IRL	3016</a:t>
            </a:r>
          </a:p>
          <a:p>
            <a:pPr marL="114300" indent="0">
              <a:buClrTx/>
              <a:buNone/>
            </a:pPr>
            <a:r>
              <a:rPr lang="en-US" sz="1100" dirty="0">
                <a:solidFill>
                  <a:schemeClr val="lt1"/>
                </a:solidFill>
                <a:latin typeface="Montserrat"/>
              </a:rPr>
              <a:t>        7	BEL	2081</a:t>
            </a:r>
          </a:p>
          <a:p>
            <a:pPr marL="114300" indent="0">
              <a:buClrTx/>
              <a:buNone/>
            </a:pPr>
            <a:r>
              <a:rPr lang="en-US" sz="1100" dirty="0">
                <a:solidFill>
                  <a:schemeClr val="lt1"/>
                </a:solidFill>
                <a:latin typeface="Montserrat"/>
              </a:rPr>
              <a:t>        8	BRA	1995</a:t>
            </a:r>
          </a:p>
          <a:p>
            <a:pPr marL="114300" indent="0">
              <a:buClrTx/>
              <a:buNone/>
            </a:pPr>
            <a:r>
              <a:rPr lang="en-US" sz="1100" dirty="0">
                <a:solidFill>
                  <a:schemeClr val="lt1"/>
                </a:solidFill>
                <a:latin typeface="Montserrat"/>
              </a:rPr>
              <a:t>        9	NLD	1911</a:t>
            </a:r>
          </a:p>
          <a:p>
            <a:pPr marL="114300" indent="0">
              <a:buClrTx/>
              <a:buNone/>
            </a:pPr>
            <a:endParaRPr lang="en-IN" sz="1100" dirty="0">
              <a:solidFill>
                <a:schemeClr val="lt1"/>
              </a:solidFill>
              <a:latin typeface="Montserrat"/>
            </a:endParaRPr>
          </a:p>
          <a:p>
            <a:pPr marL="114300" indent="0">
              <a:buClrTx/>
              <a:buNone/>
            </a:pPr>
            <a:r>
              <a:rPr lang="en-IN" sz="1100" b="1" dirty="0">
                <a:solidFill>
                  <a:schemeClr val="lt1"/>
                </a:solidFill>
                <a:latin typeface="Montserrat"/>
              </a:rPr>
              <a:t>Conclusion: </a:t>
            </a:r>
          </a:p>
          <a:p>
            <a:pPr marL="114300" indent="0">
              <a:buClrTx/>
              <a:buNone/>
            </a:pPr>
            <a:endParaRPr lang="en-IN" sz="1100" dirty="0">
              <a:solidFill>
                <a:schemeClr val="lt1"/>
              </a:solidFill>
              <a:latin typeface="Montserrat"/>
            </a:endParaRPr>
          </a:p>
          <a:p>
            <a:pPr marL="114300" indent="0" algn="l">
              <a:buNone/>
            </a:pPr>
            <a:endParaRPr lang="en-IN" sz="1050" b="1" dirty="0">
              <a:solidFill>
                <a:srgbClr val="212121"/>
              </a:solidFill>
              <a:latin typeface="Roboto" panose="02000000000000000000" pitchFamily="2" charset="0"/>
            </a:endParaRPr>
          </a:p>
        </p:txBody>
      </p:sp>
      <p:pic>
        <p:nvPicPr>
          <p:cNvPr id="4" name="Picture 3">
            <a:extLst>
              <a:ext uri="{FF2B5EF4-FFF2-40B4-BE49-F238E27FC236}">
                <a16:creationId xmlns:a16="http://schemas.microsoft.com/office/drawing/2014/main" id="{667B3F62-F192-57D9-F473-0BE34C894207}"/>
              </a:ext>
            </a:extLst>
          </p:cNvPr>
          <p:cNvPicPr>
            <a:picLocks noChangeAspect="1"/>
          </p:cNvPicPr>
          <p:nvPr/>
        </p:nvPicPr>
        <p:blipFill>
          <a:blip r:embed="rId2"/>
          <a:stretch>
            <a:fillRect/>
          </a:stretch>
        </p:blipFill>
        <p:spPr>
          <a:xfrm>
            <a:off x="5129213" y="874871"/>
            <a:ext cx="3567355" cy="2688749"/>
          </a:xfrm>
          <a:prstGeom prst="rect">
            <a:avLst/>
          </a:prstGeom>
        </p:spPr>
      </p:pic>
      <p:sp>
        <p:nvSpPr>
          <p:cNvPr id="7" name="TextBox 6">
            <a:extLst>
              <a:ext uri="{FF2B5EF4-FFF2-40B4-BE49-F238E27FC236}">
                <a16:creationId xmlns:a16="http://schemas.microsoft.com/office/drawing/2014/main" id="{9BDA956D-1471-B0EF-31FD-AA50905E34FA}"/>
              </a:ext>
            </a:extLst>
          </p:cNvPr>
          <p:cNvSpPr txBox="1"/>
          <p:nvPr/>
        </p:nvSpPr>
        <p:spPr>
          <a:xfrm>
            <a:off x="1386835" y="3742401"/>
            <a:ext cx="4313877" cy="1277273"/>
          </a:xfrm>
          <a:prstGeom prst="rect">
            <a:avLst/>
          </a:prstGeom>
          <a:noFill/>
        </p:spPr>
        <p:txBody>
          <a:bodyPr wrap="square">
            <a:spAutoFit/>
          </a:bodyPr>
          <a:lstStyle/>
          <a:p>
            <a:r>
              <a:rPr lang="en-US" sz="1100" dirty="0"/>
              <a:t>Below top 5 countries from which most guests are visiting</a:t>
            </a:r>
          </a:p>
          <a:p>
            <a:endParaRPr lang="en-US" sz="1100" dirty="0"/>
          </a:p>
          <a:p>
            <a:r>
              <a:rPr lang="en-US" sz="1100" dirty="0"/>
              <a:t>1.PORTUGAL(PRT)--&gt;38.4%</a:t>
            </a:r>
          </a:p>
          <a:p>
            <a:r>
              <a:rPr lang="en-US" sz="1100" dirty="0"/>
              <a:t>2.GREAT BRITAIN(GBR)--&gt;14.6%</a:t>
            </a:r>
          </a:p>
          <a:p>
            <a:r>
              <a:rPr lang="en-US" sz="1100" dirty="0"/>
              <a:t>3.FRANCE(FRA)----&gt;12.4%</a:t>
            </a:r>
          </a:p>
          <a:p>
            <a:r>
              <a:rPr lang="en-US" sz="1100" dirty="0"/>
              <a:t>4.SPAIN (ESP)---&gt;10.2%</a:t>
            </a:r>
          </a:p>
          <a:p>
            <a:r>
              <a:rPr lang="en-US" sz="1100" dirty="0"/>
              <a:t>5.GERMANY (DEU)----&gt;7.5%</a:t>
            </a:r>
            <a:endParaRPr lang="en-IN" sz="1100" dirty="0"/>
          </a:p>
        </p:txBody>
      </p:sp>
    </p:spTree>
    <p:extLst>
      <p:ext uri="{BB962C8B-B14F-4D97-AF65-F5344CB8AC3E}">
        <p14:creationId xmlns:p14="http://schemas.microsoft.com/office/powerpoint/2010/main" val="284451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49710-52C9-BB4E-4D8D-D8DB795F66B0}"/>
              </a:ext>
            </a:extLst>
          </p:cNvPr>
          <p:cNvSpPr>
            <a:spLocks noGrp="1"/>
          </p:cNvSpPr>
          <p:nvPr>
            <p:ph type="title"/>
          </p:nvPr>
        </p:nvSpPr>
        <p:spPr>
          <a:xfrm>
            <a:off x="311700" y="438186"/>
            <a:ext cx="8520600" cy="572700"/>
          </a:xfrm>
        </p:spPr>
        <p:txBody>
          <a:bodyPr/>
          <a:lstStyle/>
          <a:p>
            <a:r>
              <a:rPr lang="en-US" sz="1800" b="1" dirty="0">
                <a:solidFill>
                  <a:schemeClr val="tx1"/>
                </a:solidFill>
                <a:effectLst/>
                <a:latin typeface="Montserrat" panose="00000500000000000000" pitchFamily="2" charset="0"/>
                <a:ea typeface="Montserrat" panose="00000500000000000000" pitchFamily="2" charset="0"/>
                <a:cs typeface="Montserrat" panose="00000500000000000000" pitchFamily="2" charset="0"/>
              </a:rPr>
              <a:t>Dataset input and problem Statement </a:t>
            </a:r>
            <a:br>
              <a:rPr lang="en-IN" sz="1800" dirty="0">
                <a:solidFill>
                  <a:schemeClr val="tx1"/>
                </a:solidFill>
                <a:effectLst/>
                <a:latin typeface="Arial" panose="020B0604020202020204" pitchFamily="34" charset="0"/>
                <a:ea typeface="Arial" panose="020B0604020202020204" pitchFamily="34" charset="0"/>
              </a:rPr>
            </a:br>
            <a:endParaRPr lang="en-IN" dirty="0">
              <a:solidFill>
                <a:schemeClr val="tx1"/>
              </a:solidFill>
            </a:endParaRPr>
          </a:p>
        </p:txBody>
      </p:sp>
      <p:sp>
        <p:nvSpPr>
          <p:cNvPr id="3" name="Text Placeholder 2">
            <a:extLst>
              <a:ext uri="{FF2B5EF4-FFF2-40B4-BE49-F238E27FC236}">
                <a16:creationId xmlns:a16="http://schemas.microsoft.com/office/drawing/2014/main" id="{87EF39CF-92DF-E9FD-5C7A-9E606BDB7993}"/>
              </a:ext>
            </a:extLst>
          </p:cNvPr>
          <p:cNvSpPr>
            <a:spLocks noGrp="1"/>
          </p:cNvSpPr>
          <p:nvPr>
            <p:ph type="body" idx="1"/>
          </p:nvPr>
        </p:nvSpPr>
        <p:spPr/>
        <p:txBody>
          <a:bodyPr/>
          <a:lstStyle/>
          <a:p>
            <a:pPr>
              <a:buClrTx/>
              <a:buFont typeface="Wingdings" panose="05000000000000000000" pitchFamily="2" charset="2"/>
              <a:buChar char="ü"/>
            </a:pPr>
            <a:r>
              <a:rPr lang="en-US" sz="1200" dirty="0">
                <a:solidFill>
                  <a:schemeClr val="lt1"/>
                </a:solidFill>
                <a:latin typeface="Montserrat"/>
              </a:rPr>
              <a:t>The hotel industry is one of the most important components of the wider service industry, catering for customers who require overnight accommodation. It is also closely associated with the travel industry and the hospitality industry,</a:t>
            </a:r>
            <a:endParaRPr lang="en-IN" sz="1200" dirty="0">
              <a:solidFill>
                <a:schemeClr val="lt1"/>
              </a:solidFill>
              <a:latin typeface="Montserrat"/>
            </a:endParaRPr>
          </a:p>
          <a:p>
            <a:pPr>
              <a:buFont typeface="Wingdings" panose="05000000000000000000" pitchFamily="2" charset="2"/>
              <a:buChar char="ü"/>
            </a:pPr>
            <a:r>
              <a:rPr lang="en-US" sz="1200" dirty="0">
                <a:solidFill>
                  <a:schemeClr val="lt1"/>
                </a:solidFill>
                <a:latin typeface="Montserrat"/>
              </a:rPr>
              <a:t> </a:t>
            </a:r>
            <a:endParaRPr lang="en-IN" sz="1200" dirty="0">
              <a:solidFill>
                <a:schemeClr val="lt1"/>
              </a:solidFill>
              <a:latin typeface="Montserrat"/>
            </a:endParaRPr>
          </a:p>
          <a:p>
            <a:pPr>
              <a:buClrTx/>
              <a:buFont typeface="Wingdings" panose="05000000000000000000" pitchFamily="2" charset="2"/>
              <a:buChar char="ü"/>
            </a:pPr>
            <a:r>
              <a:rPr lang="en-US" sz="1200" dirty="0">
                <a:solidFill>
                  <a:schemeClr val="lt1"/>
                </a:solidFill>
                <a:latin typeface="Montserrat"/>
              </a:rPr>
              <a:t>For this project we are analyzing hotel booking data of a city hotel and a resort</a:t>
            </a:r>
          </a:p>
          <a:p>
            <a:pPr marL="114300" indent="0">
              <a:buClrTx/>
              <a:buNone/>
            </a:pPr>
            <a:r>
              <a:rPr lang="en-US" sz="1200" dirty="0">
                <a:solidFill>
                  <a:schemeClr val="lt1"/>
                </a:solidFill>
                <a:latin typeface="Montserrat"/>
              </a:rPr>
              <a:t>         hotel of few years. The information includes the booking time, check in and </a:t>
            </a:r>
          </a:p>
          <a:p>
            <a:pPr marL="114300" indent="0">
              <a:buClrTx/>
              <a:buNone/>
            </a:pPr>
            <a:r>
              <a:rPr lang="en-US" sz="1200" dirty="0">
                <a:solidFill>
                  <a:schemeClr val="lt1"/>
                </a:solidFill>
                <a:latin typeface="Montserrat"/>
              </a:rPr>
              <a:t>         check out time, room and meal type, customers stay time, the visitors break up, </a:t>
            </a:r>
          </a:p>
          <a:p>
            <a:pPr marL="114300" indent="0">
              <a:buClrTx/>
              <a:buNone/>
            </a:pPr>
            <a:r>
              <a:rPr lang="en-US" sz="1200" dirty="0">
                <a:solidFill>
                  <a:schemeClr val="lt1"/>
                </a:solidFill>
                <a:latin typeface="Montserrat"/>
              </a:rPr>
              <a:t>         available parking spaces, visitors’ origin, cancellation cases.</a:t>
            </a:r>
            <a:endParaRPr lang="en-IN" sz="1200" dirty="0">
              <a:solidFill>
                <a:schemeClr val="lt1"/>
              </a:solidFill>
              <a:latin typeface="Montserrat"/>
            </a:endParaRPr>
          </a:p>
          <a:p>
            <a:pPr>
              <a:buFont typeface="Wingdings" panose="05000000000000000000" pitchFamily="2" charset="2"/>
              <a:buChar char="ü"/>
            </a:pPr>
            <a:r>
              <a:rPr lang="en-US" sz="1200" dirty="0">
                <a:solidFill>
                  <a:schemeClr val="lt1"/>
                </a:solidFill>
                <a:latin typeface="Montserrat"/>
              </a:rPr>
              <a:t> </a:t>
            </a:r>
            <a:endParaRPr lang="en-IN" sz="1200" dirty="0">
              <a:solidFill>
                <a:schemeClr val="lt1"/>
              </a:solidFill>
              <a:latin typeface="Montserrat"/>
            </a:endParaRPr>
          </a:p>
          <a:p>
            <a:pPr>
              <a:buClrTx/>
              <a:buFont typeface="Wingdings" panose="05000000000000000000" pitchFamily="2" charset="2"/>
              <a:buChar char="ü"/>
            </a:pPr>
            <a:r>
              <a:rPr lang="en-US" sz="1200" dirty="0">
                <a:solidFill>
                  <a:schemeClr val="lt1"/>
                </a:solidFill>
                <a:latin typeface="Montserrat"/>
              </a:rPr>
              <a:t>The key objective of this project to analyze and explore the given data to conclude the meaningful important factors which can help the hotel management to improve both revenue and quality. Also mainly root cause analysis for the cancellation cases can be scrutinize to take necessary preventive actions.</a:t>
            </a:r>
            <a:endParaRPr lang="en-IN" sz="1200" dirty="0">
              <a:solidFill>
                <a:schemeClr val="lt1"/>
              </a:solidFill>
              <a:latin typeface="Montserrat"/>
            </a:endParaRPr>
          </a:p>
        </p:txBody>
      </p:sp>
      <p:pic>
        <p:nvPicPr>
          <p:cNvPr id="4" name="Picture 3">
            <a:extLst>
              <a:ext uri="{FF2B5EF4-FFF2-40B4-BE49-F238E27FC236}">
                <a16:creationId xmlns:a16="http://schemas.microsoft.com/office/drawing/2014/main" id="{82CFD489-D594-FDA9-D442-FDBFCBDE8E98}"/>
              </a:ext>
            </a:extLst>
          </p:cNvPr>
          <p:cNvPicPr>
            <a:picLocks noChangeAspect="1"/>
          </p:cNvPicPr>
          <p:nvPr/>
        </p:nvPicPr>
        <p:blipFill>
          <a:blip r:embed="rId2"/>
          <a:stretch>
            <a:fillRect/>
          </a:stretch>
        </p:blipFill>
        <p:spPr>
          <a:xfrm>
            <a:off x="7292749" y="1837255"/>
            <a:ext cx="1075061" cy="1075061"/>
          </a:xfrm>
          <a:prstGeom prst="rect">
            <a:avLst/>
          </a:prstGeom>
        </p:spPr>
      </p:pic>
      <p:pic>
        <p:nvPicPr>
          <p:cNvPr id="6" name="Picture 5">
            <a:extLst>
              <a:ext uri="{FF2B5EF4-FFF2-40B4-BE49-F238E27FC236}">
                <a16:creationId xmlns:a16="http://schemas.microsoft.com/office/drawing/2014/main" id="{3AD35599-62FC-C661-CA35-842C5907FFF9}"/>
              </a:ext>
            </a:extLst>
          </p:cNvPr>
          <p:cNvPicPr>
            <a:picLocks noChangeAspect="1"/>
          </p:cNvPicPr>
          <p:nvPr/>
        </p:nvPicPr>
        <p:blipFill>
          <a:blip r:embed="rId3"/>
          <a:stretch>
            <a:fillRect/>
          </a:stretch>
        </p:blipFill>
        <p:spPr>
          <a:xfrm>
            <a:off x="6943263" y="3738685"/>
            <a:ext cx="1774031" cy="1105646"/>
          </a:xfrm>
          <a:prstGeom prst="rect">
            <a:avLst/>
          </a:prstGeom>
        </p:spPr>
      </p:pic>
    </p:spTree>
    <p:extLst>
      <p:ext uri="{BB962C8B-B14F-4D97-AF65-F5344CB8AC3E}">
        <p14:creationId xmlns:p14="http://schemas.microsoft.com/office/powerpoint/2010/main" val="4182737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284D-8751-F303-7168-E5F28241DF8A}"/>
              </a:ext>
            </a:extLst>
          </p:cNvPr>
          <p:cNvSpPr>
            <a:spLocks noGrp="1"/>
          </p:cNvSpPr>
          <p:nvPr>
            <p:ph type="title"/>
          </p:nvPr>
        </p:nvSpPr>
        <p:spPr>
          <a:xfrm>
            <a:off x="279554" y="123826"/>
            <a:ext cx="8520600" cy="572700"/>
          </a:xfrm>
          <a:noFill/>
          <a:ln>
            <a:noFill/>
          </a:ln>
        </p:spPr>
        <p:txBody>
          <a:bodyPr spcFirstLastPara="1" wrap="square" lIns="91425" tIns="91425" rIns="91425" bIns="91425" anchor="t" anchorCtr="0">
            <a:noAutofit/>
          </a:bodyPr>
          <a:lstStyle/>
          <a:p>
            <a:r>
              <a:rPr lang="en-US" sz="1800" b="1" dirty="0">
                <a:solidFill>
                  <a:schemeClr val="tx1"/>
                </a:solidFill>
                <a:latin typeface="Montserrat" panose="00000500000000000000" pitchFamily="2" charset="0"/>
              </a:rPr>
              <a:t> EDA ( Exploratory Data Analysis)</a:t>
            </a:r>
            <a:br>
              <a:rPr lang="en-US" sz="1800" b="1" dirty="0">
                <a:solidFill>
                  <a:schemeClr val="tx1"/>
                </a:solidFill>
                <a:latin typeface="Montserrat" panose="00000500000000000000" pitchFamily="2" charset="0"/>
              </a:rPr>
            </a:br>
            <a:endParaRPr lang="en-IN" sz="18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ABDA1C6A-16BE-324B-BDF6-DBE4CF6BBF3F}"/>
              </a:ext>
            </a:extLst>
          </p:cNvPr>
          <p:cNvSpPr>
            <a:spLocks noGrp="1"/>
          </p:cNvSpPr>
          <p:nvPr>
            <p:ph type="body" idx="1"/>
          </p:nvPr>
        </p:nvSpPr>
        <p:spPr>
          <a:xfrm>
            <a:off x="175968" y="542829"/>
            <a:ext cx="8520600" cy="3416400"/>
          </a:xfrm>
        </p:spPr>
        <p:txBody>
          <a:bodyPr/>
          <a:lstStyle/>
          <a:p>
            <a:pPr marL="114300" indent="0">
              <a:buNone/>
            </a:pPr>
            <a:r>
              <a:rPr lang="en-US" sz="1600" b="1" dirty="0">
                <a:solidFill>
                  <a:schemeClr val="lt1"/>
                </a:solidFill>
                <a:latin typeface="Montserrat"/>
              </a:rPr>
              <a:t>9.</a:t>
            </a:r>
            <a:r>
              <a:rPr lang="en-IN" sz="1600" b="1" dirty="0">
                <a:solidFill>
                  <a:schemeClr val="lt1"/>
                </a:solidFill>
                <a:latin typeface="Montserrat"/>
              </a:rPr>
              <a:t> Distributor Channel Analysis</a:t>
            </a:r>
          </a:p>
          <a:p>
            <a:pPr marL="114300" indent="0" algn="l">
              <a:buNone/>
            </a:pPr>
            <a:r>
              <a:rPr lang="en-US" sz="1200" dirty="0">
                <a:solidFill>
                  <a:schemeClr val="lt1"/>
                </a:solidFill>
                <a:latin typeface="Montserrat"/>
              </a:rPr>
              <a:t>    Q1. Find out which distribution channel is giving the most booking business.</a:t>
            </a:r>
          </a:p>
          <a:p>
            <a:pPr marL="114300" indent="0" algn="l">
              <a:buNone/>
            </a:pPr>
            <a:r>
              <a:rPr lang="en-US" sz="1200" dirty="0">
                <a:solidFill>
                  <a:schemeClr val="lt1"/>
                </a:solidFill>
                <a:latin typeface="Montserrat"/>
              </a:rPr>
              <a:t>    </a:t>
            </a:r>
          </a:p>
          <a:p>
            <a:pPr marL="114300" indent="0" algn="l">
              <a:buNone/>
            </a:pPr>
            <a:r>
              <a:rPr lang="en-US" sz="1200" dirty="0">
                <a:solidFill>
                  <a:schemeClr val="lt1"/>
                </a:solidFill>
                <a:latin typeface="Montserrat"/>
              </a:rPr>
              <a:t>   Output:</a:t>
            </a:r>
          </a:p>
          <a:p>
            <a:pPr marL="114300" indent="0" algn="l">
              <a:buNone/>
            </a:pPr>
            <a:r>
              <a:rPr lang="en-US" sz="1200" dirty="0">
                <a:solidFill>
                  <a:schemeClr val="lt1"/>
                </a:solidFill>
                <a:latin typeface="Montserrat"/>
              </a:rPr>
              <a:t>    Sr 	Distribution Type	NumberofBookings</a:t>
            </a:r>
          </a:p>
          <a:p>
            <a:pPr marL="114300" indent="0" algn="l">
              <a:buNone/>
            </a:pPr>
            <a:r>
              <a:rPr lang="en-US" sz="1200" dirty="0">
                <a:solidFill>
                  <a:schemeClr val="lt1"/>
                </a:solidFill>
                <a:latin typeface="Montserrat"/>
              </a:rPr>
              <a:t>    0	TA/TO		69141</a:t>
            </a:r>
          </a:p>
          <a:p>
            <a:pPr marL="114300" indent="0" algn="l">
              <a:buNone/>
            </a:pPr>
            <a:r>
              <a:rPr lang="en-US" sz="1200" dirty="0">
                <a:solidFill>
                  <a:schemeClr val="lt1"/>
                </a:solidFill>
                <a:latin typeface="Montserrat"/>
              </a:rPr>
              <a:t>     1	Direct		12988</a:t>
            </a:r>
          </a:p>
          <a:p>
            <a:pPr marL="114300" indent="0" algn="l">
              <a:buNone/>
            </a:pPr>
            <a:r>
              <a:rPr lang="en-US" sz="1200" dirty="0">
                <a:solidFill>
                  <a:schemeClr val="lt1"/>
                </a:solidFill>
                <a:latin typeface="Montserrat"/>
              </a:rPr>
              <a:t>    2	Corporate		5081</a:t>
            </a:r>
          </a:p>
          <a:p>
            <a:pPr marL="114300" indent="0" algn="l">
              <a:buNone/>
            </a:pPr>
            <a:r>
              <a:rPr lang="en-US" sz="1200" dirty="0">
                <a:solidFill>
                  <a:schemeClr val="lt1"/>
                </a:solidFill>
                <a:latin typeface="Montserrat"/>
              </a:rPr>
              <a:t>    3	GDS		181</a:t>
            </a:r>
          </a:p>
          <a:p>
            <a:pPr marL="114300" indent="0" algn="l">
              <a:buNone/>
            </a:pPr>
            <a:r>
              <a:rPr lang="en-US" sz="1200" dirty="0">
                <a:solidFill>
                  <a:schemeClr val="lt1"/>
                </a:solidFill>
                <a:latin typeface="Montserrat"/>
              </a:rPr>
              <a:t>    4	Undefined		5</a:t>
            </a: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r>
              <a:rPr lang="en-US" sz="1200" b="1" dirty="0">
                <a:solidFill>
                  <a:schemeClr val="lt1"/>
                </a:solidFill>
                <a:latin typeface="Montserrat"/>
              </a:rPr>
              <a:t>Conclusion :</a:t>
            </a:r>
            <a:r>
              <a:rPr lang="en-IN" sz="1200" b="1" dirty="0">
                <a:solidFill>
                  <a:schemeClr val="lt1"/>
                </a:solidFill>
                <a:latin typeface="Montserrat"/>
              </a:rPr>
              <a:t> Distributor Channel Analysis </a:t>
            </a:r>
            <a:r>
              <a:rPr lang="en-US" sz="1200" b="1" dirty="0">
                <a:solidFill>
                  <a:schemeClr val="lt1"/>
                </a:solidFill>
                <a:latin typeface="Montserrat"/>
              </a:rPr>
              <a:t>TA/TO is giving the most booking business</a:t>
            </a:r>
          </a:p>
          <a:p>
            <a:pPr marL="114300" indent="0" algn="l">
              <a:buNone/>
            </a:pPr>
            <a:endParaRPr lang="en-US" sz="1200" dirty="0">
              <a:solidFill>
                <a:schemeClr val="lt1"/>
              </a:solidFill>
              <a:latin typeface="Montserrat"/>
            </a:endParaRPr>
          </a:p>
          <a:p>
            <a:pPr marL="114300" indent="0" algn="l">
              <a:buNone/>
            </a:pPr>
            <a:endParaRPr lang="en-US" sz="1200" b="1" dirty="0">
              <a:solidFill>
                <a:srgbClr val="212121"/>
              </a:solidFill>
              <a:latin typeface="Roboto" panose="02000000000000000000" pitchFamily="2" charset="0"/>
            </a:endParaRPr>
          </a:p>
        </p:txBody>
      </p:sp>
      <p:pic>
        <p:nvPicPr>
          <p:cNvPr id="6" name="Picture 5">
            <a:extLst>
              <a:ext uri="{FF2B5EF4-FFF2-40B4-BE49-F238E27FC236}">
                <a16:creationId xmlns:a16="http://schemas.microsoft.com/office/drawing/2014/main" id="{B8E7DB92-FD2D-C56C-D06B-217761CB5DBC}"/>
              </a:ext>
            </a:extLst>
          </p:cNvPr>
          <p:cNvPicPr>
            <a:picLocks noChangeAspect="1"/>
          </p:cNvPicPr>
          <p:nvPr/>
        </p:nvPicPr>
        <p:blipFill>
          <a:blip r:embed="rId2"/>
          <a:stretch>
            <a:fillRect/>
          </a:stretch>
        </p:blipFill>
        <p:spPr>
          <a:xfrm>
            <a:off x="4436268" y="1076293"/>
            <a:ext cx="3843338" cy="3166346"/>
          </a:xfrm>
          <a:prstGeom prst="rect">
            <a:avLst/>
          </a:prstGeom>
        </p:spPr>
      </p:pic>
    </p:spTree>
    <p:extLst>
      <p:ext uri="{BB962C8B-B14F-4D97-AF65-F5344CB8AC3E}">
        <p14:creationId xmlns:p14="http://schemas.microsoft.com/office/powerpoint/2010/main" val="1199441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284D-8751-F303-7168-E5F28241DF8A}"/>
              </a:ext>
            </a:extLst>
          </p:cNvPr>
          <p:cNvSpPr>
            <a:spLocks noGrp="1"/>
          </p:cNvSpPr>
          <p:nvPr>
            <p:ph type="title"/>
          </p:nvPr>
        </p:nvSpPr>
        <p:spPr>
          <a:xfrm>
            <a:off x="279554" y="123826"/>
            <a:ext cx="8520600" cy="572700"/>
          </a:xfrm>
          <a:noFill/>
          <a:ln>
            <a:noFill/>
          </a:ln>
        </p:spPr>
        <p:txBody>
          <a:bodyPr spcFirstLastPara="1" wrap="square" lIns="91425" tIns="91425" rIns="91425" bIns="91425" anchor="t" anchorCtr="0">
            <a:noAutofit/>
          </a:bodyPr>
          <a:lstStyle/>
          <a:p>
            <a:r>
              <a:rPr lang="en-US" sz="1800" b="1" dirty="0">
                <a:solidFill>
                  <a:schemeClr val="tx1"/>
                </a:solidFill>
                <a:latin typeface="Montserrat" panose="00000500000000000000" pitchFamily="2" charset="0"/>
              </a:rPr>
              <a:t> EDA ( Exploratory Data Analysis)</a:t>
            </a:r>
            <a:br>
              <a:rPr lang="en-US" sz="1800" b="1" dirty="0">
                <a:solidFill>
                  <a:schemeClr val="tx1"/>
                </a:solidFill>
                <a:latin typeface="Montserrat" panose="00000500000000000000" pitchFamily="2" charset="0"/>
              </a:rPr>
            </a:br>
            <a:endParaRPr lang="en-IN" sz="18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ABDA1C6A-16BE-324B-BDF6-DBE4CF6BBF3F}"/>
              </a:ext>
            </a:extLst>
          </p:cNvPr>
          <p:cNvSpPr>
            <a:spLocks noGrp="1"/>
          </p:cNvSpPr>
          <p:nvPr>
            <p:ph type="body" idx="1"/>
          </p:nvPr>
        </p:nvSpPr>
        <p:spPr>
          <a:xfrm>
            <a:off x="175968" y="542829"/>
            <a:ext cx="8520600" cy="3416400"/>
          </a:xfrm>
        </p:spPr>
        <p:txBody>
          <a:bodyPr/>
          <a:lstStyle/>
          <a:p>
            <a:pPr marL="114300" indent="0">
              <a:buNone/>
            </a:pPr>
            <a:r>
              <a:rPr lang="en-US" sz="1600" b="1" dirty="0">
                <a:solidFill>
                  <a:schemeClr val="lt1"/>
                </a:solidFill>
                <a:latin typeface="Montserrat"/>
              </a:rPr>
              <a:t>9.</a:t>
            </a:r>
            <a:r>
              <a:rPr lang="en-IN" sz="1600" b="1" dirty="0">
                <a:solidFill>
                  <a:schemeClr val="lt1"/>
                </a:solidFill>
                <a:latin typeface="Montserrat"/>
              </a:rPr>
              <a:t> Distributor Channel Analysis</a:t>
            </a:r>
          </a:p>
          <a:p>
            <a:pPr marL="114300" indent="0">
              <a:buNone/>
            </a:pPr>
            <a:endParaRPr lang="en-IN" sz="1600" b="1" dirty="0">
              <a:solidFill>
                <a:schemeClr val="lt1"/>
              </a:solidFill>
              <a:latin typeface="Montserrat"/>
            </a:endParaRPr>
          </a:p>
          <a:p>
            <a:pPr marL="114300" indent="0">
              <a:buNone/>
            </a:pPr>
            <a:r>
              <a:rPr lang="en-US" sz="1200" dirty="0">
                <a:solidFill>
                  <a:schemeClr val="lt1"/>
                </a:solidFill>
                <a:latin typeface="Montserrat"/>
              </a:rPr>
              <a:t>Q2.Which distribution channel is giving more business to respective hotels?</a:t>
            </a:r>
          </a:p>
          <a:p>
            <a:pPr marL="114300" indent="0" algn="l">
              <a:buNone/>
            </a:pPr>
            <a:r>
              <a:rPr lang="en-US" sz="1200" dirty="0">
                <a:solidFill>
                  <a:schemeClr val="lt1"/>
                </a:solidFill>
                <a:latin typeface="Montserrat"/>
              </a:rPr>
              <a:t> Output:</a:t>
            </a:r>
          </a:p>
          <a:p>
            <a:pPr algn="l">
              <a:buFont typeface="Arial" panose="020B0604020202020204" pitchFamily="34" charset="0"/>
              <a:buChar char="•"/>
            </a:pPr>
            <a:r>
              <a:rPr lang="en-US" sz="1200" dirty="0">
                <a:solidFill>
                  <a:schemeClr val="lt1"/>
                </a:solidFill>
                <a:latin typeface="Montserrat"/>
              </a:rPr>
              <a:t>1.TA/TO --&gt;69141 i.e. 79.1%</a:t>
            </a:r>
          </a:p>
          <a:p>
            <a:pPr algn="l">
              <a:buFont typeface="Arial" panose="020B0604020202020204" pitchFamily="34" charset="0"/>
              <a:buChar char="•"/>
            </a:pPr>
            <a:r>
              <a:rPr lang="en-US" sz="1200" dirty="0">
                <a:solidFill>
                  <a:schemeClr val="lt1"/>
                </a:solidFill>
                <a:latin typeface="Montserrat"/>
              </a:rPr>
              <a:t>2.Direct --&gt;12988 i.e. 14.9%</a:t>
            </a:r>
          </a:p>
          <a:p>
            <a:pPr algn="l">
              <a:buFont typeface="Arial" panose="020B0604020202020204" pitchFamily="34" charset="0"/>
              <a:buChar char="•"/>
            </a:pPr>
            <a:r>
              <a:rPr lang="en-US" sz="1200" dirty="0">
                <a:solidFill>
                  <a:schemeClr val="lt1"/>
                </a:solidFill>
                <a:latin typeface="Montserrat"/>
              </a:rPr>
              <a:t>3.corporate --&gt;5081 i.e. 5.8%</a:t>
            </a:r>
          </a:p>
          <a:p>
            <a:pPr algn="l">
              <a:buFont typeface="Arial" panose="020B0604020202020204" pitchFamily="34" charset="0"/>
              <a:buChar char="•"/>
            </a:pPr>
            <a:r>
              <a:rPr lang="en-US" sz="1200" dirty="0">
                <a:solidFill>
                  <a:schemeClr val="lt1"/>
                </a:solidFill>
                <a:latin typeface="Montserrat"/>
              </a:rPr>
              <a:t>4.GDS --&gt;181 i.e. 0.2%</a:t>
            </a:r>
          </a:p>
          <a:p>
            <a:pPr algn="l">
              <a:buFont typeface="Arial" panose="020B0604020202020204" pitchFamily="34" charset="0"/>
              <a:buChar char="•"/>
            </a:pPr>
            <a:r>
              <a:rPr lang="en-US" sz="1200" dirty="0">
                <a:solidFill>
                  <a:schemeClr val="lt1"/>
                </a:solidFill>
                <a:latin typeface="Montserrat"/>
              </a:rPr>
              <a:t>5.undefined --&gt;5 i.e. close to 0.001%</a:t>
            </a:r>
          </a:p>
          <a:p>
            <a:pPr algn="l">
              <a:buFont typeface="Arial" panose="020B0604020202020204" pitchFamily="34" charset="0"/>
              <a:buChar char="•"/>
            </a:pPr>
            <a:endParaRPr lang="en-US" sz="1200" dirty="0">
              <a:solidFill>
                <a:schemeClr val="lt1"/>
              </a:solidFill>
              <a:latin typeface="Montserrat"/>
            </a:endParaRPr>
          </a:p>
          <a:p>
            <a:pPr algn="l">
              <a:buFont typeface="Arial" panose="020B0604020202020204" pitchFamily="34" charset="0"/>
              <a:buChar char="•"/>
            </a:pPr>
            <a:endParaRPr lang="en-US" sz="1200" dirty="0">
              <a:solidFill>
                <a:schemeClr val="lt1"/>
              </a:solidFill>
              <a:latin typeface="Montserrat"/>
            </a:endParaRPr>
          </a:p>
          <a:p>
            <a:pPr algn="l">
              <a:buFont typeface="Arial" panose="020B0604020202020204" pitchFamily="34" charset="0"/>
              <a:buChar char="•"/>
            </a:pPr>
            <a:endParaRPr lang="en-US" sz="1200" dirty="0">
              <a:solidFill>
                <a:schemeClr val="lt1"/>
              </a:solidFill>
              <a:latin typeface="Montserrat"/>
            </a:endParaRPr>
          </a:p>
          <a:p>
            <a:pPr algn="l">
              <a:buFont typeface="Arial" panose="020B0604020202020204" pitchFamily="34" charset="0"/>
              <a:buChar char="•"/>
            </a:pPr>
            <a:endParaRPr lang="en-US" sz="1200" dirty="0">
              <a:solidFill>
                <a:schemeClr val="lt1"/>
              </a:solidFill>
              <a:latin typeface="Montserrat"/>
            </a:endParaRPr>
          </a:p>
          <a:p>
            <a:pPr algn="l">
              <a:buFont typeface="Arial" panose="020B0604020202020204" pitchFamily="34" charset="0"/>
              <a:buChar char="•"/>
            </a:pPr>
            <a:endParaRPr lang="en-US" sz="1200" dirty="0">
              <a:solidFill>
                <a:schemeClr val="lt1"/>
              </a:solidFill>
              <a:latin typeface="Montserrat"/>
            </a:endParaRPr>
          </a:p>
          <a:p>
            <a:pPr algn="l">
              <a:buFont typeface="Arial" panose="020B0604020202020204" pitchFamily="34" charset="0"/>
              <a:buChar char="•"/>
            </a:pPr>
            <a:endParaRPr lang="en-US" sz="1200" dirty="0">
              <a:solidFill>
                <a:schemeClr val="lt1"/>
              </a:solidFill>
              <a:latin typeface="Montserrat"/>
            </a:endParaRPr>
          </a:p>
          <a:p>
            <a:pPr algn="l">
              <a:buFont typeface="Arial" panose="020B0604020202020204" pitchFamily="34" charset="0"/>
              <a:buChar char="•"/>
            </a:pPr>
            <a:endParaRPr lang="en-US" sz="1200" dirty="0">
              <a:solidFill>
                <a:schemeClr val="lt1"/>
              </a:solidFill>
              <a:latin typeface="Montserrat"/>
            </a:endParaRPr>
          </a:p>
          <a:p>
            <a:pPr algn="l">
              <a:buFont typeface="Arial" panose="020B0604020202020204" pitchFamily="34" charset="0"/>
              <a:buChar char="•"/>
            </a:pPr>
            <a:endParaRPr lang="en-US" sz="1200" dirty="0">
              <a:solidFill>
                <a:schemeClr val="lt1"/>
              </a:solidFill>
              <a:latin typeface="Montserrat"/>
            </a:endParaRPr>
          </a:p>
          <a:p>
            <a:pPr algn="l">
              <a:buFont typeface="Arial" panose="020B0604020202020204" pitchFamily="34" charset="0"/>
              <a:buChar char="•"/>
            </a:pPr>
            <a:endParaRPr lang="en-US" sz="1200" dirty="0">
              <a:solidFill>
                <a:schemeClr val="lt1"/>
              </a:solidFill>
              <a:latin typeface="Montserrat"/>
            </a:endParaRPr>
          </a:p>
          <a:p>
            <a:pPr marL="114300" indent="0" algn="l">
              <a:buNone/>
            </a:pPr>
            <a:r>
              <a:rPr lang="en-US" sz="1200" b="1" dirty="0">
                <a:solidFill>
                  <a:schemeClr val="lt1"/>
                </a:solidFill>
                <a:latin typeface="Montserrat"/>
              </a:rPr>
              <a:t>Conclusion : Distributor channel TA/TO is giving the most booking business</a:t>
            </a:r>
          </a:p>
        </p:txBody>
      </p:sp>
      <p:pic>
        <p:nvPicPr>
          <p:cNvPr id="4" name="Picture 3">
            <a:extLst>
              <a:ext uri="{FF2B5EF4-FFF2-40B4-BE49-F238E27FC236}">
                <a16:creationId xmlns:a16="http://schemas.microsoft.com/office/drawing/2014/main" id="{3283C434-DF89-A315-1353-D659B5C76992}"/>
              </a:ext>
            </a:extLst>
          </p:cNvPr>
          <p:cNvPicPr>
            <a:picLocks noChangeAspect="1"/>
          </p:cNvPicPr>
          <p:nvPr/>
        </p:nvPicPr>
        <p:blipFill>
          <a:blip r:embed="rId2"/>
          <a:stretch>
            <a:fillRect/>
          </a:stretch>
        </p:blipFill>
        <p:spPr>
          <a:xfrm>
            <a:off x="4293394" y="1516338"/>
            <a:ext cx="4052888" cy="2923101"/>
          </a:xfrm>
          <a:prstGeom prst="rect">
            <a:avLst/>
          </a:prstGeom>
        </p:spPr>
      </p:pic>
    </p:spTree>
    <p:extLst>
      <p:ext uri="{BB962C8B-B14F-4D97-AF65-F5344CB8AC3E}">
        <p14:creationId xmlns:p14="http://schemas.microsoft.com/office/powerpoint/2010/main" val="451230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284D-8751-F303-7168-E5F28241DF8A}"/>
              </a:ext>
            </a:extLst>
          </p:cNvPr>
          <p:cNvSpPr>
            <a:spLocks noGrp="1"/>
          </p:cNvSpPr>
          <p:nvPr>
            <p:ph type="title"/>
          </p:nvPr>
        </p:nvSpPr>
        <p:spPr>
          <a:xfrm>
            <a:off x="279554" y="123826"/>
            <a:ext cx="8520600" cy="572700"/>
          </a:xfrm>
          <a:noFill/>
          <a:ln>
            <a:noFill/>
          </a:ln>
        </p:spPr>
        <p:txBody>
          <a:bodyPr spcFirstLastPara="1" wrap="square" lIns="91425" tIns="91425" rIns="91425" bIns="91425" anchor="t" anchorCtr="0">
            <a:noAutofit/>
          </a:bodyPr>
          <a:lstStyle/>
          <a:p>
            <a:r>
              <a:rPr lang="en-US" sz="1800" b="1" dirty="0">
                <a:solidFill>
                  <a:schemeClr val="tx1"/>
                </a:solidFill>
                <a:latin typeface="Montserrat" panose="00000500000000000000" pitchFamily="2" charset="0"/>
              </a:rPr>
              <a:t> EDA ( Exploratory Data Analysis)</a:t>
            </a:r>
            <a:br>
              <a:rPr lang="en-US" sz="1800" b="1" dirty="0">
                <a:solidFill>
                  <a:schemeClr val="tx1"/>
                </a:solidFill>
                <a:latin typeface="Montserrat" panose="00000500000000000000" pitchFamily="2" charset="0"/>
              </a:rPr>
            </a:br>
            <a:endParaRPr lang="en-IN" sz="18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ABDA1C6A-16BE-324B-BDF6-DBE4CF6BBF3F}"/>
              </a:ext>
            </a:extLst>
          </p:cNvPr>
          <p:cNvSpPr>
            <a:spLocks noGrp="1"/>
          </p:cNvSpPr>
          <p:nvPr>
            <p:ph type="body" idx="1"/>
          </p:nvPr>
        </p:nvSpPr>
        <p:spPr>
          <a:xfrm>
            <a:off x="175968" y="542829"/>
            <a:ext cx="8520600" cy="3416400"/>
          </a:xfrm>
        </p:spPr>
        <p:txBody>
          <a:bodyPr/>
          <a:lstStyle/>
          <a:p>
            <a:pPr marL="114300" indent="0">
              <a:buNone/>
            </a:pPr>
            <a:r>
              <a:rPr lang="en-US" sz="1600" b="1" dirty="0">
                <a:solidFill>
                  <a:schemeClr val="lt1"/>
                </a:solidFill>
                <a:latin typeface="Montserrat"/>
              </a:rPr>
              <a:t>10.</a:t>
            </a:r>
            <a:r>
              <a:rPr lang="en-IN" sz="1600" b="1" dirty="0">
                <a:solidFill>
                  <a:schemeClr val="lt1"/>
                </a:solidFill>
                <a:latin typeface="Montserrat"/>
              </a:rPr>
              <a:t> Agent wise bookings Analysis</a:t>
            </a:r>
          </a:p>
          <a:p>
            <a:pPr marL="114300" indent="0">
              <a:buNone/>
            </a:pPr>
            <a:r>
              <a:rPr lang="en-US" sz="1200" dirty="0">
                <a:solidFill>
                  <a:schemeClr val="lt1"/>
                </a:solidFill>
                <a:latin typeface="Montserrat"/>
              </a:rPr>
              <a:t>Q1.Which agent giving more business to respective hotels?</a:t>
            </a:r>
          </a:p>
          <a:p>
            <a:pPr marL="114300" indent="0">
              <a:buNone/>
            </a:pPr>
            <a:r>
              <a:rPr lang="en-US" sz="1200" dirty="0">
                <a:solidFill>
                  <a:schemeClr val="lt1"/>
                </a:solidFill>
                <a:latin typeface="Montserrat"/>
              </a:rPr>
              <a:t>Output:</a:t>
            </a: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r>
              <a:rPr lang="en-US" sz="1200" b="1" dirty="0">
                <a:solidFill>
                  <a:schemeClr val="lt1"/>
                </a:solidFill>
                <a:latin typeface="Montserrat"/>
              </a:rPr>
              <a:t>Conclusion :Agent ID 531 is giving maximum hotel bookings so this data can be utilized to decide commission % for the agent</a:t>
            </a:r>
          </a:p>
        </p:txBody>
      </p:sp>
      <p:pic>
        <p:nvPicPr>
          <p:cNvPr id="5" name="Picture 4">
            <a:extLst>
              <a:ext uri="{FF2B5EF4-FFF2-40B4-BE49-F238E27FC236}">
                <a16:creationId xmlns:a16="http://schemas.microsoft.com/office/drawing/2014/main" id="{73681114-B0FE-FC5F-1EC9-6209599B9D7F}"/>
              </a:ext>
            </a:extLst>
          </p:cNvPr>
          <p:cNvPicPr>
            <a:picLocks noChangeAspect="1"/>
          </p:cNvPicPr>
          <p:nvPr/>
        </p:nvPicPr>
        <p:blipFill>
          <a:blip r:embed="rId2"/>
          <a:stretch>
            <a:fillRect/>
          </a:stretch>
        </p:blipFill>
        <p:spPr>
          <a:xfrm>
            <a:off x="1239373" y="1082787"/>
            <a:ext cx="5497183" cy="2892309"/>
          </a:xfrm>
          <a:prstGeom prst="rect">
            <a:avLst/>
          </a:prstGeom>
        </p:spPr>
      </p:pic>
    </p:spTree>
    <p:extLst>
      <p:ext uri="{BB962C8B-B14F-4D97-AF65-F5344CB8AC3E}">
        <p14:creationId xmlns:p14="http://schemas.microsoft.com/office/powerpoint/2010/main" val="983623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284D-8751-F303-7168-E5F28241DF8A}"/>
              </a:ext>
            </a:extLst>
          </p:cNvPr>
          <p:cNvSpPr>
            <a:spLocks noGrp="1"/>
          </p:cNvSpPr>
          <p:nvPr>
            <p:ph type="title"/>
          </p:nvPr>
        </p:nvSpPr>
        <p:spPr>
          <a:xfrm>
            <a:off x="279554" y="123826"/>
            <a:ext cx="8520600" cy="572700"/>
          </a:xfrm>
          <a:noFill/>
          <a:ln>
            <a:noFill/>
          </a:ln>
        </p:spPr>
        <p:txBody>
          <a:bodyPr spcFirstLastPara="1" wrap="square" lIns="91425" tIns="91425" rIns="91425" bIns="91425" anchor="t" anchorCtr="0">
            <a:noAutofit/>
          </a:bodyPr>
          <a:lstStyle/>
          <a:p>
            <a:r>
              <a:rPr lang="en-US" sz="1800" b="1" dirty="0">
                <a:solidFill>
                  <a:schemeClr val="tx1"/>
                </a:solidFill>
                <a:latin typeface="Montserrat" panose="00000500000000000000" pitchFamily="2" charset="0"/>
              </a:rPr>
              <a:t> EDA ( Exploratory Data Analysis)</a:t>
            </a:r>
            <a:br>
              <a:rPr lang="en-US" sz="1800" b="1" dirty="0">
                <a:solidFill>
                  <a:schemeClr val="tx1"/>
                </a:solidFill>
                <a:latin typeface="Montserrat" panose="00000500000000000000" pitchFamily="2" charset="0"/>
              </a:rPr>
            </a:br>
            <a:endParaRPr lang="en-IN" sz="18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ABDA1C6A-16BE-324B-BDF6-DBE4CF6BBF3F}"/>
              </a:ext>
            </a:extLst>
          </p:cNvPr>
          <p:cNvSpPr>
            <a:spLocks noGrp="1"/>
          </p:cNvSpPr>
          <p:nvPr>
            <p:ph type="body" idx="1"/>
          </p:nvPr>
        </p:nvSpPr>
        <p:spPr>
          <a:xfrm>
            <a:off x="175968" y="542829"/>
            <a:ext cx="8520600" cy="3416400"/>
          </a:xfrm>
        </p:spPr>
        <p:txBody>
          <a:bodyPr/>
          <a:lstStyle/>
          <a:p>
            <a:pPr marL="114300" indent="0">
              <a:buNone/>
            </a:pPr>
            <a:r>
              <a:rPr lang="en-US" sz="1600" b="1" dirty="0">
                <a:solidFill>
                  <a:schemeClr val="lt1"/>
                </a:solidFill>
                <a:latin typeface="Montserrat"/>
              </a:rPr>
              <a:t>11.</a:t>
            </a:r>
            <a:r>
              <a:rPr lang="en-IN" sz="1600" b="1" dirty="0">
                <a:solidFill>
                  <a:schemeClr val="lt1"/>
                </a:solidFill>
                <a:latin typeface="Montserrat"/>
              </a:rPr>
              <a:t> Company wise bookings Analysis</a:t>
            </a:r>
          </a:p>
          <a:p>
            <a:pPr marL="114300" indent="0">
              <a:buNone/>
            </a:pPr>
            <a:r>
              <a:rPr lang="en-US" sz="1200" dirty="0">
                <a:solidFill>
                  <a:schemeClr val="lt1"/>
                </a:solidFill>
                <a:latin typeface="Montserrat"/>
              </a:rPr>
              <a:t>Q1.Which company owning how many hotels?</a:t>
            </a:r>
          </a:p>
          <a:p>
            <a:pPr marL="114300" indent="0" algn="l">
              <a:buNone/>
            </a:pPr>
            <a:r>
              <a:rPr lang="en-US" sz="1200" dirty="0">
                <a:solidFill>
                  <a:schemeClr val="lt1"/>
                </a:solidFill>
                <a:latin typeface="Montserrat"/>
              </a:rPr>
              <a:t> Output:</a:t>
            </a:r>
          </a:p>
          <a:p>
            <a:pPr marL="114300" indent="0" algn="l">
              <a:buNone/>
            </a:pPr>
            <a:r>
              <a:rPr lang="en-US" sz="1200" dirty="0">
                <a:solidFill>
                  <a:schemeClr val="lt1"/>
                </a:solidFill>
                <a:latin typeface="Montserrat"/>
              </a:rPr>
              <a:t> </a:t>
            </a:r>
            <a:r>
              <a:rPr lang="en-US" sz="1100" dirty="0">
                <a:solidFill>
                  <a:schemeClr val="lt1"/>
                </a:solidFill>
                <a:latin typeface="Montserrat"/>
              </a:rPr>
              <a:t>Sr  Company  Company_Owned_Hotels</a:t>
            </a:r>
          </a:p>
          <a:p>
            <a:pPr marL="114300" indent="0" algn="l">
              <a:buNone/>
            </a:pPr>
            <a:r>
              <a:rPr lang="en-US" sz="1100" dirty="0">
                <a:solidFill>
                  <a:schemeClr val="lt1"/>
                </a:solidFill>
                <a:latin typeface="Montserrat"/>
              </a:rPr>
              <a:t> 0     40.0                   927</a:t>
            </a:r>
          </a:p>
          <a:p>
            <a:pPr marL="114300" indent="0" algn="l">
              <a:buNone/>
            </a:pPr>
            <a:r>
              <a:rPr lang="en-US" sz="1100" dirty="0">
                <a:solidFill>
                  <a:schemeClr val="lt1"/>
                </a:solidFill>
                <a:latin typeface="Montserrat"/>
              </a:rPr>
              <a:t> 1    223.0                   784</a:t>
            </a:r>
          </a:p>
          <a:p>
            <a:pPr marL="114300" indent="0" algn="l">
              <a:buNone/>
            </a:pPr>
            <a:r>
              <a:rPr lang="en-US" sz="1100" dirty="0">
                <a:solidFill>
                  <a:schemeClr val="lt1"/>
                </a:solidFill>
                <a:latin typeface="Montserrat"/>
              </a:rPr>
              <a:t> 2     67.0                   267</a:t>
            </a:r>
          </a:p>
          <a:p>
            <a:pPr marL="114300" indent="0" algn="l">
              <a:buNone/>
            </a:pPr>
            <a:r>
              <a:rPr lang="en-US" sz="1100" dirty="0">
                <a:solidFill>
                  <a:schemeClr val="lt1"/>
                </a:solidFill>
                <a:latin typeface="Montserrat"/>
              </a:rPr>
              <a:t> 3     45.0                   250</a:t>
            </a:r>
          </a:p>
          <a:p>
            <a:pPr marL="114300" indent="0" algn="l">
              <a:buNone/>
            </a:pPr>
            <a:r>
              <a:rPr lang="en-US" sz="1100" dirty="0">
                <a:solidFill>
                  <a:schemeClr val="lt1"/>
                </a:solidFill>
                <a:latin typeface="Montserrat"/>
              </a:rPr>
              <a:t> 4    153.0                   215</a:t>
            </a:r>
          </a:p>
          <a:p>
            <a:pPr marL="114300" indent="0" algn="l">
              <a:buNone/>
            </a:pPr>
            <a:r>
              <a:rPr lang="en-US" sz="1100" dirty="0">
                <a:solidFill>
                  <a:schemeClr val="lt1"/>
                </a:solidFill>
                <a:latin typeface="Montserrat"/>
              </a:rPr>
              <a:t> 5    174.0                   149</a:t>
            </a:r>
          </a:p>
          <a:p>
            <a:pPr marL="114300" indent="0" algn="l">
              <a:buNone/>
            </a:pPr>
            <a:r>
              <a:rPr lang="en-US" sz="1100" dirty="0">
                <a:solidFill>
                  <a:schemeClr val="lt1"/>
                </a:solidFill>
                <a:latin typeface="Montserrat"/>
              </a:rPr>
              <a:t> 6    219.0                   141</a:t>
            </a:r>
          </a:p>
          <a:p>
            <a:pPr marL="114300" indent="0" algn="l">
              <a:buNone/>
            </a:pPr>
            <a:r>
              <a:rPr lang="en-US" sz="1100" dirty="0">
                <a:solidFill>
                  <a:schemeClr val="lt1"/>
                </a:solidFill>
                <a:latin typeface="Montserrat"/>
              </a:rPr>
              <a:t> 7    281.0                   138</a:t>
            </a:r>
          </a:p>
          <a:p>
            <a:pPr marL="114300" indent="0" algn="l">
              <a:buNone/>
            </a:pPr>
            <a:r>
              <a:rPr lang="en-US" sz="1100" dirty="0">
                <a:solidFill>
                  <a:schemeClr val="lt1"/>
                </a:solidFill>
                <a:latin typeface="Montserrat"/>
              </a:rPr>
              <a:t> 8    154.0                   133</a:t>
            </a:r>
          </a:p>
          <a:p>
            <a:pPr marL="114300" indent="0" algn="l">
              <a:buNone/>
            </a:pPr>
            <a:r>
              <a:rPr lang="en-US" sz="1100" dirty="0">
                <a:solidFill>
                  <a:schemeClr val="lt1"/>
                </a:solidFill>
                <a:latin typeface="Montserrat"/>
              </a:rPr>
              <a:t> 9    405.0                   119</a:t>
            </a: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buNone/>
            </a:pPr>
            <a:r>
              <a:rPr lang="en-US" sz="1200" b="1" dirty="0">
                <a:solidFill>
                  <a:schemeClr val="lt1"/>
                </a:solidFill>
                <a:latin typeface="Montserrat"/>
              </a:rPr>
              <a:t>Conclusion : Above graph shows company wise owning maximum no of hotels</a:t>
            </a:r>
          </a:p>
          <a:p>
            <a:pPr marL="114300" indent="0" algn="l">
              <a:buNone/>
            </a:pPr>
            <a:endParaRPr lang="en-US" sz="1200" b="0" i="0" dirty="0">
              <a:solidFill>
                <a:srgbClr val="212121"/>
              </a:solidFill>
              <a:effectLst/>
              <a:latin typeface="Roboto" panose="02000000000000000000" pitchFamily="2" charset="0"/>
            </a:endParaRPr>
          </a:p>
        </p:txBody>
      </p:sp>
      <p:pic>
        <p:nvPicPr>
          <p:cNvPr id="4" name="Picture 3">
            <a:extLst>
              <a:ext uri="{FF2B5EF4-FFF2-40B4-BE49-F238E27FC236}">
                <a16:creationId xmlns:a16="http://schemas.microsoft.com/office/drawing/2014/main" id="{68311999-EAC3-6800-08EF-9394564040A8}"/>
              </a:ext>
            </a:extLst>
          </p:cNvPr>
          <p:cNvPicPr>
            <a:picLocks noChangeAspect="1"/>
          </p:cNvPicPr>
          <p:nvPr/>
        </p:nvPicPr>
        <p:blipFill>
          <a:blip r:embed="rId2"/>
          <a:stretch>
            <a:fillRect/>
          </a:stretch>
        </p:blipFill>
        <p:spPr>
          <a:xfrm>
            <a:off x="3504497" y="1320888"/>
            <a:ext cx="5243864" cy="2727826"/>
          </a:xfrm>
          <a:prstGeom prst="rect">
            <a:avLst/>
          </a:prstGeom>
        </p:spPr>
      </p:pic>
    </p:spTree>
    <p:extLst>
      <p:ext uri="{BB962C8B-B14F-4D97-AF65-F5344CB8AC3E}">
        <p14:creationId xmlns:p14="http://schemas.microsoft.com/office/powerpoint/2010/main" val="2091699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284D-8751-F303-7168-E5F28241DF8A}"/>
              </a:ext>
            </a:extLst>
          </p:cNvPr>
          <p:cNvSpPr>
            <a:spLocks noGrp="1"/>
          </p:cNvSpPr>
          <p:nvPr>
            <p:ph type="title"/>
          </p:nvPr>
        </p:nvSpPr>
        <p:spPr>
          <a:xfrm>
            <a:off x="279554" y="123826"/>
            <a:ext cx="8520600" cy="572700"/>
          </a:xfrm>
          <a:noFill/>
          <a:ln>
            <a:noFill/>
          </a:ln>
        </p:spPr>
        <p:txBody>
          <a:bodyPr spcFirstLastPara="1" wrap="square" lIns="91425" tIns="91425" rIns="91425" bIns="91425" anchor="t" anchorCtr="0">
            <a:noAutofit/>
          </a:bodyPr>
          <a:lstStyle/>
          <a:p>
            <a:r>
              <a:rPr lang="en-US" sz="1800" b="1" dirty="0">
                <a:solidFill>
                  <a:schemeClr val="tx1"/>
                </a:solidFill>
                <a:latin typeface="Montserrat" panose="00000500000000000000" pitchFamily="2" charset="0"/>
              </a:rPr>
              <a:t> EDA ( Exploratory Data Analysis)</a:t>
            </a:r>
            <a:br>
              <a:rPr lang="en-US" sz="1800" b="1" dirty="0">
                <a:solidFill>
                  <a:schemeClr val="tx1"/>
                </a:solidFill>
                <a:latin typeface="Montserrat" panose="00000500000000000000" pitchFamily="2" charset="0"/>
              </a:rPr>
            </a:br>
            <a:endParaRPr lang="en-IN" sz="18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ABDA1C6A-16BE-324B-BDF6-DBE4CF6BBF3F}"/>
              </a:ext>
            </a:extLst>
          </p:cNvPr>
          <p:cNvSpPr>
            <a:spLocks noGrp="1"/>
          </p:cNvSpPr>
          <p:nvPr>
            <p:ph type="body" idx="1"/>
          </p:nvPr>
        </p:nvSpPr>
        <p:spPr>
          <a:xfrm>
            <a:off x="175968" y="542829"/>
            <a:ext cx="8520600" cy="3416400"/>
          </a:xfrm>
        </p:spPr>
        <p:txBody>
          <a:bodyPr/>
          <a:lstStyle/>
          <a:p>
            <a:pPr marL="114300" indent="0">
              <a:buNone/>
            </a:pPr>
            <a:r>
              <a:rPr lang="en-US" sz="1600" b="1" dirty="0">
                <a:solidFill>
                  <a:schemeClr val="lt1"/>
                </a:solidFill>
                <a:latin typeface="Montserrat"/>
              </a:rPr>
              <a:t>12.</a:t>
            </a:r>
            <a:r>
              <a:rPr lang="en-IN" sz="1600" b="1" dirty="0">
                <a:solidFill>
                  <a:schemeClr val="lt1"/>
                </a:solidFill>
                <a:latin typeface="Montserrat"/>
              </a:rPr>
              <a:t> Market Segment -Booking Analysis</a:t>
            </a:r>
          </a:p>
          <a:p>
            <a:pPr marL="114300" indent="0">
              <a:buNone/>
            </a:pPr>
            <a:r>
              <a:rPr lang="en-US" sz="1200" dirty="0">
                <a:solidFill>
                  <a:schemeClr val="lt1"/>
                </a:solidFill>
                <a:latin typeface="Montserrat"/>
              </a:rPr>
              <a:t>Q1.Which market segment is giving more business?</a:t>
            </a:r>
          </a:p>
          <a:p>
            <a:pPr marL="114300" indent="0" algn="l">
              <a:buNone/>
            </a:pPr>
            <a:r>
              <a:rPr lang="en-US" sz="1200" dirty="0">
                <a:solidFill>
                  <a:schemeClr val="lt1"/>
                </a:solidFill>
                <a:latin typeface="Montserrat"/>
              </a:rPr>
              <a:t>Output:</a:t>
            </a:r>
          </a:p>
          <a:p>
            <a:pPr marL="114300" indent="0" algn="l">
              <a:buNone/>
            </a:pPr>
            <a:r>
              <a:rPr lang="en-US" sz="1200" dirty="0">
                <a:solidFill>
                  <a:schemeClr val="lt1"/>
                </a:solidFill>
                <a:latin typeface="Montserrat"/>
              </a:rPr>
              <a:t>Sr MarketSegment  	MarketSegment_Wise_Count</a:t>
            </a:r>
          </a:p>
          <a:p>
            <a:pPr marL="114300" indent="0" algn="l">
              <a:buNone/>
            </a:pPr>
            <a:r>
              <a:rPr lang="en-US" sz="1200" dirty="0">
                <a:solidFill>
                  <a:schemeClr val="lt1"/>
                </a:solidFill>
                <a:latin typeface="Montserrat"/>
              </a:rPr>
              <a:t>0      Online TA                    51618</a:t>
            </a:r>
          </a:p>
          <a:p>
            <a:pPr marL="114300" indent="0" algn="l">
              <a:buNone/>
            </a:pPr>
            <a:r>
              <a:rPr lang="en-US" sz="1200" dirty="0">
                <a:solidFill>
                  <a:schemeClr val="lt1"/>
                </a:solidFill>
                <a:latin typeface="Montserrat"/>
              </a:rPr>
              <a:t>1     Offline TA/TO              13889</a:t>
            </a:r>
          </a:p>
          <a:p>
            <a:pPr marL="114300" indent="0" algn="l">
              <a:buNone/>
            </a:pPr>
            <a:r>
              <a:rPr lang="en-US" sz="1200" dirty="0">
                <a:solidFill>
                  <a:schemeClr val="lt1"/>
                </a:solidFill>
                <a:latin typeface="Montserrat"/>
              </a:rPr>
              <a:t>2         Direct                        11804</a:t>
            </a:r>
          </a:p>
          <a:p>
            <a:pPr marL="114300" indent="0" algn="l">
              <a:buNone/>
            </a:pPr>
            <a:r>
              <a:rPr lang="en-US" sz="1200" dirty="0">
                <a:solidFill>
                  <a:schemeClr val="lt1"/>
                </a:solidFill>
                <a:latin typeface="Montserrat"/>
              </a:rPr>
              <a:t>3         Groups                      4942</a:t>
            </a:r>
          </a:p>
          <a:p>
            <a:pPr marL="114300" indent="0" algn="l">
              <a:buNone/>
            </a:pPr>
            <a:r>
              <a:rPr lang="en-US" sz="1200" dirty="0">
                <a:solidFill>
                  <a:schemeClr val="lt1"/>
                </a:solidFill>
                <a:latin typeface="Montserrat"/>
              </a:rPr>
              <a:t>4      Corporate                    4212</a:t>
            </a:r>
          </a:p>
          <a:p>
            <a:pPr marL="114300" indent="0" algn="l">
              <a:buNone/>
            </a:pPr>
            <a:r>
              <a:rPr lang="en-US" sz="1200" dirty="0">
                <a:solidFill>
                  <a:schemeClr val="lt1"/>
                </a:solidFill>
                <a:latin typeface="Montserrat"/>
              </a:rPr>
              <a:t>5  Complementary              702</a:t>
            </a:r>
          </a:p>
          <a:p>
            <a:pPr marL="114300" indent="0" algn="l">
              <a:buNone/>
            </a:pPr>
            <a:r>
              <a:rPr lang="en-US" sz="1200" dirty="0">
                <a:solidFill>
                  <a:schemeClr val="lt1"/>
                </a:solidFill>
                <a:latin typeface="Montserrat"/>
              </a:rPr>
              <a:t>6       Aviation                       227</a:t>
            </a:r>
          </a:p>
          <a:p>
            <a:pPr marL="114300" indent="0" algn="l">
              <a:buNone/>
            </a:pPr>
            <a:r>
              <a:rPr lang="en-US" sz="1200" dirty="0">
                <a:solidFill>
                  <a:schemeClr val="lt1"/>
                </a:solidFill>
                <a:latin typeface="Montserrat"/>
              </a:rPr>
              <a:t>7      Undefined                     2</a:t>
            </a: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buNone/>
            </a:pPr>
            <a:r>
              <a:rPr lang="en-US" sz="1200" b="1" dirty="0">
                <a:solidFill>
                  <a:schemeClr val="lt1"/>
                </a:solidFill>
                <a:latin typeface="Montserrat"/>
              </a:rPr>
              <a:t>Conclusion : Online TA is most commonly used market segment for the booking purpose.</a:t>
            </a:r>
          </a:p>
          <a:p>
            <a:pPr marL="114300" indent="0" algn="l">
              <a:buNone/>
            </a:pPr>
            <a:endParaRPr lang="en-US" sz="1200" b="0" i="0" dirty="0">
              <a:solidFill>
                <a:srgbClr val="212121"/>
              </a:solidFill>
              <a:effectLst/>
              <a:latin typeface="Roboto" panose="02000000000000000000" pitchFamily="2" charset="0"/>
            </a:endParaRPr>
          </a:p>
        </p:txBody>
      </p:sp>
      <p:pic>
        <p:nvPicPr>
          <p:cNvPr id="5" name="Picture 4">
            <a:extLst>
              <a:ext uri="{FF2B5EF4-FFF2-40B4-BE49-F238E27FC236}">
                <a16:creationId xmlns:a16="http://schemas.microsoft.com/office/drawing/2014/main" id="{00961CC3-FB51-144C-83CC-4DF7080D687B}"/>
              </a:ext>
            </a:extLst>
          </p:cNvPr>
          <p:cNvPicPr>
            <a:picLocks noChangeAspect="1"/>
          </p:cNvPicPr>
          <p:nvPr/>
        </p:nvPicPr>
        <p:blipFill>
          <a:blip r:embed="rId2"/>
          <a:stretch>
            <a:fillRect/>
          </a:stretch>
        </p:blipFill>
        <p:spPr>
          <a:xfrm>
            <a:off x="4882406" y="766549"/>
            <a:ext cx="3761531" cy="3192680"/>
          </a:xfrm>
          <a:prstGeom prst="rect">
            <a:avLst/>
          </a:prstGeom>
        </p:spPr>
      </p:pic>
    </p:spTree>
    <p:extLst>
      <p:ext uri="{BB962C8B-B14F-4D97-AF65-F5344CB8AC3E}">
        <p14:creationId xmlns:p14="http://schemas.microsoft.com/office/powerpoint/2010/main" val="1021888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284D-8751-F303-7168-E5F28241DF8A}"/>
              </a:ext>
            </a:extLst>
          </p:cNvPr>
          <p:cNvSpPr>
            <a:spLocks noGrp="1"/>
          </p:cNvSpPr>
          <p:nvPr>
            <p:ph type="title"/>
          </p:nvPr>
        </p:nvSpPr>
        <p:spPr>
          <a:xfrm>
            <a:off x="279554" y="123826"/>
            <a:ext cx="8520600" cy="572700"/>
          </a:xfrm>
          <a:noFill/>
          <a:ln>
            <a:noFill/>
          </a:ln>
        </p:spPr>
        <p:txBody>
          <a:bodyPr spcFirstLastPara="1" wrap="square" lIns="91425" tIns="91425" rIns="91425" bIns="91425" anchor="t" anchorCtr="0">
            <a:noAutofit/>
          </a:bodyPr>
          <a:lstStyle/>
          <a:p>
            <a:r>
              <a:rPr lang="en-US" sz="1800" b="1" dirty="0">
                <a:solidFill>
                  <a:schemeClr val="tx1"/>
                </a:solidFill>
                <a:latin typeface="Montserrat" panose="00000500000000000000" pitchFamily="2" charset="0"/>
              </a:rPr>
              <a:t> EDA ( Exploratory Data Analysis)</a:t>
            </a:r>
            <a:br>
              <a:rPr lang="en-US" sz="1800" b="1" dirty="0">
                <a:solidFill>
                  <a:schemeClr val="tx1"/>
                </a:solidFill>
                <a:latin typeface="Montserrat" panose="00000500000000000000" pitchFamily="2" charset="0"/>
              </a:rPr>
            </a:br>
            <a:endParaRPr lang="en-IN" sz="18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ABDA1C6A-16BE-324B-BDF6-DBE4CF6BBF3F}"/>
              </a:ext>
            </a:extLst>
          </p:cNvPr>
          <p:cNvSpPr>
            <a:spLocks noGrp="1"/>
          </p:cNvSpPr>
          <p:nvPr>
            <p:ph type="body" idx="1"/>
          </p:nvPr>
        </p:nvSpPr>
        <p:spPr>
          <a:xfrm>
            <a:off x="175968" y="542829"/>
            <a:ext cx="8520600" cy="3416400"/>
          </a:xfrm>
        </p:spPr>
        <p:txBody>
          <a:bodyPr/>
          <a:lstStyle/>
          <a:p>
            <a:pPr marL="114300" indent="0">
              <a:buNone/>
            </a:pPr>
            <a:r>
              <a:rPr lang="en-US" sz="1400" b="1" dirty="0">
                <a:solidFill>
                  <a:schemeClr val="lt1"/>
                </a:solidFill>
                <a:latin typeface="Montserrat"/>
              </a:rPr>
              <a:t>13.</a:t>
            </a:r>
            <a:r>
              <a:rPr lang="en-IN" sz="1400" b="1" dirty="0">
                <a:solidFill>
                  <a:schemeClr val="lt1"/>
                </a:solidFill>
                <a:latin typeface="Montserrat"/>
              </a:rPr>
              <a:t> </a:t>
            </a:r>
            <a:r>
              <a:rPr lang="en-US" sz="1400" b="1" dirty="0">
                <a:solidFill>
                  <a:schemeClr val="lt1"/>
                </a:solidFill>
                <a:latin typeface="Montserrat"/>
              </a:rPr>
              <a:t>Hotel booking cancellation on basis of days_in_waiting_list and required_car_parking_spaces</a:t>
            </a:r>
          </a:p>
          <a:p>
            <a:pPr marL="114300" indent="0">
              <a:buNone/>
            </a:pPr>
            <a:r>
              <a:rPr lang="en-US" sz="1200" dirty="0">
                <a:solidFill>
                  <a:schemeClr val="lt1"/>
                </a:solidFill>
                <a:latin typeface="Montserrat"/>
              </a:rPr>
              <a:t>Q1.</a:t>
            </a:r>
            <a:r>
              <a:rPr lang="en-IN" sz="1200" dirty="0">
                <a:solidFill>
                  <a:schemeClr val="lt1"/>
                </a:solidFill>
                <a:latin typeface="Montserrat"/>
              </a:rPr>
              <a:t> Waiting List Vs Cancellations</a:t>
            </a:r>
          </a:p>
          <a:p>
            <a:pPr marL="114300" indent="0">
              <a:buNone/>
            </a:pPr>
            <a:r>
              <a:rPr lang="en-IN" sz="1200" dirty="0">
                <a:solidFill>
                  <a:schemeClr val="lt1"/>
                </a:solidFill>
                <a:latin typeface="Montserrat"/>
              </a:rPr>
              <a:t>Output:</a:t>
            </a:r>
          </a:p>
          <a:p>
            <a:pPr marL="114300" indent="0">
              <a:buNone/>
            </a:pPr>
            <a:endParaRPr lang="en-IN" sz="1200" dirty="0">
              <a:solidFill>
                <a:schemeClr val="lt1"/>
              </a:solidFill>
              <a:latin typeface="Montserrat"/>
            </a:endParaRPr>
          </a:p>
          <a:p>
            <a:pPr marL="114300" indent="0">
              <a:buNone/>
            </a:pPr>
            <a:endParaRPr lang="en-IN" sz="1200" dirty="0">
              <a:solidFill>
                <a:schemeClr val="lt1"/>
              </a:solidFill>
              <a:latin typeface="Montserrat"/>
            </a:endParaRPr>
          </a:p>
          <a:p>
            <a:pPr marL="114300" indent="0">
              <a:buNone/>
            </a:pPr>
            <a:endParaRPr lang="en-IN" sz="1200" dirty="0">
              <a:solidFill>
                <a:schemeClr val="lt1"/>
              </a:solidFill>
              <a:latin typeface="Montserrat"/>
            </a:endParaRPr>
          </a:p>
          <a:p>
            <a:pPr marL="114300" indent="0">
              <a:buNone/>
            </a:pPr>
            <a:endParaRPr lang="en-IN" sz="1200" dirty="0">
              <a:solidFill>
                <a:schemeClr val="lt1"/>
              </a:solidFill>
              <a:latin typeface="Montserrat"/>
            </a:endParaRPr>
          </a:p>
          <a:p>
            <a:pPr marL="114300" indent="0">
              <a:buNone/>
            </a:pPr>
            <a:endParaRPr lang="en-IN" sz="1200" dirty="0">
              <a:solidFill>
                <a:schemeClr val="lt1"/>
              </a:solidFill>
              <a:latin typeface="Montserrat"/>
            </a:endParaRPr>
          </a:p>
          <a:p>
            <a:pPr marL="114300" indent="0">
              <a:buNone/>
            </a:pPr>
            <a:endParaRPr lang="en-IN" sz="1200" dirty="0">
              <a:solidFill>
                <a:schemeClr val="lt1"/>
              </a:solidFill>
              <a:latin typeface="Montserrat"/>
            </a:endParaRPr>
          </a:p>
          <a:p>
            <a:pPr marL="114300" indent="0">
              <a:buNone/>
            </a:pPr>
            <a:endParaRPr lang="en-IN" sz="1200" dirty="0">
              <a:solidFill>
                <a:schemeClr val="lt1"/>
              </a:solidFill>
              <a:latin typeface="Montserrat"/>
            </a:endParaRPr>
          </a:p>
          <a:p>
            <a:pPr marL="114300" indent="0">
              <a:buNone/>
            </a:pPr>
            <a:endParaRPr lang="en-IN" sz="1200" dirty="0">
              <a:solidFill>
                <a:schemeClr val="lt1"/>
              </a:solidFill>
              <a:latin typeface="Montserrat"/>
            </a:endParaRPr>
          </a:p>
          <a:p>
            <a:pPr marL="114300" indent="0">
              <a:buNone/>
            </a:pPr>
            <a:endParaRPr lang="en-IN" sz="1200" dirty="0">
              <a:solidFill>
                <a:schemeClr val="lt1"/>
              </a:solidFill>
              <a:latin typeface="Montserrat"/>
            </a:endParaRPr>
          </a:p>
          <a:p>
            <a:pPr marL="114300" indent="0">
              <a:buNone/>
            </a:pPr>
            <a:endParaRPr lang="en-IN" sz="1200" dirty="0">
              <a:solidFill>
                <a:schemeClr val="lt1"/>
              </a:solidFill>
              <a:latin typeface="Montserrat"/>
            </a:endParaRPr>
          </a:p>
          <a:p>
            <a:pPr marL="114300" indent="0">
              <a:buNone/>
            </a:pPr>
            <a:endParaRPr lang="en-IN" sz="1200" dirty="0">
              <a:solidFill>
                <a:schemeClr val="lt1"/>
              </a:solidFill>
              <a:latin typeface="Montserrat"/>
            </a:endParaRPr>
          </a:p>
          <a:p>
            <a:pPr marL="114300" indent="0">
              <a:buNone/>
            </a:pPr>
            <a:endParaRPr lang="en-IN" sz="1200" dirty="0">
              <a:solidFill>
                <a:schemeClr val="lt1"/>
              </a:solidFill>
              <a:latin typeface="Montserrat"/>
            </a:endParaRPr>
          </a:p>
          <a:p>
            <a:pPr marL="114300" indent="0">
              <a:buNone/>
            </a:pPr>
            <a:endParaRPr lang="en-IN" sz="1200" dirty="0">
              <a:solidFill>
                <a:schemeClr val="lt1"/>
              </a:solidFill>
              <a:latin typeface="Montserrat"/>
            </a:endParaRPr>
          </a:p>
          <a:p>
            <a:pPr marL="114300" indent="0">
              <a:buNone/>
            </a:pPr>
            <a:endParaRPr lang="en-IN" sz="1200" dirty="0">
              <a:solidFill>
                <a:schemeClr val="lt1"/>
              </a:solidFill>
              <a:latin typeface="Montserrat"/>
            </a:endParaRPr>
          </a:p>
          <a:p>
            <a:pPr marL="114300" indent="0">
              <a:buNone/>
            </a:pPr>
            <a:r>
              <a:rPr lang="en-US" sz="1200" b="1" dirty="0">
                <a:solidFill>
                  <a:schemeClr val="lt1"/>
                </a:solidFill>
                <a:latin typeface="Montserrat"/>
              </a:rPr>
              <a:t>Conclusion : There are high chances of cancellation when the waiting period is high.</a:t>
            </a:r>
          </a:p>
          <a:p>
            <a:pPr marL="114300" indent="0">
              <a:buNone/>
            </a:pPr>
            <a:endParaRPr lang="en-IN" sz="1200" dirty="0">
              <a:solidFill>
                <a:schemeClr val="lt1"/>
              </a:solidFill>
              <a:latin typeface="Montserrat"/>
            </a:endParaRPr>
          </a:p>
          <a:p>
            <a:pPr marL="114300" indent="0" algn="l">
              <a:buNone/>
            </a:pPr>
            <a:endParaRPr lang="en-US" sz="1200" b="1" i="0" dirty="0">
              <a:solidFill>
                <a:srgbClr val="212121"/>
              </a:solidFill>
              <a:effectLst/>
              <a:latin typeface="Roboto" panose="02000000000000000000" pitchFamily="2" charset="0"/>
            </a:endParaRPr>
          </a:p>
        </p:txBody>
      </p:sp>
      <p:pic>
        <p:nvPicPr>
          <p:cNvPr id="4" name="Picture 3">
            <a:extLst>
              <a:ext uri="{FF2B5EF4-FFF2-40B4-BE49-F238E27FC236}">
                <a16:creationId xmlns:a16="http://schemas.microsoft.com/office/drawing/2014/main" id="{0F14022F-C834-6C60-1AA8-F133E8A35CD2}"/>
              </a:ext>
            </a:extLst>
          </p:cNvPr>
          <p:cNvPicPr>
            <a:picLocks noChangeAspect="1"/>
          </p:cNvPicPr>
          <p:nvPr/>
        </p:nvPicPr>
        <p:blipFill>
          <a:blip r:embed="rId2"/>
          <a:stretch>
            <a:fillRect/>
          </a:stretch>
        </p:blipFill>
        <p:spPr>
          <a:xfrm>
            <a:off x="3603074" y="1185342"/>
            <a:ext cx="3347795" cy="2773887"/>
          </a:xfrm>
          <a:prstGeom prst="rect">
            <a:avLst/>
          </a:prstGeom>
        </p:spPr>
      </p:pic>
    </p:spTree>
    <p:extLst>
      <p:ext uri="{BB962C8B-B14F-4D97-AF65-F5344CB8AC3E}">
        <p14:creationId xmlns:p14="http://schemas.microsoft.com/office/powerpoint/2010/main" val="3919203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284D-8751-F303-7168-E5F28241DF8A}"/>
              </a:ext>
            </a:extLst>
          </p:cNvPr>
          <p:cNvSpPr>
            <a:spLocks noGrp="1"/>
          </p:cNvSpPr>
          <p:nvPr>
            <p:ph type="title"/>
          </p:nvPr>
        </p:nvSpPr>
        <p:spPr>
          <a:xfrm>
            <a:off x="279554" y="123826"/>
            <a:ext cx="8520600" cy="572700"/>
          </a:xfrm>
          <a:noFill/>
          <a:ln>
            <a:noFill/>
          </a:ln>
        </p:spPr>
        <p:txBody>
          <a:bodyPr spcFirstLastPara="1" wrap="square" lIns="91425" tIns="91425" rIns="91425" bIns="91425" anchor="t" anchorCtr="0">
            <a:noAutofit/>
          </a:bodyPr>
          <a:lstStyle/>
          <a:p>
            <a:r>
              <a:rPr lang="en-US" sz="1800" b="1" dirty="0">
                <a:solidFill>
                  <a:schemeClr val="tx1"/>
                </a:solidFill>
                <a:latin typeface="Montserrat" panose="00000500000000000000" pitchFamily="2" charset="0"/>
              </a:rPr>
              <a:t> EDA ( Exploratory Data Analysis)</a:t>
            </a:r>
            <a:br>
              <a:rPr lang="en-US" sz="1800" b="1" dirty="0">
                <a:solidFill>
                  <a:schemeClr val="tx1"/>
                </a:solidFill>
                <a:latin typeface="Montserrat" panose="00000500000000000000" pitchFamily="2" charset="0"/>
              </a:rPr>
            </a:br>
            <a:endParaRPr lang="en-IN" sz="18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ABDA1C6A-16BE-324B-BDF6-DBE4CF6BBF3F}"/>
              </a:ext>
            </a:extLst>
          </p:cNvPr>
          <p:cNvSpPr>
            <a:spLocks noGrp="1"/>
          </p:cNvSpPr>
          <p:nvPr>
            <p:ph type="body" idx="1"/>
          </p:nvPr>
        </p:nvSpPr>
        <p:spPr>
          <a:xfrm>
            <a:off x="175968" y="542829"/>
            <a:ext cx="8520600" cy="3416400"/>
          </a:xfrm>
        </p:spPr>
        <p:txBody>
          <a:bodyPr/>
          <a:lstStyle/>
          <a:p>
            <a:pPr marL="114300" indent="0">
              <a:buNone/>
            </a:pPr>
            <a:r>
              <a:rPr lang="en-US" sz="1400" b="1" dirty="0">
                <a:solidFill>
                  <a:schemeClr val="lt1"/>
                </a:solidFill>
                <a:latin typeface="Montserrat"/>
              </a:rPr>
              <a:t>13.</a:t>
            </a:r>
            <a:r>
              <a:rPr lang="en-IN" sz="1400" b="1" dirty="0">
                <a:solidFill>
                  <a:schemeClr val="lt1"/>
                </a:solidFill>
                <a:latin typeface="Montserrat"/>
              </a:rPr>
              <a:t> </a:t>
            </a:r>
            <a:r>
              <a:rPr lang="en-US" sz="1400" b="1" dirty="0">
                <a:solidFill>
                  <a:schemeClr val="lt1"/>
                </a:solidFill>
                <a:latin typeface="Montserrat"/>
              </a:rPr>
              <a:t>Hotel booking cancellation on basis of days_in_waiting_list and required_car_parking_spaces</a:t>
            </a:r>
          </a:p>
          <a:p>
            <a:pPr marL="114300" indent="0">
              <a:buNone/>
            </a:pPr>
            <a:r>
              <a:rPr lang="en-US" sz="1200" dirty="0">
                <a:solidFill>
                  <a:schemeClr val="lt1"/>
                </a:solidFill>
                <a:latin typeface="Montserrat"/>
              </a:rPr>
              <a:t>Q2.</a:t>
            </a:r>
            <a:r>
              <a:rPr lang="en-IN" sz="1200" dirty="0">
                <a:solidFill>
                  <a:schemeClr val="lt1"/>
                </a:solidFill>
                <a:latin typeface="Montserrat"/>
              </a:rPr>
              <a:t> Car Parking Vs Cancellation</a:t>
            </a:r>
          </a:p>
          <a:p>
            <a:pPr marL="114300" indent="0">
              <a:buNone/>
            </a:pPr>
            <a:r>
              <a:rPr lang="en-IN" sz="1200" dirty="0">
                <a:solidFill>
                  <a:schemeClr val="lt1"/>
                </a:solidFill>
                <a:latin typeface="Montserrat"/>
              </a:rPr>
              <a:t>Output:</a:t>
            </a:r>
          </a:p>
          <a:p>
            <a:pPr algn="l">
              <a:buFont typeface="Arial" panose="020B0604020202020204" pitchFamily="34" charset="0"/>
              <a:buChar char="•"/>
            </a:pPr>
            <a:endParaRPr lang="en-US" sz="1200" dirty="0">
              <a:solidFill>
                <a:schemeClr val="lt1"/>
              </a:solidFill>
              <a:latin typeface="Montserrat"/>
            </a:endParaRPr>
          </a:p>
          <a:p>
            <a:pPr algn="l">
              <a:buFont typeface="Arial" panose="020B0604020202020204" pitchFamily="34" charset="0"/>
              <a:buChar char="•"/>
            </a:pPr>
            <a:endParaRPr lang="en-US" sz="1200" dirty="0">
              <a:solidFill>
                <a:schemeClr val="lt1"/>
              </a:solidFill>
              <a:latin typeface="Montserrat"/>
            </a:endParaRPr>
          </a:p>
          <a:p>
            <a:pPr algn="l">
              <a:buFont typeface="Arial" panose="020B0604020202020204" pitchFamily="34" charset="0"/>
              <a:buChar char="•"/>
            </a:pPr>
            <a:endParaRPr lang="en-US" sz="1200" dirty="0">
              <a:solidFill>
                <a:schemeClr val="lt1"/>
              </a:solidFill>
              <a:latin typeface="Montserrat"/>
            </a:endParaRPr>
          </a:p>
          <a:p>
            <a:pPr algn="l">
              <a:buFont typeface="Arial" panose="020B0604020202020204" pitchFamily="34" charset="0"/>
              <a:buChar char="•"/>
            </a:pPr>
            <a:endParaRPr lang="en-US" sz="1200" dirty="0">
              <a:solidFill>
                <a:schemeClr val="lt1"/>
              </a:solidFill>
              <a:latin typeface="Montserrat"/>
            </a:endParaRPr>
          </a:p>
          <a:p>
            <a:pPr algn="l">
              <a:buFont typeface="Arial" panose="020B0604020202020204" pitchFamily="34" charset="0"/>
              <a:buChar char="•"/>
            </a:pPr>
            <a:endParaRPr lang="en-US" sz="1200" dirty="0">
              <a:solidFill>
                <a:schemeClr val="lt1"/>
              </a:solidFill>
              <a:latin typeface="Montserrat"/>
            </a:endParaRPr>
          </a:p>
          <a:p>
            <a:pPr algn="l">
              <a:buFont typeface="Arial" panose="020B0604020202020204" pitchFamily="34" charset="0"/>
              <a:buChar char="•"/>
            </a:pPr>
            <a:endParaRPr lang="en-US" sz="1200" dirty="0">
              <a:solidFill>
                <a:schemeClr val="lt1"/>
              </a:solidFill>
              <a:latin typeface="Montserrat"/>
            </a:endParaRPr>
          </a:p>
          <a:p>
            <a:pPr algn="l">
              <a:buFont typeface="Arial" panose="020B0604020202020204" pitchFamily="34" charset="0"/>
              <a:buChar char="•"/>
            </a:pPr>
            <a:endParaRPr lang="en-US" sz="1200" dirty="0">
              <a:solidFill>
                <a:schemeClr val="lt1"/>
              </a:solidFill>
              <a:latin typeface="Montserrat"/>
            </a:endParaRPr>
          </a:p>
          <a:p>
            <a:pPr algn="l">
              <a:buFont typeface="Arial" panose="020B0604020202020204" pitchFamily="34" charset="0"/>
              <a:buChar char="•"/>
            </a:pPr>
            <a:endParaRPr lang="en-US" sz="1200" dirty="0">
              <a:solidFill>
                <a:schemeClr val="lt1"/>
              </a:solidFill>
              <a:latin typeface="Montserrat"/>
            </a:endParaRPr>
          </a:p>
          <a:p>
            <a:pPr algn="l">
              <a:buFont typeface="Arial" panose="020B0604020202020204" pitchFamily="34" charset="0"/>
              <a:buChar char="•"/>
            </a:pPr>
            <a:endParaRPr lang="en-US" sz="1200" dirty="0">
              <a:solidFill>
                <a:schemeClr val="lt1"/>
              </a:solidFill>
              <a:latin typeface="Montserrat"/>
            </a:endParaRPr>
          </a:p>
          <a:p>
            <a:pPr algn="l">
              <a:buFont typeface="Arial" panose="020B0604020202020204" pitchFamily="34" charset="0"/>
              <a:buChar char="•"/>
            </a:pPr>
            <a:endParaRPr lang="en-US" sz="1200" dirty="0">
              <a:solidFill>
                <a:schemeClr val="lt1"/>
              </a:solidFill>
              <a:latin typeface="Montserrat"/>
            </a:endParaRPr>
          </a:p>
          <a:p>
            <a:pPr algn="l">
              <a:buFont typeface="Arial" panose="020B0604020202020204" pitchFamily="34" charset="0"/>
              <a:buChar char="•"/>
            </a:pPr>
            <a:endParaRPr lang="en-US" sz="1200" dirty="0">
              <a:solidFill>
                <a:schemeClr val="lt1"/>
              </a:solidFill>
              <a:latin typeface="Montserrat"/>
            </a:endParaRPr>
          </a:p>
          <a:p>
            <a:pPr algn="l">
              <a:buFont typeface="Arial" panose="020B0604020202020204" pitchFamily="34" charset="0"/>
              <a:buChar char="•"/>
            </a:pPr>
            <a:endParaRPr lang="en-US" sz="1200" dirty="0">
              <a:solidFill>
                <a:schemeClr val="lt1"/>
              </a:solidFill>
              <a:latin typeface="Montserrat"/>
            </a:endParaRPr>
          </a:p>
          <a:p>
            <a:pPr algn="l">
              <a:buFont typeface="Arial" panose="020B0604020202020204" pitchFamily="34" charset="0"/>
              <a:buChar char="•"/>
            </a:pPr>
            <a:endParaRPr lang="en-US" sz="1200" dirty="0">
              <a:solidFill>
                <a:schemeClr val="lt1"/>
              </a:solidFill>
              <a:latin typeface="Montserrat"/>
            </a:endParaRPr>
          </a:p>
          <a:p>
            <a:pPr algn="l">
              <a:buFont typeface="Arial" panose="020B0604020202020204" pitchFamily="34" charset="0"/>
              <a:buChar char="•"/>
            </a:pPr>
            <a:endParaRPr lang="en-US" sz="1200" dirty="0">
              <a:solidFill>
                <a:schemeClr val="lt1"/>
              </a:solidFill>
              <a:latin typeface="Montserrat"/>
            </a:endParaRPr>
          </a:p>
          <a:p>
            <a:pPr algn="l">
              <a:buFont typeface="Arial" panose="020B0604020202020204" pitchFamily="34" charset="0"/>
              <a:buChar char="•"/>
            </a:pPr>
            <a:endParaRPr lang="en-US" sz="1200" dirty="0">
              <a:solidFill>
                <a:schemeClr val="lt1"/>
              </a:solidFill>
              <a:latin typeface="Montserrat"/>
            </a:endParaRPr>
          </a:p>
          <a:p>
            <a:pPr marL="114300" indent="0" algn="l">
              <a:buNone/>
            </a:pPr>
            <a:r>
              <a:rPr lang="en-US" sz="1200" b="1" dirty="0">
                <a:solidFill>
                  <a:schemeClr val="lt1"/>
                </a:solidFill>
                <a:latin typeface="Montserrat"/>
              </a:rPr>
              <a:t>Conclusion : There is no impact on cancellation due to car parking space</a:t>
            </a:r>
          </a:p>
          <a:p>
            <a:pPr marL="114300" indent="0" algn="l">
              <a:buNone/>
            </a:pPr>
            <a:endParaRPr lang="en-US" sz="1200" b="1" i="0" dirty="0">
              <a:solidFill>
                <a:srgbClr val="212121"/>
              </a:solidFill>
              <a:effectLst/>
              <a:latin typeface="Roboto" panose="02000000000000000000" pitchFamily="2" charset="0"/>
            </a:endParaRPr>
          </a:p>
        </p:txBody>
      </p:sp>
      <p:pic>
        <p:nvPicPr>
          <p:cNvPr id="5" name="Picture 4">
            <a:extLst>
              <a:ext uri="{FF2B5EF4-FFF2-40B4-BE49-F238E27FC236}">
                <a16:creationId xmlns:a16="http://schemas.microsoft.com/office/drawing/2014/main" id="{04EABD41-7776-862F-45CC-E34961713164}"/>
              </a:ext>
            </a:extLst>
          </p:cNvPr>
          <p:cNvPicPr>
            <a:picLocks noChangeAspect="1"/>
          </p:cNvPicPr>
          <p:nvPr/>
        </p:nvPicPr>
        <p:blipFill>
          <a:blip r:embed="rId2"/>
          <a:stretch>
            <a:fillRect/>
          </a:stretch>
        </p:blipFill>
        <p:spPr>
          <a:xfrm>
            <a:off x="2759995" y="1521936"/>
            <a:ext cx="3352546" cy="2751618"/>
          </a:xfrm>
          <a:prstGeom prst="rect">
            <a:avLst/>
          </a:prstGeom>
        </p:spPr>
      </p:pic>
    </p:spTree>
    <p:extLst>
      <p:ext uri="{BB962C8B-B14F-4D97-AF65-F5344CB8AC3E}">
        <p14:creationId xmlns:p14="http://schemas.microsoft.com/office/powerpoint/2010/main" val="668437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284D-8751-F303-7168-E5F28241DF8A}"/>
              </a:ext>
            </a:extLst>
          </p:cNvPr>
          <p:cNvSpPr>
            <a:spLocks noGrp="1"/>
          </p:cNvSpPr>
          <p:nvPr>
            <p:ph type="title"/>
          </p:nvPr>
        </p:nvSpPr>
        <p:spPr>
          <a:xfrm>
            <a:off x="279554" y="123826"/>
            <a:ext cx="8520600" cy="572700"/>
          </a:xfrm>
          <a:noFill/>
          <a:ln>
            <a:noFill/>
          </a:ln>
        </p:spPr>
        <p:txBody>
          <a:bodyPr spcFirstLastPara="1" wrap="square" lIns="91425" tIns="91425" rIns="91425" bIns="91425" anchor="t" anchorCtr="0">
            <a:noAutofit/>
          </a:bodyPr>
          <a:lstStyle/>
          <a:p>
            <a:r>
              <a:rPr lang="en-US" sz="1800" b="1" dirty="0">
                <a:solidFill>
                  <a:schemeClr val="tx1"/>
                </a:solidFill>
                <a:latin typeface="Montserrat" panose="00000500000000000000" pitchFamily="2" charset="0"/>
              </a:rPr>
              <a:t> EDA ( Exploratory Data Analysis)</a:t>
            </a:r>
            <a:br>
              <a:rPr lang="en-US" sz="1800" b="1" dirty="0">
                <a:solidFill>
                  <a:schemeClr val="tx1"/>
                </a:solidFill>
                <a:latin typeface="Montserrat" panose="00000500000000000000" pitchFamily="2" charset="0"/>
              </a:rPr>
            </a:br>
            <a:endParaRPr lang="en-IN" sz="18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ABDA1C6A-16BE-324B-BDF6-DBE4CF6BBF3F}"/>
              </a:ext>
            </a:extLst>
          </p:cNvPr>
          <p:cNvSpPr>
            <a:spLocks noGrp="1"/>
          </p:cNvSpPr>
          <p:nvPr>
            <p:ph type="body" idx="1"/>
          </p:nvPr>
        </p:nvSpPr>
        <p:spPr>
          <a:xfrm>
            <a:off x="175968" y="542829"/>
            <a:ext cx="8520600" cy="3416400"/>
          </a:xfrm>
        </p:spPr>
        <p:txBody>
          <a:bodyPr/>
          <a:lstStyle/>
          <a:p>
            <a:pPr marL="114300" indent="0">
              <a:buNone/>
            </a:pPr>
            <a:r>
              <a:rPr lang="en-US" sz="1600" b="1" dirty="0">
                <a:solidFill>
                  <a:schemeClr val="lt1"/>
                </a:solidFill>
                <a:latin typeface="Montserrat"/>
              </a:rPr>
              <a:t>14.</a:t>
            </a:r>
            <a:r>
              <a:rPr lang="en-IN" sz="1600" b="1" dirty="0">
                <a:solidFill>
                  <a:schemeClr val="lt1"/>
                </a:solidFill>
                <a:latin typeface="Montserrat"/>
              </a:rPr>
              <a:t> </a:t>
            </a:r>
            <a:r>
              <a:rPr lang="en-US" sz="1600" b="1" dirty="0">
                <a:solidFill>
                  <a:schemeClr val="lt1"/>
                </a:solidFill>
                <a:latin typeface="Montserrat"/>
              </a:rPr>
              <a:t>Analysis of is_repeated_guest column</a:t>
            </a:r>
          </a:p>
          <a:p>
            <a:pPr marL="114300" indent="0">
              <a:buNone/>
            </a:pPr>
            <a:r>
              <a:rPr lang="en-US" sz="1200" dirty="0">
                <a:solidFill>
                  <a:schemeClr val="lt1"/>
                </a:solidFill>
                <a:latin typeface="Montserrat"/>
              </a:rPr>
              <a:t>Q1.</a:t>
            </a:r>
            <a:r>
              <a:rPr lang="en-IN" sz="1200" dirty="0">
                <a:solidFill>
                  <a:schemeClr val="lt1"/>
                </a:solidFill>
                <a:latin typeface="Montserrat"/>
              </a:rPr>
              <a:t> Volume flow of repeated guest</a:t>
            </a:r>
          </a:p>
          <a:p>
            <a:pPr marL="114300" indent="0">
              <a:buNone/>
            </a:pPr>
            <a:r>
              <a:rPr lang="en-IN" sz="1200" dirty="0">
                <a:solidFill>
                  <a:schemeClr val="lt1"/>
                </a:solidFill>
                <a:latin typeface="Montserrat"/>
              </a:rPr>
              <a:t>Output:</a:t>
            </a:r>
          </a:p>
          <a:p>
            <a:pPr>
              <a:buFont typeface="Arial" panose="020B0604020202020204" pitchFamily="34" charset="0"/>
              <a:buChar char="•"/>
            </a:pPr>
            <a:endParaRPr lang="en-US" sz="1200" dirty="0">
              <a:solidFill>
                <a:schemeClr val="lt1"/>
              </a:solidFill>
              <a:latin typeface="Montserrat"/>
            </a:endParaRPr>
          </a:p>
          <a:p>
            <a:pPr>
              <a:buFont typeface="Arial" panose="020B0604020202020204" pitchFamily="34" charset="0"/>
              <a:buChar char="•"/>
            </a:pPr>
            <a:endParaRPr lang="en-US" sz="1200" dirty="0">
              <a:solidFill>
                <a:schemeClr val="lt1"/>
              </a:solidFill>
              <a:latin typeface="Montserrat"/>
            </a:endParaRPr>
          </a:p>
          <a:p>
            <a:pPr>
              <a:buFont typeface="Arial" panose="020B0604020202020204" pitchFamily="34" charset="0"/>
              <a:buChar char="•"/>
            </a:pPr>
            <a:endParaRPr lang="en-US" sz="1200" dirty="0">
              <a:solidFill>
                <a:schemeClr val="lt1"/>
              </a:solidFill>
              <a:latin typeface="Montserrat"/>
            </a:endParaRPr>
          </a:p>
          <a:p>
            <a:pPr>
              <a:buFont typeface="Arial" panose="020B0604020202020204" pitchFamily="34" charset="0"/>
              <a:buChar char="•"/>
            </a:pPr>
            <a:endParaRPr lang="en-US" sz="1200" dirty="0">
              <a:solidFill>
                <a:schemeClr val="lt1"/>
              </a:solidFill>
              <a:latin typeface="Montserrat"/>
            </a:endParaRPr>
          </a:p>
          <a:p>
            <a:pPr>
              <a:buFont typeface="Arial" panose="020B0604020202020204" pitchFamily="34" charset="0"/>
              <a:buChar char="•"/>
            </a:pPr>
            <a:endParaRPr lang="en-US" sz="1200" dirty="0">
              <a:solidFill>
                <a:schemeClr val="lt1"/>
              </a:solidFill>
              <a:latin typeface="Montserrat"/>
            </a:endParaRPr>
          </a:p>
          <a:p>
            <a:pPr>
              <a:buFont typeface="Arial" panose="020B0604020202020204" pitchFamily="34" charset="0"/>
              <a:buChar char="•"/>
            </a:pPr>
            <a:endParaRPr lang="en-US" sz="1200" dirty="0">
              <a:solidFill>
                <a:schemeClr val="lt1"/>
              </a:solidFill>
              <a:latin typeface="Montserrat"/>
            </a:endParaRPr>
          </a:p>
          <a:p>
            <a:pPr>
              <a:buFont typeface="Arial" panose="020B0604020202020204" pitchFamily="34" charset="0"/>
              <a:buChar char="•"/>
            </a:pPr>
            <a:endParaRPr lang="en-US" sz="1200" dirty="0">
              <a:solidFill>
                <a:schemeClr val="lt1"/>
              </a:solidFill>
              <a:latin typeface="Montserrat"/>
            </a:endParaRPr>
          </a:p>
          <a:p>
            <a:pPr>
              <a:buFont typeface="Arial" panose="020B0604020202020204" pitchFamily="34" charset="0"/>
              <a:buChar char="•"/>
            </a:pPr>
            <a:endParaRPr lang="en-US" sz="1200" dirty="0">
              <a:solidFill>
                <a:schemeClr val="lt1"/>
              </a:solidFill>
              <a:latin typeface="Montserrat"/>
            </a:endParaRPr>
          </a:p>
          <a:p>
            <a:pPr>
              <a:buFont typeface="Arial" panose="020B0604020202020204" pitchFamily="34" charset="0"/>
              <a:buChar char="•"/>
            </a:pPr>
            <a:endParaRPr lang="en-US" sz="1200" dirty="0">
              <a:solidFill>
                <a:schemeClr val="lt1"/>
              </a:solidFill>
              <a:latin typeface="Montserrat"/>
            </a:endParaRPr>
          </a:p>
          <a:p>
            <a:pPr>
              <a:buFont typeface="Arial" panose="020B0604020202020204" pitchFamily="34" charset="0"/>
              <a:buChar char="•"/>
            </a:pPr>
            <a:endParaRPr lang="en-US" sz="1200" dirty="0">
              <a:solidFill>
                <a:schemeClr val="lt1"/>
              </a:solidFill>
              <a:latin typeface="Montserrat"/>
            </a:endParaRPr>
          </a:p>
          <a:p>
            <a:pPr>
              <a:buFont typeface="Arial" panose="020B0604020202020204" pitchFamily="34" charset="0"/>
              <a:buChar char="•"/>
            </a:pPr>
            <a:endParaRPr lang="en-US" sz="1200" dirty="0">
              <a:solidFill>
                <a:schemeClr val="lt1"/>
              </a:solidFill>
              <a:latin typeface="Montserrat"/>
            </a:endParaRPr>
          </a:p>
          <a:p>
            <a:pPr>
              <a:buFont typeface="Arial" panose="020B0604020202020204" pitchFamily="34" charset="0"/>
              <a:buChar char="•"/>
            </a:pPr>
            <a:endParaRPr lang="en-US" sz="1200" dirty="0">
              <a:solidFill>
                <a:schemeClr val="lt1"/>
              </a:solidFill>
              <a:latin typeface="Montserrat"/>
            </a:endParaRPr>
          </a:p>
          <a:p>
            <a:pPr>
              <a:buFont typeface="Arial" panose="020B0604020202020204" pitchFamily="34" charset="0"/>
              <a:buChar char="•"/>
            </a:pPr>
            <a:endParaRPr lang="en-US" sz="1200" dirty="0">
              <a:solidFill>
                <a:schemeClr val="lt1"/>
              </a:solidFill>
              <a:latin typeface="Montserrat"/>
            </a:endParaRPr>
          </a:p>
          <a:p>
            <a:pPr>
              <a:buFont typeface="Arial" panose="020B0604020202020204" pitchFamily="34" charset="0"/>
              <a:buChar char="•"/>
            </a:pPr>
            <a:endParaRPr lang="en-US" sz="1200" dirty="0">
              <a:solidFill>
                <a:schemeClr val="lt1"/>
              </a:solidFill>
              <a:latin typeface="Montserrat"/>
            </a:endParaRPr>
          </a:p>
          <a:p>
            <a:pPr>
              <a:buFont typeface="Arial" panose="020B0604020202020204" pitchFamily="34" charset="0"/>
              <a:buChar char="•"/>
            </a:pPr>
            <a:endParaRPr lang="en-US" sz="1200" dirty="0">
              <a:solidFill>
                <a:schemeClr val="lt1"/>
              </a:solidFill>
              <a:latin typeface="Montserrat"/>
            </a:endParaRPr>
          </a:p>
          <a:p>
            <a:pPr>
              <a:buFont typeface="Arial" panose="020B0604020202020204" pitchFamily="34" charset="0"/>
              <a:buChar char="•"/>
            </a:pPr>
            <a:endParaRPr lang="en-US" sz="1200" dirty="0">
              <a:solidFill>
                <a:schemeClr val="lt1"/>
              </a:solidFill>
              <a:latin typeface="Montserrat"/>
            </a:endParaRPr>
          </a:p>
          <a:p>
            <a:pPr marL="114300" indent="0">
              <a:buNone/>
            </a:pPr>
            <a:r>
              <a:rPr lang="en-US" sz="1200" b="1" dirty="0">
                <a:solidFill>
                  <a:schemeClr val="lt1"/>
                </a:solidFill>
                <a:latin typeface="Montserrat"/>
              </a:rPr>
              <a:t>Conclusion : Above data shows that most of the guests are visiting first time.</a:t>
            </a:r>
          </a:p>
          <a:p>
            <a:pPr algn="l">
              <a:buFont typeface="Arial" panose="020B0604020202020204" pitchFamily="34" charset="0"/>
              <a:buChar char="•"/>
            </a:pPr>
            <a:endParaRPr lang="en-US" sz="1200" b="1" dirty="0">
              <a:solidFill>
                <a:schemeClr val="lt1"/>
              </a:solidFill>
              <a:latin typeface="Montserrat"/>
            </a:endParaRPr>
          </a:p>
          <a:p>
            <a:pPr marL="114300" indent="0" algn="l">
              <a:buNone/>
            </a:pPr>
            <a:endParaRPr lang="en-US" sz="1200" b="1" i="0" dirty="0">
              <a:solidFill>
                <a:srgbClr val="212121"/>
              </a:solidFill>
              <a:effectLst/>
              <a:latin typeface="Roboto" panose="02000000000000000000" pitchFamily="2" charset="0"/>
            </a:endParaRPr>
          </a:p>
        </p:txBody>
      </p:sp>
      <p:pic>
        <p:nvPicPr>
          <p:cNvPr id="4" name="Picture 3">
            <a:extLst>
              <a:ext uri="{FF2B5EF4-FFF2-40B4-BE49-F238E27FC236}">
                <a16:creationId xmlns:a16="http://schemas.microsoft.com/office/drawing/2014/main" id="{0B94E398-11FF-7DF7-0DD9-EDE30CBE2245}"/>
              </a:ext>
            </a:extLst>
          </p:cNvPr>
          <p:cNvPicPr>
            <a:picLocks noChangeAspect="1"/>
          </p:cNvPicPr>
          <p:nvPr/>
        </p:nvPicPr>
        <p:blipFill>
          <a:blip r:embed="rId2"/>
          <a:stretch>
            <a:fillRect/>
          </a:stretch>
        </p:blipFill>
        <p:spPr>
          <a:xfrm>
            <a:off x="2464595" y="1115529"/>
            <a:ext cx="4150518" cy="3164572"/>
          </a:xfrm>
          <a:prstGeom prst="rect">
            <a:avLst/>
          </a:prstGeom>
        </p:spPr>
      </p:pic>
    </p:spTree>
    <p:extLst>
      <p:ext uri="{BB962C8B-B14F-4D97-AF65-F5344CB8AC3E}">
        <p14:creationId xmlns:p14="http://schemas.microsoft.com/office/powerpoint/2010/main" val="466525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284D-8751-F303-7168-E5F28241DF8A}"/>
              </a:ext>
            </a:extLst>
          </p:cNvPr>
          <p:cNvSpPr>
            <a:spLocks noGrp="1"/>
          </p:cNvSpPr>
          <p:nvPr>
            <p:ph type="title"/>
          </p:nvPr>
        </p:nvSpPr>
        <p:spPr>
          <a:xfrm>
            <a:off x="279554" y="123826"/>
            <a:ext cx="8520600" cy="572700"/>
          </a:xfrm>
          <a:noFill/>
          <a:ln>
            <a:noFill/>
          </a:ln>
        </p:spPr>
        <p:txBody>
          <a:bodyPr spcFirstLastPara="1" wrap="square" lIns="91425" tIns="91425" rIns="91425" bIns="91425" anchor="t" anchorCtr="0">
            <a:noAutofit/>
          </a:bodyPr>
          <a:lstStyle/>
          <a:p>
            <a:r>
              <a:rPr lang="en-US" sz="1800" b="1" dirty="0">
                <a:solidFill>
                  <a:schemeClr val="tx1"/>
                </a:solidFill>
                <a:latin typeface="Montserrat" panose="00000500000000000000" pitchFamily="2" charset="0"/>
              </a:rPr>
              <a:t> EDA ( Exploratory Data Analysis)</a:t>
            </a:r>
            <a:br>
              <a:rPr lang="en-US" sz="1800" b="1" dirty="0">
                <a:solidFill>
                  <a:schemeClr val="tx1"/>
                </a:solidFill>
                <a:latin typeface="Montserrat" panose="00000500000000000000" pitchFamily="2" charset="0"/>
              </a:rPr>
            </a:br>
            <a:endParaRPr lang="en-IN" sz="18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ABDA1C6A-16BE-324B-BDF6-DBE4CF6BBF3F}"/>
              </a:ext>
            </a:extLst>
          </p:cNvPr>
          <p:cNvSpPr>
            <a:spLocks noGrp="1"/>
          </p:cNvSpPr>
          <p:nvPr>
            <p:ph type="body" idx="1"/>
          </p:nvPr>
        </p:nvSpPr>
        <p:spPr>
          <a:xfrm>
            <a:off x="175968" y="542829"/>
            <a:ext cx="8520600" cy="3416400"/>
          </a:xfrm>
        </p:spPr>
        <p:txBody>
          <a:bodyPr/>
          <a:lstStyle/>
          <a:p>
            <a:pPr marL="114300" indent="0">
              <a:buNone/>
            </a:pPr>
            <a:r>
              <a:rPr lang="en-US" sz="1400" b="1" dirty="0">
                <a:solidFill>
                  <a:schemeClr val="lt1"/>
                </a:solidFill>
                <a:latin typeface="Montserrat"/>
              </a:rPr>
              <a:t>15.</a:t>
            </a:r>
            <a:r>
              <a:rPr lang="en-IN" sz="1400" b="1" dirty="0">
                <a:solidFill>
                  <a:schemeClr val="lt1"/>
                </a:solidFill>
                <a:latin typeface="Montserrat"/>
              </a:rPr>
              <a:t> </a:t>
            </a:r>
            <a:r>
              <a:rPr lang="en-US" sz="1400" b="1" dirty="0">
                <a:solidFill>
                  <a:schemeClr val="lt1"/>
                </a:solidFill>
                <a:latin typeface="Montserrat"/>
              </a:rPr>
              <a:t>Number of weekdays booked by distribution channel</a:t>
            </a: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r>
              <a:rPr lang="en-US" sz="1200" b="1" dirty="0">
                <a:solidFill>
                  <a:schemeClr val="lt1"/>
                </a:solidFill>
                <a:latin typeface="Montserrat"/>
              </a:rPr>
              <a:t>Conclusions : </a:t>
            </a:r>
          </a:p>
          <a:p>
            <a:pPr marL="114300" indent="0" algn="l">
              <a:buClrTx/>
              <a:buNone/>
            </a:pPr>
            <a:r>
              <a:rPr lang="en-US" sz="1200" dirty="0">
                <a:solidFill>
                  <a:schemeClr val="lt1"/>
                </a:solidFill>
                <a:latin typeface="Montserrat"/>
              </a:rPr>
              <a:t>1.Visitors from direct and corporate distribution channel are staying almost in same range numbers of week nights.</a:t>
            </a:r>
          </a:p>
          <a:p>
            <a:pPr marL="114300" indent="0" algn="l">
              <a:buClrTx/>
              <a:buNone/>
            </a:pPr>
            <a:r>
              <a:rPr lang="en-US" sz="1200" dirty="0">
                <a:solidFill>
                  <a:schemeClr val="lt1"/>
                </a:solidFill>
                <a:latin typeface="Montserrat"/>
              </a:rPr>
              <a:t>2.TA/TO distribution channel has some deviation over stays week-nights between Resort and City hotels.</a:t>
            </a:r>
          </a:p>
          <a:p>
            <a:pPr marL="114300" indent="0" algn="l">
              <a:buClrTx/>
              <a:buNone/>
            </a:pPr>
            <a:r>
              <a:rPr lang="en-US" sz="1200" dirty="0">
                <a:solidFill>
                  <a:schemeClr val="lt1"/>
                </a:solidFill>
                <a:latin typeface="Montserrat"/>
              </a:rPr>
              <a:t>3.Undefined and GDS distribution channel visitors had not shown interest in the Resort Hotel.</a:t>
            </a:r>
          </a:p>
          <a:p>
            <a:pPr algn="l">
              <a:buFont typeface="Arial" panose="020B0604020202020204" pitchFamily="34" charset="0"/>
              <a:buChar char="•"/>
            </a:pPr>
            <a:endParaRPr lang="en-US" sz="1200" dirty="0">
              <a:solidFill>
                <a:schemeClr val="lt1"/>
              </a:solidFill>
              <a:latin typeface="Montserrat"/>
            </a:endParaRPr>
          </a:p>
          <a:p>
            <a:pPr marL="114300" indent="0" algn="l">
              <a:buNone/>
            </a:pPr>
            <a:endParaRPr lang="en-US" sz="1200" b="1" i="0" dirty="0">
              <a:solidFill>
                <a:srgbClr val="212121"/>
              </a:solidFill>
              <a:effectLst/>
              <a:latin typeface="Roboto" panose="02000000000000000000" pitchFamily="2" charset="0"/>
            </a:endParaRPr>
          </a:p>
        </p:txBody>
      </p:sp>
      <p:pic>
        <p:nvPicPr>
          <p:cNvPr id="5" name="Picture 4">
            <a:extLst>
              <a:ext uri="{FF2B5EF4-FFF2-40B4-BE49-F238E27FC236}">
                <a16:creationId xmlns:a16="http://schemas.microsoft.com/office/drawing/2014/main" id="{A8122310-EEAD-FD2F-0E09-4912405BEC8A}"/>
              </a:ext>
            </a:extLst>
          </p:cNvPr>
          <p:cNvPicPr>
            <a:picLocks noChangeAspect="1"/>
          </p:cNvPicPr>
          <p:nvPr/>
        </p:nvPicPr>
        <p:blipFill>
          <a:blip r:embed="rId2"/>
          <a:stretch>
            <a:fillRect/>
          </a:stretch>
        </p:blipFill>
        <p:spPr>
          <a:xfrm>
            <a:off x="1775221" y="949184"/>
            <a:ext cx="5593557" cy="2757387"/>
          </a:xfrm>
          <a:prstGeom prst="rect">
            <a:avLst/>
          </a:prstGeom>
        </p:spPr>
      </p:pic>
    </p:spTree>
    <p:extLst>
      <p:ext uri="{BB962C8B-B14F-4D97-AF65-F5344CB8AC3E}">
        <p14:creationId xmlns:p14="http://schemas.microsoft.com/office/powerpoint/2010/main" val="1738565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284D-8751-F303-7168-E5F28241DF8A}"/>
              </a:ext>
            </a:extLst>
          </p:cNvPr>
          <p:cNvSpPr>
            <a:spLocks noGrp="1"/>
          </p:cNvSpPr>
          <p:nvPr>
            <p:ph type="title"/>
          </p:nvPr>
        </p:nvSpPr>
        <p:spPr>
          <a:xfrm>
            <a:off x="279554" y="123826"/>
            <a:ext cx="8520600" cy="572700"/>
          </a:xfrm>
          <a:noFill/>
          <a:ln>
            <a:noFill/>
          </a:ln>
        </p:spPr>
        <p:txBody>
          <a:bodyPr spcFirstLastPara="1" wrap="square" lIns="91425" tIns="91425" rIns="91425" bIns="91425" anchor="t" anchorCtr="0">
            <a:noAutofit/>
          </a:bodyPr>
          <a:lstStyle/>
          <a:p>
            <a:r>
              <a:rPr lang="en-US" sz="1800" b="1" dirty="0">
                <a:solidFill>
                  <a:schemeClr val="tx1"/>
                </a:solidFill>
                <a:latin typeface="Montserrat" panose="00000500000000000000" pitchFamily="2" charset="0"/>
              </a:rPr>
              <a:t> EDA ( Exploratory Data Analysis)</a:t>
            </a:r>
            <a:br>
              <a:rPr lang="en-US" sz="1800" b="1" dirty="0">
                <a:solidFill>
                  <a:schemeClr val="tx1"/>
                </a:solidFill>
                <a:latin typeface="Montserrat" panose="00000500000000000000" pitchFamily="2" charset="0"/>
              </a:rPr>
            </a:br>
            <a:endParaRPr lang="en-IN" sz="18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ABDA1C6A-16BE-324B-BDF6-DBE4CF6BBF3F}"/>
              </a:ext>
            </a:extLst>
          </p:cNvPr>
          <p:cNvSpPr>
            <a:spLocks noGrp="1"/>
          </p:cNvSpPr>
          <p:nvPr>
            <p:ph type="body" idx="1"/>
          </p:nvPr>
        </p:nvSpPr>
        <p:spPr>
          <a:xfrm>
            <a:off x="175968" y="542829"/>
            <a:ext cx="8520600" cy="3416400"/>
          </a:xfrm>
        </p:spPr>
        <p:txBody>
          <a:bodyPr/>
          <a:lstStyle/>
          <a:p>
            <a:pPr marL="114300" indent="0">
              <a:buNone/>
            </a:pPr>
            <a:r>
              <a:rPr lang="en-US" sz="1600" b="1" dirty="0">
                <a:solidFill>
                  <a:schemeClr val="lt1"/>
                </a:solidFill>
                <a:latin typeface="Montserrat"/>
              </a:rPr>
              <a:t>16.</a:t>
            </a:r>
            <a:r>
              <a:rPr lang="en-IN" sz="1600" b="1" dirty="0">
                <a:solidFill>
                  <a:schemeClr val="lt1"/>
                </a:solidFill>
                <a:latin typeface="Montserrat"/>
              </a:rPr>
              <a:t> </a:t>
            </a:r>
            <a:r>
              <a:rPr lang="en-US" sz="1600" b="1" dirty="0">
                <a:solidFill>
                  <a:schemeClr val="lt1"/>
                </a:solidFill>
                <a:latin typeface="Montserrat"/>
              </a:rPr>
              <a:t>Number of weekend nights booked by distribution channel</a:t>
            </a:r>
          </a:p>
          <a:p>
            <a:pPr marL="114300" indent="0" algn="l">
              <a:buNone/>
            </a:pPr>
            <a:endParaRPr lang="en-US" sz="1600" b="1"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endParaRPr lang="en-US" sz="1200" dirty="0">
              <a:solidFill>
                <a:schemeClr val="lt1"/>
              </a:solidFill>
              <a:latin typeface="Montserrat"/>
            </a:endParaRPr>
          </a:p>
          <a:p>
            <a:pPr marL="114300" indent="0" algn="l">
              <a:buNone/>
            </a:pPr>
            <a:r>
              <a:rPr lang="en-US" sz="1200" b="1" dirty="0">
                <a:solidFill>
                  <a:schemeClr val="lt1"/>
                </a:solidFill>
                <a:latin typeface="Montserrat"/>
              </a:rPr>
              <a:t>Conclusion : </a:t>
            </a:r>
          </a:p>
          <a:p>
            <a:pPr marL="114300" indent="0" algn="l">
              <a:buNone/>
            </a:pPr>
            <a:r>
              <a:rPr lang="en-US" sz="1200" b="1" dirty="0">
                <a:solidFill>
                  <a:schemeClr val="lt1"/>
                </a:solidFill>
                <a:latin typeface="Montserrat"/>
              </a:rPr>
              <a:t>1.Direct distribution channel visitors prefer to stay more weekend nights in the Resort Hotel type.</a:t>
            </a:r>
          </a:p>
          <a:p>
            <a:pPr marL="114300" indent="0" algn="l">
              <a:buNone/>
            </a:pPr>
            <a:r>
              <a:rPr lang="en-US" sz="1200" b="1" dirty="0">
                <a:solidFill>
                  <a:schemeClr val="lt1"/>
                </a:solidFill>
                <a:latin typeface="Montserrat"/>
              </a:rPr>
              <a:t>2.Visitors through Corporate and TA/TO distribution channel are equally preferring between Resort and City hotels.</a:t>
            </a:r>
          </a:p>
          <a:p>
            <a:pPr algn="l">
              <a:buFont typeface="Arial" panose="020B0604020202020204" pitchFamily="34" charset="0"/>
              <a:buChar char="•"/>
            </a:pPr>
            <a:endParaRPr lang="en-US" sz="1200" dirty="0">
              <a:solidFill>
                <a:schemeClr val="lt1"/>
              </a:solidFill>
              <a:latin typeface="Montserrat"/>
            </a:endParaRPr>
          </a:p>
          <a:p>
            <a:pPr marL="114300" indent="0" algn="l">
              <a:buNone/>
            </a:pPr>
            <a:endParaRPr lang="en-US" sz="1200" b="1" i="0" dirty="0">
              <a:solidFill>
                <a:srgbClr val="212121"/>
              </a:solidFill>
              <a:effectLst/>
              <a:latin typeface="Roboto" panose="02000000000000000000" pitchFamily="2" charset="0"/>
            </a:endParaRPr>
          </a:p>
        </p:txBody>
      </p:sp>
      <p:pic>
        <p:nvPicPr>
          <p:cNvPr id="4" name="Picture 3">
            <a:extLst>
              <a:ext uri="{FF2B5EF4-FFF2-40B4-BE49-F238E27FC236}">
                <a16:creationId xmlns:a16="http://schemas.microsoft.com/office/drawing/2014/main" id="{321E4EBA-A5FF-A0EA-F67A-DD39B7136B25}"/>
              </a:ext>
            </a:extLst>
          </p:cNvPr>
          <p:cNvPicPr>
            <a:picLocks noChangeAspect="1"/>
          </p:cNvPicPr>
          <p:nvPr/>
        </p:nvPicPr>
        <p:blipFill>
          <a:blip r:embed="rId2"/>
          <a:stretch>
            <a:fillRect/>
          </a:stretch>
        </p:blipFill>
        <p:spPr>
          <a:xfrm>
            <a:off x="604593" y="970123"/>
            <a:ext cx="6165056" cy="3039112"/>
          </a:xfrm>
          <a:prstGeom prst="rect">
            <a:avLst/>
          </a:prstGeom>
        </p:spPr>
      </p:pic>
    </p:spTree>
    <p:extLst>
      <p:ext uri="{BB962C8B-B14F-4D97-AF65-F5344CB8AC3E}">
        <p14:creationId xmlns:p14="http://schemas.microsoft.com/office/powerpoint/2010/main" val="3014946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0B8A0-63C3-B8ED-3652-40F37D3F93B2}"/>
              </a:ext>
            </a:extLst>
          </p:cNvPr>
          <p:cNvSpPr>
            <a:spLocks noGrp="1"/>
          </p:cNvSpPr>
          <p:nvPr>
            <p:ph type="title"/>
          </p:nvPr>
        </p:nvSpPr>
        <p:spPr>
          <a:xfrm>
            <a:off x="211688" y="254925"/>
            <a:ext cx="8520600" cy="572700"/>
          </a:xfrm>
          <a:noFill/>
          <a:ln>
            <a:noFill/>
          </a:ln>
        </p:spPr>
        <p:txBody>
          <a:bodyPr spcFirstLastPara="1" wrap="square" lIns="91425" tIns="91425" rIns="91425" bIns="91425" anchor="t" anchorCtr="0">
            <a:noAutofit/>
          </a:bodyPr>
          <a:lstStyle/>
          <a:p>
            <a:r>
              <a:rPr lang="en-US" sz="1800" b="1" dirty="0">
                <a:solidFill>
                  <a:schemeClr val="tx1"/>
                </a:solidFill>
                <a:latin typeface="Montserrat" panose="00000500000000000000" pitchFamily="2" charset="0"/>
              </a:rPr>
              <a:t>Objective – key questions </a:t>
            </a:r>
            <a:endParaRPr lang="en-IN" sz="18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573DA6EC-312E-D4C5-37AE-4B1B9544BDFF}"/>
              </a:ext>
            </a:extLst>
          </p:cNvPr>
          <p:cNvSpPr>
            <a:spLocks noGrp="1"/>
          </p:cNvSpPr>
          <p:nvPr>
            <p:ph type="body" idx="1"/>
          </p:nvPr>
        </p:nvSpPr>
        <p:spPr>
          <a:xfrm>
            <a:off x="211688" y="916730"/>
            <a:ext cx="8703712" cy="3833863"/>
          </a:xfrm>
        </p:spPr>
        <p:txBody>
          <a:bodyPr/>
          <a:lstStyle/>
          <a:p>
            <a:pPr>
              <a:buClrTx/>
              <a:buFont typeface="+mj-lt"/>
              <a:buAutoNum type="arabicPeriod"/>
            </a:pPr>
            <a:r>
              <a:rPr lang="en-US" sz="1200" dirty="0">
                <a:solidFill>
                  <a:schemeClr val="lt1"/>
                </a:solidFill>
                <a:latin typeface="Montserrat"/>
              </a:rPr>
              <a:t>Hotel type analysis</a:t>
            </a:r>
          </a:p>
          <a:p>
            <a:pPr>
              <a:buClrTx/>
              <a:buFont typeface="+mj-lt"/>
              <a:buAutoNum type="arabicPeriod"/>
            </a:pPr>
            <a:r>
              <a:rPr lang="en-US" sz="1200" dirty="0">
                <a:solidFill>
                  <a:schemeClr val="lt1"/>
                </a:solidFill>
                <a:latin typeface="Montserrat"/>
              </a:rPr>
              <a:t>Find peak business season of hotel booking</a:t>
            </a:r>
          </a:p>
          <a:p>
            <a:pPr>
              <a:buClrTx/>
              <a:buFont typeface="+mj-lt"/>
              <a:buAutoNum type="arabicPeriod"/>
            </a:pPr>
            <a:r>
              <a:rPr lang="en-US" sz="1200" dirty="0">
                <a:solidFill>
                  <a:schemeClr val="lt1"/>
                </a:solidFill>
                <a:latin typeface="Montserrat"/>
              </a:rPr>
              <a:t>Hotel revenue from ADR (Average daily rate)</a:t>
            </a:r>
          </a:p>
          <a:p>
            <a:pPr>
              <a:buClrTx/>
              <a:buFont typeface="+mj-lt"/>
              <a:buAutoNum type="arabicPeriod"/>
            </a:pPr>
            <a:r>
              <a:rPr lang="en-US" sz="1200" dirty="0">
                <a:solidFill>
                  <a:schemeClr val="lt1"/>
                </a:solidFill>
                <a:latin typeface="Montserrat"/>
              </a:rPr>
              <a:t>Type of rooms </a:t>
            </a:r>
          </a:p>
          <a:p>
            <a:pPr>
              <a:buClrTx/>
              <a:buFont typeface="+mj-lt"/>
              <a:buAutoNum type="arabicPeriod"/>
            </a:pPr>
            <a:r>
              <a:rPr lang="en-US" sz="1200" dirty="0">
                <a:solidFill>
                  <a:schemeClr val="lt1"/>
                </a:solidFill>
                <a:latin typeface="Montserrat"/>
              </a:rPr>
              <a:t>Meal Consumption Analysis</a:t>
            </a:r>
          </a:p>
          <a:p>
            <a:pPr>
              <a:buClrTx/>
              <a:buFont typeface="+mj-lt"/>
              <a:buAutoNum type="arabicPeriod"/>
            </a:pPr>
            <a:r>
              <a:rPr lang="en-US" sz="1200" dirty="0">
                <a:solidFill>
                  <a:schemeClr val="lt1"/>
                </a:solidFill>
                <a:latin typeface="Montserrat"/>
              </a:rPr>
              <a:t>Waiting time Analysis</a:t>
            </a:r>
          </a:p>
          <a:p>
            <a:pPr>
              <a:buClrTx/>
              <a:buFont typeface="+mj-lt"/>
              <a:buAutoNum type="arabicPeriod"/>
            </a:pPr>
            <a:r>
              <a:rPr lang="en-US" sz="1200" dirty="0">
                <a:solidFill>
                  <a:schemeClr val="lt1"/>
                </a:solidFill>
                <a:latin typeface="Montserrat"/>
              </a:rPr>
              <a:t>Customer wise analysis</a:t>
            </a:r>
          </a:p>
          <a:p>
            <a:pPr>
              <a:buClrTx/>
              <a:buFont typeface="+mj-lt"/>
              <a:buAutoNum type="arabicPeriod"/>
            </a:pPr>
            <a:r>
              <a:rPr lang="en-US" sz="1200" dirty="0">
                <a:solidFill>
                  <a:schemeClr val="lt1"/>
                </a:solidFill>
                <a:latin typeface="Montserrat"/>
              </a:rPr>
              <a:t>Country origin customer analysis</a:t>
            </a:r>
          </a:p>
          <a:p>
            <a:pPr>
              <a:buClrTx/>
              <a:buFont typeface="+mj-lt"/>
              <a:buAutoNum type="arabicPeriod"/>
            </a:pPr>
            <a:r>
              <a:rPr lang="en-US" sz="1200" dirty="0">
                <a:solidFill>
                  <a:schemeClr val="lt1"/>
                </a:solidFill>
                <a:latin typeface="Montserrat"/>
              </a:rPr>
              <a:t>Distributor Channel Analysis</a:t>
            </a:r>
          </a:p>
          <a:p>
            <a:pPr>
              <a:buClrTx/>
              <a:buFont typeface="+mj-lt"/>
              <a:buAutoNum type="arabicPeriod"/>
            </a:pPr>
            <a:r>
              <a:rPr lang="en-US" sz="1200" dirty="0">
                <a:solidFill>
                  <a:schemeClr val="lt1"/>
                </a:solidFill>
                <a:latin typeface="Montserrat"/>
              </a:rPr>
              <a:t>Agent wise bookings Analysis</a:t>
            </a:r>
          </a:p>
          <a:p>
            <a:pPr>
              <a:buClrTx/>
              <a:buFont typeface="+mj-lt"/>
              <a:buAutoNum type="arabicPeriod"/>
            </a:pPr>
            <a:r>
              <a:rPr lang="en-US" sz="1200" dirty="0">
                <a:solidFill>
                  <a:schemeClr val="lt1"/>
                </a:solidFill>
                <a:latin typeface="Montserrat"/>
              </a:rPr>
              <a:t>Company wise bookings Analysis</a:t>
            </a:r>
          </a:p>
          <a:p>
            <a:pPr>
              <a:buClrTx/>
              <a:buFont typeface="+mj-lt"/>
              <a:buAutoNum type="arabicPeriod"/>
            </a:pPr>
            <a:r>
              <a:rPr lang="en-US" sz="1200" dirty="0">
                <a:solidFill>
                  <a:schemeClr val="lt1"/>
                </a:solidFill>
                <a:latin typeface="Montserrat"/>
              </a:rPr>
              <a:t>Market Segment -Booking Analysis</a:t>
            </a:r>
          </a:p>
          <a:p>
            <a:pPr>
              <a:buClrTx/>
              <a:buFont typeface="+mj-lt"/>
              <a:buAutoNum type="arabicPeriod"/>
            </a:pPr>
            <a:r>
              <a:rPr lang="en-US" sz="1200" dirty="0">
                <a:solidFill>
                  <a:schemeClr val="lt1"/>
                </a:solidFill>
                <a:latin typeface="Montserrat"/>
              </a:rPr>
              <a:t>Hotel booking cancellation on basis of days_in_waiting_list and required_car_parking_spaces</a:t>
            </a:r>
          </a:p>
          <a:p>
            <a:pPr>
              <a:buClrTx/>
              <a:buFont typeface="+mj-lt"/>
              <a:buAutoNum type="arabicPeriod"/>
            </a:pPr>
            <a:r>
              <a:rPr lang="en-US" sz="1200" dirty="0">
                <a:solidFill>
                  <a:schemeClr val="lt1"/>
                </a:solidFill>
                <a:latin typeface="Montserrat"/>
              </a:rPr>
              <a:t>Analysis of is_repeated_guest column</a:t>
            </a:r>
          </a:p>
          <a:p>
            <a:pPr>
              <a:buClrTx/>
              <a:buFont typeface="+mj-lt"/>
              <a:buAutoNum type="arabicPeriod"/>
            </a:pPr>
            <a:r>
              <a:rPr lang="en-US" sz="1200" dirty="0">
                <a:solidFill>
                  <a:schemeClr val="lt1"/>
                </a:solidFill>
                <a:latin typeface="Montserrat"/>
              </a:rPr>
              <a:t>Number of weekdays booked by distribution channel</a:t>
            </a:r>
          </a:p>
          <a:p>
            <a:pPr>
              <a:buClrTx/>
              <a:buFont typeface="+mj-lt"/>
              <a:buAutoNum type="arabicPeriod"/>
            </a:pPr>
            <a:r>
              <a:rPr lang="en-US" sz="1200" dirty="0">
                <a:solidFill>
                  <a:schemeClr val="lt1"/>
                </a:solidFill>
                <a:latin typeface="Montserrat"/>
              </a:rPr>
              <a:t>Number of weekend nights booked by distribution channel</a:t>
            </a:r>
          </a:p>
          <a:p>
            <a:pPr marL="114300" indent="0">
              <a:buClrTx/>
              <a:buNone/>
            </a:pPr>
            <a:endParaRPr lang="en-IN" sz="1100" dirty="0">
              <a:solidFill>
                <a:schemeClr val="bg1"/>
              </a:solidFill>
            </a:endParaRPr>
          </a:p>
        </p:txBody>
      </p:sp>
      <p:pic>
        <p:nvPicPr>
          <p:cNvPr id="4" name="Picture 3">
            <a:extLst>
              <a:ext uri="{FF2B5EF4-FFF2-40B4-BE49-F238E27FC236}">
                <a16:creationId xmlns:a16="http://schemas.microsoft.com/office/drawing/2014/main" id="{483CF8D9-25D2-483F-8686-0A1854F1B833}"/>
              </a:ext>
            </a:extLst>
          </p:cNvPr>
          <p:cNvPicPr>
            <a:picLocks noChangeAspect="1"/>
          </p:cNvPicPr>
          <p:nvPr/>
        </p:nvPicPr>
        <p:blipFill>
          <a:blip r:embed="rId2"/>
          <a:stretch>
            <a:fillRect/>
          </a:stretch>
        </p:blipFill>
        <p:spPr>
          <a:xfrm>
            <a:off x="6039851" y="738519"/>
            <a:ext cx="2464948" cy="2451021"/>
          </a:xfrm>
          <a:prstGeom prst="rect">
            <a:avLst/>
          </a:prstGeom>
        </p:spPr>
      </p:pic>
    </p:spTree>
    <p:extLst>
      <p:ext uri="{BB962C8B-B14F-4D97-AF65-F5344CB8AC3E}">
        <p14:creationId xmlns:p14="http://schemas.microsoft.com/office/powerpoint/2010/main" val="3027957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284D-8751-F303-7168-E5F28241DF8A}"/>
              </a:ext>
            </a:extLst>
          </p:cNvPr>
          <p:cNvSpPr>
            <a:spLocks noGrp="1"/>
          </p:cNvSpPr>
          <p:nvPr>
            <p:ph type="title"/>
          </p:nvPr>
        </p:nvSpPr>
        <p:spPr>
          <a:noFill/>
          <a:ln>
            <a:noFill/>
          </a:ln>
        </p:spPr>
        <p:txBody>
          <a:bodyPr spcFirstLastPara="1" wrap="square" lIns="91425" tIns="91425" rIns="91425" bIns="91425" anchor="t" anchorCtr="0">
            <a:noAutofit/>
          </a:bodyPr>
          <a:lstStyle/>
          <a:p>
            <a:r>
              <a:rPr lang="en-US" sz="1800" b="1" dirty="0">
                <a:solidFill>
                  <a:schemeClr val="tx1"/>
                </a:solidFill>
                <a:latin typeface="Montserrat" panose="00000500000000000000" pitchFamily="2" charset="0"/>
              </a:rPr>
              <a:t>EDA ( Exploratory Data Analysis)</a:t>
            </a:r>
            <a:br>
              <a:rPr lang="en-US" sz="1800" b="1" dirty="0">
                <a:solidFill>
                  <a:schemeClr val="tx1"/>
                </a:solidFill>
                <a:latin typeface="Montserrat" panose="00000500000000000000" pitchFamily="2" charset="0"/>
              </a:rPr>
            </a:br>
            <a:endParaRPr lang="en-IN" sz="18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ABDA1C6A-16BE-324B-BDF6-DBE4CF6BBF3F}"/>
              </a:ext>
            </a:extLst>
          </p:cNvPr>
          <p:cNvSpPr>
            <a:spLocks noGrp="1"/>
          </p:cNvSpPr>
          <p:nvPr>
            <p:ph type="body" idx="1"/>
          </p:nvPr>
        </p:nvSpPr>
        <p:spPr/>
        <p:txBody>
          <a:bodyPr/>
          <a:lstStyle/>
          <a:p>
            <a:pPr marL="114300" indent="0" algn="l">
              <a:buNone/>
            </a:pPr>
            <a:r>
              <a:rPr lang="en-US" sz="1200" dirty="0">
                <a:solidFill>
                  <a:schemeClr val="lt1"/>
                </a:solidFill>
                <a:latin typeface="Montserrat"/>
              </a:rPr>
              <a:t>Mainly performed using Matplotlib and Seaborn library and the following graph and plots had been used:</a:t>
            </a:r>
          </a:p>
          <a:p>
            <a:pPr algn="l">
              <a:buClrTx/>
              <a:buFont typeface="Arial" panose="020B0604020202020204" pitchFamily="34" charset="0"/>
              <a:buChar char="•"/>
            </a:pPr>
            <a:r>
              <a:rPr lang="en-US" sz="1200" dirty="0">
                <a:solidFill>
                  <a:schemeClr val="lt1"/>
                </a:solidFill>
                <a:latin typeface="Montserrat"/>
              </a:rPr>
              <a:t>Bar Plot</a:t>
            </a:r>
          </a:p>
          <a:p>
            <a:pPr algn="l">
              <a:buClrTx/>
              <a:buFont typeface="Arial" panose="020B0604020202020204" pitchFamily="34" charset="0"/>
              <a:buChar char="•"/>
            </a:pPr>
            <a:r>
              <a:rPr lang="en-US" sz="1200" dirty="0">
                <a:solidFill>
                  <a:schemeClr val="lt1"/>
                </a:solidFill>
                <a:latin typeface="Montserrat"/>
              </a:rPr>
              <a:t>Pie Chart</a:t>
            </a:r>
          </a:p>
          <a:p>
            <a:pPr algn="l">
              <a:buClrTx/>
              <a:buFont typeface="Arial" panose="020B0604020202020204" pitchFamily="34" charset="0"/>
              <a:buChar char="•"/>
            </a:pPr>
            <a:r>
              <a:rPr lang="en-US" sz="1200" dirty="0">
                <a:solidFill>
                  <a:schemeClr val="lt1"/>
                </a:solidFill>
                <a:latin typeface="Montserrat"/>
              </a:rPr>
              <a:t>Line Plot</a:t>
            </a:r>
          </a:p>
          <a:p>
            <a:pPr algn="l">
              <a:buClrTx/>
              <a:buFont typeface="Arial" panose="020B0604020202020204" pitchFamily="34" charset="0"/>
              <a:buChar char="•"/>
            </a:pPr>
            <a:r>
              <a:rPr lang="en-US" sz="1200" dirty="0">
                <a:solidFill>
                  <a:schemeClr val="lt1"/>
                </a:solidFill>
                <a:latin typeface="Montserrat"/>
              </a:rPr>
              <a:t>Box Plot</a:t>
            </a:r>
          </a:p>
          <a:p>
            <a:endParaRPr lang="en-IN" dirty="0"/>
          </a:p>
        </p:txBody>
      </p:sp>
    </p:spTree>
    <p:extLst>
      <p:ext uri="{BB962C8B-B14F-4D97-AF65-F5344CB8AC3E}">
        <p14:creationId xmlns:p14="http://schemas.microsoft.com/office/powerpoint/2010/main" val="3473326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23F7-3176-C9E7-5674-8560D80620EB}"/>
              </a:ext>
            </a:extLst>
          </p:cNvPr>
          <p:cNvSpPr>
            <a:spLocks noGrp="1"/>
          </p:cNvSpPr>
          <p:nvPr>
            <p:ph type="title"/>
          </p:nvPr>
        </p:nvSpPr>
        <p:spPr>
          <a:xfrm>
            <a:off x="390282" y="308125"/>
            <a:ext cx="8520600" cy="572700"/>
          </a:xfrm>
          <a:noFill/>
          <a:ln>
            <a:noFill/>
          </a:ln>
        </p:spPr>
        <p:txBody>
          <a:bodyPr spcFirstLastPara="1" wrap="square" lIns="91425" tIns="91425" rIns="91425" bIns="91425" anchor="t" anchorCtr="0">
            <a:noAutofit/>
          </a:bodyPr>
          <a:lstStyle/>
          <a:p>
            <a:r>
              <a:rPr lang="en-US" sz="1800" b="1" dirty="0">
                <a:solidFill>
                  <a:schemeClr val="tx1"/>
                </a:solidFill>
                <a:latin typeface="Montserrat" panose="00000500000000000000" pitchFamily="2" charset="0"/>
              </a:rPr>
              <a:t>Conclusions</a:t>
            </a:r>
            <a:endParaRPr lang="en-IN" sz="18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A958E979-8B37-5E1B-E652-79EB75AFB56E}"/>
              </a:ext>
            </a:extLst>
          </p:cNvPr>
          <p:cNvSpPr>
            <a:spLocks noGrp="1"/>
          </p:cNvSpPr>
          <p:nvPr>
            <p:ph type="body" idx="1"/>
          </p:nvPr>
        </p:nvSpPr>
        <p:spPr>
          <a:xfrm>
            <a:off x="233118" y="787956"/>
            <a:ext cx="8520600" cy="3416400"/>
          </a:xfrm>
        </p:spPr>
        <p:txBody>
          <a:bodyPr/>
          <a:lstStyle/>
          <a:p>
            <a:pPr>
              <a:buFont typeface="+mj-lt"/>
              <a:buAutoNum type="arabicPeriod"/>
            </a:pPr>
            <a:r>
              <a:rPr lang="en-US" sz="1200" dirty="0">
                <a:solidFill>
                  <a:schemeClr val="lt1"/>
                </a:solidFill>
                <a:latin typeface="Montserrat"/>
              </a:rPr>
              <a:t>1.City hotel[61.1%] having more booking as compared to resort hotel[38.9%]."</a:t>
            </a:r>
          </a:p>
          <a:p>
            <a:pPr>
              <a:buFont typeface="+mj-lt"/>
              <a:buAutoNum type="arabicPeriod"/>
            </a:pPr>
            <a:r>
              <a:rPr lang="en-US" sz="1200" dirty="0">
                <a:solidFill>
                  <a:schemeClr val="lt1"/>
                </a:solidFill>
                <a:latin typeface="Montserrat"/>
              </a:rPr>
              <a:t>2.Overall from May: August month is a peak season for the hotel business whereas November and December is slack seasons. </a:t>
            </a:r>
          </a:p>
          <a:p>
            <a:pPr>
              <a:buFont typeface="+mj-lt"/>
              <a:buAutoNum type="arabicPeriod"/>
            </a:pPr>
            <a:r>
              <a:rPr lang="en-US" sz="1200" dirty="0">
                <a:solidFill>
                  <a:schemeClr val="lt1"/>
                </a:solidFill>
                <a:latin typeface="Montserrat"/>
              </a:rPr>
              <a:t>3.Resort hotel is getting more revenue in the month of August."</a:t>
            </a:r>
          </a:p>
          <a:p>
            <a:pPr>
              <a:buFont typeface="+mj-lt"/>
              <a:buAutoNum type="arabicPeriod"/>
            </a:pPr>
            <a:r>
              <a:rPr lang="en-US" sz="1200" dirty="0">
                <a:solidFill>
                  <a:schemeClr val="lt1"/>
                </a:solidFill>
                <a:latin typeface="Montserrat"/>
              </a:rPr>
              <a:t>4.City Hotel having overall more waiting time which interpret it is more crowded than Resort</a:t>
            </a:r>
          </a:p>
          <a:p>
            <a:pPr>
              <a:buFont typeface="+mj-lt"/>
              <a:buAutoNum type="arabicPeriod"/>
            </a:pPr>
            <a:r>
              <a:rPr lang="en-US" sz="1200" dirty="0">
                <a:solidFill>
                  <a:schemeClr val="lt1"/>
                </a:solidFill>
                <a:latin typeface="Montserrat"/>
              </a:rPr>
              <a:t>5. Here we can see the maximum number of customers are from transient category which is near about 75.1%.</a:t>
            </a:r>
          </a:p>
          <a:p>
            <a:pPr>
              <a:buFont typeface="+mj-lt"/>
              <a:buAutoNum type="arabicPeriod"/>
            </a:pPr>
            <a:r>
              <a:rPr lang="en-US" sz="1200" dirty="0">
                <a:solidFill>
                  <a:schemeClr val="lt1"/>
                </a:solidFill>
                <a:latin typeface="Montserrat"/>
              </a:rPr>
              <a:t>6.Distributor channel TA/TO is giving the most booking business</a:t>
            </a:r>
          </a:p>
          <a:p>
            <a:pPr>
              <a:buFont typeface="+mj-lt"/>
              <a:buAutoNum type="arabicPeriod"/>
            </a:pPr>
            <a:r>
              <a:rPr lang="en-US" sz="1200" dirty="0">
                <a:solidFill>
                  <a:schemeClr val="lt1"/>
                </a:solidFill>
                <a:latin typeface="Montserrat"/>
              </a:rPr>
              <a:t>7.Agent ID 531 is giving maximum hotel bookings so this data can be utilized to decide commission % for agent</a:t>
            </a:r>
          </a:p>
          <a:p>
            <a:pPr>
              <a:buFont typeface="+mj-lt"/>
              <a:buAutoNum type="arabicPeriod"/>
            </a:pPr>
            <a:r>
              <a:rPr lang="en-US" sz="1200" dirty="0">
                <a:solidFill>
                  <a:schemeClr val="lt1"/>
                </a:solidFill>
                <a:latin typeface="Montserrat"/>
              </a:rPr>
              <a:t>8.There are high chances of cancellation when waiting period is high.</a:t>
            </a:r>
          </a:p>
          <a:p>
            <a:endParaRPr lang="en-IN" sz="1100" dirty="0">
              <a:solidFill>
                <a:schemeClr val="bg1"/>
              </a:solidFill>
            </a:endParaRPr>
          </a:p>
        </p:txBody>
      </p:sp>
    </p:spTree>
    <p:extLst>
      <p:ext uri="{BB962C8B-B14F-4D97-AF65-F5344CB8AC3E}">
        <p14:creationId xmlns:p14="http://schemas.microsoft.com/office/powerpoint/2010/main" val="34526608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7F31-52C8-B1F8-02B1-AB37A6A8016D}"/>
              </a:ext>
            </a:extLst>
          </p:cNvPr>
          <p:cNvSpPr>
            <a:spLocks noGrp="1"/>
          </p:cNvSpPr>
          <p:nvPr>
            <p:ph type="title"/>
          </p:nvPr>
        </p:nvSpPr>
        <p:spPr>
          <a:noFill/>
          <a:ln>
            <a:noFill/>
          </a:ln>
        </p:spPr>
        <p:txBody>
          <a:bodyPr spcFirstLastPara="1" wrap="square" lIns="91425" tIns="91425" rIns="91425" bIns="91425" anchor="t" anchorCtr="0">
            <a:noAutofit/>
          </a:bodyPr>
          <a:lstStyle/>
          <a:p>
            <a:r>
              <a:rPr lang="en-US" sz="1800" b="1" dirty="0">
                <a:solidFill>
                  <a:schemeClr val="tx1"/>
                </a:solidFill>
                <a:latin typeface="Montserrat" panose="00000500000000000000" pitchFamily="2" charset="0"/>
              </a:rPr>
              <a:t>Challenges</a:t>
            </a:r>
            <a:endParaRPr lang="en-IN" sz="18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3C6ED68B-7B35-7D10-B3FB-B34767EB72DE}"/>
              </a:ext>
            </a:extLst>
          </p:cNvPr>
          <p:cNvSpPr>
            <a:spLocks noGrp="1"/>
          </p:cNvSpPr>
          <p:nvPr>
            <p:ph type="body" idx="1"/>
          </p:nvPr>
        </p:nvSpPr>
        <p:spPr>
          <a:xfrm>
            <a:off x="311700" y="1012912"/>
            <a:ext cx="8520600" cy="3416400"/>
          </a:xfrm>
        </p:spPr>
        <p:txBody>
          <a:bodyPr/>
          <a:lstStyle/>
          <a:p>
            <a:pPr>
              <a:buClrTx/>
              <a:buFont typeface="Arial" panose="020B0604020202020204" pitchFamily="34" charset="0"/>
              <a:buChar char="•"/>
            </a:pPr>
            <a:r>
              <a:rPr lang="en-US" sz="1200" dirty="0">
                <a:solidFill>
                  <a:schemeClr val="lt1"/>
                </a:solidFill>
                <a:latin typeface="Montserrat"/>
              </a:rPr>
              <a:t>Dataset contains a lot of duplications. </a:t>
            </a:r>
          </a:p>
          <a:p>
            <a:pPr>
              <a:buClrTx/>
              <a:buFont typeface="Arial" panose="020B0604020202020204" pitchFamily="34" charset="0"/>
              <a:buChar char="•"/>
            </a:pPr>
            <a:r>
              <a:rPr lang="en-US" sz="1200" dirty="0">
                <a:solidFill>
                  <a:schemeClr val="lt1"/>
                </a:solidFill>
                <a:latin typeface="Montserrat"/>
              </a:rPr>
              <a:t>Against few columns having a lot of Null values.</a:t>
            </a:r>
          </a:p>
          <a:p>
            <a:pPr>
              <a:buClrTx/>
              <a:buFont typeface="Arial" panose="020B0604020202020204" pitchFamily="34" charset="0"/>
              <a:buChar char="•"/>
            </a:pPr>
            <a:r>
              <a:rPr lang="en-US" sz="1200" dirty="0">
                <a:solidFill>
                  <a:schemeClr val="lt1"/>
                </a:solidFill>
                <a:latin typeface="Montserrat"/>
              </a:rPr>
              <a:t>Few dataset columns with wrong datatype format.</a:t>
            </a:r>
          </a:p>
        </p:txBody>
      </p:sp>
    </p:spTree>
    <p:extLst>
      <p:ext uri="{BB962C8B-B14F-4D97-AF65-F5344CB8AC3E}">
        <p14:creationId xmlns:p14="http://schemas.microsoft.com/office/powerpoint/2010/main" val="1613261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43CC655-71CB-D1D8-8E06-AE8D5723E57E}"/>
              </a:ext>
            </a:extLst>
          </p:cNvPr>
          <p:cNvSpPr>
            <a:spLocks noGrp="1"/>
          </p:cNvSpPr>
          <p:nvPr>
            <p:ph type="body" idx="1"/>
          </p:nvPr>
        </p:nvSpPr>
        <p:spPr/>
        <p:txBody>
          <a:bodyPr/>
          <a:lstStyle/>
          <a:p>
            <a:pPr algn="ctr"/>
            <a:endParaRPr lang="en-US" sz="4000" b="1" dirty="0">
              <a:solidFill>
                <a:schemeClr val="bg1"/>
              </a:solidFill>
            </a:endParaRPr>
          </a:p>
          <a:p>
            <a:pPr algn="ctr"/>
            <a:endParaRPr lang="en-US" sz="4000" b="1" dirty="0">
              <a:solidFill>
                <a:srgbClr val="C00000"/>
              </a:solidFill>
            </a:endParaRPr>
          </a:p>
          <a:p>
            <a:pPr marL="114300" indent="0" algn="ctr">
              <a:buNone/>
            </a:pPr>
            <a:r>
              <a:rPr lang="en-US" sz="4000" b="1" dirty="0">
                <a:solidFill>
                  <a:srgbClr val="C00000"/>
                </a:solidFill>
              </a:rPr>
              <a:t>Thank You</a:t>
            </a:r>
            <a:endParaRPr lang="en-IN" sz="4000" b="1" dirty="0">
              <a:solidFill>
                <a:srgbClr val="C00000"/>
              </a:solidFill>
            </a:endParaRPr>
          </a:p>
        </p:txBody>
      </p:sp>
    </p:spTree>
    <p:extLst>
      <p:ext uri="{BB962C8B-B14F-4D97-AF65-F5344CB8AC3E}">
        <p14:creationId xmlns:p14="http://schemas.microsoft.com/office/powerpoint/2010/main" val="2863612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DC677-A508-2EE6-1A08-C9EFBA086EBD}"/>
              </a:ext>
            </a:extLst>
          </p:cNvPr>
          <p:cNvSpPr>
            <a:spLocks noGrp="1"/>
          </p:cNvSpPr>
          <p:nvPr>
            <p:ph type="title"/>
          </p:nvPr>
        </p:nvSpPr>
        <p:spPr>
          <a:noFill/>
          <a:ln>
            <a:noFill/>
          </a:ln>
        </p:spPr>
        <p:txBody>
          <a:bodyPr spcFirstLastPara="1" wrap="square" lIns="91425" tIns="91425" rIns="91425" bIns="91425" anchor="t" anchorCtr="0">
            <a:noAutofit/>
          </a:bodyPr>
          <a:lstStyle/>
          <a:p>
            <a:r>
              <a:rPr lang="en-US" sz="1800" b="1" dirty="0">
                <a:solidFill>
                  <a:schemeClr val="tx1"/>
                </a:solidFill>
                <a:latin typeface="Montserrat" panose="00000500000000000000" pitchFamily="2" charset="0"/>
              </a:rPr>
              <a:t>Activity Work flow </a:t>
            </a:r>
            <a:endParaRPr lang="en-IN" sz="18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121CE891-7CD3-2190-2CD0-BC5A1CD129E2}"/>
              </a:ext>
            </a:extLst>
          </p:cNvPr>
          <p:cNvSpPr>
            <a:spLocks noGrp="1"/>
          </p:cNvSpPr>
          <p:nvPr>
            <p:ph type="body" idx="1"/>
          </p:nvPr>
        </p:nvSpPr>
        <p:spPr/>
        <p:txBody>
          <a:bodyPr/>
          <a:lstStyle/>
          <a:p>
            <a:pPr>
              <a:buClr>
                <a:schemeClr val="accent2"/>
              </a:buClr>
              <a:buFont typeface="Wingdings" panose="05000000000000000000" pitchFamily="2" charset="2"/>
              <a:buChar char="ü"/>
            </a:pPr>
            <a:r>
              <a:rPr lang="en-US" sz="1200" b="1" dirty="0">
                <a:solidFill>
                  <a:schemeClr val="lt1"/>
                </a:solidFill>
                <a:latin typeface="Montserrat"/>
              </a:rPr>
              <a:t>Data Collection and understanding the problem</a:t>
            </a:r>
            <a:r>
              <a:rPr lang="en-US" sz="1200" dirty="0">
                <a:solidFill>
                  <a:schemeClr val="lt1"/>
                </a:solidFill>
                <a:latin typeface="Montserrat"/>
              </a:rPr>
              <a:t>. </a:t>
            </a:r>
          </a:p>
          <a:p>
            <a:pPr marL="114300" indent="0">
              <a:buNone/>
            </a:pPr>
            <a:r>
              <a:rPr lang="en-US" sz="1200" dirty="0">
                <a:solidFill>
                  <a:schemeClr val="lt1"/>
                </a:solidFill>
                <a:latin typeface="Montserrat"/>
              </a:rPr>
              <a:t>We will be going through each variable and do a logical analysis about their meaning and importance for this problem.</a:t>
            </a:r>
          </a:p>
          <a:p>
            <a:pPr marL="114300" indent="0">
              <a:buNone/>
            </a:pPr>
            <a:endParaRPr lang="en-US" sz="1200" dirty="0">
              <a:solidFill>
                <a:schemeClr val="lt1"/>
              </a:solidFill>
              <a:latin typeface="Montserrat"/>
            </a:endParaRPr>
          </a:p>
          <a:p>
            <a:pPr>
              <a:buClrTx/>
              <a:buFont typeface="Wingdings" panose="05000000000000000000" pitchFamily="2" charset="2"/>
              <a:buChar char="ü"/>
            </a:pPr>
            <a:r>
              <a:rPr lang="en-US" sz="1200" b="1" dirty="0">
                <a:solidFill>
                  <a:schemeClr val="lt1"/>
                </a:solidFill>
                <a:latin typeface="Montserrat"/>
              </a:rPr>
              <a:t>Data cleaning and manipulation</a:t>
            </a:r>
          </a:p>
          <a:p>
            <a:pPr marL="114300" indent="0">
              <a:buNone/>
            </a:pPr>
            <a:r>
              <a:rPr lang="en-US" sz="1200" dirty="0">
                <a:solidFill>
                  <a:schemeClr val="lt1"/>
                </a:solidFill>
                <a:latin typeface="Montserrat"/>
              </a:rPr>
              <a:t>We'll clean the dataset and handle the missing data, outliers and categorical variables.</a:t>
            </a:r>
          </a:p>
          <a:p>
            <a:pPr marL="114300" indent="0">
              <a:buNone/>
            </a:pPr>
            <a:r>
              <a:rPr lang="en-US" sz="1200" dirty="0">
                <a:solidFill>
                  <a:schemeClr val="lt1"/>
                </a:solidFill>
                <a:latin typeface="Montserrat"/>
              </a:rPr>
              <a:t>Test assumptions. We'll check if our data meets the assumptions required by most multivariate techniques.</a:t>
            </a:r>
          </a:p>
          <a:p>
            <a:pPr marL="114300" indent="0">
              <a:buNone/>
            </a:pPr>
            <a:endParaRPr lang="en-US" sz="1200" b="1" dirty="0">
              <a:solidFill>
                <a:schemeClr val="lt1"/>
              </a:solidFill>
              <a:latin typeface="Montserrat"/>
            </a:endParaRPr>
          </a:p>
          <a:p>
            <a:pPr>
              <a:buClrTx/>
              <a:buFont typeface="Wingdings" panose="05000000000000000000" pitchFamily="2" charset="2"/>
              <a:buChar char="ü"/>
            </a:pPr>
            <a:r>
              <a:rPr lang="en-US" sz="1200" b="1" dirty="0">
                <a:solidFill>
                  <a:schemeClr val="lt1"/>
                </a:solidFill>
                <a:latin typeface="Montserrat"/>
              </a:rPr>
              <a:t>EDA ( Exploratory Data Analysis) and </a:t>
            </a:r>
            <a:r>
              <a:rPr lang="en-IN" sz="1200" b="1" dirty="0">
                <a:solidFill>
                  <a:schemeClr val="lt1"/>
                </a:solidFill>
                <a:latin typeface="Montserrat"/>
              </a:rPr>
              <a:t>visualization</a:t>
            </a:r>
            <a:endParaRPr lang="en-US" sz="1200" b="1" dirty="0">
              <a:solidFill>
                <a:schemeClr val="lt1"/>
              </a:solidFill>
              <a:latin typeface="Montserrat"/>
            </a:endParaRPr>
          </a:p>
          <a:p>
            <a:pPr marL="114300" indent="0">
              <a:buNone/>
            </a:pPr>
            <a:r>
              <a:rPr lang="en-US" sz="1200" b="1" dirty="0">
                <a:solidFill>
                  <a:schemeClr val="lt1"/>
                </a:solidFill>
                <a:latin typeface="Montserrat"/>
              </a:rPr>
              <a:t>	Univariate analysis</a:t>
            </a:r>
          </a:p>
          <a:p>
            <a:pPr marL="114300" indent="0">
              <a:buNone/>
            </a:pPr>
            <a:r>
              <a:rPr lang="en-US" sz="1200" dirty="0">
                <a:solidFill>
                  <a:schemeClr val="lt1"/>
                </a:solidFill>
                <a:latin typeface="Montserrat"/>
              </a:rPr>
              <a:t>	The data we are analyzing is only one variable</a:t>
            </a:r>
          </a:p>
          <a:p>
            <a:pPr marL="114300" indent="0">
              <a:buNone/>
            </a:pPr>
            <a:r>
              <a:rPr lang="en-US" sz="1200" b="1" dirty="0">
                <a:solidFill>
                  <a:schemeClr val="lt1"/>
                </a:solidFill>
                <a:latin typeface="Montserrat"/>
              </a:rPr>
              <a:t>	Bivariate analysis</a:t>
            </a:r>
          </a:p>
          <a:p>
            <a:pPr marL="114300" indent="0">
              <a:buNone/>
            </a:pPr>
            <a:r>
              <a:rPr lang="en-US" sz="1200" dirty="0">
                <a:solidFill>
                  <a:schemeClr val="lt1"/>
                </a:solidFill>
                <a:latin typeface="Montserrat"/>
              </a:rPr>
              <a:t>	We are comparing two variables to study their relationship </a:t>
            </a:r>
          </a:p>
          <a:p>
            <a:pPr marL="114300" indent="0">
              <a:buNone/>
            </a:pPr>
            <a:r>
              <a:rPr lang="en-US" sz="1200" b="1" dirty="0">
                <a:solidFill>
                  <a:schemeClr val="lt1"/>
                </a:solidFill>
                <a:latin typeface="Montserrat"/>
              </a:rPr>
              <a:t>	Multivariate analysis</a:t>
            </a:r>
          </a:p>
          <a:p>
            <a:pPr marL="114300" indent="0">
              <a:buNone/>
            </a:pPr>
            <a:r>
              <a:rPr lang="en-US" sz="1200" dirty="0">
                <a:solidFill>
                  <a:schemeClr val="lt1"/>
                </a:solidFill>
                <a:latin typeface="Montserrat"/>
              </a:rPr>
              <a:t>	Same as Bivariate analysis but only we are comparing more than two variables</a:t>
            </a:r>
          </a:p>
          <a:p>
            <a:pPr marL="114300" indent="0">
              <a:buNone/>
            </a:pPr>
            <a:endParaRPr lang="en-US" sz="1200" dirty="0">
              <a:solidFill>
                <a:schemeClr val="lt1"/>
              </a:solidFill>
              <a:latin typeface="Montserrat"/>
            </a:endParaRPr>
          </a:p>
          <a:p>
            <a:pPr marL="114300" indent="0">
              <a:buNone/>
            </a:pPr>
            <a:endParaRPr lang="en-US" sz="1200" dirty="0">
              <a:solidFill>
                <a:schemeClr val="lt1"/>
              </a:solidFill>
              <a:latin typeface="Montserrat"/>
            </a:endParaRPr>
          </a:p>
          <a:p>
            <a:pPr marL="114300" indent="0">
              <a:buNone/>
            </a:pPr>
            <a:endParaRPr lang="en-US" sz="1200" dirty="0">
              <a:solidFill>
                <a:schemeClr val="lt1"/>
              </a:solidFill>
              <a:latin typeface="Montserrat"/>
            </a:endParaRPr>
          </a:p>
          <a:p>
            <a:endParaRPr lang="en-IN" sz="1400" dirty="0"/>
          </a:p>
        </p:txBody>
      </p:sp>
      <p:pic>
        <p:nvPicPr>
          <p:cNvPr id="4" name="Picture 3">
            <a:extLst>
              <a:ext uri="{FF2B5EF4-FFF2-40B4-BE49-F238E27FC236}">
                <a16:creationId xmlns:a16="http://schemas.microsoft.com/office/drawing/2014/main" id="{0BF31353-A6D6-5136-0BDA-B45643F41AF9}"/>
              </a:ext>
            </a:extLst>
          </p:cNvPr>
          <p:cNvPicPr>
            <a:picLocks noChangeAspect="1"/>
          </p:cNvPicPr>
          <p:nvPr/>
        </p:nvPicPr>
        <p:blipFill>
          <a:blip r:embed="rId2"/>
          <a:stretch>
            <a:fillRect/>
          </a:stretch>
        </p:blipFill>
        <p:spPr>
          <a:xfrm>
            <a:off x="6641550" y="2747213"/>
            <a:ext cx="1945238" cy="1451447"/>
          </a:xfrm>
          <a:prstGeom prst="rect">
            <a:avLst/>
          </a:prstGeom>
        </p:spPr>
      </p:pic>
    </p:spTree>
    <p:extLst>
      <p:ext uri="{BB962C8B-B14F-4D97-AF65-F5344CB8AC3E}">
        <p14:creationId xmlns:p14="http://schemas.microsoft.com/office/powerpoint/2010/main" val="3249058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661C8C2-05C3-876F-7245-44EBA3268619}"/>
              </a:ext>
            </a:extLst>
          </p:cNvPr>
          <p:cNvGraphicFramePr>
            <a:graphicFrameLocks noGrp="1"/>
          </p:cNvGraphicFramePr>
          <p:nvPr>
            <p:extLst>
              <p:ext uri="{D42A27DB-BD31-4B8C-83A1-F6EECF244321}">
                <p14:modId xmlns:p14="http://schemas.microsoft.com/office/powerpoint/2010/main" val="4006540837"/>
              </p:ext>
            </p:extLst>
          </p:nvPr>
        </p:nvGraphicFramePr>
        <p:xfrm>
          <a:off x="685800" y="1152475"/>
          <a:ext cx="7172325" cy="3327470"/>
        </p:xfrm>
        <a:graphic>
          <a:graphicData uri="http://schemas.openxmlformats.org/drawingml/2006/table">
            <a:tbl>
              <a:tblPr>
                <a:tableStyleId>{5C22544A-7EE6-4342-B048-85BDC9FD1C3A}</a:tableStyleId>
              </a:tblPr>
              <a:tblGrid>
                <a:gridCol w="2539167">
                  <a:extLst>
                    <a:ext uri="{9D8B030D-6E8A-4147-A177-3AD203B41FA5}">
                      <a16:colId xmlns:a16="http://schemas.microsoft.com/office/drawing/2014/main" val="3834462523"/>
                    </a:ext>
                  </a:extLst>
                </a:gridCol>
                <a:gridCol w="4633158">
                  <a:extLst>
                    <a:ext uri="{9D8B030D-6E8A-4147-A177-3AD203B41FA5}">
                      <a16:colId xmlns:a16="http://schemas.microsoft.com/office/drawing/2014/main" val="3079016688"/>
                    </a:ext>
                  </a:extLst>
                </a:gridCol>
              </a:tblGrid>
              <a:tr h="201554">
                <a:tc>
                  <a:txBody>
                    <a:bodyPr/>
                    <a:lstStyle/>
                    <a:p>
                      <a:pPr algn="l" fontAlgn="b"/>
                      <a:r>
                        <a:rPr lang="en-IN" sz="1400" u="none" strike="noStrike">
                          <a:effectLst/>
                        </a:rPr>
                        <a:t>Data Input</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IN" sz="1400" u="none" strike="noStrike">
                          <a:effectLst/>
                        </a:rPr>
                        <a:t>Description</a:t>
                      </a:r>
                      <a:endParaRPr lang="en-IN" sz="1400" b="1"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976837090"/>
                  </a:ext>
                </a:extLst>
              </a:tr>
              <a:tr h="161243">
                <a:tc>
                  <a:txBody>
                    <a:bodyPr/>
                    <a:lstStyle/>
                    <a:p>
                      <a:pPr algn="l" fontAlgn="b"/>
                      <a:r>
                        <a:rPr lang="en-IN" sz="1100" u="none" strike="noStrike">
                          <a:effectLst/>
                        </a:rPr>
                        <a:t>hotel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IN" sz="1100" u="none" strike="noStrike">
                          <a:effectLst/>
                        </a:rPr>
                        <a:t>City and Resort hotel</a:t>
                      </a:r>
                      <a:endParaRPr lang="en-IN"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461424328"/>
                  </a:ext>
                </a:extLst>
              </a:tr>
              <a:tr h="161243">
                <a:tc>
                  <a:txBody>
                    <a:bodyPr/>
                    <a:lstStyle/>
                    <a:p>
                      <a:pPr algn="l" fontAlgn="b"/>
                      <a:r>
                        <a:rPr lang="en-IN" sz="1100" u="none" strike="noStrike">
                          <a:effectLst/>
                        </a:rPr>
                        <a:t>is_canceled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US" sz="1100" u="none" strike="noStrike">
                          <a:effectLst/>
                        </a:rPr>
                        <a:t>indicating booking cancelled (1) or not canelled (0)</a:t>
                      </a:r>
                      <a:endParaRPr lang="en-US"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128030167"/>
                  </a:ext>
                </a:extLst>
              </a:tr>
              <a:tr h="302330">
                <a:tc>
                  <a:txBody>
                    <a:bodyPr/>
                    <a:lstStyle/>
                    <a:p>
                      <a:pPr algn="l" fontAlgn="b"/>
                      <a:r>
                        <a:rPr lang="en-IN" sz="1100" u="none" strike="noStrike" dirty="0">
                          <a:effectLst/>
                        </a:rPr>
                        <a:t>lead_time</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t"/>
                      <a:r>
                        <a:rPr lang="en-US" sz="1100" u="none" strike="noStrike">
                          <a:effectLst/>
                        </a:rPr>
                        <a:t>the time difference between booking date and actual check in</a:t>
                      </a:r>
                      <a:endParaRPr lang="en-US"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2607027939"/>
                  </a:ext>
                </a:extLst>
              </a:tr>
              <a:tr h="161243">
                <a:tc>
                  <a:txBody>
                    <a:bodyPr/>
                    <a:lstStyle/>
                    <a:p>
                      <a:pPr algn="l" fontAlgn="b"/>
                      <a:r>
                        <a:rPr lang="en-IN" sz="1100" u="none" strike="noStrike">
                          <a:effectLst/>
                        </a:rPr>
                        <a:t>arrival_date_year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IN" sz="1100" u="none" strike="noStrike">
                          <a:effectLst/>
                        </a:rPr>
                        <a:t>Year of arrival date </a:t>
                      </a:r>
                      <a:endParaRPr lang="en-IN"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012655742"/>
                  </a:ext>
                </a:extLst>
              </a:tr>
              <a:tr h="161243">
                <a:tc>
                  <a:txBody>
                    <a:bodyPr/>
                    <a:lstStyle/>
                    <a:p>
                      <a:pPr algn="l" fontAlgn="b"/>
                      <a:r>
                        <a:rPr lang="en-IN" sz="1100" u="none" strike="noStrike">
                          <a:effectLst/>
                        </a:rPr>
                        <a:t>arrival_date_month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IN" sz="1100" u="none" strike="noStrike">
                          <a:effectLst/>
                        </a:rPr>
                        <a:t>Month of arrival date</a:t>
                      </a:r>
                      <a:endParaRPr lang="en-IN"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91672573"/>
                  </a:ext>
                </a:extLst>
              </a:tr>
              <a:tr h="161243">
                <a:tc>
                  <a:txBody>
                    <a:bodyPr/>
                    <a:lstStyle/>
                    <a:p>
                      <a:pPr algn="l" fontAlgn="b"/>
                      <a:r>
                        <a:rPr lang="en-IN" sz="1100" u="none" strike="noStrike">
                          <a:effectLst/>
                        </a:rPr>
                        <a:t>arrival_date_week_number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US" sz="1100" u="none" strike="noStrike">
                          <a:effectLst/>
                        </a:rPr>
                        <a:t>Week no of year for arrival date</a:t>
                      </a:r>
                      <a:endParaRPr lang="en-US"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57472521"/>
                  </a:ext>
                </a:extLst>
              </a:tr>
              <a:tr h="161243">
                <a:tc>
                  <a:txBody>
                    <a:bodyPr/>
                    <a:lstStyle/>
                    <a:p>
                      <a:pPr algn="l" fontAlgn="b"/>
                      <a:r>
                        <a:rPr lang="en-US" sz="1100" u="none" strike="noStrike">
                          <a:effectLst/>
                        </a:rPr>
                        <a:t>arrival_date_day_of_month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IN" sz="1100" u="none" strike="noStrike">
                          <a:effectLst/>
                        </a:rPr>
                        <a:t>day of arrival date</a:t>
                      </a:r>
                      <a:endParaRPr lang="en-IN"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2125673841"/>
                  </a:ext>
                </a:extLst>
              </a:tr>
              <a:tr h="161243">
                <a:tc>
                  <a:txBody>
                    <a:bodyPr/>
                    <a:lstStyle/>
                    <a:p>
                      <a:pPr algn="l" fontAlgn="b"/>
                      <a:r>
                        <a:rPr lang="en-IN" sz="1100" u="none" strike="noStrike">
                          <a:effectLst/>
                        </a:rPr>
                        <a:t>stays_in_weekend_nights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IN" sz="1100" u="none" strike="noStrike">
                          <a:effectLst/>
                        </a:rPr>
                        <a:t>no of weekends night</a:t>
                      </a:r>
                      <a:endParaRPr lang="en-IN"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3622780478"/>
                  </a:ext>
                </a:extLst>
              </a:tr>
              <a:tr h="161243">
                <a:tc>
                  <a:txBody>
                    <a:bodyPr/>
                    <a:lstStyle/>
                    <a:p>
                      <a:pPr algn="l" fontAlgn="b"/>
                      <a:r>
                        <a:rPr lang="en-IN" sz="1100" u="none" strike="noStrike">
                          <a:effectLst/>
                        </a:rPr>
                        <a:t>stays_in_week_nights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IN" sz="1100" u="none" strike="noStrike">
                          <a:effectLst/>
                        </a:rPr>
                        <a:t>no of week nights</a:t>
                      </a:r>
                      <a:endParaRPr lang="en-IN"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2850725815"/>
                  </a:ext>
                </a:extLst>
              </a:tr>
              <a:tr h="161243">
                <a:tc>
                  <a:txBody>
                    <a:bodyPr/>
                    <a:lstStyle/>
                    <a:p>
                      <a:pPr algn="l" fontAlgn="b"/>
                      <a:r>
                        <a:rPr lang="en-IN" sz="1100" u="none" strike="noStrike">
                          <a:effectLst/>
                        </a:rPr>
                        <a:t>adults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IN" sz="1100" u="none" strike="noStrike" dirty="0">
                          <a:effectLst/>
                        </a:rPr>
                        <a:t>no of adults</a:t>
                      </a:r>
                      <a:endParaRPr lang="en-IN" sz="1100" b="0" i="0" u="none" strike="noStrike"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3350469244"/>
                  </a:ext>
                </a:extLst>
              </a:tr>
              <a:tr h="161243">
                <a:tc>
                  <a:txBody>
                    <a:bodyPr/>
                    <a:lstStyle/>
                    <a:p>
                      <a:pPr algn="l" fontAlgn="b"/>
                      <a:r>
                        <a:rPr lang="en-IN" sz="1100" u="none" strike="noStrike">
                          <a:effectLst/>
                        </a:rPr>
                        <a:t>children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IN" sz="1100" u="none" strike="noStrike">
                          <a:effectLst/>
                        </a:rPr>
                        <a:t>no of children</a:t>
                      </a:r>
                      <a:endParaRPr lang="en-IN"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923705696"/>
                  </a:ext>
                </a:extLst>
              </a:tr>
              <a:tr h="161243">
                <a:tc>
                  <a:txBody>
                    <a:bodyPr/>
                    <a:lstStyle/>
                    <a:p>
                      <a:pPr algn="l" fontAlgn="b"/>
                      <a:r>
                        <a:rPr lang="en-IN" sz="1100" u="none" strike="noStrike">
                          <a:effectLst/>
                        </a:rPr>
                        <a:t>babies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IN" sz="1100" u="none" strike="noStrike">
                          <a:effectLst/>
                        </a:rPr>
                        <a:t>no of babies</a:t>
                      </a:r>
                      <a:endParaRPr lang="en-IN"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2288158873"/>
                  </a:ext>
                </a:extLst>
              </a:tr>
              <a:tr h="161243">
                <a:tc>
                  <a:txBody>
                    <a:bodyPr/>
                    <a:lstStyle/>
                    <a:p>
                      <a:pPr algn="l" fontAlgn="b"/>
                      <a:r>
                        <a:rPr lang="en-IN" sz="1100" u="none" strike="noStrike">
                          <a:effectLst/>
                        </a:rPr>
                        <a:t>meal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IN" sz="1100" u="none" strike="noStrike">
                          <a:effectLst/>
                        </a:rPr>
                        <a:t>type of meal</a:t>
                      </a:r>
                      <a:endParaRPr lang="en-IN"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766179980"/>
                  </a:ext>
                </a:extLst>
              </a:tr>
              <a:tr h="161243">
                <a:tc>
                  <a:txBody>
                    <a:bodyPr/>
                    <a:lstStyle/>
                    <a:p>
                      <a:pPr algn="l" fontAlgn="b"/>
                      <a:r>
                        <a:rPr lang="en-IN" sz="1100" u="none" strike="noStrike">
                          <a:effectLst/>
                        </a:rPr>
                        <a:t>country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IN" sz="1100" u="none" strike="noStrike">
                          <a:effectLst/>
                        </a:rPr>
                        <a:t>customers country of origin</a:t>
                      </a:r>
                      <a:endParaRPr lang="en-IN"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161117522"/>
                  </a:ext>
                </a:extLst>
              </a:tr>
              <a:tr h="161243">
                <a:tc>
                  <a:txBody>
                    <a:bodyPr/>
                    <a:lstStyle/>
                    <a:p>
                      <a:pPr algn="l" fontAlgn="b"/>
                      <a:r>
                        <a:rPr lang="en-IN" sz="1100" u="none" strike="noStrike">
                          <a:effectLst/>
                        </a:rPr>
                        <a:t>market_segment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IN" sz="1100" u="none" strike="noStrike">
                          <a:effectLst/>
                        </a:rPr>
                        <a:t>Market segment type </a:t>
                      </a:r>
                      <a:endParaRPr lang="en-IN"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2939207705"/>
                  </a:ext>
                </a:extLst>
              </a:tr>
              <a:tr h="161243">
                <a:tc>
                  <a:txBody>
                    <a:bodyPr/>
                    <a:lstStyle/>
                    <a:p>
                      <a:pPr algn="l" fontAlgn="b"/>
                      <a:r>
                        <a:rPr lang="en-IN" sz="1100" u="none" strike="noStrike">
                          <a:effectLst/>
                        </a:rPr>
                        <a:t>distribution_channel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IN" sz="1100" u="none" strike="noStrike">
                          <a:effectLst/>
                        </a:rPr>
                        <a:t>booking description channel</a:t>
                      </a:r>
                      <a:endParaRPr lang="en-IN" sz="11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3498855989"/>
                  </a:ext>
                </a:extLst>
              </a:tr>
              <a:tr h="161243">
                <a:tc>
                  <a:txBody>
                    <a:bodyPr/>
                    <a:lstStyle/>
                    <a:p>
                      <a:pPr algn="l" fontAlgn="b"/>
                      <a:r>
                        <a:rPr lang="en-IN" sz="1100" u="none" strike="noStrike">
                          <a:effectLst/>
                        </a:rPr>
                        <a:t>is_repeated_guest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US" sz="1100" u="none" strike="noStrike" dirty="0">
                          <a:effectLst/>
                        </a:rPr>
                        <a:t>if repeated guest (1) or no(0)</a:t>
                      </a:r>
                      <a:endParaRPr lang="en-US" sz="1100" b="0" i="0" u="none" strike="noStrike"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855542172"/>
                  </a:ext>
                </a:extLst>
              </a:tr>
            </a:tbl>
          </a:graphicData>
        </a:graphic>
      </p:graphicFrame>
      <p:sp>
        <p:nvSpPr>
          <p:cNvPr id="7" name="Title 6">
            <a:extLst>
              <a:ext uri="{FF2B5EF4-FFF2-40B4-BE49-F238E27FC236}">
                <a16:creationId xmlns:a16="http://schemas.microsoft.com/office/drawing/2014/main" id="{5DC9F3B0-0259-91D8-B660-140A9C8B0FC6}"/>
              </a:ext>
            </a:extLst>
          </p:cNvPr>
          <p:cNvSpPr>
            <a:spLocks noGrp="1"/>
          </p:cNvSpPr>
          <p:nvPr>
            <p:ph type="title"/>
          </p:nvPr>
        </p:nvSpPr>
        <p:spPr>
          <a:noFill/>
          <a:ln>
            <a:noFill/>
          </a:ln>
        </p:spPr>
        <p:txBody>
          <a:bodyPr spcFirstLastPara="1" wrap="square" lIns="91425" tIns="91425" rIns="91425" bIns="91425" anchor="t" anchorCtr="0">
            <a:noAutofit/>
          </a:bodyPr>
          <a:lstStyle/>
          <a:p>
            <a:r>
              <a:rPr lang="en-US" sz="1800" b="1" dirty="0">
                <a:solidFill>
                  <a:schemeClr val="tx1"/>
                </a:solidFill>
                <a:latin typeface="Montserrat" panose="00000500000000000000" pitchFamily="2" charset="0"/>
              </a:rPr>
              <a:t>Data Collection and understanding dataset input </a:t>
            </a:r>
            <a:br>
              <a:rPr lang="en-US" sz="1800" b="1" dirty="0">
                <a:solidFill>
                  <a:schemeClr val="tx1"/>
                </a:solidFill>
                <a:latin typeface="Montserrat" panose="00000500000000000000" pitchFamily="2" charset="0"/>
              </a:rPr>
            </a:br>
            <a:endParaRPr lang="en-IN" sz="1800" b="1" dirty="0">
              <a:solidFill>
                <a:schemeClr val="tx1"/>
              </a:solidFill>
              <a:latin typeface="Montserrat" panose="00000500000000000000" pitchFamily="2" charset="0"/>
            </a:endParaRPr>
          </a:p>
        </p:txBody>
      </p:sp>
    </p:spTree>
    <p:extLst>
      <p:ext uri="{BB962C8B-B14F-4D97-AF65-F5344CB8AC3E}">
        <p14:creationId xmlns:p14="http://schemas.microsoft.com/office/powerpoint/2010/main" val="25845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7C045-6F63-1B4B-D61D-D0C52B6ED231}"/>
              </a:ext>
            </a:extLst>
          </p:cNvPr>
          <p:cNvSpPr>
            <a:spLocks noGrp="1"/>
          </p:cNvSpPr>
          <p:nvPr>
            <p:ph type="title"/>
          </p:nvPr>
        </p:nvSpPr>
        <p:spPr>
          <a:noFill/>
          <a:ln>
            <a:noFill/>
          </a:ln>
        </p:spPr>
        <p:txBody>
          <a:bodyPr spcFirstLastPara="1" wrap="square" lIns="91425" tIns="91425" rIns="91425" bIns="91425" anchor="t" anchorCtr="0">
            <a:noAutofit/>
          </a:bodyPr>
          <a:lstStyle/>
          <a:p>
            <a:r>
              <a:rPr lang="en-US" sz="1800" b="1" dirty="0">
                <a:solidFill>
                  <a:schemeClr val="tx1"/>
                </a:solidFill>
                <a:latin typeface="Montserrat" panose="00000500000000000000" pitchFamily="2" charset="0"/>
              </a:rPr>
              <a:t>Data Collection and understanding dataset input</a:t>
            </a:r>
            <a:endParaRPr lang="en-IN" sz="1800" b="1" dirty="0">
              <a:solidFill>
                <a:schemeClr val="tx1"/>
              </a:solidFill>
              <a:latin typeface="Montserrat" panose="00000500000000000000" pitchFamily="2" charset="0"/>
            </a:endParaRPr>
          </a:p>
        </p:txBody>
      </p:sp>
      <p:graphicFrame>
        <p:nvGraphicFramePr>
          <p:cNvPr id="4" name="Table 3">
            <a:extLst>
              <a:ext uri="{FF2B5EF4-FFF2-40B4-BE49-F238E27FC236}">
                <a16:creationId xmlns:a16="http://schemas.microsoft.com/office/drawing/2014/main" id="{D3ECAEE5-876E-8585-9C34-8C155E47EBB6}"/>
              </a:ext>
            </a:extLst>
          </p:cNvPr>
          <p:cNvGraphicFramePr>
            <a:graphicFrameLocks noGrp="1"/>
          </p:cNvGraphicFramePr>
          <p:nvPr>
            <p:extLst>
              <p:ext uri="{D42A27DB-BD31-4B8C-83A1-F6EECF244321}">
                <p14:modId xmlns:p14="http://schemas.microsoft.com/office/powerpoint/2010/main" val="3535852153"/>
              </p:ext>
            </p:extLst>
          </p:nvPr>
        </p:nvGraphicFramePr>
        <p:xfrm>
          <a:off x="714374" y="1152577"/>
          <a:ext cx="6950870" cy="3349200"/>
        </p:xfrm>
        <a:graphic>
          <a:graphicData uri="http://schemas.openxmlformats.org/drawingml/2006/table">
            <a:tbl>
              <a:tblPr>
                <a:tableStyleId>{5C22544A-7EE6-4342-B048-85BDC9FD1C3A}</a:tableStyleId>
              </a:tblPr>
              <a:tblGrid>
                <a:gridCol w="2460768">
                  <a:extLst>
                    <a:ext uri="{9D8B030D-6E8A-4147-A177-3AD203B41FA5}">
                      <a16:colId xmlns:a16="http://schemas.microsoft.com/office/drawing/2014/main" val="4244306526"/>
                    </a:ext>
                  </a:extLst>
                </a:gridCol>
                <a:gridCol w="4490102">
                  <a:extLst>
                    <a:ext uri="{9D8B030D-6E8A-4147-A177-3AD203B41FA5}">
                      <a16:colId xmlns:a16="http://schemas.microsoft.com/office/drawing/2014/main" val="418363984"/>
                    </a:ext>
                  </a:extLst>
                </a:gridCol>
              </a:tblGrid>
              <a:tr h="202558">
                <a:tc>
                  <a:txBody>
                    <a:bodyPr/>
                    <a:lstStyle/>
                    <a:p>
                      <a:pPr algn="l" fontAlgn="b"/>
                      <a:r>
                        <a:rPr lang="en-IN" sz="1400" u="none" strike="noStrike">
                          <a:effectLst/>
                        </a:rPr>
                        <a:t>Data Input</a:t>
                      </a:r>
                      <a:endParaRPr lang="en-IN" sz="1400" b="1" i="0" u="none" strike="noStrike">
                        <a:solidFill>
                          <a:srgbClr val="000000"/>
                        </a:solidFill>
                        <a:effectLst/>
                        <a:latin typeface="Calibri" panose="020F0502020204030204" pitchFamily="34" charset="0"/>
                      </a:endParaRPr>
                    </a:p>
                  </a:txBody>
                  <a:tcPr marL="7395" marR="7395" marT="7395" marB="0" anchor="b"/>
                </a:tc>
                <a:tc>
                  <a:txBody>
                    <a:bodyPr/>
                    <a:lstStyle/>
                    <a:p>
                      <a:pPr algn="l" fontAlgn="t"/>
                      <a:r>
                        <a:rPr lang="en-IN" sz="1400" u="none" strike="noStrike">
                          <a:effectLst/>
                        </a:rPr>
                        <a:t>Description</a:t>
                      </a:r>
                      <a:endParaRPr lang="en-IN" sz="1400" b="1" i="0" u="none" strike="noStrike">
                        <a:solidFill>
                          <a:srgbClr val="000000"/>
                        </a:solidFill>
                        <a:effectLst/>
                        <a:latin typeface="Calibri" panose="020F0502020204030204" pitchFamily="34" charset="0"/>
                      </a:endParaRPr>
                    </a:p>
                  </a:txBody>
                  <a:tcPr marL="7395" marR="7395" marT="7395" marB="0"/>
                </a:tc>
                <a:extLst>
                  <a:ext uri="{0D108BD9-81ED-4DB2-BD59-A6C34878D82A}">
                    <a16:rowId xmlns:a16="http://schemas.microsoft.com/office/drawing/2014/main" val="3368263070"/>
                  </a:ext>
                </a:extLst>
              </a:tr>
              <a:tr h="324092">
                <a:tc>
                  <a:txBody>
                    <a:bodyPr/>
                    <a:lstStyle/>
                    <a:p>
                      <a:pPr algn="l" fontAlgn="b"/>
                      <a:r>
                        <a:rPr lang="en-IN" sz="1100" u="none" strike="noStrike">
                          <a:effectLst/>
                        </a:rPr>
                        <a:t>previous_cancellations</a:t>
                      </a:r>
                      <a:endParaRPr lang="en-IN" sz="11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t"/>
                      <a:r>
                        <a:rPr lang="en-US" sz="1100" u="none" strike="noStrike">
                          <a:effectLst/>
                        </a:rPr>
                        <a:t>no of previous bookings those are cancelled by the customer before the current booking</a:t>
                      </a:r>
                      <a:endParaRPr lang="en-US" sz="1100" b="0" i="0" u="none" strike="noStrike">
                        <a:solidFill>
                          <a:srgbClr val="000000"/>
                        </a:solidFill>
                        <a:effectLst/>
                        <a:latin typeface="Calibri" panose="020F0502020204030204" pitchFamily="34" charset="0"/>
                      </a:endParaRPr>
                    </a:p>
                  </a:txBody>
                  <a:tcPr marL="7395" marR="7395" marT="7395" marB="0"/>
                </a:tc>
                <a:extLst>
                  <a:ext uri="{0D108BD9-81ED-4DB2-BD59-A6C34878D82A}">
                    <a16:rowId xmlns:a16="http://schemas.microsoft.com/office/drawing/2014/main" val="2041648800"/>
                  </a:ext>
                </a:extLst>
              </a:tr>
              <a:tr h="324092">
                <a:tc>
                  <a:txBody>
                    <a:bodyPr/>
                    <a:lstStyle/>
                    <a:p>
                      <a:pPr algn="l" fontAlgn="b"/>
                      <a:r>
                        <a:rPr lang="en-IN" sz="1100" u="none" strike="noStrike">
                          <a:effectLst/>
                        </a:rPr>
                        <a:t>previous_bookings_not_canceled</a:t>
                      </a:r>
                      <a:endParaRPr lang="en-IN" sz="11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t"/>
                      <a:r>
                        <a:rPr lang="en-US" sz="1100" u="none" strike="noStrike">
                          <a:effectLst/>
                        </a:rPr>
                        <a:t>no of previous bookings not cancelled by the customer before the current booking</a:t>
                      </a:r>
                      <a:endParaRPr lang="en-US" sz="1100" b="0" i="0" u="none" strike="noStrike">
                        <a:solidFill>
                          <a:srgbClr val="000000"/>
                        </a:solidFill>
                        <a:effectLst/>
                        <a:latin typeface="Calibri" panose="020F0502020204030204" pitchFamily="34" charset="0"/>
                      </a:endParaRPr>
                    </a:p>
                  </a:txBody>
                  <a:tcPr marL="7395" marR="7395" marT="7395" marB="0"/>
                </a:tc>
                <a:extLst>
                  <a:ext uri="{0D108BD9-81ED-4DB2-BD59-A6C34878D82A}">
                    <a16:rowId xmlns:a16="http://schemas.microsoft.com/office/drawing/2014/main" val="52402168"/>
                  </a:ext>
                </a:extLst>
              </a:tr>
              <a:tr h="162046">
                <a:tc>
                  <a:txBody>
                    <a:bodyPr/>
                    <a:lstStyle/>
                    <a:p>
                      <a:pPr algn="l" fontAlgn="b"/>
                      <a:r>
                        <a:rPr lang="en-IN" sz="1100" u="none" strike="noStrike">
                          <a:effectLst/>
                        </a:rPr>
                        <a:t>reserved_room_type</a:t>
                      </a:r>
                      <a:endParaRPr lang="en-IN" sz="11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t"/>
                      <a:r>
                        <a:rPr lang="en-IN" sz="1100" u="none" strike="noStrike">
                          <a:effectLst/>
                        </a:rPr>
                        <a:t>Type of reserved room</a:t>
                      </a:r>
                      <a:endParaRPr lang="en-IN" sz="1100" b="0" i="0" u="none" strike="noStrike">
                        <a:solidFill>
                          <a:srgbClr val="000000"/>
                        </a:solidFill>
                        <a:effectLst/>
                        <a:latin typeface="Calibri" panose="020F0502020204030204" pitchFamily="34" charset="0"/>
                      </a:endParaRPr>
                    </a:p>
                  </a:txBody>
                  <a:tcPr marL="7395" marR="7395" marT="7395" marB="0"/>
                </a:tc>
                <a:extLst>
                  <a:ext uri="{0D108BD9-81ED-4DB2-BD59-A6C34878D82A}">
                    <a16:rowId xmlns:a16="http://schemas.microsoft.com/office/drawing/2014/main" val="3047060675"/>
                  </a:ext>
                </a:extLst>
              </a:tr>
              <a:tr h="162046">
                <a:tc>
                  <a:txBody>
                    <a:bodyPr/>
                    <a:lstStyle/>
                    <a:p>
                      <a:pPr algn="l" fontAlgn="b"/>
                      <a:r>
                        <a:rPr lang="en-IN" sz="1100" u="none" strike="noStrike">
                          <a:effectLst/>
                        </a:rPr>
                        <a:t>assigned_room_type</a:t>
                      </a:r>
                      <a:endParaRPr lang="en-IN" sz="11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t"/>
                      <a:r>
                        <a:rPr lang="en-IN" sz="1100" u="none" strike="noStrike">
                          <a:effectLst/>
                        </a:rPr>
                        <a:t>Type of assigned room</a:t>
                      </a:r>
                      <a:endParaRPr lang="en-IN" sz="1100" b="0" i="0" u="none" strike="noStrike">
                        <a:solidFill>
                          <a:srgbClr val="000000"/>
                        </a:solidFill>
                        <a:effectLst/>
                        <a:latin typeface="Calibri" panose="020F0502020204030204" pitchFamily="34" charset="0"/>
                      </a:endParaRPr>
                    </a:p>
                  </a:txBody>
                  <a:tcPr marL="7395" marR="7395" marT="7395" marB="0"/>
                </a:tc>
                <a:extLst>
                  <a:ext uri="{0D108BD9-81ED-4DB2-BD59-A6C34878D82A}">
                    <a16:rowId xmlns:a16="http://schemas.microsoft.com/office/drawing/2014/main" val="1661692402"/>
                  </a:ext>
                </a:extLst>
              </a:tr>
              <a:tr h="324092">
                <a:tc>
                  <a:txBody>
                    <a:bodyPr/>
                    <a:lstStyle/>
                    <a:p>
                      <a:pPr algn="l" fontAlgn="b"/>
                      <a:r>
                        <a:rPr lang="en-IN" sz="1100" u="none" strike="noStrike">
                          <a:effectLst/>
                        </a:rPr>
                        <a:t>booking_changes</a:t>
                      </a:r>
                      <a:endParaRPr lang="en-IN" sz="11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t"/>
                      <a:r>
                        <a:rPr lang="en-US" sz="1100" u="none" strike="noStrike" dirty="0">
                          <a:effectLst/>
                        </a:rPr>
                        <a:t>no of changes made in the booking from the moment the booking was entered till check in or cancellation</a:t>
                      </a:r>
                      <a:endParaRPr lang="en-US" sz="1100" b="0" i="0" u="none" strike="noStrike" dirty="0">
                        <a:solidFill>
                          <a:srgbClr val="000000"/>
                        </a:solidFill>
                        <a:effectLst/>
                        <a:latin typeface="Calibri" panose="020F0502020204030204" pitchFamily="34" charset="0"/>
                      </a:endParaRPr>
                    </a:p>
                  </a:txBody>
                  <a:tcPr marL="7395" marR="7395" marT="7395" marB="0"/>
                </a:tc>
                <a:extLst>
                  <a:ext uri="{0D108BD9-81ED-4DB2-BD59-A6C34878D82A}">
                    <a16:rowId xmlns:a16="http://schemas.microsoft.com/office/drawing/2014/main" val="1267028994"/>
                  </a:ext>
                </a:extLst>
              </a:tr>
              <a:tr h="162046">
                <a:tc>
                  <a:txBody>
                    <a:bodyPr/>
                    <a:lstStyle/>
                    <a:p>
                      <a:pPr algn="l" fontAlgn="b"/>
                      <a:r>
                        <a:rPr lang="en-IN" sz="1100" u="none" strike="noStrike">
                          <a:effectLst/>
                        </a:rPr>
                        <a:t>deposit_type</a:t>
                      </a:r>
                      <a:endParaRPr lang="en-IN" sz="11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t"/>
                      <a:r>
                        <a:rPr lang="en-US" sz="1100" u="none" strike="noStrike" dirty="0">
                          <a:effectLst/>
                        </a:rPr>
                        <a:t>no deposit or refundable or non refundable</a:t>
                      </a:r>
                      <a:endParaRPr lang="en-US" sz="1100" b="0" i="0" u="none" strike="noStrike" dirty="0">
                        <a:solidFill>
                          <a:srgbClr val="000000"/>
                        </a:solidFill>
                        <a:effectLst/>
                        <a:latin typeface="Calibri" panose="020F0502020204030204" pitchFamily="34" charset="0"/>
                      </a:endParaRPr>
                    </a:p>
                  </a:txBody>
                  <a:tcPr marL="7395" marR="7395" marT="7395" marB="0"/>
                </a:tc>
                <a:extLst>
                  <a:ext uri="{0D108BD9-81ED-4DB2-BD59-A6C34878D82A}">
                    <a16:rowId xmlns:a16="http://schemas.microsoft.com/office/drawing/2014/main" val="226018967"/>
                  </a:ext>
                </a:extLst>
              </a:tr>
              <a:tr h="162046">
                <a:tc>
                  <a:txBody>
                    <a:bodyPr/>
                    <a:lstStyle/>
                    <a:p>
                      <a:pPr algn="l" fontAlgn="b"/>
                      <a:r>
                        <a:rPr lang="en-IN" sz="1100" u="none" strike="noStrike">
                          <a:effectLst/>
                        </a:rPr>
                        <a:t>agent</a:t>
                      </a:r>
                      <a:endParaRPr lang="en-IN" sz="11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t"/>
                      <a:r>
                        <a:rPr lang="en-IN" sz="1100" u="none" strike="noStrike">
                          <a:effectLst/>
                        </a:rPr>
                        <a:t>ID of travel agent</a:t>
                      </a:r>
                      <a:endParaRPr lang="en-IN" sz="1100" b="0" i="0" u="none" strike="noStrike">
                        <a:solidFill>
                          <a:srgbClr val="000000"/>
                        </a:solidFill>
                        <a:effectLst/>
                        <a:latin typeface="Calibri" panose="020F0502020204030204" pitchFamily="34" charset="0"/>
                      </a:endParaRPr>
                    </a:p>
                  </a:txBody>
                  <a:tcPr marL="7395" marR="7395" marT="7395" marB="0"/>
                </a:tc>
                <a:extLst>
                  <a:ext uri="{0D108BD9-81ED-4DB2-BD59-A6C34878D82A}">
                    <a16:rowId xmlns:a16="http://schemas.microsoft.com/office/drawing/2014/main" val="1328552278"/>
                  </a:ext>
                </a:extLst>
              </a:tr>
              <a:tr h="162046">
                <a:tc>
                  <a:txBody>
                    <a:bodyPr/>
                    <a:lstStyle/>
                    <a:p>
                      <a:pPr algn="l" fontAlgn="b"/>
                      <a:r>
                        <a:rPr lang="en-IN" sz="1100" u="none" strike="noStrike">
                          <a:effectLst/>
                        </a:rPr>
                        <a:t>company</a:t>
                      </a:r>
                      <a:endParaRPr lang="en-IN" sz="11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t"/>
                      <a:r>
                        <a:rPr lang="en-US" sz="1100" u="none" strike="noStrike">
                          <a:effectLst/>
                        </a:rPr>
                        <a:t>ID of the company that made the booking</a:t>
                      </a:r>
                      <a:endParaRPr lang="en-US" sz="1100" b="0" i="0" u="none" strike="noStrike">
                        <a:solidFill>
                          <a:srgbClr val="000000"/>
                        </a:solidFill>
                        <a:effectLst/>
                        <a:latin typeface="Calibri" panose="020F0502020204030204" pitchFamily="34" charset="0"/>
                      </a:endParaRPr>
                    </a:p>
                  </a:txBody>
                  <a:tcPr marL="7395" marR="7395" marT="7395" marB="0"/>
                </a:tc>
                <a:extLst>
                  <a:ext uri="{0D108BD9-81ED-4DB2-BD59-A6C34878D82A}">
                    <a16:rowId xmlns:a16="http://schemas.microsoft.com/office/drawing/2014/main" val="3666400306"/>
                  </a:ext>
                </a:extLst>
              </a:tr>
              <a:tr h="162046">
                <a:tc>
                  <a:txBody>
                    <a:bodyPr/>
                    <a:lstStyle/>
                    <a:p>
                      <a:pPr algn="l" fontAlgn="b"/>
                      <a:r>
                        <a:rPr lang="en-IN" sz="1100" u="none" strike="noStrike">
                          <a:effectLst/>
                        </a:rPr>
                        <a:t>days_in_waiting_list</a:t>
                      </a:r>
                      <a:endParaRPr lang="en-IN" sz="11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t"/>
                      <a:r>
                        <a:rPr lang="en-US" sz="1100" u="none" strike="noStrike">
                          <a:effectLst/>
                        </a:rPr>
                        <a:t>no of days the booking was in waiting list</a:t>
                      </a:r>
                      <a:endParaRPr lang="en-US" sz="1100" b="0" i="0" u="none" strike="noStrike">
                        <a:solidFill>
                          <a:srgbClr val="000000"/>
                        </a:solidFill>
                        <a:effectLst/>
                        <a:latin typeface="Calibri" panose="020F0502020204030204" pitchFamily="34" charset="0"/>
                      </a:endParaRPr>
                    </a:p>
                  </a:txBody>
                  <a:tcPr marL="7395" marR="7395" marT="7395" marB="0"/>
                </a:tc>
                <a:extLst>
                  <a:ext uri="{0D108BD9-81ED-4DB2-BD59-A6C34878D82A}">
                    <a16:rowId xmlns:a16="http://schemas.microsoft.com/office/drawing/2014/main" val="75444593"/>
                  </a:ext>
                </a:extLst>
              </a:tr>
              <a:tr h="162046">
                <a:tc>
                  <a:txBody>
                    <a:bodyPr/>
                    <a:lstStyle/>
                    <a:p>
                      <a:pPr algn="l" fontAlgn="b"/>
                      <a:r>
                        <a:rPr lang="en-IN" sz="1100" u="none" strike="noStrike">
                          <a:effectLst/>
                        </a:rPr>
                        <a:t>customer_type</a:t>
                      </a:r>
                      <a:endParaRPr lang="en-IN" sz="11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t"/>
                      <a:r>
                        <a:rPr lang="en-US" sz="1100" u="none" strike="noStrike">
                          <a:effectLst/>
                        </a:rPr>
                        <a:t>type of customer contract,group</a:t>
                      </a:r>
                      <a:endParaRPr lang="en-US" sz="1100" b="0" i="0" u="none" strike="noStrike">
                        <a:solidFill>
                          <a:srgbClr val="000000"/>
                        </a:solidFill>
                        <a:effectLst/>
                        <a:latin typeface="Calibri" panose="020F0502020204030204" pitchFamily="34" charset="0"/>
                      </a:endParaRPr>
                    </a:p>
                  </a:txBody>
                  <a:tcPr marL="7395" marR="7395" marT="7395" marB="0"/>
                </a:tc>
                <a:extLst>
                  <a:ext uri="{0D108BD9-81ED-4DB2-BD59-A6C34878D82A}">
                    <a16:rowId xmlns:a16="http://schemas.microsoft.com/office/drawing/2014/main" val="2293369117"/>
                  </a:ext>
                </a:extLst>
              </a:tr>
              <a:tr h="162046">
                <a:tc>
                  <a:txBody>
                    <a:bodyPr/>
                    <a:lstStyle/>
                    <a:p>
                      <a:pPr algn="l" fontAlgn="b"/>
                      <a:r>
                        <a:rPr lang="en-IN" sz="1100" u="none" strike="noStrike">
                          <a:effectLst/>
                        </a:rPr>
                        <a:t>adr</a:t>
                      </a:r>
                      <a:endParaRPr lang="en-IN" sz="11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t"/>
                      <a:r>
                        <a:rPr lang="en-IN" sz="1100" u="none" strike="noStrike" dirty="0">
                          <a:effectLst/>
                        </a:rPr>
                        <a:t>Average daily rate</a:t>
                      </a:r>
                      <a:endParaRPr lang="en-IN" sz="1100" b="0" i="0" u="none" strike="noStrike" dirty="0">
                        <a:solidFill>
                          <a:srgbClr val="000000"/>
                        </a:solidFill>
                        <a:effectLst/>
                        <a:latin typeface="Calibri" panose="020F0502020204030204" pitchFamily="34" charset="0"/>
                      </a:endParaRPr>
                    </a:p>
                  </a:txBody>
                  <a:tcPr marL="7395" marR="7395" marT="7395" marB="0"/>
                </a:tc>
                <a:extLst>
                  <a:ext uri="{0D108BD9-81ED-4DB2-BD59-A6C34878D82A}">
                    <a16:rowId xmlns:a16="http://schemas.microsoft.com/office/drawing/2014/main" val="4287835259"/>
                  </a:ext>
                </a:extLst>
              </a:tr>
              <a:tr h="162046">
                <a:tc>
                  <a:txBody>
                    <a:bodyPr/>
                    <a:lstStyle/>
                    <a:p>
                      <a:pPr algn="l" fontAlgn="b"/>
                      <a:r>
                        <a:rPr lang="en-IN" sz="1100" u="none" strike="noStrike">
                          <a:effectLst/>
                        </a:rPr>
                        <a:t>required_car_parking_spaces</a:t>
                      </a:r>
                      <a:endParaRPr lang="en-IN" sz="11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t"/>
                      <a:r>
                        <a:rPr lang="en-IN" sz="1100" u="none" strike="noStrike">
                          <a:effectLst/>
                        </a:rPr>
                        <a:t>required car parking spaces</a:t>
                      </a:r>
                      <a:endParaRPr lang="en-IN" sz="1100" b="0" i="0" u="none" strike="noStrike">
                        <a:solidFill>
                          <a:srgbClr val="000000"/>
                        </a:solidFill>
                        <a:effectLst/>
                        <a:latin typeface="Calibri" panose="020F0502020204030204" pitchFamily="34" charset="0"/>
                      </a:endParaRPr>
                    </a:p>
                  </a:txBody>
                  <a:tcPr marL="7395" marR="7395" marT="7395" marB="0"/>
                </a:tc>
                <a:extLst>
                  <a:ext uri="{0D108BD9-81ED-4DB2-BD59-A6C34878D82A}">
                    <a16:rowId xmlns:a16="http://schemas.microsoft.com/office/drawing/2014/main" val="881104052"/>
                  </a:ext>
                </a:extLst>
              </a:tr>
              <a:tr h="162046">
                <a:tc>
                  <a:txBody>
                    <a:bodyPr/>
                    <a:lstStyle/>
                    <a:p>
                      <a:pPr algn="l" fontAlgn="b"/>
                      <a:r>
                        <a:rPr lang="en-IN" sz="1100" u="none" strike="noStrike">
                          <a:effectLst/>
                        </a:rPr>
                        <a:t>total_of_special_requests</a:t>
                      </a:r>
                      <a:endParaRPr lang="en-IN" sz="11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t"/>
                      <a:r>
                        <a:rPr lang="en-IN" sz="1100" u="none" strike="noStrike">
                          <a:effectLst/>
                        </a:rPr>
                        <a:t>no of special request </a:t>
                      </a:r>
                      <a:endParaRPr lang="en-IN" sz="1100" b="0" i="0" u="none" strike="noStrike">
                        <a:solidFill>
                          <a:srgbClr val="000000"/>
                        </a:solidFill>
                        <a:effectLst/>
                        <a:latin typeface="Calibri" panose="020F0502020204030204" pitchFamily="34" charset="0"/>
                      </a:endParaRPr>
                    </a:p>
                  </a:txBody>
                  <a:tcPr marL="7395" marR="7395" marT="7395" marB="0"/>
                </a:tc>
                <a:extLst>
                  <a:ext uri="{0D108BD9-81ED-4DB2-BD59-A6C34878D82A}">
                    <a16:rowId xmlns:a16="http://schemas.microsoft.com/office/drawing/2014/main" val="714083140"/>
                  </a:ext>
                </a:extLst>
              </a:tr>
              <a:tr h="162046">
                <a:tc>
                  <a:txBody>
                    <a:bodyPr/>
                    <a:lstStyle/>
                    <a:p>
                      <a:pPr algn="l" fontAlgn="b"/>
                      <a:r>
                        <a:rPr lang="en-IN" sz="1100" u="none" strike="noStrike">
                          <a:effectLst/>
                        </a:rPr>
                        <a:t>reservation_status</a:t>
                      </a:r>
                      <a:endParaRPr lang="en-IN" sz="11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t"/>
                      <a:r>
                        <a:rPr lang="en-IN" sz="1100" u="none" strike="noStrike">
                          <a:effectLst/>
                        </a:rPr>
                        <a:t>reservation last status</a:t>
                      </a:r>
                      <a:endParaRPr lang="en-IN" sz="1100" b="0" i="0" u="none" strike="noStrike">
                        <a:solidFill>
                          <a:srgbClr val="000000"/>
                        </a:solidFill>
                        <a:effectLst/>
                        <a:latin typeface="Calibri" panose="020F0502020204030204" pitchFamily="34" charset="0"/>
                      </a:endParaRPr>
                    </a:p>
                  </a:txBody>
                  <a:tcPr marL="7395" marR="7395" marT="7395" marB="0"/>
                </a:tc>
                <a:extLst>
                  <a:ext uri="{0D108BD9-81ED-4DB2-BD59-A6C34878D82A}">
                    <a16:rowId xmlns:a16="http://schemas.microsoft.com/office/drawing/2014/main" val="3752633775"/>
                  </a:ext>
                </a:extLst>
              </a:tr>
              <a:tr h="162046">
                <a:tc>
                  <a:txBody>
                    <a:bodyPr/>
                    <a:lstStyle/>
                    <a:p>
                      <a:pPr algn="l" fontAlgn="b"/>
                      <a:r>
                        <a:rPr lang="en-IN" sz="1100" u="none" strike="noStrike">
                          <a:effectLst/>
                        </a:rPr>
                        <a:t>reservation_status_date</a:t>
                      </a:r>
                      <a:endParaRPr lang="en-IN" sz="1100" b="0" i="0" u="none" strike="noStrike">
                        <a:solidFill>
                          <a:srgbClr val="000000"/>
                        </a:solidFill>
                        <a:effectLst/>
                        <a:latin typeface="Calibri" panose="020F0502020204030204" pitchFamily="34" charset="0"/>
                      </a:endParaRPr>
                    </a:p>
                  </a:txBody>
                  <a:tcPr marL="7395" marR="7395" marT="7395" marB="0" anchor="b"/>
                </a:tc>
                <a:tc>
                  <a:txBody>
                    <a:bodyPr/>
                    <a:lstStyle/>
                    <a:p>
                      <a:pPr algn="l" fontAlgn="t"/>
                      <a:r>
                        <a:rPr lang="en-IN" sz="1100" u="none" strike="noStrike" dirty="0">
                          <a:effectLst/>
                        </a:rPr>
                        <a:t>check out date</a:t>
                      </a:r>
                      <a:endParaRPr lang="en-IN" sz="1100" b="0" i="0" u="none" strike="noStrike" dirty="0">
                        <a:solidFill>
                          <a:srgbClr val="000000"/>
                        </a:solidFill>
                        <a:effectLst/>
                        <a:latin typeface="Calibri" panose="020F0502020204030204" pitchFamily="34" charset="0"/>
                      </a:endParaRPr>
                    </a:p>
                  </a:txBody>
                  <a:tcPr marL="7395" marR="7395" marT="7395" marB="0"/>
                </a:tc>
                <a:extLst>
                  <a:ext uri="{0D108BD9-81ED-4DB2-BD59-A6C34878D82A}">
                    <a16:rowId xmlns:a16="http://schemas.microsoft.com/office/drawing/2014/main" val="1140322903"/>
                  </a:ext>
                </a:extLst>
              </a:tr>
            </a:tbl>
          </a:graphicData>
        </a:graphic>
      </p:graphicFrame>
    </p:spTree>
    <p:extLst>
      <p:ext uri="{BB962C8B-B14F-4D97-AF65-F5344CB8AC3E}">
        <p14:creationId xmlns:p14="http://schemas.microsoft.com/office/powerpoint/2010/main" val="1791031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0299F-A29B-9887-0F91-D117D8557FCB}"/>
              </a:ext>
            </a:extLst>
          </p:cNvPr>
          <p:cNvSpPr>
            <a:spLocks noGrp="1"/>
          </p:cNvSpPr>
          <p:nvPr>
            <p:ph type="title"/>
          </p:nvPr>
        </p:nvSpPr>
        <p:spPr>
          <a:xfrm>
            <a:off x="311700" y="288274"/>
            <a:ext cx="8520600" cy="572700"/>
          </a:xfrm>
          <a:noFill/>
          <a:ln>
            <a:noFill/>
          </a:ln>
        </p:spPr>
        <p:txBody>
          <a:bodyPr spcFirstLastPara="1" wrap="square" lIns="91425" tIns="91425" rIns="91425" bIns="91425" anchor="t" anchorCtr="0">
            <a:noAutofit/>
          </a:bodyPr>
          <a:lstStyle/>
          <a:p>
            <a:r>
              <a:rPr lang="en-US" sz="1800" b="1" dirty="0">
                <a:solidFill>
                  <a:schemeClr val="tx1"/>
                </a:solidFill>
                <a:latin typeface="Montserrat" panose="00000500000000000000" pitchFamily="2" charset="0"/>
              </a:rPr>
              <a:t>Dataset Input data summary</a:t>
            </a:r>
            <a:endParaRPr lang="en-IN" sz="18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C085FAA7-2FBE-513A-00C5-918EB7180503}"/>
              </a:ext>
            </a:extLst>
          </p:cNvPr>
          <p:cNvSpPr>
            <a:spLocks noGrp="1"/>
          </p:cNvSpPr>
          <p:nvPr>
            <p:ph type="body" idx="1"/>
          </p:nvPr>
        </p:nvSpPr>
        <p:spPr/>
        <p:txBody>
          <a:bodyPr/>
          <a:lstStyle/>
          <a:p>
            <a:endParaRPr lang="en-IN" dirty="0"/>
          </a:p>
        </p:txBody>
      </p:sp>
      <p:graphicFrame>
        <p:nvGraphicFramePr>
          <p:cNvPr id="4" name="Diagram 3">
            <a:extLst>
              <a:ext uri="{FF2B5EF4-FFF2-40B4-BE49-F238E27FC236}">
                <a16:creationId xmlns:a16="http://schemas.microsoft.com/office/drawing/2014/main" id="{FAEF5CF4-FAF4-1C0B-B558-57123015D008}"/>
              </a:ext>
            </a:extLst>
          </p:cNvPr>
          <p:cNvGraphicFramePr/>
          <p:nvPr>
            <p:extLst>
              <p:ext uri="{D42A27DB-BD31-4B8C-83A1-F6EECF244321}">
                <p14:modId xmlns:p14="http://schemas.microsoft.com/office/powerpoint/2010/main" val="3184332340"/>
              </p:ext>
            </p:extLst>
          </p:nvPr>
        </p:nvGraphicFramePr>
        <p:xfrm>
          <a:off x="311700" y="1017726"/>
          <a:ext cx="8446538" cy="3551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7237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72C0-C292-D997-34AC-11D28197CABE}"/>
              </a:ext>
            </a:extLst>
          </p:cNvPr>
          <p:cNvSpPr>
            <a:spLocks noGrp="1"/>
          </p:cNvSpPr>
          <p:nvPr>
            <p:ph type="title"/>
          </p:nvPr>
        </p:nvSpPr>
        <p:spPr>
          <a:noFill/>
          <a:ln>
            <a:noFill/>
          </a:ln>
        </p:spPr>
        <p:txBody>
          <a:bodyPr spcFirstLastPara="1" wrap="square" lIns="91425" tIns="91425" rIns="91425" bIns="91425" anchor="t" anchorCtr="0">
            <a:noAutofit/>
          </a:bodyPr>
          <a:lstStyle/>
          <a:p>
            <a:r>
              <a:rPr lang="en-US" sz="1800" b="1" dirty="0">
                <a:solidFill>
                  <a:schemeClr val="tx1"/>
                </a:solidFill>
                <a:latin typeface="Montserrat" panose="00000500000000000000" pitchFamily="2" charset="0"/>
              </a:rPr>
              <a:t>Data Collection and understanding dataset input</a:t>
            </a:r>
            <a:endParaRPr lang="en-IN" sz="1800" b="1" dirty="0">
              <a:solidFill>
                <a:schemeClr val="tx1"/>
              </a:solidFill>
              <a:latin typeface="Montserrat" panose="00000500000000000000" pitchFamily="2" charset="0"/>
            </a:endParaRPr>
          </a:p>
        </p:txBody>
      </p:sp>
      <p:sp>
        <p:nvSpPr>
          <p:cNvPr id="3" name="Text Placeholder 2">
            <a:extLst>
              <a:ext uri="{FF2B5EF4-FFF2-40B4-BE49-F238E27FC236}">
                <a16:creationId xmlns:a16="http://schemas.microsoft.com/office/drawing/2014/main" id="{C8E02180-B7F6-88AE-D219-7D2B524F96D8}"/>
              </a:ext>
            </a:extLst>
          </p:cNvPr>
          <p:cNvSpPr>
            <a:spLocks noGrp="1"/>
          </p:cNvSpPr>
          <p:nvPr>
            <p:ph type="body" idx="1"/>
          </p:nvPr>
        </p:nvSpPr>
        <p:spPr>
          <a:xfrm>
            <a:off x="311700" y="1131044"/>
            <a:ext cx="8520600" cy="3416400"/>
          </a:xfrm>
        </p:spPr>
        <p:txBody>
          <a:bodyPr/>
          <a:lstStyle/>
          <a:p>
            <a:pPr marL="0" lvl="0" indent="0">
              <a:lnSpc>
                <a:spcPts val="1425"/>
              </a:lnSpc>
              <a:buClrTx/>
              <a:buNone/>
            </a:pPr>
            <a:r>
              <a:rPr lang="en-IN" sz="1200" b="1" dirty="0">
                <a:solidFill>
                  <a:schemeClr val="lt1"/>
                </a:solidFill>
                <a:latin typeface="Montserrat"/>
              </a:rPr>
              <a:t>Prerequisites</a:t>
            </a:r>
          </a:p>
          <a:p>
            <a:pPr marL="0" lvl="0" indent="0">
              <a:lnSpc>
                <a:spcPts val="1425"/>
              </a:lnSpc>
              <a:buClrTx/>
              <a:buNone/>
            </a:pPr>
            <a:endParaRPr lang="en-IN" sz="1200" dirty="0">
              <a:solidFill>
                <a:schemeClr val="lt1"/>
              </a:solidFill>
              <a:latin typeface="Montserrat"/>
            </a:endParaRPr>
          </a:p>
          <a:p>
            <a:pPr marL="342900" lvl="0" indent="-342900">
              <a:lnSpc>
                <a:spcPts val="1425"/>
              </a:lnSpc>
              <a:buClrTx/>
              <a:buFont typeface="Wingdings" panose="05000000000000000000" pitchFamily="2" charset="2"/>
              <a:buChar char="ü"/>
            </a:pPr>
            <a:r>
              <a:rPr lang="en-IN" sz="1200" dirty="0">
                <a:solidFill>
                  <a:schemeClr val="lt1"/>
                </a:solidFill>
                <a:latin typeface="Montserrat"/>
              </a:rPr>
              <a:t>Import Python libraries.</a:t>
            </a:r>
          </a:p>
          <a:p>
            <a:pPr marL="342900" lvl="0" indent="-342900">
              <a:lnSpc>
                <a:spcPct val="107000"/>
              </a:lnSpc>
              <a:buClrTx/>
              <a:buFont typeface="Wingdings" panose="05000000000000000000" pitchFamily="2" charset="2"/>
              <a:buChar char="ü"/>
            </a:pPr>
            <a:r>
              <a:rPr lang="en-US" sz="1200" dirty="0">
                <a:solidFill>
                  <a:schemeClr val="lt1"/>
                </a:solidFill>
                <a:latin typeface="Montserrat"/>
              </a:rPr>
              <a:t>Mount google drive to google </a:t>
            </a:r>
            <a:r>
              <a:rPr lang="en-US" sz="1200" dirty="0" err="1">
                <a:solidFill>
                  <a:schemeClr val="lt1"/>
                </a:solidFill>
                <a:latin typeface="Montserrat"/>
              </a:rPr>
              <a:t>colab</a:t>
            </a:r>
            <a:r>
              <a:rPr lang="en-US" sz="1200" dirty="0">
                <a:solidFill>
                  <a:schemeClr val="lt1"/>
                </a:solidFill>
                <a:latin typeface="Montserrat"/>
              </a:rPr>
              <a:t> </a:t>
            </a:r>
            <a:endParaRPr lang="en-IN" sz="1200" dirty="0">
              <a:solidFill>
                <a:schemeClr val="lt1"/>
              </a:solidFill>
              <a:latin typeface="Montserrat"/>
            </a:endParaRPr>
          </a:p>
          <a:p>
            <a:pPr marL="342900" lvl="0" indent="-342900">
              <a:lnSpc>
                <a:spcPct val="107000"/>
              </a:lnSpc>
              <a:spcAft>
                <a:spcPts val="800"/>
              </a:spcAft>
              <a:buClrTx/>
              <a:buFont typeface="Wingdings" panose="05000000000000000000" pitchFamily="2" charset="2"/>
              <a:buChar char="ü"/>
            </a:pPr>
            <a:r>
              <a:rPr lang="en-US" sz="1200" dirty="0">
                <a:solidFill>
                  <a:schemeClr val="lt1"/>
                </a:solidFill>
                <a:latin typeface="Montserrat"/>
              </a:rPr>
              <a:t>Authorize notebook to access google drive files  </a:t>
            </a:r>
          </a:p>
          <a:p>
            <a:pPr marL="0" lvl="0" indent="0">
              <a:lnSpc>
                <a:spcPct val="107000"/>
              </a:lnSpc>
              <a:spcAft>
                <a:spcPts val="800"/>
              </a:spcAft>
              <a:buClrTx/>
              <a:buSzPts val="1000"/>
              <a:buNone/>
              <a:tabLst>
                <a:tab pos="685800" algn="l"/>
              </a:tabLst>
            </a:pPr>
            <a:endParaRPr lang="en-US" sz="1200" dirty="0">
              <a:solidFill>
                <a:schemeClr val="lt1"/>
              </a:solidFill>
              <a:latin typeface="Montserrat"/>
            </a:endParaRPr>
          </a:p>
          <a:p>
            <a:pPr marL="0" lvl="0" indent="0">
              <a:lnSpc>
                <a:spcPct val="107000"/>
              </a:lnSpc>
              <a:spcAft>
                <a:spcPts val="800"/>
              </a:spcAft>
              <a:buClrTx/>
              <a:buSzPts val="1000"/>
              <a:buNone/>
              <a:tabLst>
                <a:tab pos="685800" algn="l"/>
              </a:tabLst>
            </a:pPr>
            <a:r>
              <a:rPr lang="en-US" sz="1200" b="1" dirty="0">
                <a:solidFill>
                  <a:schemeClr val="lt1"/>
                </a:solidFill>
                <a:latin typeface="Montserrat"/>
              </a:rPr>
              <a:t>Understanding dataset input</a:t>
            </a:r>
            <a:endParaRPr lang="en-IN" sz="1200" b="1" dirty="0">
              <a:solidFill>
                <a:schemeClr val="lt1"/>
              </a:solidFill>
              <a:latin typeface="Montserrat"/>
            </a:endParaRPr>
          </a:p>
          <a:p>
            <a:pPr marL="342900" lvl="0" indent="-342900">
              <a:lnSpc>
                <a:spcPct val="107000"/>
              </a:lnSpc>
              <a:spcAft>
                <a:spcPts val="800"/>
              </a:spcAft>
              <a:buClrTx/>
              <a:buSzPts val="1000"/>
              <a:buFont typeface="Wingdings" panose="05000000000000000000" pitchFamily="2" charset="2"/>
              <a:buChar char="ü"/>
              <a:tabLst>
                <a:tab pos="685800" algn="l"/>
              </a:tabLst>
            </a:pPr>
            <a:r>
              <a:rPr lang="en-IN" sz="1200" dirty="0">
                <a:solidFill>
                  <a:schemeClr val="lt1"/>
                </a:solidFill>
                <a:latin typeface="Montserrat"/>
              </a:rPr>
              <a:t>Find out the total columns and rows of dataset</a:t>
            </a:r>
          </a:p>
          <a:p>
            <a:pPr marL="342900" lvl="0" indent="-342900">
              <a:lnSpc>
                <a:spcPct val="107000"/>
              </a:lnSpc>
              <a:spcAft>
                <a:spcPts val="800"/>
              </a:spcAft>
              <a:buClrTx/>
              <a:buSzPts val="1000"/>
              <a:buFont typeface="Wingdings" panose="05000000000000000000" pitchFamily="2" charset="2"/>
              <a:buChar char="ü"/>
              <a:tabLst>
                <a:tab pos="685800" algn="l"/>
              </a:tabLst>
            </a:pPr>
            <a:r>
              <a:rPr lang="en-IN" sz="1200" dirty="0">
                <a:solidFill>
                  <a:schemeClr val="lt1"/>
                </a:solidFill>
                <a:latin typeface="Montserrat"/>
              </a:rPr>
              <a:t>Find the data type of each column.</a:t>
            </a:r>
          </a:p>
          <a:p>
            <a:pPr marL="342900" lvl="0" indent="-342900">
              <a:lnSpc>
                <a:spcPct val="107000"/>
              </a:lnSpc>
              <a:spcAft>
                <a:spcPts val="800"/>
              </a:spcAft>
              <a:buClrTx/>
              <a:buSzPts val="1000"/>
              <a:buFont typeface="Wingdings" panose="05000000000000000000" pitchFamily="2" charset="2"/>
              <a:buChar char="ü"/>
              <a:tabLst>
                <a:tab pos="685800" algn="l"/>
              </a:tabLst>
            </a:pPr>
            <a:r>
              <a:rPr lang="en-IN" sz="1200" dirty="0">
                <a:solidFill>
                  <a:schemeClr val="lt1"/>
                </a:solidFill>
                <a:latin typeface="Montserrat"/>
              </a:rPr>
              <a:t>Find the continuous and categorical data</a:t>
            </a:r>
          </a:p>
          <a:p>
            <a:pPr marL="342900" lvl="0" indent="-342900">
              <a:lnSpc>
                <a:spcPct val="107000"/>
              </a:lnSpc>
              <a:spcAft>
                <a:spcPts val="800"/>
              </a:spcAft>
              <a:buClrTx/>
              <a:buSzPts val="1000"/>
              <a:buFont typeface="Wingdings" panose="05000000000000000000" pitchFamily="2" charset="2"/>
              <a:buChar char="ü"/>
              <a:tabLst>
                <a:tab pos="685800" algn="l"/>
              </a:tabLst>
            </a:pPr>
            <a:r>
              <a:rPr lang="en-IN" sz="1200" dirty="0">
                <a:solidFill>
                  <a:schemeClr val="lt1"/>
                </a:solidFill>
                <a:latin typeface="Montserrat"/>
              </a:rPr>
              <a:t>Find individual distribution for some of the columns</a:t>
            </a:r>
          </a:p>
          <a:p>
            <a:pPr marL="342900" lvl="0" indent="-342900">
              <a:lnSpc>
                <a:spcPct val="107000"/>
              </a:lnSpc>
              <a:spcAft>
                <a:spcPts val="800"/>
              </a:spcAft>
              <a:buClrTx/>
              <a:buSzPts val="1000"/>
              <a:buFont typeface="Wingdings" panose="05000000000000000000" pitchFamily="2" charset="2"/>
              <a:buChar char="ü"/>
              <a:tabLst>
                <a:tab pos="685800" algn="l"/>
              </a:tabLst>
            </a:pPr>
            <a:r>
              <a:rPr lang="en-IN" sz="1200" dirty="0">
                <a:solidFill>
                  <a:schemeClr val="lt1"/>
                </a:solidFill>
                <a:latin typeface="Montserrat"/>
              </a:rPr>
              <a:t>Also check the correlation between dependent columns</a:t>
            </a:r>
          </a:p>
          <a:p>
            <a:endParaRPr lang="en-IN" dirty="0"/>
          </a:p>
        </p:txBody>
      </p:sp>
      <p:pic>
        <p:nvPicPr>
          <p:cNvPr id="4" name="Picture 3">
            <a:extLst>
              <a:ext uri="{FF2B5EF4-FFF2-40B4-BE49-F238E27FC236}">
                <a16:creationId xmlns:a16="http://schemas.microsoft.com/office/drawing/2014/main" id="{9BB5D0CA-9741-5972-7F43-E8043F9E68DB}"/>
              </a:ext>
            </a:extLst>
          </p:cNvPr>
          <p:cNvPicPr>
            <a:picLocks noChangeAspect="1"/>
          </p:cNvPicPr>
          <p:nvPr/>
        </p:nvPicPr>
        <p:blipFill>
          <a:blip r:embed="rId2"/>
          <a:stretch>
            <a:fillRect/>
          </a:stretch>
        </p:blipFill>
        <p:spPr>
          <a:xfrm>
            <a:off x="6535331" y="124338"/>
            <a:ext cx="1316850" cy="1322947"/>
          </a:xfrm>
          <a:prstGeom prst="rect">
            <a:avLst/>
          </a:prstGeom>
        </p:spPr>
      </p:pic>
    </p:spTree>
    <p:extLst>
      <p:ext uri="{BB962C8B-B14F-4D97-AF65-F5344CB8AC3E}">
        <p14:creationId xmlns:p14="http://schemas.microsoft.com/office/powerpoint/2010/main" val="1437250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65DBC2-4A25-EDAE-C744-5BDD96FD58ED}"/>
              </a:ext>
            </a:extLst>
          </p:cNvPr>
          <p:cNvSpPr>
            <a:spLocks noGrp="1"/>
          </p:cNvSpPr>
          <p:nvPr>
            <p:ph type="body" idx="1"/>
          </p:nvPr>
        </p:nvSpPr>
        <p:spPr/>
        <p:txBody>
          <a:bodyPr/>
          <a:lstStyle/>
          <a:p>
            <a:pPr marL="342900">
              <a:lnSpc>
                <a:spcPct val="107000"/>
              </a:lnSpc>
              <a:spcAft>
                <a:spcPts val="800"/>
              </a:spcAft>
              <a:buClrTx/>
              <a:buSzPts val="1000"/>
              <a:buFont typeface="Wingdings" panose="05000000000000000000" pitchFamily="2" charset="2"/>
              <a:buChar char="ü"/>
              <a:tabLst>
                <a:tab pos="685800" algn="l"/>
              </a:tabLst>
            </a:pPr>
            <a:r>
              <a:rPr lang="en-IN" sz="1200" dirty="0">
                <a:solidFill>
                  <a:schemeClr val="lt1"/>
                </a:solidFill>
                <a:latin typeface="Montserrat"/>
              </a:rPr>
              <a:t>Extract the unique values of each column content from the hotel booking dataset.</a:t>
            </a:r>
          </a:p>
          <a:p>
            <a:pPr marL="0" indent="0">
              <a:lnSpc>
                <a:spcPct val="107000"/>
              </a:lnSpc>
              <a:spcAft>
                <a:spcPts val="800"/>
              </a:spcAft>
              <a:buClrTx/>
              <a:buSzPts val="1000"/>
              <a:buNone/>
              <a:tabLst>
                <a:tab pos="685800" algn="l"/>
              </a:tabLst>
            </a:pPr>
            <a:r>
              <a:rPr lang="en-US" sz="1200" dirty="0">
                <a:solidFill>
                  <a:schemeClr val="lt1"/>
                </a:solidFill>
                <a:latin typeface="Montserrat"/>
              </a:rPr>
              <a:t>	</a:t>
            </a:r>
            <a:r>
              <a:rPr lang="en-US" sz="1200" b="1" dirty="0">
                <a:solidFill>
                  <a:schemeClr val="lt1"/>
                </a:solidFill>
                <a:latin typeface="Montserrat"/>
              </a:rPr>
              <a:t>Dataset size : </a:t>
            </a:r>
            <a:r>
              <a:rPr lang="en-IN" sz="1200" b="1" dirty="0">
                <a:solidFill>
                  <a:schemeClr val="lt1"/>
                </a:solidFill>
                <a:latin typeface="Montserrat"/>
              </a:rPr>
              <a:t>119390 rows × 32 columns</a:t>
            </a:r>
          </a:p>
          <a:p>
            <a:pPr marL="342900">
              <a:lnSpc>
                <a:spcPct val="107000"/>
              </a:lnSpc>
              <a:spcAft>
                <a:spcPts val="800"/>
              </a:spcAft>
              <a:buClrTx/>
              <a:buSzPts val="1000"/>
              <a:buFont typeface="Wingdings" panose="05000000000000000000" pitchFamily="2" charset="2"/>
              <a:buChar char="ü"/>
              <a:tabLst>
                <a:tab pos="685800" algn="l"/>
              </a:tabLst>
            </a:pPr>
            <a:r>
              <a:rPr lang="en-IN" sz="1200" dirty="0">
                <a:solidFill>
                  <a:schemeClr val="lt1"/>
                </a:solidFill>
                <a:latin typeface="Montserrat"/>
              </a:rPr>
              <a:t>Identify duplicated rows and remove the same.</a:t>
            </a:r>
          </a:p>
          <a:p>
            <a:pPr marL="0" indent="0">
              <a:lnSpc>
                <a:spcPct val="107000"/>
              </a:lnSpc>
              <a:spcAft>
                <a:spcPts val="800"/>
              </a:spcAft>
              <a:buClrTx/>
              <a:buSzPts val="1000"/>
              <a:buNone/>
              <a:tabLst>
                <a:tab pos="685800" algn="l"/>
              </a:tabLst>
            </a:pPr>
            <a:r>
              <a:rPr lang="en-IN" sz="1200" dirty="0">
                <a:solidFill>
                  <a:schemeClr val="lt1"/>
                </a:solidFill>
                <a:latin typeface="Montserrat"/>
              </a:rPr>
              <a:t> 	</a:t>
            </a:r>
            <a:r>
              <a:rPr lang="en-US" sz="1200" b="1" dirty="0">
                <a:solidFill>
                  <a:schemeClr val="lt1"/>
                </a:solidFill>
                <a:latin typeface="Montserrat"/>
              </a:rPr>
              <a:t>Dataset size : </a:t>
            </a:r>
            <a:r>
              <a:rPr lang="en-IN" sz="1200" b="1" dirty="0">
                <a:solidFill>
                  <a:schemeClr val="lt1"/>
                </a:solidFill>
                <a:latin typeface="Montserrat"/>
              </a:rPr>
              <a:t>87396 rows × 32 columns</a:t>
            </a:r>
          </a:p>
          <a:p>
            <a:pPr marL="342900">
              <a:lnSpc>
                <a:spcPct val="107000"/>
              </a:lnSpc>
              <a:spcAft>
                <a:spcPts val="800"/>
              </a:spcAft>
              <a:buClrTx/>
              <a:buSzPts val="1000"/>
              <a:buFont typeface="Wingdings" panose="05000000000000000000" pitchFamily="2" charset="2"/>
              <a:buChar char="ü"/>
              <a:tabLst>
                <a:tab pos="685800" algn="l"/>
              </a:tabLst>
            </a:pPr>
            <a:r>
              <a:rPr lang="en-IN" sz="1200" dirty="0">
                <a:solidFill>
                  <a:schemeClr val="lt1"/>
                </a:solidFill>
                <a:latin typeface="Montserrat"/>
              </a:rPr>
              <a:t>Calculate percentage values of null values of each column.</a:t>
            </a:r>
          </a:p>
          <a:p>
            <a:pPr marL="342900">
              <a:lnSpc>
                <a:spcPct val="107000"/>
              </a:lnSpc>
              <a:spcAft>
                <a:spcPts val="800"/>
              </a:spcAft>
              <a:buClrTx/>
              <a:buSzPts val="1000"/>
              <a:buFont typeface="Wingdings" panose="05000000000000000000" pitchFamily="2" charset="2"/>
              <a:buChar char="ü"/>
              <a:tabLst>
                <a:tab pos="685800" algn="l"/>
              </a:tabLst>
            </a:pPr>
            <a:r>
              <a:rPr lang="en-IN" sz="1200" dirty="0">
                <a:solidFill>
                  <a:schemeClr val="lt1"/>
                </a:solidFill>
                <a:latin typeface="Montserrat"/>
              </a:rPr>
              <a:t>Combine the </a:t>
            </a:r>
            <a:r>
              <a:rPr lang="en-IN" sz="1200" dirty="0" err="1">
                <a:solidFill>
                  <a:schemeClr val="lt1"/>
                </a:solidFill>
                <a:latin typeface="Montserrat"/>
              </a:rPr>
              <a:t>null_value</a:t>
            </a:r>
            <a:r>
              <a:rPr lang="en-IN" sz="1200" dirty="0">
                <a:solidFill>
                  <a:schemeClr val="lt1"/>
                </a:solidFill>
                <a:latin typeface="Montserrat"/>
              </a:rPr>
              <a:t> and </a:t>
            </a:r>
            <a:r>
              <a:rPr lang="en-IN" sz="1200" dirty="0" err="1">
                <a:solidFill>
                  <a:schemeClr val="lt1"/>
                </a:solidFill>
                <a:latin typeface="Montserrat"/>
              </a:rPr>
              <a:t>null_value_percentage</a:t>
            </a:r>
            <a:r>
              <a:rPr lang="en-IN" sz="1200" dirty="0">
                <a:solidFill>
                  <a:schemeClr val="lt1"/>
                </a:solidFill>
                <a:latin typeface="Montserrat"/>
              </a:rPr>
              <a:t> series in the data frame using ‘</a:t>
            </a:r>
            <a:r>
              <a:rPr lang="en-IN" sz="1200" dirty="0" err="1">
                <a:solidFill>
                  <a:schemeClr val="lt1"/>
                </a:solidFill>
                <a:latin typeface="Montserrat"/>
              </a:rPr>
              <a:t>concat</a:t>
            </a:r>
            <a:r>
              <a:rPr lang="en-IN" sz="1200" dirty="0">
                <a:solidFill>
                  <a:schemeClr val="lt1"/>
                </a:solidFill>
                <a:latin typeface="Montserrat"/>
              </a:rPr>
              <a:t>’ method.</a:t>
            </a:r>
          </a:p>
          <a:p>
            <a:pPr marL="342900">
              <a:lnSpc>
                <a:spcPct val="107000"/>
              </a:lnSpc>
              <a:spcAft>
                <a:spcPts val="800"/>
              </a:spcAft>
              <a:buClrTx/>
              <a:buSzPts val="1000"/>
              <a:buFont typeface="Wingdings" panose="05000000000000000000" pitchFamily="2" charset="2"/>
              <a:buChar char="ü"/>
              <a:tabLst>
                <a:tab pos="685800" algn="l"/>
              </a:tabLst>
            </a:pPr>
            <a:r>
              <a:rPr lang="en-IN" sz="1200" dirty="0">
                <a:solidFill>
                  <a:schemeClr val="lt1"/>
                </a:solidFill>
                <a:latin typeface="Montserrat"/>
              </a:rPr>
              <a:t>Replace </a:t>
            </a:r>
            <a:r>
              <a:rPr lang="en-IN" sz="1200" dirty="0" err="1">
                <a:solidFill>
                  <a:schemeClr val="lt1"/>
                </a:solidFill>
                <a:latin typeface="Montserrat"/>
              </a:rPr>
              <a:t>NaN</a:t>
            </a:r>
            <a:r>
              <a:rPr lang="en-IN" sz="1200" dirty="0">
                <a:solidFill>
                  <a:schemeClr val="lt1"/>
                </a:solidFill>
                <a:latin typeface="Montserrat"/>
              </a:rPr>
              <a:t> values with 0 for heading Agent &amp; company</a:t>
            </a:r>
          </a:p>
          <a:p>
            <a:pPr marL="342900">
              <a:lnSpc>
                <a:spcPct val="107000"/>
              </a:lnSpc>
              <a:spcAft>
                <a:spcPts val="800"/>
              </a:spcAft>
              <a:buClrTx/>
              <a:buSzPts val="1000"/>
              <a:buFont typeface="Wingdings" panose="05000000000000000000" pitchFamily="2" charset="2"/>
              <a:buChar char="ü"/>
              <a:tabLst>
                <a:tab pos="685800" algn="l"/>
              </a:tabLst>
            </a:pPr>
            <a:r>
              <a:rPr lang="en-IN" sz="1200" dirty="0">
                <a:solidFill>
                  <a:schemeClr val="lt1"/>
                </a:solidFill>
                <a:latin typeface="Montserrat"/>
              </a:rPr>
              <a:t>Replace </a:t>
            </a:r>
            <a:r>
              <a:rPr lang="en-IN" sz="1200" dirty="0" err="1">
                <a:solidFill>
                  <a:schemeClr val="lt1"/>
                </a:solidFill>
                <a:latin typeface="Montserrat"/>
              </a:rPr>
              <a:t>NaN</a:t>
            </a:r>
            <a:r>
              <a:rPr lang="en-IN" sz="1200" dirty="0">
                <a:solidFill>
                  <a:schemeClr val="lt1"/>
                </a:solidFill>
                <a:latin typeface="Montserrat"/>
              </a:rPr>
              <a:t> values with their mean values for heading children</a:t>
            </a:r>
          </a:p>
          <a:p>
            <a:pPr marL="342900">
              <a:lnSpc>
                <a:spcPct val="107000"/>
              </a:lnSpc>
              <a:spcAft>
                <a:spcPts val="800"/>
              </a:spcAft>
              <a:buClrTx/>
              <a:buSzPts val="1000"/>
              <a:buFont typeface="Wingdings" panose="05000000000000000000" pitchFamily="2" charset="2"/>
              <a:buChar char="ü"/>
              <a:tabLst>
                <a:tab pos="685800" algn="l"/>
              </a:tabLst>
            </a:pPr>
            <a:r>
              <a:rPr lang="en-IN" sz="1200" dirty="0">
                <a:solidFill>
                  <a:schemeClr val="lt1"/>
                </a:solidFill>
                <a:latin typeface="Montserrat"/>
              </a:rPr>
              <a:t>Replace </a:t>
            </a:r>
            <a:r>
              <a:rPr lang="en-IN" sz="1200" dirty="0" err="1">
                <a:solidFill>
                  <a:schemeClr val="lt1"/>
                </a:solidFill>
                <a:latin typeface="Montserrat"/>
              </a:rPr>
              <a:t>NaN</a:t>
            </a:r>
            <a:r>
              <a:rPr lang="en-IN" sz="1200" dirty="0">
                <a:solidFill>
                  <a:schemeClr val="lt1"/>
                </a:solidFill>
                <a:latin typeface="Montserrat"/>
              </a:rPr>
              <a:t> values with 'others' for heading Country</a:t>
            </a:r>
          </a:p>
          <a:p>
            <a:pPr marL="342900">
              <a:lnSpc>
                <a:spcPct val="107000"/>
              </a:lnSpc>
              <a:spcAft>
                <a:spcPts val="800"/>
              </a:spcAft>
              <a:buClrTx/>
              <a:buSzPts val="1000"/>
              <a:buFont typeface="Wingdings" panose="05000000000000000000" pitchFamily="2" charset="2"/>
              <a:buChar char="ü"/>
              <a:tabLst>
                <a:tab pos="685800" algn="l"/>
              </a:tabLst>
            </a:pPr>
            <a:r>
              <a:rPr lang="en-IN" sz="1200" dirty="0">
                <a:solidFill>
                  <a:schemeClr val="lt1"/>
                </a:solidFill>
                <a:latin typeface="Montserrat"/>
              </a:rPr>
              <a:t>Modify datatype from float to int64 for heading Agent, Company, Children</a:t>
            </a:r>
          </a:p>
          <a:p>
            <a:pPr marL="114300" indent="0">
              <a:buNone/>
            </a:pPr>
            <a:endParaRPr lang="en-IN" sz="1400" dirty="0">
              <a:solidFill>
                <a:schemeClr val="accent2"/>
              </a:solidFill>
            </a:endParaRPr>
          </a:p>
        </p:txBody>
      </p:sp>
      <p:sp>
        <p:nvSpPr>
          <p:cNvPr id="5" name="Title 4">
            <a:extLst>
              <a:ext uri="{FF2B5EF4-FFF2-40B4-BE49-F238E27FC236}">
                <a16:creationId xmlns:a16="http://schemas.microsoft.com/office/drawing/2014/main" id="{45EB727D-4C63-55B0-6125-4B380CBB0830}"/>
              </a:ext>
            </a:extLst>
          </p:cNvPr>
          <p:cNvSpPr>
            <a:spLocks noGrp="1"/>
          </p:cNvSpPr>
          <p:nvPr>
            <p:ph type="title"/>
          </p:nvPr>
        </p:nvSpPr>
        <p:spPr>
          <a:noFill/>
          <a:ln>
            <a:noFill/>
          </a:ln>
        </p:spPr>
        <p:txBody>
          <a:bodyPr spcFirstLastPara="1" wrap="square" lIns="91425" tIns="91425" rIns="91425" bIns="91425" anchor="t" anchorCtr="0">
            <a:noAutofit/>
          </a:bodyPr>
          <a:lstStyle/>
          <a:p>
            <a:r>
              <a:rPr lang="en-US" sz="1800" b="1" dirty="0">
                <a:solidFill>
                  <a:schemeClr val="tx1"/>
                </a:solidFill>
                <a:latin typeface="Montserrat" panose="00000500000000000000" pitchFamily="2" charset="0"/>
              </a:rPr>
              <a:t>Data cleaning and manipulation</a:t>
            </a:r>
            <a:br>
              <a:rPr lang="en-US" sz="1800" b="1" dirty="0">
                <a:solidFill>
                  <a:schemeClr val="tx1"/>
                </a:solidFill>
                <a:latin typeface="Montserrat" panose="00000500000000000000" pitchFamily="2" charset="0"/>
              </a:rPr>
            </a:br>
            <a:endParaRPr lang="en-IN" sz="1800" b="1" dirty="0">
              <a:solidFill>
                <a:schemeClr val="tx1"/>
              </a:solidFill>
              <a:latin typeface="Montserrat" panose="00000500000000000000" pitchFamily="2" charset="0"/>
            </a:endParaRPr>
          </a:p>
        </p:txBody>
      </p:sp>
    </p:spTree>
    <p:extLst>
      <p:ext uri="{BB962C8B-B14F-4D97-AF65-F5344CB8AC3E}">
        <p14:creationId xmlns:p14="http://schemas.microsoft.com/office/powerpoint/2010/main" val="2742930054"/>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1320</TotalTime>
  <Words>2763</Words>
  <Application>Microsoft Office PowerPoint</Application>
  <PresentationFormat>On-screen Show (16:9)</PresentationFormat>
  <Paragraphs>551</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Montserrat</vt:lpstr>
      <vt:lpstr>Roboto</vt:lpstr>
      <vt:lpstr>Wingdings</vt:lpstr>
      <vt:lpstr>Simple Light</vt:lpstr>
      <vt:lpstr>                     Capstone Project 1 Hotel Booking Analysis Team : Impact players  Rahul Kumar Aparna Khale Anwar Sujata Jadhav Mohammad Aasif Malik  Submitted on 25th September 2022  </vt:lpstr>
      <vt:lpstr>Dataset input and problem Statement  </vt:lpstr>
      <vt:lpstr>Objective – key questions </vt:lpstr>
      <vt:lpstr>Activity Work flow </vt:lpstr>
      <vt:lpstr>Data Collection and understanding dataset input  </vt:lpstr>
      <vt:lpstr>Data Collection and understanding dataset input</vt:lpstr>
      <vt:lpstr>Dataset Input data summary</vt:lpstr>
      <vt:lpstr>Data Collection and understanding dataset input</vt:lpstr>
      <vt:lpstr>Data cleaning and manipulation </vt:lpstr>
      <vt:lpstr> EDA ( Exploratory Data Analysis)  </vt:lpstr>
      <vt:lpstr> EDA ( Exploratory Data Analysis) </vt:lpstr>
      <vt:lpstr> EDA ( Exploratory Data Analysis) </vt:lpstr>
      <vt:lpstr> EDA ( Exploratory Data Analysis) </vt:lpstr>
      <vt:lpstr> EDA ( Exploratory Data Analysis) </vt:lpstr>
      <vt:lpstr> EDA ( Exploratory Data Analysis) </vt:lpstr>
      <vt:lpstr> EDA ( Exploratory Data Analysis) </vt:lpstr>
      <vt:lpstr> EDA ( Exploratory Data Analysis) </vt:lpstr>
      <vt:lpstr> EDA ( Exploratory Data Analysis) </vt:lpstr>
      <vt:lpstr> EDA ( Exploratory Data Analysis) </vt:lpstr>
      <vt:lpstr> EDA ( Exploratory Data Analysis) </vt:lpstr>
      <vt:lpstr> EDA ( Exploratory Data Analysis) </vt:lpstr>
      <vt:lpstr> EDA ( Exploratory Data Analysis) </vt:lpstr>
      <vt:lpstr> EDA ( Exploratory Data Analysis) </vt:lpstr>
      <vt:lpstr> EDA ( Exploratory Data Analysis) </vt:lpstr>
      <vt:lpstr> EDA ( Exploratory Data Analysis) </vt:lpstr>
      <vt:lpstr> EDA ( Exploratory Data Analysis) </vt:lpstr>
      <vt:lpstr> EDA ( Exploratory Data Analysis) </vt:lpstr>
      <vt:lpstr> EDA ( Exploratory Data Analysis) </vt:lpstr>
      <vt:lpstr> EDA ( Exploratory Data Analysis) </vt:lpstr>
      <vt:lpstr>EDA ( Exploratory Data Analysis) </vt:lpstr>
      <vt:lpstr>Conclusions</vt:lpstr>
      <vt:lpstr>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Sujata Jadhav</dc:creator>
  <cp:lastModifiedBy>AJAY JADHAV</cp:lastModifiedBy>
  <cp:revision>95</cp:revision>
  <dcterms:modified xsi:type="dcterms:W3CDTF">2022-09-25T13:06:28Z</dcterms:modified>
</cp:coreProperties>
</file>