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146847067" r:id="rId17"/>
    <p:sldId id="2146847068" r:id="rId18"/>
    <p:sldId id="2146847069"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1" autoAdjust="0"/>
    <p:restoredTop sz="94660"/>
  </p:normalViewPr>
  <p:slideViewPr>
    <p:cSldViewPr snapToGrid="0">
      <p:cViewPr varScale="1">
        <p:scale>
          <a:sx n="59" d="100"/>
          <a:sy n="59" d="100"/>
        </p:scale>
        <p:origin x="1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539390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133621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4077875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2067521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259292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2965702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Recipe preparation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00201" y="4602694"/>
            <a:ext cx="8902908"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Aastha Pant-Graphic Era Deemed to be University-B.Tech.(CSE_AI)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094D5-4A15-7DFB-B9D8-8CF0EF5AE4C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281845-F5DF-1998-B86D-508920B68D5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973B2001-81F5-BD82-75B9-032823D9672F}"/>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Deployment.</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4278FF3A-BD66-546D-A412-BB69ED1ED742}"/>
              </a:ext>
            </a:extLst>
          </p:cNvPr>
          <p:cNvPicPr>
            <a:picLocks noChangeAspect="1"/>
          </p:cNvPicPr>
          <p:nvPr/>
        </p:nvPicPr>
        <p:blipFill>
          <a:blip r:embed="rId2"/>
          <a:srcRect t="17971" b="6842"/>
          <a:stretch>
            <a:fillRect/>
          </a:stretch>
        </p:blipFill>
        <p:spPr>
          <a:xfrm>
            <a:off x="581192" y="1901896"/>
            <a:ext cx="10111205" cy="4498102"/>
          </a:xfrm>
          <a:prstGeom prst="rect">
            <a:avLst/>
          </a:prstGeom>
        </p:spPr>
      </p:pic>
    </p:spTree>
    <p:extLst>
      <p:ext uri="{BB962C8B-B14F-4D97-AF65-F5344CB8AC3E}">
        <p14:creationId xmlns:p14="http://schemas.microsoft.com/office/powerpoint/2010/main" val="119353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5D663-99BB-537F-AADA-FD16C7A7FB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AF89D5-1D76-8828-B67E-09C15079FFD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A3B9FC62-09D8-51D8-BF3D-6BB9E3A98A7B}"/>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Successful Deployment.</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F24CBDF0-A471-02BF-1861-45A0BE23C221}"/>
              </a:ext>
            </a:extLst>
          </p:cNvPr>
          <p:cNvPicPr>
            <a:picLocks noChangeAspect="1"/>
          </p:cNvPicPr>
          <p:nvPr/>
        </p:nvPicPr>
        <p:blipFill>
          <a:blip r:embed="rId3"/>
          <a:srcRect t="12807" b="6666"/>
          <a:stretch>
            <a:fillRect/>
          </a:stretch>
        </p:blipFill>
        <p:spPr>
          <a:xfrm>
            <a:off x="581192" y="1901896"/>
            <a:ext cx="11029615" cy="4474841"/>
          </a:xfrm>
          <a:prstGeom prst="rect">
            <a:avLst/>
          </a:prstGeom>
        </p:spPr>
      </p:pic>
    </p:spTree>
    <p:extLst>
      <p:ext uri="{BB962C8B-B14F-4D97-AF65-F5344CB8AC3E}">
        <p14:creationId xmlns:p14="http://schemas.microsoft.com/office/powerpoint/2010/main" val="3381615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EABDC-009F-9C57-F1CD-C1911835696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CFEE93-71FF-ACE9-290B-C16D8A9973D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BB05CB0-3C96-EDE3-3832-A20FB0D146AF}"/>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Final  giving Prompt and testing.</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6BB9422C-85B1-DDE1-382E-11830FA75302}"/>
              </a:ext>
            </a:extLst>
          </p:cNvPr>
          <p:cNvPicPr>
            <a:picLocks noChangeAspect="1"/>
          </p:cNvPicPr>
          <p:nvPr/>
        </p:nvPicPr>
        <p:blipFill>
          <a:blip r:embed="rId3"/>
          <a:srcRect t="13547" b="6774"/>
          <a:stretch>
            <a:fillRect/>
          </a:stretch>
        </p:blipFill>
        <p:spPr>
          <a:xfrm>
            <a:off x="701508" y="1832322"/>
            <a:ext cx="10584114" cy="4472226"/>
          </a:xfrm>
          <a:prstGeom prst="rect">
            <a:avLst/>
          </a:prstGeom>
        </p:spPr>
      </p:pic>
    </p:spTree>
    <p:extLst>
      <p:ext uri="{BB962C8B-B14F-4D97-AF65-F5344CB8AC3E}">
        <p14:creationId xmlns:p14="http://schemas.microsoft.com/office/powerpoint/2010/main" val="43571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5B512-E531-311C-56CE-F9BB69BEB9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51A2A8-8946-A108-B9B3-DAF479CE53A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C428F65B-0E34-C646-A2C1-62860A0F3A9B}"/>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Solution.</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385249ED-01B6-4275-A2CA-73A451F9A487}"/>
              </a:ext>
            </a:extLst>
          </p:cNvPr>
          <p:cNvPicPr>
            <a:picLocks noChangeAspect="1"/>
          </p:cNvPicPr>
          <p:nvPr/>
        </p:nvPicPr>
        <p:blipFill>
          <a:blip r:embed="rId3"/>
          <a:srcRect t="12001" b="7241"/>
          <a:stretch>
            <a:fillRect/>
          </a:stretch>
        </p:blipFill>
        <p:spPr>
          <a:xfrm>
            <a:off x="581192" y="1901896"/>
            <a:ext cx="11029615" cy="4253948"/>
          </a:xfrm>
          <a:prstGeom prst="rect">
            <a:avLst/>
          </a:prstGeom>
        </p:spPr>
      </p:pic>
    </p:spTree>
    <p:extLst>
      <p:ext uri="{BB962C8B-B14F-4D97-AF65-F5344CB8AC3E}">
        <p14:creationId xmlns:p14="http://schemas.microsoft.com/office/powerpoint/2010/main" val="119571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3FAA0-9422-8814-E258-4749E65D0AC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BAB92A0-1498-EA70-105C-5AD3C0A6171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B650A67-9D51-781C-90E8-1F1707E3FE10}"/>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Solution.</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DE33420F-827A-05DF-69B1-FA9172CBB8F9}"/>
              </a:ext>
            </a:extLst>
          </p:cNvPr>
          <p:cNvPicPr>
            <a:picLocks noChangeAspect="1"/>
          </p:cNvPicPr>
          <p:nvPr/>
        </p:nvPicPr>
        <p:blipFill>
          <a:blip r:embed="rId3"/>
          <a:srcRect t="13889" b="8148"/>
          <a:stretch>
            <a:fillRect/>
          </a:stretch>
        </p:blipFill>
        <p:spPr>
          <a:xfrm>
            <a:off x="581191" y="1832323"/>
            <a:ext cx="11029615" cy="4460194"/>
          </a:xfrm>
          <a:prstGeom prst="rect">
            <a:avLst/>
          </a:prstGeom>
        </p:spPr>
      </p:pic>
    </p:spTree>
    <p:extLst>
      <p:ext uri="{BB962C8B-B14F-4D97-AF65-F5344CB8AC3E}">
        <p14:creationId xmlns:p14="http://schemas.microsoft.com/office/powerpoint/2010/main" val="154180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2FEFA-BA17-A199-5391-F06EDFEB4E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EE48E0-6E06-4055-FAC4-3FA04B18503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822856BA-6404-3885-944E-6A1AA9DE66B3}"/>
              </a:ext>
            </a:extLst>
          </p:cNvPr>
          <p:cNvSpPr>
            <a:spLocks noGrp="1"/>
          </p:cNvSpPr>
          <p:nvPr>
            <p:ph idx="1"/>
          </p:nvPr>
        </p:nvSpPr>
        <p:spPr>
          <a:xfrm>
            <a:off x="581192" y="1302026"/>
            <a:ext cx="11029615" cy="530296"/>
          </a:xfrm>
        </p:spPr>
        <p:txBody>
          <a:bodyPr>
            <a:normAutofit/>
          </a:bodyPr>
          <a:lstStyle/>
          <a:p>
            <a:pPr marL="0" indent="0">
              <a:buNone/>
            </a:pPr>
            <a:r>
              <a:rPr lang="en-IN" sz="2400" dirty="0">
                <a:solidFill>
                  <a:srgbClr val="0F0F0F"/>
                </a:solidFill>
                <a:ea typeface="+mn-lt"/>
                <a:cs typeface="+mn-lt"/>
              </a:rPr>
              <a:t>Successful.</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6732EC2D-E2C3-3DD2-46D2-DDD5FF8BD3C7}"/>
              </a:ext>
            </a:extLst>
          </p:cNvPr>
          <p:cNvPicPr>
            <a:picLocks noChangeAspect="1"/>
          </p:cNvPicPr>
          <p:nvPr/>
        </p:nvPicPr>
        <p:blipFill>
          <a:blip r:embed="rId3"/>
          <a:srcRect l="691" t="12807" b="6491"/>
          <a:stretch>
            <a:fillRect/>
          </a:stretch>
        </p:blipFill>
        <p:spPr>
          <a:xfrm>
            <a:off x="581192" y="1832321"/>
            <a:ext cx="11029615" cy="4520353"/>
          </a:xfrm>
          <a:prstGeom prst="rect">
            <a:avLst/>
          </a:prstGeom>
        </p:spPr>
      </p:pic>
    </p:spTree>
    <p:extLst>
      <p:ext uri="{BB962C8B-B14F-4D97-AF65-F5344CB8AC3E}">
        <p14:creationId xmlns:p14="http://schemas.microsoft.com/office/powerpoint/2010/main" val="422204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The Recipe Preparation Agent successfully demonstrates how AI can simplify cooking with limited ingredients. By using IBM </a:t>
            </a:r>
            <a:r>
              <a:rPr lang="en-US" sz="2000" dirty="0" err="1">
                <a:solidFill>
                  <a:srgbClr val="0F0F0F"/>
                </a:solidFill>
                <a:ea typeface="+mn-lt"/>
                <a:cs typeface="+mn-lt"/>
              </a:rPr>
              <a:t>Watsonx</a:t>
            </a:r>
            <a:r>
              <a:rPr lang="en-US" sz="2000" dirty="0">
                <a:solidFill>
                  <a:srgbClr val="0F0F0F"/>
                </a:solidFill>
                <a:ea typeface="+mn-lt"/>
                <a:cs typeface="+mn-lt"/>
              </a:rPr>
              <a:t> and a well-structured prompt with RAG, it delivers accurate and personalized recipe suggestions. This reduces food waste, saves time, and supports sustainable living practices. The agent works smoothly post-deployment and responds accurately to ingredient-based queries.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Future scope:</a:t>
            </a:r>
          </a:p>
          <a:p>
            <a:pPr marL="0" indent="0">
              <a:buNone/>
            </a:pPr>
            <a:r>
              <a:rPr lang="en-US" dirty="0"/>
              <a:t>– Expand dataset to include international and regional cuisines.</a:t>
            </a:r>
          </a:p>
          <a:p>
            <a:pPr marL="0" indent="0">
              <a:buNone/>
            </a:pPr>
            <a:r>
              <a:rPr lang="en-US" dirty="0"/>
              <a:t>– Add voice input and speech-based instructions.</a:t>
            </a:r>
          </a:p>
          <a:p>
            <a:pPr marL="0" indent="0">
              <a:buNone/>
            </a:pPr>
            <a:r>
              <a:rPr lang="en-US" dirty="0"/>
              <a:t>– Integrate calorie calculation and nutritional facts.</a:t>
            </a:r>
          </a:p>
          <a:p>
            <a:pPr marL="0" indent="0">
              <a:buNone/>
            </a:pPr>
            <a:r>
              <a:rPr lang="en-US" dirty="0"/>
              <a:t>– Connect with grocery APIs for missing ingredient suggestions.</a:t>
            </a:r>
          </a:p>
          <a:p>
            <a:pPr marL="0" indent="0">
              <a:buNone/>
            </a:pPr>
            <a:r>
              <a:rPr lang="en-US" dirty="0"/>
              <a:t>– Multi-language recipe support for broader audience.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 IBM </a:t>
            </a:r>
            <a:r>
              <a:rPr lang="en-IN" sz="2400" dirty="0" err="1">
                <a:solidFill>
                  <a:srgbClr val="0F0F0F"/>
                </a:solidFill>
                <a:ea typeface="+mn-lt"/>
                <a:cs typeface="+mn-lt"/>
              </a:rPr>
              <a:t>Watsonx</a:t>
            </a:r>
            <a:r>
              <a:rPr lang="en-IN" sz="2400" dirty="0">
                <a:solidFill>
                  <a:srgbClr val="0F0F0F"/>
                </a:solidFill>
                <a:ea typeface="+mn-lt"/>
                <a:cs typeface="+mn-lt"/>
              </a:rPr>
              <a:t> Documentation  </a:t>
            </a:r>
          </a:p>
          <a:p>
            <a:pPr marL="305435" indent="-305435"/>
            <a:r>
              <a:rPr lang="en-IN" sz="2400" dirty="0">
                <a:solidFill>
                  <a:srgbClr val="0F0F0F"/>
                </a:solidFill>
                <a:ea typeface="+mn-lt"/>
                <a:cs typeface="+mn-lt"/>
              </a:rPr>
              <a:t> IBM Knowledge Base: Vector Indexing  </a:t>
            </a:r>
          </a:p>
          <a:p>
            <a:pPr marL="305435" indent="-305435"/>
            <a:r>
              <a:rPr lang="en-IN" sz="2400" dirty="0">
                <a:solidFill>
                  <a:srgbClr val="0F0F0F"/>
                </a:solidFill>
                <a:ea typeface="+mn-lt"/>
                <a:cs typeface="+mn-lt"/>
              </a:rPr>
              <a:t>RAG model principles from Meta AI  </a:t>
            </a:r>
          </a:p>
          <a:p>
            <a:pPr marL="305435" indent="-305435"/>
            <a:r>
              <a:rPr lang="en-IN" sz="2400" dirty="0">
                <a:solidFill>
                  <a:srgbClr val="0F0F0F"/>
                </a:solidFill>
                <a:ea typeface="+mn-lt"/>
                <a:cs typeface="+mn-lt"/>
              </a:rPr>
              <a:t> Dataset: Custom recipe `.txt` file  </a:t>
            </a:r>
          </a:p>
          <a:p>
            <a:pPr marL="305435" indent="-305435"/>
            <a:r>
              <a:rPr lang="en-IN" sz="2400" dirty="0">
                <a:solidFill>
                  <a:srgbClr val="0F0F0F"/>
                </a:solidFill>
                <a:ea typeface="+mn-lt"/>
                <a:cs typeface="+mn-lt"/>
              </a:rPr>
              <a:t>https://www.ibm.com/cloud/watsonx  </a:t>
            </a:r>
          </a:p>
          <a:p>
            <a:pPr marL="305435" indent="-305435"/>
            <a:r>
              <a:rPr lang="en-IN" sz="2400" dirty="0" err="1">
                <a:solidFill>
                  <a:srgbClr val="0F0F0F"/>
                </a:solidFill>
                <a:ea typeface="+mn-lt"/>
                <a:cs typeface="+mn-lt"/>
              </a:rPr>
              <a:t>Skillsbuild</a:t>
            </a:r>
            <a:r>
              <a:rPr lang="en-IN" sz="2400" dirty="0">
                <a:solidFill>
                  <a:srgbClr val="0F0F0F"/>
                </a:solidFill>
                <a:ea typeface="+mn-lt"/>
                <a:cs typeface="+mn-lt"/>
              </a:rPr>
              <a:t> courses (AI &amp; Cloud)</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
            <a:extLst>
              <a:ext uri="{FF2B5EF4-FFF2-40B4-BE49-F238E27FC236}">
                <a16:creationId xmlns:a16="http://schemas.microsoft.com/office/drawing/2014/main" id="{363CC149-65D4-9D18-63F0-5FDDD2A099D3}"/>
              </a:ext>
            </a:extLst>
          </p:cNvPr>
          <p:cNvPicPr>
            <a:picLocks noGrp="1" noChangeAspect="1"/>
          </p:cNvPicPr>
          <p:nvPr>
            <p:ph idx="1"/>
          </p:nvPr>
        </p:nvPicPr>
        <p:blipFill>
          <a:blip r:embed="rId2"/>
          <a:stretch>
            <a:fillRect/>
          </a:stretch>
        </p:blipFill>
        <p:spPr>
          <a:xfrm>
            <a:off x="968829" y="1301750"/>
            <a:ext cx="9612085" cy="5240564"/>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endParaRPr lang="en-IN" dirty="0"/>
          </a:p>
        </p:txBody>
      </p:sp>
      <p:pic>
        <p:nvPicPr>
          <p:cNvPr id="7" name="Picture 6" descr="A close-up of a certificate&#10;&#10;AI-generated content may be incorrect.">
            <a:extLst>
              <a:ext uri="{FF2B5EF4-FFF2-40B4-BE49-F238E27FC236}">
                <a16:creationId xmlns:a16="http://schemas.microsoft.com/office/drawing/2014/main" id="{296641AA-6E12-4897-24EB-DDD936007738}"/>
              </a:ext>
            </a:extLst>
          </p:cNvPr>
          <p:cNvPicPr>
            <a:picLocks noChangeAspect="1"/>
          </p:cNvPicPr>
          <p:nvPr/>
        </p:nvPicPr>
        <p:blipFill>
          <a:blip r:embed="rId2"/>
          <a:stretch>
            <a:fillRect/>
          </a:stretch>
        </p:blipFill>
        <p:spPr>
          <a:xfrm>
            <a:off x="762000" y="1232452"/>
            <a:ext cx="10003972" cy="520100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document&#10;&#10;AI-generated content may be incorrect.">
            <a:extLst>
              <a:ext uri="{FF2B5EF4-FFF2-40B4-BE49-F238E27FC236}">
                <a16:creationId xmlns:a16="http://schemas.microsoft.com/office/drawing/2014/main" id="{49D33957-602D-066E-F5AE-8C68F5BB156D}"/>
              </a:ext>
            </a:extLst>
          </p:cNvPr>
          <p:cNvPicPr>
            <a:picLocks noGrp="1" noChangeAspect="1"/>
          </p:cNvPicPr>
          <p:nvPr>
            <p:ph idx="1"/>
          </p:nvPr>
        </p:nvPicPr>
        <p:blipFill>
          <a:blip r:embed="rId2"/>
          <a:stretch>
            <a:fillRect/>
          </a:stretch>
        </p:blipFill>
        <p:spPr>
          <a:xfrm rot="5400000">
            <a:off x="3349625" y="-539115"/>
            <a:ext cx="4673600" cy="8355330"/>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daily life, individuals often struggle to prepare meals with limited ingredients available at home. Searching for suitable recipes manually wastes time and can result in food wastage or underutilization of ingredients. There’s a need for an intelligent system that helps users find practical recipes using only what’s already in their kitchen, accommodating dietary preferences or restrictions as well.</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We propose a </a:t>
            </a:r>
            <a:r>
              <a:rPr lang="en-US" sz="1200" b="1" dirty="0" err="1">
                <a:latin typeface="Calibri"/>
                <a:cs typeface="Calibri"/>
              </a:rPr>
              <a:t>Watsonx</a:t>
            </a:r>
            <a:r>
              <a:rPr lang="en-US" sz="1200" b="1" dirty="0">
                <a:latin typeface="Calibri"/>
                <a:cs typeface="Calibri"/>
              </a:rPr>
              <a:t>-powered Recipe Preparation Agent that helps users find meals based on the ingredients they currently have at home. This AI assistant is designed using Retrieval-Augmented Generation (RAG) and leverages IBM </a:t>
            </a:r>
            <a:r>
              <a:rPr lang="en-US" sz="1200" b="1" dirty="0" err="1">
                <a:latin typeface="Calibri"/>
                <a:cs typeface="Calibri"/>
              </a:rPr>
              <a:t>Watsonx</a:t>
            </a:r>
            <a:r>
              <a:rPr lang="en-US" sz="1200" b="1" dirty="0">
                <a:latin typeface="Calibri"/>
                <a:cs typeface="Calibri"/>
              </a:rPr>
              <a:t> services to retrieve and generate cooking steps and suggestions.</a:t>
            </a:r>
          </a:p>
          <a:p>
            <a:pPr marL="305435" indent="-305435"/>
            <a:endParaRPr lang="en-US" sz="1200" b="1" dirty="0">
              <a:latin typeface="Calibri"/>
              <a:cs typeface="Calibri"/>
            </a:endParaRPr>
          </a:p>
          <a:p>
            <a:pPr marL="305435" indent="-305435"/>
            <a:r>
              <a:rPr lang="en-US" sz="1200" b="1" dirty="0">
                <a:latin typeface="Calibri"/>
                <a:cs typeface="Calibri"/>
              </a:rPr>
              <a:t>Step-by-step overview:</a:t>
            </a:r>
          </a:p>
          <a:p>
            <a:pPr marL="0" indent="0">
              <a:buNone/>
            </a:pPr>
            <a:r>
              <a:rPr lang="en-US" sz="1200" b="1" dirty="0">
                <a:latin typeface="Calibri"/>
                <a:cs typeface="Calibri"/>
              </a:rPr>
              <a:t>        1. User Input: The user enters a list of ingredients (e.g., "onions, rice, and tomatoes").</a:t>
            </a:r>
          </a:p>
          <a:p>
            <a:pPr marL="0" indent="0">
              <a:buNone/>
            </a:pPr>
            <a:r>
              <a:rPr lang="en-US" sz="1200" b="1" dirty="0">
                <a:latin typeface="Calibri"/>
                <a:cs typeface="Calibri"/>
              </a:rPr>
              <a:t>        2. Vector Search: Using IBM </a:t>
            </a:r>
            <a:r>
              <a:rPr lang="en-US" sz="1200" b="1" dirty="0" err="1">
                <a:latin typeface="Calibri"/>
                <a:cs typeface="Calibri"/>
              </a:rPr>
              <a:t>Watsonx</a:t>
            </a:r>
            <a:r>
              <a:rPr lang="en-US" sz="1200" b="1" dirty="0">
                <a:latin typeface="Calibri"/>
                <a:cs typeface="Calibri"/>
              </a:rPr>
              <a:t> Knowledge Base (vector index), the agent searches the uploaded `.txt` file for recipes that match or relate to the entered ingredients.</a:t>
            </a:r>
          </a:p>
          <a:p>
            <a:pPr marL="0" indent="0">
              <a:buNone/>
            </a:pPr>
            <a:r>
              <a:rPr lang="en-US" sz="1200" b="1" dirty="0">
                <a:latin typeface="Calibri"/>
                <a:cs typeface="Calibri"/>
              </a:rPr>
              <a:t>        3. Response Generation: The AI generates step-by-step instructions using the prompt logic tailored for cooking guidance.</a:t>
            </a:r>
          </a:p>
          <a:p>
            <a:pPr marL="0" indent="0">
              <a:buNone/>
            </a:pPr>
            <a:r>
              <a:rPr lang="en-US" sz="1200" b="1" dirty="0">
                <a:latin typeface="Calibri"/>
                <a:cs typeface="Calibri"/>
              </a:rPr>
              <a:t>        4. Smart Substitutions: If any ingredient is missing, the agent suggests possible replacements.</a:t>
            </a:r>
          </a:p>
          <a:p>
            <a:pPr marL="0" indent="0">
              <a:buNone/>
            </a:pPr>
            <a:r>
              <a:rPr lang="en-US" sz="1200" b="1" dirty="0">
                <a:latin typeface="Calibri"/>
                <a:cs typeface="Calibri"/>
              </a:rPr>
              <a:t>        5. Sustainability: This system helps reduce food waste by providing usable recipes from available pantry items.</a:t>
            </a:r>
          </a:p>
          <a:p>
            <a:pPr marL="305435" indent="-305435"/>
            <a:endParaRPr lang="en-US" sz="1200" b="1" dirty="0">
              <a:latin typeface="Calibri"/>
              <a:cs typeface="Calibri"/>
            </a:endParaRPr>
          </a:p>
          <a:p>
            <a:pPr marL="305435" indent="-305435"/>
            <a:r>
              <a:rPr lang="en-US" sz="1200" b="1" dirty="0">
                <a:latin typeface="Calibri"/>
                <a:cs typeface="Calibri"/>
              </a:rPr>
              <a:t>Key Highlights:</a:t>
            </a:r>
          </a:p>
          <a:p>
            <a:pPr marL="0" indent="0">
              <a:buNone/>
            </a:pPr>
            <a:r>
              <a:rPr lang="en-US" sz="1200" b="1" dirty="0">
                <a:latin typeface="Calibri"/>
                <a:cs typeface="Calibri"/>
              </a:rPr>
              <a:t>         – Uses IBM </a:t>
            </a:r>
            <a:r>
              <a:rPr lang="en-US" sz="1200" b="1" dirty="0" err="1">
                <a:latin typeface="Calibri"/>
                <a:cs typeface="Calibri"/>
              </a:rPr>
              <a:t>Watsonx</a:t>
            </a:r>
            <a:r>
              <a:rPr lang="en-US" sz="1200" b="1" dirty="0">
                <a:latin typeface="Calibri"/>
                <a:cs typeface="Calibri"/>
              </a:rPr>
              <a:t> RAG for intelligent recipe retrieval  </a:t>
            </a:r>
          </a:p>
          <a:p>
            <a:pPr marL="0" indent="0">
              <a:buNone/>
            </a:pPr>
            <a:r>
              <a:rPr lang="en-US" sz="1200" b="1" dirty="0">
                <a:latin typeface="Calibri"/>
                <a:cs typeface="Calibri"/>
              </a:rPr>
              <a:t>         – Minimal setup using IBM Cloud Lite’s free tier  </a:t>
            </a:r>
          </a:p>
          <a:p>
            <a:pPr marL="0" indent="0">
              <a:buNone/>
            </a:pPr>
            <a:r>
              <a:rPr lang="en-US" sz="1200" b="1" dirty="0">
                <a:latin typeface="Calibri"/>
                <a:cs typeface="Calibri"/>
              </a:rPr>
              <a:t>         – Simple `.txt` file as the knowledge base for recipe storage  </a:t>
            </a:r>
          </a:p>
          <a:p>
            <a:pPr marL="0" indent="0">
              <a:buNone/>
            </a:pPr>
            <a:r>
              <a:rPr lang="en-US" sz="1200" b="1" dirty="0">
                <a:latin typeface="Calibri"/>
                <a:cs typeface="Calibri"/>
              </a:rPr>
              <a:t>         – Custom prompt to deliver natural and human-like cooking suggestions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782482"/>
          </a:xfrm>
        </p:spPr>
        <p:txBody>
          <a:bodyPr>
            <a:normAutofit fontScale="85000" lnSpcReduction="20000"/>
          </a:bodyPr>
          <a:lstStyle/>
          <a:p>
            <a:pPr marL="305435" indent="-305435"/>
            <a:r>
              <a:rPr lang="en-IN" sz="1800" b="1" dirty="0">
                <a:solidFill>
                  <a:srgbClr val="0F0F0F"/>
                </a:solidFill>
              </a:rPr>
              <a:t>Technologies Used:</a:t>
            </a:r>
          </a:p>
          <a:p>
            <a:pPr marL="0" indent="0">
              <a:buNone/>
            </a:pPr>
            <a:r>
              <a:rPr lang="en-IN" sz="1800" b="1" dirty="0">
                <a:solidFill>
                  <a:srgbClr val="0F0F0F"/>
                </a:solidFill>
              </a:rPr>
              <a:t>– IBM Watsonx.ai (Agent Lab)</a:t>
            </a:r>
          </a:p>
          <a:p>
            <a:pPr marL="0" indent="0">
              <a:buNone/>
            </a:pPr>
            <a:r>
              <a:rPr lang="en-IN" sz="1800" b="1" dirty="0">
                <a:solidFill>
                  <a:srgbClr val="0F0F0F"/>
                </a:solidFill>
              </a:rPr>
              <a:t>– IBM </a:t>
            </a:r>
            <a:r>
              <a:rPr lang="en-IN" sz="1800" b="1" dirty="0" err="1">
                <a:solidFill>
                  <a:srgbClr val="0F0F0F"/>
                </a:solidFill>
              </a:rPr>
              <a:t>Watsonx</a:t>
            </a:r>
            <a:r>
              <a:rPr lang="en-IN" sz="1800" b="1" dirty="0">
                <a:solidFill>
                  <a:srgbClr val="0F0F0F"/>
                </a:solidFill>
              </a:rPr>
              <a:t> Knowledge Base (Vector Index)</a:t>
            </a:r>
          </a:p>
          <a:p>
            <a:pPr marL="0" indent="0">
              <a:buNone/>
            </a:pPr>
            <a:r>
              <a:rPr lang="en-IN" sz="1800" b="1" dirty="0">
                <a:solidFill>
                  <a:srgbClr val="0F0F0F"/>
                </a:solidFill>
              </a:rPr>
              <a:t>– Retrieval-Augmented Generation (RAG) Model</a:t>
            </a:r>
          </a:p>
          <a:p>
            <a:pPr marL="0" indent="0">
              <a:buNone/>
            </a:pPr>
            <a:r>
              <a:rPr lang="en-IN" sz="1800" b="1" dirty="0">
                <a:solidFill>
                  <a:srgbClr val="0F0F0F"/>
                </a:solidFill>
              </a:rPr>
              <a:t>– IBM Cloud Lite Free Tier</a:t>
            </a:r>
          </a:p>
          <a:p>
            <a:pPr marL="305435" indent="-305435"/>
            <a:r>
              <a:rPr lang="en-US" sz="1800" b="1" dirty="0">
                <a:solidFill>
                  <a:srgbClr val="0F0F0F"/>
                </a:solidFill>
              </a:rPr>
              <a:t>Tools &amp; Files:</a:t>
            </a:r>
          </a:p>
          <a:p>
            <a:pPr marL="0" indent="0">
              <a:buNone/>
            </a:pPr>
            <a:r>
              <a:rPr lang="en-US" sz="1800" b="1" dirty="0">
                <a:solidFill>
                  <a:srgbClr val="0F0F0F"/>
                </a:solidFill>
              </a:rPr>
              <a:t>– Custom `.txt` file with recipe ingredients and steps</a:t>
            </a:r>
          </a:p>
          <a:p>
            <a:pPr marL="0" indent="0">
              <a:buNone/>
            </a:pPr>
            <a:r>
              <a:rPr lang="en-US" sz="1800" b="1" dirty="0">
                <a:solidFill>
                  <a:srgbClr val="0F0F0F"/>
                </a:solidFill>
              </a:rPr>
              <a:t>– No third-party libraries or external datasets used</a:t>
            </a:r>
          </a:p>
          <a:p>
            <a:pPr marL="0" indent="0">
              <a:buNone/>
            </a:pPr>
            <a:r>
              <a:rPr lang="en-US" sz="1800" b="1" dirty="0">
                <a:solidFill>
                  <a:srgbClr val="0F0F0F"/>
                </a:solidFill>
              </a:rPr>
              <a:t>– IBM-generated runtime and sandbox project</a:t>
            </a:r>
          </a:p>
          <a:p>
            <a:pPr marL="0" indent="0">
              <a:buNone/>
            </a:pPr>
            <a:r>
              <a:rPr lang="en-US" sz="1800" b="1" dirty="0">
                <a:solidFill>
                  <a:srgbClr val="0F0F0F"/>
                </a:solidFill>
              </a:rPr>
              <a:t>Process:</a:t>
            </a:r>
          </a:p>
          <a:p>
            <a:pPr marL="0" indent="0">
              <a:buNone/>
            </a:pPr>
            <a:r>
              <a:rPr lang="en-US" sz="1800" b="1" dirty="0">
                <a:solidFill>
                  <a:srgbClr val="0F0F0F"/>
                </a:solidFill>
              </a:rPr>
              <a:t>1. Project </a:t>
            </a:r>
            <a:r>
              <a:rPr lang="en-US" sz="1900" b="1" dirty="0">
                <a:solidFill>
                  <a:srgbClr val="0F0F0F"/>
                </a:solidFill>
              </a:rPr>
              <a:t>creation in IBM Cloud (</a:t>
            </a:r>
            <a:r>
              <a:rPr lang="en-US" sz="1900" b="1" dirty="0" err="1">
                <a:solidFill>
                  <a:srgbClr val="0F0F0F"/>
                </a:solidFill>
              </a:rPr>
              <a:t>Watsonx</a:t>
            </a:r>
            <a:r>
              <a:rPr lang="en-US" sz="1900" b="1" dirty="0">
                <a:solidFill>
                  <a:srgbClr val="0F0F0F"/>
                </a:solidFill>
              </a:rPr>
              <a:t> sandbox)</a:t>
            </a:r>
          </a:p>
          <a:p>
            <a:pPr marL="0" indent="0">
              <a:buNone/>
            </a:pPr>
            <a:r>
              <a:rPr lang="en-US" sz="1900" b="1" dirty="0">
                <a:solidFill>
                  <a:srgbClr val="0F0F0F"/>
                </a:solidFill>
              </a:rPr>
              <a:t>2. Upload `.txt` corpus into knowledge base</a:t>
            </a:r>
          </a:p>
          <a:p>
            <a:pPr marL="0" indent="0">
              <a:buNone/>
            </a:pPr>
            <a:r>
              <a:rPr lang="en-US" sz="1900" b="1" dirty="0">
                <a:solidFill>
                  <a:srgbClr val="0F0F0F"/>
                </a:solidFill>
              </a:rPr>
              <a:t>3. Configure RAG Agent with prompt and vector index</a:t>
            </a:r>
          </a:p>
          <a:p>
            <a:pPr marL="0" indent="0">
              <a:buNone/>
            </a:pPr>
            <a:r>
              <a:rPr lang="en-US" sz="1900" b="1" dirty="0">
                <a:solidFill>
                  <a:srgbClr val="0F0F0F"/>
                </a:solidFill>
              </a:rPr>
              <a:t>4. Test and deploy live AI Assistant</a:t>
            </a:r>
            <a:endParaRPr lang="en-IN" sz="19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dirty="0">
                <a:ea typeface="+mn-lt"/>
                <a:cs typeface="+mn-lt"/>
              </a:rPr>
              <a:t> Here's an example structure that gives the preview of our solution in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Retrieval-Augmented Generation (RAG) model. </a:t>
            </a:r>
            <a:r>
              <a:rPr lang="en-US" dirty="0">
                <a:ea typeface="+mn-lt"/>
                <a:cs typeface="+mn-lt"/>
              </a:rPr>
              <a:t>Embeds query and recipe text using vector embeddings. Searches indexed documents and generates tailored response.</a:t>
            </a:r>
            <a:endParaRPr lang="en-IN" dirty="0"/>
          </a:p>
          <a:p>
            <a:pPr marL="305435" indent="-305435"/>
            <a:r>
              <a:rPr lang="en-IN" sz="1400" b="1" dirty="0">
                <a:ea typeface="+mn-lt"/>
                <a:cs typeface="+mn-lt"/>
              </a:rPr>
              <a:t>Steps:</a:t>
            </a:r>
            <a:endParaRPr lang="en-IN" sz="1400" dirty="0"/>
          </a:p>
          <a:p>
            <a:pPr marL="629920" lvl="1" indent="-305435"/>
            <a:r>
              <a:rPr lang="en-US" dirty="0">
                <a:ea typeface="+mn-lt"/>
                <a:cs typeface="+mn-lt"/>
              </a:rPr>
              <a:t>User enters available ingredients.  Agent retrieves closest recipe entries via vector search.  Generates steps with substitutions if needed</a:t>
            </a:r>
            <a:r>
              <a:rPr lang="en-IN" dirty="0">
                <a:ea typeface="+mn-lt"/>
                <a:cs typeface="+mn-lt"/>
              </a:rPr>
              <a:t>.</a:t>
            </a:r>
            <a:endParaRPr lang="en-IN" dirty="0"/>
          </a:p>
          <a:p>
            <a:pPr marL="305435" indent="-305435"/>
            <a:r>
              <a:rPr lang="en-IN" sz="1400" b="1" dirty="0">
                <a:ea typeface="+mn-lt"/>
                <a:cs typeface="+mn-lt"/>
              </a:rPr>
              <a:t>Deployment:</a:t>
            </a:r>
            <a:endParaRPr lang="en-IN" sz="1400" dirty="0"/>
          </a:p>
          <a:p>
            <a:pPr marL="629920" lvl="1" indent="-305435"/>
            <a:r>
              <a:rPr lang="en-US" dirty="0">
                <a:ea typeface="+mn-lt"/>
                <a:cs typeface="+mn-lt"/>
              </a:rPr>
              <a:t>Built and deployed within IBM </a:t>
            </a:r>
            <a:r>
              <a:rPr lang="en-US" dirty="0" err="1">
                <a:ea typeface="+mn-lt"/>
                <a:cs typeface="+mn-lt"/>
              </a:rPr>
              <a:t>Watsonx</a:t>
            </a:r>
            <a:r>
              <a:rPr lang="en-US" dirty="0">
                <a:ea typeface="+mn-lt"/>
                <a:cs typeface="+mn-lt"/>
              </a:rPr>
              <a:t> Agent Lab .  Deployed as a chat-based assistant and  can be reused in customer-facing interfaces or embedded </a:t>
            </a:r>
            <a:r>
              <a:rPr lang="en-US" dirty="0" err="1">
                <a:ea typeface="+mn-lt"/>
                <a:cs typeface="+mn-lt"/>
              </a:rPr>
              <a:t>Uis</a:t>
            </a:r>
            <a:r>
              <a:rPr lang="en-US" dirty="0">
                <a:ea typeface="+mn-lt"/>
                <a:cs typeface="+mn-lt"/>
              </a:rPr>
              <a:t>.</a:t>
            </a:r>
            <a:endParaRPr lang="en-IN" dirty="0">
              <a:ea typeface="+mn-lt"/>
              <a:cs typeface="+mn-lt"/>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232452"/>
            <a:ext cx="11029615" cy="1133558"/>
          </a:xfrm>
        </p:spPr>
        <p:txBody>
          <a:bodyPr>
            <a:normAutofit/>
          </a:bodyPr>
          <a:lstStyle/>
          <a:p>
            <a:pPr marL="0" indent="0">
              <a:buNone/>
            </a:pPr>
            <a:r>
              <a:rPr lang="en-IN" sz="2400" dirty="0"/>
              <a:t>This depicts the name of the project as well as the deployment space for the same.</a:t>
            </a:r>
          </a:p>
          <a:p>
            <a:pPr marL="0" indent="0">
              <a:buNone/>
            </a:pPr>
            <a:endParaRPr lang="en-IN" sz="2400" dirty="0"/>
          </a:p>
        </p:txBody>
      </p:sp>
      <p:pic>
        <p:nvPicPr>
          <p:cNvPr id="4" name="Picture 3" descr="A white rectangular object with a black border&#10;&#10;AI-generated content may be incorrect.">
            <a:extLst>
              <a:ext uri="{FF2B5EF4-FFF2-40B4-BE49-F238E27FC236}">
                <a16:creationId xmlns:a16="http://schemas.microsoft.com/office/drawing/2014/main" id="{09E886D1-C0B1-A0E6-1800-7FB9A929D7C5}"/>
              </a:ext>
            </a:extLst>
          </p:cNvPr>
          <p:cNvPicPr>
            <a:picLocks noChangeAspect="1"/>
          </p:cNvPicPr>
          <p:nvPr/>
        </p:nvPicPr>
        <p:blipFill>
          <a:blip r:embed="rId2"/>
          <a:stretch>
            <a:fillRect/>
          </a:stretch>
        </p:blipFill>
        <p:spPr>
          <a:xfrm>
            <a:off x="1158239" y="2105384"/>
            <a:ext cx="9875520" cy="22479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654E0-5BFE-32CE-9586-1EC033C7155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9B7619A-83BC-0BAB-64AF-2D30A6FA9B2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216F8FC5-5BCD-8EB6-DBB9-34AC7C1F012A}"/>
              </a:ext>
            </a:extLst>
          </p:cNvPr>
          <p:cNvSpPr>
            <a:spLocks noGrp="1"/>
          </p:cNvSpPr>
          <p:nvPr>
            <p:ph idx="1"/>
          </p:nvPr>
        </p:nvSpPr>
        <p:spPr>
          <a:xfrm>
            <a:off x="581192" y="1302026"/>
            <a:ext cx="11029615" cy="755374"/>
          </a:xfrm>
        </p:spPr>
        <p:txBody>
          <a:bodyPr>
            <a:normAutofit fontScale="92500"/>
          </a:bodyPr>
          <a:lstStyle/>
          <a:p>
            <a:pPr marL="0" indent="0">
              <a:buNone/>
            </a:pPr>
            <a:r>
              <a:rPr lang="en-IN" sz="2400" dirty="0">
                <a:solidFill>
                  <a:srgbClr val="0F0F0F"/>
                </a:solidFill>
                <a:ea typeface="+mn-lt"/>
                <a:cs typeface="+mn-lt"/>
              </a:rPr>
              <a:t>Presenting the instructions and introducing RAG lab factor here by adding txt file/pdf.</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F6E390A0-0107-A7F4-6A71-924B5D65EDBE}"/>
              </a:ext>
            </a:extLst>
          </p:cNvPr>
          <p:cNvPicPr>
            <a:picLocks noChangeAspect="1"/>
          </p:cNvPicPr>
          <p:nvPr/>
        </p:nvPicPr>
        <p:blipFill>
          <a:blip r:embed="rId2"/>
          <a:srcRect l="-2464" t="12625" r="2464" b="27748"/>
          <a:stretch>
            <a:fillRect/>
          </a:stretch>
        </p:blipFill>
        <p:spPr>
          <a:xfrm>
            <a:off x="428792" y="2351314"/>
            <a:ext cx="6184900" cy="317200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FEAD7025-3AB3-3783-6DE7-5C068985E276}"/>
              </a:ext>
            </a:extLst>
          </p:cNvPr>
          <p:cNvPicPr>
            <a:picLocks noChangeAspect="1"/>
          </p:cNvPicPr>
          <p:nvPr/>
        </p:nvPicPr>
        <p:blipFill>
          <a:blip r:embed="rId3"/>
          <a:stretch>
            <a:fillRect/>
          </a:stretch>
        </p:blipFill>
        <p:spPr>
          <a:xfrm>
            <a:off x="6613692" y="2057400"/>
            <a:ext cx="4870918" cy="1200317"/>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058C2CA6-24BD-22FA-EC4C-D943A4FDF642}"/>
              </a:ext>
            </a:extLst>
          </p:cNvPr>
          <p:cNvPicPr>
            <a:picLocks noChangeAspect="1"/>
          </p:cNvPicPr>
          <p:nvPr/>
        </p:nvPicPr>
        <p:blipFill>
          <a:blip r:embed="rId4"/>
          <a:srcRect l="27139" t="50239" r="10097" b="6762"/>
          <a:stretch>
            <a:fillRect/>
          </a:stretch>
        </p:blipFill>
        <p:spPr>
          <a:xfrm>
            <a:off x="6613692" y="3429000"/>
            <a:ext cx="5245771" cy="2478505"/>
          </a:xfrm>
          <a:prstGeom prst="rect">
            <a:avLst/>
          </a:prstGeom>
        </p:spPr>
      </p:pic>
    </p:spTree>
    <p:extLst>
      <p:ext uri="{BB962C8B-B14F-4D97-AF65-F5344CB8AC3E}">
        <p14:creationId xmlns:p14="http://schemas.microsoft.com/office/powerpoint/2010/main" val="552463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31CE6-FBDF-55A1-46C7-13272B599F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94B891-E74A-B52E-B947-1495103AA7A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CEB5331B-A385-C59B-9DD9-448E156ECBFF}"/>
              </a:ext>
            </a:extLst>
          </p:cNvPr>
          <p:cNvSpPr>
            <a:spLocks noGrp="1"/>
          </p:cNvSpPr>
          <p:nvPr>
            <p:ph idx="1"/>
          </p:nvPr>
        </p:nvSpPr>
        <p:spPr>
          <a:xfrm>
            <a:off x="581192" y="1302026"/>
            <a:ext cx="11029615" cy="363488"/>
          </a:xfrm>
        </p:spPr>
        <p:txBody>
          <a:bodyPr>
            <a:normAutofit fontScale="77500" lnSpcReduction="20000"/>
          </a:bodyPr>
          <a:lstStyle/>
          <a:p>
            <a:pPr marL="0" indent="0">
              <a:buNone/>
            </a:pPr>
            <a:r>
              <a:rPr lang="en-IN" sz="2400" dirty="0"/>
              <a:t>Saving.</a:t>
            </a:r>
          </a:p>
        </p:txBody>
      </p:sp>
      <p:pic>
        <p:nvPicPr>
          <p:cNvPr id="4" name="Picture 3" descr="A screenshot of a computer&#10;&#10;AI-generated content may be incorrect.">
            <a:extLst>
              <a:ext uri="{FF2B5EF4-FFF2-40B4-BE49-F238E27FC236}">
                <a16:creationId xmlns:a16="http://schemas.microsoft.com/office/drawing/2014/main" id="{B4E10519-58FF-19EC-3B5A-597714AB640A}"/>
              </a:ext>
            </a:extLst>
          </p:cNvPr>
          <p:cNvPicPr>
            <a:picLocks noChangeAspect="1"/>
          </p:cNvPicPr>
          <p:nvPr/>
        </p:nvPicPr>
        <p:blipFill>
          <a:blip r:embed="rId3"/>
          <a:srcRect l="-625" t="11906" r="5392" b="6667"/>
          <a:stretch>
            <a:fillRect/>
          </a:stretch>
        </p:blipFill>
        <p:spPr>
          <a:xfrm>
            <a:off x="581192" y="1665514"/>
            <a:ext cx="11029615" cy="4807475"/>
          </a:xfrm>
          <a:prstGeom prst="rect">
            <a:avLst/>
          </a:prstGeom>
        </p:spPr>
      </p:pic>
    </p:spTree>
    <p:extLst>
      <p:ext uri="{BB962C8B-B14F-4D97-AF65-F5344CB8AC3E}">
        <p14:creationId xmlns:p14="http://schemas.microsoft.com/office/powerpoint/2010/main" val="41098313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93</TotalTime>
  <Words>766</Words>
  <Application>Microsoft Office PowerPoint</Application>
  <PresentationFormat>Widescreen</PresentationFormat>
  <Paragraphs>99</Paragraphs>
  <Slides>22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Recipe preparation agent</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K.C PANT</cp:lastModifiedBy>
  <cp:revision>25</cp:revision>
  <dcterms:created xsi:type="dcterms:W3CDTF">2021-05-26T16:50:10Z</dcterms:created>
  <dcterms:modified xsi:type="dcterms:W3CDTF">2025-08-04T18:00:40Z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