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2" r:id="rId1"/>
  </p:sldMasterIdLst>
  <p:notesMasterIdLst>
    <p:notesMasterId r:id="rId14"/>
  </p:notesMasterIdLst>
  <p:sldIdLst>
    <p:sldId id="257" r:id="rId2"/>
    <p:sldId id="258" r:id="rId3"/>
    <p:sldId id="259" r:id="rId4"/>
    <p:sldId id="260" r:id="rId5"/>
    <p:sldId id="262" r:id="rId6"/>
    <p:sldId id="268" r:id="rId7"/>
    <p:sldId id="267" r:id="rId8"/>
    <p:sldId id="264" r:id="rId9"/>
    <p:sldId id="265" r:id="rId10"/>
    <p:sldId id="266" r:id="rId11"/>
    <p:sldId id="261"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833D23-122F-4916-AA2B-C308D8907FAD}" type="datetimeFigureOut">
              <a:rPr lang="en-IN" smtClean="0"/>
              <a:t>24-11-2019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45336D-ECAD-4668-AD6F-D88F0FC20C37}" type="slidenum">
              <a:rPr lang="en-IN" smtClean="0"/>
              <a:t>‹#›</a:t>
            </a:fld>
            <a:endParaRPr lang="en-IN"/>
          </a:p>
        </p:txBody>
      </p:sp>
    </p:spTree>
    <p:extLst>
      <p:ext uri="{BB962C8B-B14F-4D97-AF65-F5344CB8AC3E}">
        <p14:creationId xmlns:p14="http://schemas.microsoft.com/office/powerpoint/2010/main" val="3315651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45336D-ECAD-4668-AD6F-D88F0FC20C37}" type="slidenum">
              <a:rPr lang="en-IN" smtClean="0"/>
              <a:t>9</a:t>
            </a:fld>
            <a:endParaRPr lang="en-IN"/>
          </a:p>
        </p:txBody>
      </p:sp>
    </p:spTree>
    <p:extLst>
      <p:ext uri="{BB962C8B-B14F-4D97-AF65-F5344CB8AC3E}">
        <p14:creationId xmlns:p14="http://schemas.microsoft.com/office/powerpoint/2010/main" val="13588739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22CA442C-5CEA-4170-9A83-A898EA415492}" type="datetimeFigureOut">
              <a:rPr lang="en-IN" smtClean="0"/>
              <a:t>24-11-2019</a:t>
            </a:fld>
            <a:endParaRPr lang="en-IN"/>
          </a:p>
        </p:txBody>
      </p:sp>
      <p:sp>
        <p:nvSpPr>
          <p:cNvPr id="5" name="Footer Placeholder 4"/>
          <p:cNvSpPr>
            <a:spLocks noGrp="1"/>
          </p:cNvSpPr>
          <p:nvPr>
            <p:ph type="ftr" sz="quarter" idx="11"/>
          </p:nvPr>
        </p:nvSpPr>
        <p:spPr>
          <a:xfrm>
            <a:off x="1174044" y="5357592"/>
            <a:ext cx="5034845" cy="365125"/>
          </a:xfrm>
        </p:spPr>
        <p:txBody>
          <a:bodyPr/>
          <a:lstStyle/>
          <a:p>
            <a:endParaRPr lang="en-IN"/>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8F77EB2A-45F8-4925-B0A3-3BF2A83581B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CA442C-5CEA-4170-9A83-A898EA415492}"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77EB2A-45F8-4925-B0A3-3BF2A83581B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CA442C-5CEA-4170-9A83-A898EA415492}"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77EB2A-45F8-4925-B0A3-3BF2A83581B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CA442C-5CEA-4170-9A83-A898EA415492}"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77EB2A-45F8-4925-B0A3-3BF2A83581B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CA442C-5CEA-4170-9A83-A898EA415492}"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77EB2A-45F8-4925-B0A3-3BF2A83581B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22CA442C-5CEA-4170-9A83-A898EA415492}" type="datetimeFigureOut">
              <a:rPr lang="en-IN" smtClean="0"/>
              <a:t>24-11-2019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77EB2A-45F8-4925-B0A3-3BF2A83581B1}" type="slidenum">
              <a:rPr lang="en-IN" smtClean="0"/>
              <a:t>‹#›</a:t>
            </a:fld>
            <a:endParaRPr lang="en-IN"/>
          </a:p>
        </p:txBody>
      </p:sp>
      <p:sp>
        <p:nvSpPr>
          <p:cNvPr id="9" name="Content Placeholder 8"/>
          <p:cNvSpPr>
            <a:spLocks noGrp="1"/>
          </p:cNvSpPr>
          <p:nvPr>
            <p:ph sz="quarter" idx="13"/>
          </p:nvPr>
        </p:nvSpPr>
        <p:spPr>
          <a:xfrm>
            <a:off x="1298448" y="2121407"/>
            <a:ext cx="32004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63440" y="2119313"/>
            <a:ext cx="32004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2CA442C-5CEA-4170-9A83-A898EA415492}" type="datetimeFigureOut">
              <a:rPr lang="en-IN" smtClean="0"/>
              <a:t>24-11-2019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77EB2A-45F8-4925-B0A3-3BF2A83581B1}" type="slidenum">
              <a:rPr lang="en-IN" smtClean="0"/>
              <a:t>‹#›</a:t>
            </a:fld>
            <a:endParaRPr lang="en-IN"/>
          </a:p>
        </p:txBody>
      </p:sp>
      <p:sp>
        <p:nvSpPr>
          <p:cNvPr id="11" name="Content Placeholder 10"/>
          <p:cNvSpPr>
            <a:spLocks noGrp="1"/>
          </p:cNvSpPr>
          <p:nvPr>
            <p:ph sz="quarter" idx="13"/>
          </p:nvPr>
        </p:nvSpPr>
        <p:spPr>
          <a:xfrm>
            <a:off x="1298448" y="2944368"/>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CA442C-5CEA-4170-9A83-A898EA415492}" type="datetimeFigureOut">
              <a:rPr lang="en-IN" smtClean="0"/>
              <a:t>24-11-2019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77EB2A-45F8-4925-B0A3-3BF2A83581B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A442C-5CEA-4170-9A83-A898EA415492}" type="datetimeFigureOut">
              <a:rPr lang="en-IN" smtClean="0"/>
              <a:t>24-11-2019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77EB2A-45F8-4925-B0A3-3BF2A83581B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22CA442C-5CEA-4170-9A83-A898EA415492}" type="datetimeFigureOut">
              <a:rPr lang="en-IN" smtClean="0"/>
              <a:t>24-11-2019</a:t>
            </a:fld>
            <a:endParaRPr lang="en-IN"/>
          </a:p>
        </p:txBody>
      </p:sp>
      <p:sp>
        <p:nvSpPr>
          <p:cNvPr id="6" name="Footer Placeholder 5"/>
          <p:cNvSpPr>
            <a:spLocks noGrp="1"/>
          </p:cNvSpPr>
          <p:nvPr>
            <p:ph type="ftr" sz="quarter" idx="11"/>
          </p:nvPr>
        </p:nvSpPr>
        <p:spPr>
          <a:xfrm rot="-60000">
            <a:off x="914554" y="5829261"/>
            <a:ext cx="3522607" cy="365125"/>
          </a:xfrm>
        </p:spPr>
        <p:txBody>
          <a:bodyPr/>
          <a:lstStyle/>
          <a:p>
            <a:endParaRPr lang="en-IN"/>
          </a:p>
        </p:txBody>
      </p:sp>
      <p:sp>
        <p:nvSpPr>
          <p:cNvPr id="7" name="Slide Number Placeholder 6"/>
          <p:cNvSpPr>
            <a:spLocks noGrp="1"/>
          </p:cNvSpPr>
          <p:nvPr>
            <p:ph type="sldNum" sz="quarter" idx="12"/>
          </p:nvPr>
        </p:nvSpPr>
        <p:spPr>
          <a:xfrm rot="60000">
            <a:off x="7557313" y="5896961"/>
            <a:ext cx="554023" cy="365125"/>
          </a:xfrm>
        </p:spPr>
        <p:txBody>
          <a:bodyPr/>
          <a:lstStyle/>
          <a:p>
            <a:fld id="{8F77EB2A-45F8-4925-B0A3-3BF2A83581B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22CA442C-5CEA-4170-9A83-A898EA415492}" type="datetimeFigureOut">
              <a:rPr lang="en-IN" smtClean="0"/>
              <a:t>24-11-2019</a:t>
            </a:fld>
            <a:endParaRPr lang="en-IN"/>
          </a:p>
        </p:txBody>
      </p:sp>
      <p:sp>
        <p:nvSpPr>
          <p:cNvPr id="6" name="Footer Placeholder 5"/>
          <p:cNvSpPr>
            <a:spLocks noGrp="1"/>
          </p:cNvSpPr>
          <p:nvPr>
            <p:ph type="ftr" sz="quarter" idx="11"/>
          </p:nvPr>
        </p:nvSpPr>
        <p:spPr>
          <a:xfrm rot="-60000">
            <a:off x="914569" y="5831037"/>
            <a:ext cx="3319043" cy="365125"/>
          </a:xfrm>
        </p:spPr>
        <p:txBody>
          <a:bodyPr/>
          <a:lstStyle/>
          <a:p>
            <a:endParaRPr lang="en-IN"/>
          </a:p>
        </p:txBody>
      </p:sp>
      <p:sp>
        <p:nvSpPr>
          <p:cNvPr id="7" name="Slide Number Placeholder 6"/>
          <p:cNvSpPr>
            <a:spLocks noGrp="1"/>
          </p:cNvSpPr>
          <p:nvPr>
            <p:ph type="sldNum" sz="quarter" idx="12"/>
          </p:nvPr>
        </p:nvSpPr>
        <p:spPr>
          <a:xfrm rot="60000">
            <a:off x="7562089" y="5900026"/>
            <a:ext cx="554023" cy="365125"/>
          </a:xfrm>
        </p:spPr>
        <p:txBody>
          <a:bodyPr/>
          <a:lstStyle/>
          <a:p>
            <a:fld id="{8F77EB2A-45F8-4925-B0A3-3BF2A83581B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22CA442C-5CEA-4170-9A83-A898EA415492}" type="datetimeFigureOut">
              <a:rPr lang="en-IN" smtClean="0"/>
              <a:t>24-11-2019</a:t>
            </a:fld>
            <a:endParaRPr lang="en-IN"/>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8F77EB2A-45F8-4925-B0A3-3BF2A83581B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IN" sz="2800" b="1" dirty="0">
                <a:latin typeface="Arial" pitchFamily="34" charset="0"/>
                <a:cs typeface="Arial" pitchFamily="34" charset="0"/>
              </a:rPr>
              <a:t> </a:t>
            </a:r>
            <a:br>
              <a:rPr lang="en-IN" sz="2800" b="1" dirty="0">
                <a:latin typeface="Arial" pitchFamily="34" charset="0"/>
                <a:cs typeface="Arial" pitchFamily="34" charset="0"/>
              </a:rPr>
            </a:br>
            <a:r>
              <a:rPr lang="en-IN" sz="2800" b="1" u="sng" dirty="0">
                <a:latin typeface="Arial" pitchFamily="34" charset="0"/>
                <a:cs typeface="Arial" pitchFamily="34" charset="0"/>
              </a:rPr>
              <a:t>HOUSING PRICE PREDICTION MODEL</a:t>
            </a:r>
            <a:endParaRPr lang="en-IN" sz="2800" b="1" u="sng" dirty="0">
              <a:latin typeface="Arial" pitchFamily="34" charset="0"/>
              <a:ea typeface="Cambria" pitchFamily="18" charset="0"/>
              <a:cs typeface="Arial" pitchFamily="34" charset="0"/>
            </a:endParaRPr>
          </a:p>
        </p:txBody>
      </p:sp>
      <p:sp>
        <p:nvSpPr>
          <p:cNvPr id="3" name="Content Placeholder 2"/>
          <p:cNvSpPr>
            <a:spLocks noGrp="1"/>
          </p:cNvSpPr>
          <p:nvPr>
            <p:ph sz="quarter" idx="13"/>
          </p:nvPr>
        </p:nvSpPr>
        <p:spPr/>
        <p:txBody>
          <a:bodyPr/>
          <a:lstStyle/>
          <a:p>
            <a:pPr indent="0">
              <a:buNone/>
            </a:pPr>
            <a:endParaRPr lang="en-IN" sz="2000" b="1" dirty="0"/>
          </a:p>
          <a:p>
            <a:pPr indent="0">
              <a:buNone/>
            </a:pPr>
            <a:r>
              <a:rPr lang="en-IN" sz="2000" b="1" dirty="0"/>
              <a:t>Under the supervision of:</a:t>
            </a:r>
          </a:p>
          <a:p>
            <a:pPr indent="0">
              <a:buNone/>
            </a:pPr>
            <a:r>
              <a:rPr lang="en-IN" sz="2000" b="1" dirty="0"/>
              <a:t>         </a:t>
            </a:r>
            <a:r>
              <a:rPr lang="en-IN" sz="2000" b="1" dirty="0" err="1"/>
              <a:t>Dr.Arti</a:t>
            </a:r>
            <a:r>
              <a:rPr lang="en-IN" sz="2000" b="1" dirty="0"/>
              <a:t> Jain</a:t>
            </a:r>
          </a:p>
          <a:p>
            <a:pPr indent="0">
              <a:buNone/>
            </a:pPr>
            <a:endParaRPr lang="en-IN" sz="2400" b="1" dirty="0"/>
          </a:p>
          <a:p>
            <a:pPr indent="0">
              <a:buNone/>
            </a:pPr>
            <a:endParaRPr lang="en-IN" sz="2400" dirty="0"/>
          </a:p>
        </p:txBody>
      </p:sp>
      <p:sp>
        <p:nvSpPr>
          <p:cNvPr id="4" name="Content Placeholder 3"/>
          <p:cNvSpPr>
            <a:spLocks noGrp="1"/>
          </p:cNvSpPr>
          <p:nvPr>
            <p:ph sz="quarter" idx="14"/>
          </p:nvPr>
        </p:nvSpPr>
        <p:spPr/>
        <p:txBody>
          <a:bodyPr>
            <a:noAutofit/>
          </a:bodyPr>
          <a:lstStyle/>
          <a:p>
            <a:pPr marL="137160" indent="0" algn="ctr">
              <a:buNone/>
            </a:pPr>
            <a:r>
              <a:rPr lang="en-IN" sz="2000" b="1" dirty="0"/>
              <a:t> Presented by:</a:t>
            </a:r>
          </a:p>
          <a:p>
            <a:pPr marL="137160" indent="0" algn="ctr">
              <a:buNone/>
            </a:pPr>
            <a:r>
              <a:rPr lang="en-IN" sz="2000" b="1" dirty="0"/>
              <a:t>     </a:t>
            </a:r>
            <a:r>
              <a:rPr lang="en-IN" sz="2000" b="1" dirty="0" err="1"/>
              <a:t>Saurabh</a:t>
            </a:r>
            <a:r>
              <a:rPr lang="en-IN" sz="2000" b="1" dirty="0"/>
              <a:t> Kumar Gupta</a:t>
            </a:r>
          </a:p>
          <a:p>
            <a:pPr marL="137160" indent="0" algn="ctr">
              <a:buNone/>
            </a:pPr>
            <a:r>
              <a:rPr lang="en-IN" sz="2000" b="1" dirty="0"/>
              <a:t>        (9917103236)</a:t>
            </a:r>
          </a:p>
          <a:p>
            <a:pPr marL="137160" indent="0" algn="ctr">
              <a:buNone/>
            </a:pPr>
            <a:r>
              <a:rPr lang="en-IN" sz="2000" b="1" dirty="0"/>
              <a:t>     </a:t>
            </a:r>
            <a:r>
              <a:rPr lang="en-IN" sz="2000" b="1" dirty="0" err="1"/>
              <a:t>Aastha</a:t>
            </a:r>
            <a:r>
              <a:rPr lang="en-IN" sz="2000" b="1" dirty="0"/>
              <a:t> </a:t>
            </a:r>
            <a:r>
              <a:rPr lang="en-IN" sz="2000" b="1" dirty="0" err="1"/>
              <a:t>Juneja</a:t>
            </a:r>
            <a:endParaRPr lang="en-IN" sz="2000" b="1" dirty="0"/>
          </a:p>
          <a:p>
            <a:pPr marL="137160" indent="0" algn="ctr">
              <a:buNone/>
            </a:pPr>
            <a:r>
              <a:rPr lang="en-IN" sz="2000" b="1" dirty="0"/>
              <a:t>      (9917103239)</a:t>
            </a:r>
          </a:p>
          <a:p>
            <a:pPr marL="137160" indent="0" algn="ctr">
              <a:buNone/>
            </a:pPr>
            <a:r>
              <a:rPr lang="en-IN" sz="2000" b="1" dirty="0"/>
              <a:t>       </a:t>
            </a:r>
            <a:r>
              <a:rPr lang="en-IN" sz="2000" b="1" dirty="0" err="1"/>
              <a:t>Ashutosh</a:t>
            </a:r>
            <a:r>
              <a:rPr lang="en-IN" sz="2000" b="1" dirty="0"/>
              <a:t> </a:t>
            </a:r>
            <a:r>
              <a:rPr lang="en-IN" sz="2000" b="1" dirty="0" err="1"/>
              <a:t>Baghel</a:t>
            </a:r>
            <a:endParaRPr lang="en-IN" sz="2000" b="1" dirty="0"/>
          </a:p>
          <a:p>
            <a:pPr marL="137160" indent="0" algn="ctr">
              <a:buNone/>
            </a:pPr>
            <a:r>
              <a:rPr lang="en-IN" sz="2000" b="1" dirty="0"/>
              <a:t>      (9917103255)</a:t>
            </a:r>
          </a:p>
          <a:p>
            <a:pPr marL="137160" indent="0" algn="ctr">
              <a:buNone/>
            </a:pPr>
            <a:r>
              <a:rPr lang="en-IN" sz="2000" b="1" dirty="0"/>
              <a:t>        </a:t>
            </a:r>
            <a:r>
              <a:rPr lang="en-IN" sz="2000" b="1" dirty="0" err="1"/>
              <a:t>Himankur</a:t>
            </a:r>
            <a:r>
              <a:rPr lang="en-IN" sz="2000" b="1" dirty="0"/>
              <a:t>  </a:t>
            </a:r>
            <a:r>
              <a:rPr lang="en-IN" sz="2000" b="1" dirty="0" err="1"/>
              <a:t>Goyal</a:t>
            </a:r>
            <a:endParaRPr lang="en-IN" sz="2000" b="1" dirty="0"/>
          </a:p>
          <a:p>
            <a:pPr marL="137160" indent="0" algn="ctr">
              <a:buNone/>
            </a:pPr>
            <a:r>
              <a:rPr lang="en-IN" sz="2000" b="1" dirty="0"/>
              <a:t>      (9917103266)</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3717031"/>
            <a:ext cx="2143125" cy="2143125"/>
          </a:xfrm>
          <a:prstGeom prst="rect">
            <a:avLst/>
          </a:prstGeom>
        </p:spPr>
      </p:pic>
    </p:spTree>
    <p:extLst>
      <p:ext uri="{BB962C8B-B14F-4D97-AF65-F5344CB8AC3E}">
        <p14:creationId xmlns:p14="http://schemas.microsoft.com/office/powerpoint/2010/main" val="249207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60000">
            <a:off x="1395691" y="933017"/>
            <a:ext cx="2792242" cy="887509"/>
          </a:xfrm>
        </p:spPr>
        <p:txBody>
          <a:bodyPr/>
          <a:lstStyle/>
          <a:p>
            <a:r>
              <a:rPr lang="en-IN" dirty="0"/>
              <a:t>Random forest </a:t>
            </a:r>
            <a:r>
              <a:rPr lang="en-IN" dirty="0" err="1"/>
              <a:t>Regressor</a:t>
            </a:r>
            <a:endParaRPr lang="en-IN" dirty="0"/>
          </a:p>
        </p:txBody>
      </p:sp>
      <p:sp>
        <p:nvSpPr>
          <p:cNvPr id="3" name="Content Placeholder 2"/>
          <p:cNvSpPr>
            <a:spLocks noGrp="1"/>
          </p:cNvSpPr>
          <p:nvPr>
            <p:ph idx="1"/>
          </p:nvPr>
        </p:nvSpPr>
        <p:spPr/>
        <p:txBody>
          <a:bodyPr/>
          <a:lstStyle/>
          <a:p>
            <a:endParaRPr lang="en-IN" dirty="0"/>
          </a:p>
        </p:txBody>
      </p:sp>
      <p:sp>
        <p:nvSpPr>
          <p:cNvPr id="4" name="Text Placeholder 3"/>
          <p:cNvSpPr>
            <a:spLocks noGrp="1"/>
          </p:cNvSpPr>
          <p:nvPr>
            <p:ph type="body" sz="half" idx="2"/>
          </p:nvPr>
        </p:nvSpPr>
        <p:spPr>
          <a:xfrm rot="-60000">
            <a:off x="1220216" y="1962704"/>
            <a:ext cx="2962304" cy="3760815"/>
          </a:xfrm>
        </p:spPr>
        <p:txBody>
          <a:bodyPr/>
          <a:lstStyle/>
          <a:p>
            <a:pPr algn="l"/>
            <a:r>
              <a:rPr lang="en-IN" dirty="0">
                <a:latin typeface="Arial" pitchFamily="34" charset="0"/>
                <a:cs typeface="Arial" pitchFamily="34" charset="0"/>
              </a:rPr>
              <a:t>These graph shows the predicted price of train data and test data </a:t>
            </a:r>
            <a:r>
              <a:rPr lang="en-IN" dirty="0" err="1">
                <a:latin typeface="Arial" pitchFamily="34" charset="0"/>
                <a:cs typeface="Arial" pitchFamily="34" charset="0"/>
              </a:rPr>
              <a:t>repectively</a:t>
            </a:r>
            <a:r>
              <a:rPr lang="en-IN" dirty="0">
                <a:latin typeface="Arial" pitchFamily="34" charset="0"/>
                <a:cs typeface="Arial" pitchFamily="34" charset="0"/>
              </a:rPr>
              <a:t> given a single feature as </a:t>
            </a:r>
            <a:r>
              <a:rPr lang="en-IN" dirty="0" err="1">
                <a:latin typeface="Arial" pitchFamily="34" charset="0"/>
                <a:cs typeface="Arial" pitchFamily="34" charset="0"/>
              </a:rPr>
              <a:t>sqft_living</a:t>
            </a:r>
            <a:r>
              <a:rPr lang="en-IN" dirty="0">
                <a:latin typeface="Arial" pitchFamily="34" charset="0"/>
                <a:cs typeface="Arial" pitchFamily="34" charset="0"/>
              </a:rPr>
              <a:t>.</a:t>
            </a:r>
          </a:p>
          <a:p>
            <a:pPr algn="l"/>
            <a:endParaRPr lang="en-IN" dirty="0">
              <a:latin typeface="Arial" pitchFamily="34" charset="0"/>
              <a:cs typeface="Arial" pitchFamily="34" charset="0"/>
            </a:endParaRPr>
          </a:p>
          <a:p>
            <a:pPr algn="l"/>
            <a:r>
              <a:rPr lang="en-IN" dirty="0"/>
              <a:t>The accuracy of random forest comes to be 97% which is better best among the three models.</a:t>
            </a:r>
          </a:p>
          <a:p>
            <a:pPr algn="l"/>
            <a:endParaRPr lang="en-IN" dirty="0"/>
          </a:p>
          <a:p>
            <a:pPr algn="l"/>
            <a:r>
              <a:rPr lang="en-IN" dirty="0"/>
              <a:t>The RMSE value comes to be least in this case which is only 63658.09​.</a:t>
            </a:r>
          </a:p>
          <a:p>
            <a:pPr algn="l"/>
            <a:endParaRPr lang="en-IN" dirty="0"/>
          </a:p>
          <a:p>
            <a:pPr algn="l"/>
            <a:endParaRPr lang="en-IN" dirty="0"/>
          </a:p>
          <a:p>
            <a:pPr algn="l"/>
            <a:endParaRPr lang="en-IN" dirty="0">
              <a:latin typeface="Arial" pitchFamily="34" charset="0"/>
              <a:cs typeface="Arial" pitchFamily="34" charset="0"/>
            </a:endParaRPr>
          </a:p>
          <a:p>
            <a:pPr algn="l"/>
            <a:endParaRPr lang="en-IN" b="1" dirty="0">
              <a:latin typeface="Arial" pitchFamily="34" charset="0"/>
              <a:cs typeface="Arial" pitchFamily="34" charset="0"/>
            </a:endParaRPr>
          </a:p>
          <a:p>
            <a:pPr algn="l"/>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007" y="1172345"/>
            <a:ext cx="3855418"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7230" y="3620617"/>
            <a:ext cx="3851195" cy="237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70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836712"/>
            <a:ext cx="6656620" cy="595194"/>
          </a:xfrm>
        </p:spPr>
        <p:txBody>
          <a:bodyPr>
            <a:normAutofit/>
          </a:bodyPr>
          <a:lstStyle/>
          <a:p>
            <a:r>
              <a:rPr lang="en-IN" sz="2800" b="1" dirty="0">
                <a:latin typeface="Arial" pitchFamily="34" charset="0"/>
                <a:cs typeface="Arial" pitchFamily="34" charset="0"/>
              </a:rPr>
              <a:t>CONCLUSION AND FUTURE WORK</a:t>
            </a:r>
          </a:p>
        </p:txBody>
      </p:sp>
      <p:sp>
        <p:nvSpPr>
          <p:cNvPr id="3" name="Content Placeholder 2"/>
          <p:cNvSpPr>
            <a:spLocks noGrp="1"/>
          </p:cNvSpPr>
          <p:nvPr>
            <p:ph idx="1"/>
          </p:nvPr>
        </p:nvSpPr>
        <p:spPr>
          <a:xfrm>
            <a:off x="1259632" y="1628800"/>
            <a:ext cx="6399813" cy="4094269"/>
          </a:xfrm>
        </p:spPr>
        <p:txBody>
          <a:bodyPr>
            <a:noAutofit/>
          </a:bodyPr>
          <a:lstStyle/>
          <a:p>
            <a:r>
              <a:rPr lang="en-US" sz="1700" dirty="0"/>
              <a:t>In this report several tests have been performed using Various Algorithms (Linear regressor, Decision tree regressor &amp; Random forest Regressor) to perform house price prediction. We achieved maximum accuracy with Random forest regressor algorithm i.e</a:t>
            </a:r>
            <a:r>
              <a:rPr lang="en-US" sz="1700" b="1" dirty="0"/>
              <a:t>., 96%.</a:t>
            </a:r>
            <a:r>
              <a:rPr lang="en-US" sz="1700" dirty="0"/>
              <a:t> Also the </a:t>
            </a:r>
            <a:r>
              <a:rPr lang="en-US" sz="1700" b="1" dirty="0"/>
              <a:t>RMSE</a:t>
            </a:r>
            <a:r>
              <a:rPr lang="en-US" sz="1700" dirty="0"/>
              <a:t>(root mean squared error) value in Random forest is minimum which proves the efficiency of algorithm. </a:t>
            </a:r>
          </a:p>
          <a:p>
            <a:pPr marL="0" indent="0">
              <a:buNone/>
            </a:pPr>
            <a:r>
              <a:rPr lang="en-US" sz="1700" dirty="0"/>
              <a:t> </a:t>
            </a:r>
          </a:p>
          <a:p>
            <a:r>
              <a:rPr lang="en-US" sz="1700" dirty="0"/>
              <a:t>This accuracy &amp; efficiency of algorithm will help the real estate business to achieve correct price of the desired house in future. For Future work ,we will implement a working model with the help of website  that predicts the house price on the basis of desired requirements given by investors.</a:t>
            </a:r>
          </a:p>
          <a:p>
            <a:endParaRPr lang="en-IN" sz="1600" dirty="0">
              <a:latin typeface="Arial" pitchFamily="34" charset="0"/>
              <a:cs typeface="Arial" pitchFamily="34" charset="0"/>
            </a:endParaRPr>
          </a:p>
        </p:txBody>
      </p:sp>
    </p:spTree>
    <p:extLst>
      <p:ext uri="{BB962C8B-B14F-4D97-AF65-F5344CB8AC3E}">
        <p14:creationId xmlns:p14="http://schemas.microsoft.com/office/powerpoint/2010/main" val="304874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5FBC-BE30-4203-B5E1-1ADDEDC6CDCF}"/>
              </a:ext>
            </a:extLst>
          </p:cNvPr>
          <p:cNvSpPr>
            <a:spLocks noGrp="1"/>
          </p:cNvSpPr>
          <p:nvPr>
            <p:ph type="title"/>
          </p:nvPr>
        </p:nvSpPr>
        <p:spPr>
          <a:xfrm>
            <a:off x="1089377" y="2827757"/>
            <a:ext cx="6965245" cy="1202485"/>
          </a:xfrm>
        </p:spPr>
        <p:txBody>
          <a:bodyPr>
            <a:normAutofit/>
          </a:bodyPr>
          <a:lstStyle/>
          <a:p>
            <a:r>
              <a:rPr lang="en-US" sz="6000" dirty="0">
                <a:latin typeface="Vivaldi" panose="03020602050506090804" pitchFamily="66" charset="0"/>
              </a:rPr>
              <a:t>Thank  You</a:t>
            </a:r>
          </a:p>
        </p:txBody>
      </p:sp>
    </p:spTree>
    <p:extLst>
      <p:ext uri="{BB962C8B-B14F-4D97-AF65-F5344CB8AC3E}">
        <p14:creationId xmlns:p14="http://schemas.microsoft.com/office/powerpoint/2010/main" val="223032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980729"/>
            <a:ext cx="6749221" cy="792088"/>
          </a:xfrm>
        </p:spPr>
        <p:txBody>
          <a:bodyPr>
            <a:normAutofit/>
          </a:bodyPr>
          <a:lstStyle/>
          <a:p>
            <a:r>
              <a:rPr lang="en-IN" sz="2400" b="1" dirty="0">
                <a:latin typeface="Arial" pitchFamily="34" charset="0"/>
                <a:cs typeface="Arial" pitchFamily="34" charset="0"/>
              </a:rPr>
              <a:t>PROBLEM STATEMENT</a:t>
            </a:r>
          </a:p>
        </p:txBody>
      </p:sp>
      <p:sp>
        <p:nvSpPr>
          <p:cNvPr id="3" name="Content Placeholder 2"/>
          <p:cNvSpPr>
            <a:spLocks noGrp="1"/>
          </p:cNvSpPr>
          <p:nvPr>
            <p:ph idx="1"/>
          </p:nvPr>
        </p:nvSpPr>
        <p:spPr>
          <a:xfrm>
            <a:off x="1331640" y="1916832"/>
            <a:ext cx="6327805" cy="3806237"/>
          </a:xfrm>
        </p:spPr>
        <p:txBody>
          <a:bodyPr>
            <a:noAutofit/>
          </a:bodyPr>
          <a:lstStyle/>
          <a:p>
            <a:pPr marL="457200" indent="-457200">
              <a:buFont typeface="Arial" pitchFamily="34" charset="0"/>
              <a:buChar char="•"/>
            </a:pPr>
            <a:r>
              <a:rPr lang="en-IN" sz="1600" b="1" dirty="0">
                <a:latin typeface="Arial" pitchFamily="34" charset="0"/>
                <a:cs typeface="Arial" pitchFamily="34" charset="0"/>
              </a:rPr>
              <a:t>Computerized prediction model is important in predicting the real estate value which is of great significance for economic index of a country.</a:t>
            </a:r>
          </a:p>
          <a:p>
            <a:pPr marL="457200" indent="-457200">
              <a:buFont typeface="Arial" pitchFamily="34" charset="0"/>
              <a:buChar char="•"/>
            </a:pPr>
            <a:endParaRPr lang="en-IN" sz="1600" b="1" dirty="0">
              <a:latin typeface="Arial" pitchFamily="34" charset="0"/>
              <a:cs typeface="Arial" pitchFamily="34" charset="0"/>
            </a:endParaRPr>
          </a:p>
          <a:p>
            <a:pPr marL="457200" indent="-457200">
              <a:buFont typeface="Arial" pitchFamily="34" charset="0"/>
              <a:buChar char="•"/>
            </a:pPr>
            <a:r>
              <a:rPr lang="en-IN" sz="1600" b="1" dirty="0">
                <a:latin typeface="Arial" pitchFamily="34" charset="0"/>
                <a:cs typeface="Arial" pitchFamily="34" charset="0"/>
              </a:rPr>
              <a:t>There is no standardized ways to measure the housing prices.</a:t>
            </a:r>
          </a:p>
          <a:p>
            <a:pPr marL="457200" indent="-457200">
              <a:buFont typeface="Arial" pitchFamily="34" charset="0"/>
              <a:buChar char="•"/>
            </a:pPr>
            <a:endParaRPr lang="en-IN" sz="1600" b="1" dirty="0">
              <a:latin typeface="Arial" pitchFamily="34" charset="0"/>
              <a:cs typeface="Arial" pitchFamily="34" charset="0"/>
            </a:endParaRPr>
          </a:p>
          <a:p>
            <a:pPr marL="457200" indent="-457200">
              <a:buFont typeface="Arial" pitchFamily="34" charset="0"/>
              <a:buChar char="•"/>
            </a:pPr>
            <a:r>
              <a:rPr lang="en-IN" sz="1600" b="1" dirty="0">
                <a:latin typeface="Arial" pitchFamily="34" charset="0"/>
                <a:cs typeface="Arial" pitchFamily="34" charset="0"/>
              </a:rPr>
              <a:t>The evaluators determining the assessed value of the property are biased due to the extra interest they gain from buyers and sellers.</a:t>
            </a:r>
          </a:p>
          <a:p>
            <a:pPr marL="457200" indent="-457200">
              <a:buFont typeface="Arial" pitchFamily="34" charset="0"/>
              <a:buChar char="•"/>
            </a:pPr>
            <a:endParaRPr lang="en-IN" sz="1600" b="1" dirty="0">
              <a:latin typeface="Arial" pitchFamily="34" charset="0"/>
              <a:cs typeface="Arial" pitchFamily="34" charset="0"/>
            </a:endParaRPr>
          </a:p>
          <a:p>
            <a:pPr marL="457200" indent="-457200">
              <a:buFont typeface="Arial" pitchFamily="34" charset="0"/>
              <a:buChar char="•"/>
            </a:pPr>
            <a:r>
              <a:rPr lang="en-IN" sz="1600" b="1" dirty="0">
                <a:latin typeface="Arial" pitchFamily="34" charset="0"/>
                <a:cs typeface="Arial" pitchFamily="34" charset="0"/>
              </a:rPr>
              <a:t>Less experienced customers don’t understand whether the property rates are overrated or underrated.</a:t>
            </a:r>
          </a:p>
          <a:p>
            <a:endParaRPr lang="en-IN" sz="1600" b="1" dirty="0">
              <a:latin typeface="Arial" pitchFamily="34" charset="0"/>
              <a:cs typeface="Arial" pitchFamily="34" charset="0"/>
            </a:endParaRPr>
          </a:p>
        </p:txBody>
      </p:sp>
    </p:spTree>
    <p:extLst>
      <p:ext uri="{BB962C8B-B14F-4D97-AF65-F5344CB8AC3E}">
        <p14:creationId xmlns:p14="http://schemas.microsoft.com/office/powerpoint/2010/main" val="3169527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817583"/>
            <a:ext cx="6872644" cy="811218"/>
          </a:xfrm>
        </p:spPr>
        <p:txBody>
          <a:bodyPr>
            <a:normAutofit/>
          </a:bodyPr>
          <a:lstStyle/>
          <a:p>
            <a:r>
              <a:rPr lang="en-IN" sz="2800" b="1" dirty="0">
                <a:latin typeface="Arial" pitchFamily="34" charset="0"/>
                <a:cs typeface="Arial" pitchFamily="34" charset="0"/>
              </a:rPr>
              <a:t>STATE OF THE ART AND LIMITATIONS</a:t>
            </a:r>
          </a:p>
        </p:txBody>
      </p:sp>
      <p:sp>
        <p:nvSpPr>
          <p:cNvPr id="3" name="Content Placeholder 2"/>
          <p:cNvSpPr>
            <a:spLocks noGrp="1"/>
          </p:cNvSpPr>
          <p:nvPr>
            <p:ph idx="1"/>
          </p:nvPr>
        </p:nvSpPr>
        <p:spPr>
          <a:xfrm>
            <a:off x="1331640" y="1700808"/>
            <a:ext cx="6327805" cy="4022261"/>
          </a:xfrm>
        </p:spPr>
        <p:txBody>
          <a:bodyPr>
            <a:normAutofit lnSpcReduction="10000"/>
          </a:bodyPr>
          <a:lstStyle/>
          <a:p>
            <a:pPr marL="137160" indent="0" algn="ctr">
              <a:buNone/>
            </a:pPr>
            <a:r>
              <a:rPr lang="en-US" sz="1700" b="1" dirty="0">
                <a:latin typeface="Arial" pitchFamily="34" charset="0"/>
                <a:cs typeface="Arial" pitchFamily="34" charset="0"/>
              </a:rPr>
              <a:t>At present , for regression model , SVR with Gaussian kernel gives the outstanding output.</a:t>
            </a:r>
          </a:p>
          <a:p>
            <a:pPr marL="137160" indent="0">
              <a:buNone/>
            </a:pPr>
            <a:endParaRPr lang="en-US" sz="1700" b="1" dirty="0">
              <a:latin typeface="Arial" pitchFamily="34" charset="0"/>
              <a:cs typeface="Arial" pitchFamily="34" charset="0"/>
            </a:endParaRPr>
          </a:p>
          <a:p>
            <a:pPr marL="137160" indent="0" algn="ctr">
              <a:buNone/>
            </a:pPr>
            <a:r>
              <a:rPr lang="en-US" sz="1700" b="1" dirty="0">
                <a:latin typeface="Arial" pitchFamily="34" charset="0"/>
                <a:cs typeface="Arial" pitchFamily="34" charset="0"/>
              </a:rPr>
              <a:t>LIMITATION : Visualization for SVR is difficult due to its high-dimensionality.  </a:t>
            </a:r>
          </a:p>
          <a:p>
            <a:pPr marL="137160" indent="0">
              <a:buNone/>
            </a:pPr>
            <a:endParaRPr lang="en-US" sz="1700" b="1" dirty="0">
              <a:latin typeface="Arial" pitchFamily="34" charset="0"/>
              <a:cs typeface="Arial" pitchFamily="34" charset="0"/>
            </a:endParaRPr>
          </a:p>
          <a:p>
            <a:pPr marL="137160" indent="0" algn="ctr">
              <a:buNone/>
            </a:pPr>
            <a:r>
              <a:rPr lang="en-US" sz="1700" b="1" dirty="0">
                <a:latin typeface="Arial" pitchFamily="34" charset="0"/>
                <a:cs typeface="Arial" pitchFamily="34" charset="0"/>
              </a:rPr>
              <a:t>Generally, Decision tree  gives a very high accuracy in case of regression model.</a:t>
            </a:r>
          </a:p>
          <a:p>
            <a:pPr marL="137160" indent="0">
              <a:buNone/>
            </a:pPr>
            <a:r>
              <a:rPr lang="en-US" sz="1700" b="1" dirty="0">
                <a:latin typeface="Arial" pitchFamily="34" charset="0"/>
                <a:cs typeface="Arial" pitchFamily="34" charset="0"/>
              </a:rPr>
              <a:t> </a:t>
            </a:r>
          </a:p>
          <a:p>
            <a:pPr marL="137160" indent="0" algn="ctr">
              <a:buNone/>
            </a:pPr>
            <a:r>
              <a:rPr lang="en-US" sz="1700" b="1" dirty="0">
                <a:latin typeface="Arial" pitchFamily="34" charset="0"/>
                <a:cs typeface="Arial" pitchFamily="34" charset="0"/>
              </a:rPr>
              <a:t>LIMITATION : There is a risk of OVERFITTING of data in case of decision tree.</a:t>
            </a:r>
          </a:p>
          <a:p>
            <a:pPr marL="137160" indent="0">
              <a:buNone/>
            </a:pPr>
            <a:endParaRPr lang="en-US" sz="1700" b="1" dirty="0">
              <a:latin typeface="Arial" pitchFamily="34" charset="0"/>
              <a:cs typeface="Arial" pitchFamily="34" charset="0"/>
            </a:endParaRPr>
          </a:p>
          <a:p>
            <a:pPr marL="137160" indent="0" algn="ctr">
              <a:buNone/>
            </a:pPr>
            <a:r>
              <a:rPr lang="en-US" sz="1700" b="1" dirty="0">
                <a:latin typeface="Arial" pitchFamily="34" charset="0"/>
                <a:cs typeface="Arial" pitchFamily="34" charset="0"/>
              </a:rPr>
              <a:t>TO OVERCOME THE PROBLEM OF OVERFITTING, RANDOM FOREST REGRESSION MODEL IS USED.</a:t>
            </a:r>
          </a:p>
          <a:p>
            <a:pPr marL="137160" indent="0">
              <a:buNone/>
            </a:pPr>
            <a:endParaRPr lang="en-US" sz="1700" dirty="0">
              <a:latin typeface="Arial" pitchFamily="34" charset="0"/>
              <a:cs typeface="Arial" pitchFamily="34" charset="0"/>
            </a:endParaRPr>
          </a:p>
          <a:p>
            <a:endParaRPr lang="en-IN" dirty="0"/>
          </a:p>
        </p:txBody>
      </p:sp>
    </p:spTree>
    <p:extLst>
      <p:ext uri="{BB962C8B-B14F-4D97-AF65-F5344CB8AC3E}">
        <p14:creationId xmlns:p14="http://schemas.microsoft.com/office/powerpoint/2010/main" val="2438851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33361" cy="739210"/>
          </a:xfrm>
        </p:spPr>
        <p:txBody>
          <a:bodyPr>
            <a:normAutofit fontScale="90000"/>
          </a:bodyPr>
          <a:lstStyle/>
          <a:p>
            <a:r>
              <a:rPr lang="en-IN" sz="2800" b="1" dirty="0">
                <a:latin typeface="Arial" pitchFamily="34" charset="0"/>
                <a:cs typeface="Arial" pitchFamily="34" charset="0"/>
              </a:rPr>
              <a:t>OBJECTIVES AND WORK DISTRIBUTION</a:t>
            </a:r>
          </a:p>
        </p:txBody>
      </p:sp>
      <p:sp>
        <p:nvSpPr>
          <p:cNvPr id="3" name="Content Placeholder 2"/>
          <p:cNvSpPr>
            <a:spLocks noGrp="1"/>
          </p:cNvSpPr>
          <p:nvPr>
            <p:ph idx="1"/>
          </p:nvPr>
        </p:nvSpPr>
        <p:spPr>
          <a:xfrm>
            <a:off x="1475656" y="1628800"/>
            <a:ext cx="6183789" cy="4094269"/>
          </a:xfrm>
        </p:spPr>
        <p:txBody>
          <a:bodyPr>
            <a:normAutofit lnSpcReduction="10000"/>
          </a:bodyPr>
          <a:lstStyle/>
          <a:p>
            <a:r>
              <a:rPr lang="en-US" sz="1400" b="1" dirty="0">
                <a:latin typeface="Arial" pitchFamily="34" charset="0"/>
                <a:cs typeface="Arial" pitchFamily="34" charset="0"/>
              </a:rPr>
              <a:t>Our primary objective is to create a prediction model which is well advanced to accurately estimate the price of the house so that we can help out the investors.</a:t>
            </a:r>
          </a:p>
          <a:p>
            <a:r>
              <a:rPr lang="en-US" sz="1400" b="1" dirty="0">
                <a:latin typeface="Arial" pitchFamily="34" charset="0"/>
                <a:cs typeface="Arial" pitchFamily="34" charset="0"/>
              </a:rPr>
              <a:t>The other most important objective is that, this prediction model will also help us all to maintain the balance in economy in the real-estate business as housing prices are an important reflection of the economy.</a:t>
            </a:r>
          </a:p>
          <a:p>
            <a:r>
              <a:rPr lang="en-IN" sz="1400" b="1" dirty="0">
                <a:latin typeface="Arial" pitchFamily="34" charset="0"/>
                <a:cs typeface="Arial" pitchFamily="34" charset="0"/>
              </a:rPr>
              <a:t>We have implemented our project on </a:t>
            </a:r>
            <a:r>
              <a:rPr lang="en-IN" sz="1400" b="1" u="sng" dirty="0">
                <a:latin typeface="Arial" pitchFamily="34" charset="0"/>
                <a:cs typeface="Arial" pitchFamily="34" charset="0"/>
              </a:rPr>
              <a:t>JUPYTER Notebook </a:t>
            </a:r>
            <a:r>
              <a:rPr lang="en-IN" sz="1400" b="1" dirty="0">
                <a:latin typeface="Arial" pitchFamily="34" charset="0"/>
                <a:cs typeface="Arial" pitchFamily="34" charset="0"/>
              </a:rPr>
              <a:t>which is an open source web  application.  </a:t>
            </a:r>
          </a:p>
          <a:p>
            <a:pPr marL="0" indent="0">
              <a:buNone/>
            </a:pPr>
            <a:r>
              <a:rPr lang="en-IN" sz="1400" b="1" dirty="0">
                <a:latin typeface="Arial" pitchFamily="34" charset="0"/>
                <a:cs typeface="Arial" pitchFamily="34" charset="0"/>
              </a:rPr>
              <a:t>     </a:t>
            </a:r>
          </a:p>
          <a:p>
            <a:r>
              <a:rPr lang="en-IN" sz="1400" b="1" dirty="0">
                <a:latin typeface="Arial" pitchFamily="34" charset="0"/>
                <a:cs typeface="Arial" pitchFamily="34" charset="0"/>
              </a:rPr>
              <a:t>We have used</a:t>
            </a:r>
            <a:r>
              <a:rPr lang="en-IN" sz="1400" b="1" u="sng" dirty="0">
                <a:latin typeface="Arial" pitchFamily="34" charset="0"/>
                <a:cs typeface="Arial" pitchFamily="34" charset="0"/>
              </a:rPr>
              <a:t> NUMPY </a:t>
            </a:r>
            <a:r>
              <a:rPr lang="en-IN" sz="1400" b="1" dirty="0">
                <a:latin typeface="Arial" pitchFamily="34" charset="0"/>
                <a:cs typeface="Arial" pitchFamily="34" charset="0"/>
              </a:rPr>
              <a:t>library for Numerical simulation. For data visualization and plotting, we have used MATPLOT and </a:t>
            </a:r>
            <a:r>
              <a:rPr lang="en-IN" sz="1400" b="1" u="sng" dirty="0">
                <a:latin typeface="Arial" pitchFamily="34" charset="0"/>
                <a:cs typeface="Arial" pitchFamily="34" charset="0"/>
              </a:rPr>
              <a:t>SEABORN</a:t>
            </a:r>
            <a:r>
              <a:rPr lang="en-IN" sz="1400" b="1" dirty="0">
                <a:latin typeface="Arial" pitchFamily="34" charset="0"/>
                <a:cs typeface="Arial" pitchFamily="34" charset="0"/>
              </a:rPr>
              <a:t>. For data manipulation and analysis we have used </a:t>
            </a:r>
            <a:r>
              <a:rPr lang="en-IN" sz="1400" b="1" u="sng" dirty="0">
                <a:latin typeface="Arial" pitchFamily="34" charset="0"/>
                <a:cs typeface="Arial" pitchFamily="34" charset="0"/>
              </a:rPr>
              <a:t>PANDAS.</a:t>
            </a:r>
            <a:r>
              <a:rPr lang="en-IN" sz="1400" b="1" dirty="0">
                <a:latin typeface="Arial" pitchFamily="34" charset="0"/>
                <a:cs typeface="Arial" pitchFamily="34" charset="0"/>
              </a:rPr>
              <a:t>  To implement machine learning algorithms, we have used the most useful and efficient  python library known as  </a:t>
            </a:r>
            <a:r>
              <a:rPr lang="en-IN" sz="1400" b="1" u="sng" dirty="0">
                <a:latin typeface="Arial" pitchFamily="34" charset="0"/>
                <a:cs typeface="Arial" pitchFamily="34" charset="0"/>
              </a:rPr>
              <a:t>SCIKIT-LEARN.</a:t>
            </a:r>
          </a:p>
          <a:p>
            <a:endParaRPr lang="en-US" sz="1400" b="1" dirty="0">
              <a:latin typeface="Arial" pitchFamily="34" charset="0"/>
              <a:cs typeface="Arial" pitchFamily="34" charset="0"/>
            </a:endParaRPr>
          </a:p>
          <a:p>
            <a:r>
              <a:rPr lang="en-US" sz="1400" b="1" dirty="0">
                <a:latin typeface="Arial" pitchFamily="34" charset="0"/>
                <a:cs typeface="Arial" pitchFamily="34" charset="0"/>
              </a:rPr>
              <a:t>We have applied linear regression, decision tree regression and </a:t>
            </a:r>
            <a:r>
              <a:rPr lang="en-IN" sz="1400" b="1" dirty="0">
                <a:latin typeface="Arial" pitchFamily="34" charset="0"/>
                <a:cs typeface="Arial" pitchFamily="34" charset="0"/>
              </a:rPr>
              <a:t>random forest regression.</a:t>
            </a:r>
            <a:endParaRPr lang="en-US" sz="1400" b="1" dirty="0">
              <a:latin typeface="Arial" pitchFamily="34" charset="0"/>
              <a:cs typeface="Arial" pitchFamily="34" charset="0"/>
            </a:endParaRPr>
          </a:p>
          <a:p>
            <a:endParaRPr lang="en-US" sz="1600" b="1" dirty="0">
              <a:latin typeface="Arial" pitchFamily="34" charset="0"/>
              <a:cs typeface="Arial" pitchFamily="34" charset="0"/>
            </a:endParaRPr>
          </a:p>
          <a:p>
            <a:endParaRPr lang="en-US" sz="1400" b="1" dirty="0"/>
          </a:p>
          <a:p>
            <a:endParaRPr lang="en-IN" sz="1400" dirty="0"/>
          </a:p>
        </p:txBody>
      </p:sp>
    </p:spTree>
    <p:extLst>
      <p:ext uri="{BB962C8B-B14F-4D97-AF65-F5344CB8AC3E}">
        <p14:creationId xmlns:p14="http://schemas.microsoft.com/office/powerpoint/2010/main" val="2962739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817583"/>
            <a:ext cx="6800636" cy="955234"/>
          </a:xfrm>
        </p:spPr>
        <p:txBody>
          <a:bodyPr>
            <a:normAutofit/>
          </a:bodyPr>
          <a:lstStyle/>
          <a:p>
            <a:r>
              <a:rPr lang="en-IN" sz="2400" b="1" dirty="0">
                <a:latin typeface="Arial" pitchFamily="34" charset="0"/>
                <a:cs typeface="Arial" pitchFamily="34" charset="0"/>
              </a:rPr>
              <a:t>PROPOSED DESIGN AND IMPLEMENTATION</a:t>
            </a:r>
          </a:p>
        </p:txBody>
      </p:sp>
      <p:sp>
        <p:nvSpPr>
          <p:cNvPr id="3" name="Content Placeholder 2"/>
          <p:cNvSpPr>
            <a:spLocks noGrp="1"/>
          </p:cNvSpPr>
          <p:nvPr>
            <p:ph idx="1"/>
          </p:nvPr>
        </p:nvSpPr>
        <p:spPr>
          <a:xfrm>
            <a:off x="827584" y="1484784"/>
            <a:ext cx="7488832" cy="4464496"/>
          </a:xfrm>
        </p:spPr>
        <p:txBody>
          <a:bodyPr/>
          <a:lstStyle/>
          <a:p>
            <a:r>
              <a:rPr lang="en-IN" sz="1400" b="1" dirty="0">
                <a:latin typeface="Arial" pitchFamily="34" charset="0"/>
                <a:cs typeface="Arial" pitchFamily="34" charset="0"/>
              </a:rPr>
              <a:t>Housing prices is influenced by various constraints in the economy and society , hence we have multiple predictor variable which will use multiple regression.</a:t>
            </a:r>
          </a:p>
          <a:p>
            <a:endParaRPr lang="en-US" sz="1400" b="1" dirty="0">
              <a:latin typeface="Arial" pitchFamily="34" charset="0"/>
              <a:cs typeface="Arial" pitchFamily="34" charset="0"/>
            </a:endParaRPr>
          </a:p>
          <a:p>
            <a:r>
              <a:rPr lang="en-US" sz="1400" b="1" dirty="0">
                <a:latin typeface="Arial" pitchFamily="34" charset="0"/>
                <a:cs typeface="Arial" pitchFamily="34" charset="0"/>
              </a:rPr>
              <a:t>We have applied our features to various machine learning algorithm in order to predict the prices.</a:t>
            </a:r>
          </a:p>
          <a:p>
            <a:endParaRPr lang="en-US" sz="1400" b="1" dirty="0">
              <a:latin typeface="Arial" pitchFamily="34" charset="0"/>
              <a:cs typeface="Arial" pitchFamily="34" charset="0"/>
            </a:endParaRPr>
          </a:p>
          <a:p>
            <a:r>
              <a:rPr lang="en-US" sz="1400" b="1" dirty="0">
                <a:latin typeface="Arial" pitchFamily="34" charset="0"/>
                <a:cs typeface="Arial" pitchFamily="34" charset="0"/>
              </a:rPr>
              <a:t>As continuous house prices, they will be predicted with various regression techniques including linear regression, decision tree and random forest</a:t>
            </a:r>
            <a:r>
              <a:rPr lang="en-US" sz="1400" dirty="0">
                <a:latin typeface="Arial" pitchFamily="34" charset="0"/>
                <a:cs typeface="Arial" pitchFamily="34" charset="0"/>
              </a:rPr>
              <a:t>.</a:t>
            </a:r>
          </a:p>
          <a:p>
            <a:endParaRPr lang="en-US" sz="1400" dirty="0">
              <a:latin typeface="Arial" pitchFamily="34" charset="0"/>
              <a:cs typeface="Arial" pitchFamily="34" charset="0"/>
            </a:endParaRPr>
          </a:p>
          <a:p>
            <a:r>
              <a:rPr lang="en-US" sz="1400" b="1" dirty="0">
                <a:latin typeface="Arial" pitchFamily="34" charset="0"/>
                <a:cs typeface="Arial" pitchFamily="34" charset="0"/>
              </a:rPr>
              <a:t>We are firstly going to plot the residual plot which is the graph that shows the residuals on the vertical axis and the independent variable on the horizontal axis followed by the graph between the prices and the features affecting prices.</a:t>
            </a:r>
          </a:p>
          <a:p>
            <a:endParaRPr lang="en-US" sz="1400" b="1" dirty="0">
              <a:latin typeface="Arial" pitchFamily="34" charset="0"/>
              <a:cs typeface="Arial" pitchFamily="34" charset="0"/>
            </a:endParaRPr>
          </a:p>
          <a:p>
            <a:r>
              <a:rPr lang="en-US" sz="1400" b="1" dirty="0">
                <a:latin typeface="Arial" pitchFamily="34" charset="0"/>
                <a:cs typeface="Arial" pitchFamily="34" charset="0"/>
              </a:rPr>
              <a:t>The price will be predicted according to the implementation of different algorithm with their accuracy and RMSE values for single and multiple features.</a:t>
            </a:r>
          </a:p>
          <a:p>
            <a:endParaRPr lang="en-US" sz="1400" b="1" dirty="0">
              <a:latin typeface="Arial" pitchFamily="34" charset="0"/>
              <a:cs typeface="Arial" pitchFamily="34" charset="0"/>
            </a:endParaRPr>
          </a:p>
          <a:p>
            <a:r>
              <a:rPr lang="en-US" sz="1400" b="1" dirty="0">
                <a:latin typeface="Arial" pitchFamily="34" charset="0"/>
                <a:cs typeface="Arial" pitchFamily="34" charset="0"/>
              </a:rPr>
              <a:t>  </a:t>
            </a:r>
            <a:r>
              <a:rPr lang="en-IN" sz="1400" b="1" dirty="0">
                <a:latin typeface="Arial" pitchFamily="34" charset="0"/>
                <a:cs typeface="Arial" pitchFamily="34" charset="0"/>
              </a:rPr>
              <a:t>We have split our data into 80% of train data and rest 20% of test  data.</a:t>
            </a:r>
          </a:p>
          <a:p>
            <a:endParaRPr lang="en-US" sz="1400" b="1" dirty="0">
              <a:latin typeface="Arial" pitchFamily="34" charset="0"/>
              <a:cs typeface="Arial" pitchFamily="34" charset="0"/>
            </a:endParaRPr>
          </a:p>
          <a:p>
            <a:endParaRPr lang="en-US" b="1" dirty="0"/>
          </a:p>
          <a:p>
            <a:endParaRPr lang="en-IN" dirty="0"/>
          </a:p>
          <a:p>
            <a:endParaRPr lang="en-IN" dirty="0"/>
          </a:p>
        </p:txBody>
      </p:sp>
    </p:spTree>
    <p:extLst>
      <p:ext uri="{BB962C8B-B14F-4D97-AF65-F5344CB8AC3E}">
        <p14:creationId xmlns:p14="http://schemas.microsoft.com/office/powerpoint/2010/main" val="2112815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60000">
            <a:off x="984483" y="1007358"/>
            <a:ext cx="3064827" cy="1503037"/>
          </a:xfrm>
        </p:spPr>
        <p:txBody>
          <a:bodyPr/>
          <a:lstStyle/>
          <a:p>
            <a:r>
              <a:rPr lang="en-IN" b="1" dirty="0">
                <a:latin typeface="Arial" pitchFamily="34" charset="0"/>
                <a:cs typeface="Arial" pitchFamily="34" charset="0"/>
              </a:rPr>
              <a:t>Proposed design and Implementation </a:t>
            </a:r>
          </a:p>
        </p:txBody>
      </p:sp>
      <p:sp>
        <p:nvSpPr>
          <p:cNvPr id="3" name="Content Placeholder 2"/>
          <p:cNvSpPr>
            <a:spLocks noGrp="1"/>
          </p:cNvSpPr>
          <p:nvPr>
            <p:ph idx="1"/>
          </p:nvPr>
        </p:nvSpPr>
        <p:spPr/>
        <p:txBody>
          <a:bodyPr/>
          <a:lstStyle/>
          <a:p>
            <a:endParaRPr lang="en-IN" dirty="0"/>
          </a:p>
        </p:txBody>
      </p:sp>
      <p:sp>
        <p:nvSpPr>
          <p:cNvPr id="4" name="Text Placeholder 3"/>
          <p:cNvSpPr>
            <a:spLocks noGrp="1"/>
          </p:cNvSpPr>
          <p:nvPr>
            <p:ph type="body" sz="half" idx="2"/>
          </p:nvPr>
        </p:nvSpPr>
        <p:spPr>
          <a:xfrm rot="-60000">
            <a:off x="1144679" y="2735268"/>
            <a:ext cx="3048891" cy="3357049"/>
          </a:xfrm>
        </p:spPr>
        <p:txBody>
          <a:bodyPr>
            <a:normAutofit fontScale="77500" lnSpcReduction="20000"/>
          </a:bodyPr>
          <a:lstStyle/>
          <a:p>
            <a:pPr marL="342900" indent="-342900" algn="l">
              <a:buFont typeface="Arial" pitchFamily="34" charset="0"/>
              <a:buChar char="•"/>
            </a:pPr>
            <a:r>
              <a:rPr lang="en-IN" sz="1900" dirty="0"/>
              <a:t>This </a:t>
            </a:r>
            <a:r>
              <a:rPr lang="en-IN" sz="1900" dirty="0" err="1"/>
              <a:t>Heatmap</a:t>
            </a:r>
            <a:r>
              <a:rPr lang="en-IN" sz="1900" dirty="0"/>
              <a:t> is a graphical representation of dataset where the individual values contain in a matrix are represented as colours which help us to find out the important features from dataset.</a:t>
            </a:r>
          </a:p>
          <a:p>
            <a:pPr marL="342900" indent="-342900" algn="l">
              <a:buFont typeface="Arial" pitchFamily="34" charset="0"/>
              <a:buChar char="•"/>
            </a:pPr>
            <a:r>
              <a:rPr lang="en-IN" sz="1900" dirty="0"/>
              <a:t>We can see from the given </a:t>
            </a:r>
            <a:r>
              <a:rPr lang="en-IN" sz="1900" dirty="0" err="1"/>
              <a:t>Heatmap</a:t>
            </a:r>
            <a:r>
              <a:rPr lang="en-IN" sz="1900" dirty="0"/>
              <a:t> that the most important features are the size of the living area(</a:t>
            </a:r>
            <a:r>
              <a:rPr lang="en-IN" sz="1900" dirty="0" err="1"/>
              <a:t>sqft_living</a:t>
            </a:r>
            <a:r>
              <a:rPr lang="en-IN" sz="1900" dirty="0"/>
              <a:t>), the grade and the year of construction, with older houses being worth less than newer builds</a:t>
            </a:r>
            <a:r>
              <a:rPr lang="en-IN" sz="2100" dirty="0"/>
              <a: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0554" y="692696"/>
            <a:ext cx="4693446"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9365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817583"/>
            <a:ext cx="6512604" cy="379170"/>
          </a:xfrm>
        </p:spPr>
        <p:txBody>
          <a:bodyPr>
            <a:noAutofit/>
          </a:bodyPr>
          <a:lstStyle/>
          <a:p>
            <a:r>
              <a:rPr lang="en-IN" sz="2400" b="1" dirty="0">
                <a:latin typeface="Arial" pitchFamily="34" charset="0"/>
                <a:cs typeface="Arial" pitchFamily="34" charset="0"/>
              </a:rPr>
              <a:t>Proposed design and implementation</a:t>
            </a:r>
          </a:p>
        </p:txBody>
      </p:sp>
      <p:sp>
        <p:nvSpPr>
          <p:cNvPr id="3" name="Text Placeholder 2"/>
          <p:cNvSpPr>
            <a:spLocks noGrp="1"/>
          </p:cNvSpPr>
          <p:nvPr>
            <p:ph type="body" idx="1"/>
          </p:nvPr>
        </p:nvSpPr>
        <p:spPr>
          <a:xfrm rot="10800000" flipV="1">
            <a:off x="1187624" y="1484784"/>
            <a:ext cx="3165750" cy="504056"/>
          </a:xfrm>
        </p:spPr>
        <p:txBody>
          <a:bodyPr>
            <a:noAutofit/>
          </a:bodyPr>
          <a:lstStyle/>
          <a:p>
            <a:r>
              <a:rPr lang="en-IN" sz="1400" dirty="0">
                <a:latin typeface="Arial" pitchFamily="34" charset="0"/>
                <a:cs typeface="Arial" pitchFamily="34" charset="0"/>
              </a:rPr>
              <a:t>This plot shows the residual error for linear regression , decision tree and random forest.</a:t>
            </a:r>
          </a:p>
        </p:txBody>
      </p:sp>
      <p:sp>
        <p:nvSpPr>
          <p:cNvPr id="4" name="Text Placeholder 3"/>
          <p:cNvSpPr>
            <a:spLocks noGrp="1"/>
          </p:cNvSpPr>
          <p:nvPr>
            <p:ph type="body" sz="quarter" idx="3"/>
          </p:nvPr>
        </p:nvSpPr>
        <p:spPr>
          <a:xfrm>
            <a:off x="4860032" y="1268760"/>
            <a:ext cx="2944368" cy="2304256"/>
          </a:xfrm>
        </p:spPr>
        <p:txBody>
          <a:bodyPr>
            <a:normAutofit/>
          </a:bodyPr>
          <a:lstStyle/>
          <a:p>
            <a:pPr marL="137160"/>
            <a:endParaRPr lang="en-IN" dirty="0"/>
          </a:p>
          <a:p>
            <a:endParaRPr lang="en-IN" dirty="0"/>
          </a:p>
        </p:txBody>
      </p:sp>
      <p:pic>
        <p:nvPicPr>
          <p:cNvPr id="7"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22798" y="2058558"/>
            <a:ext cx="3993172" cy="3026626"/>
          </a:xfrm>
        </p:spPr>
      </p:pic>
      <p:pic>
        <p:nvPicPr>
          <p:cNvPr id="8" name="Content Placeholder 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787900" y="3627988"/>
            <a:ext cx="3227388" cy="2381737"/>
          </a:xfrm>
        </p:spPr>
      </p:pic>
      <p:pic>
        <p:nvPicPr>
          <p:cNvPr id="9" name="Content Placeholder 7"/>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4788024" y="1268760"/>
            <a:ext cx="3384376" cy="2304256"/>
          </a:xfrm>
        </p:spPr>
      </p:pic>
      <p:pic>
        <p:nvPicPr>
          <p:cNvPr id="10" name="Content Placeholder 7"/>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4716016" y="1484784"/>
            <a:ext cx="3384376" cy="2040829"/>
          </a:xfrm>
        </p:spPr>
      </p:pic>
      <p:pic>
        <p:nvPicPr>
          <p:cNvPr id="11" name="Content Placeholder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4" y="1484784"/>
            <a:ext cx="3462985" cy="2088232"/>
          </a:xfrm>
          <a:prstGeom prst="rect">
            <a:avLst/>
          </a:prstGeom>
        </p:spPr>
      </p:pic>
    </p:spTree>
    <p:extLst>
      <p:ext uri="{BB962C8B-B14F-4D97-AF65-F5344CB8AC3E}">
        <p14:creationId xmlns:p14="http://schemas.microsoft.com/office/powerpoint/2010/main" val="2467283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60000">
            <a:off x="1325098" y="1311215"/>
            <a:ext cx="2829559" cy="724997"/>
          </a:xfrm>
        </p:spPr>
        <p:txBody>
          <a:bodyPr/>
          <a:lstStyle/>
          <a:p>
            <a:r>
              <a:rPr lang="en-IN" dirty="0"/>
              <a:t>Linear regression </a:t>
            </a:r>
          </a:p>
        </p:txBody>
      </p:sp>
      <p:sp>
        <p:nvSpPr>
          <p:cNvPr id="4" name="Text Placeholder 3"/>
          <p:cNvSpPr>
            <a:spLocks noGrp="1"/>
          </p:cNvSpPr>
          <p:nvPr>
            <p:ph type="body" sz="half" idx="2"/>
          </p:nvPr>
        </p:nvSpPr>
        <p:spPr>
          <a:xfrm rot="-60000">
            <a:off x="1146329" y="2178083"/>
            <a:ext cx="3038072" cy="3546081"/>
          </a:xfrm>
        </p:spPr>
        <p:txBody>
          <a:bodyPr>
            <a:normAutofit fontScale="85000" lnSpcReduction="10000"/>
          </a:bodyPr>
          <a:lstStyle/>
          <a:p>
            <a:pPr algn="l"/>
            <a:r>
              <a:rPr lang="en-IN" sz="2000" dirty="0">
                <a:latin typeface="Arial" pitchFamily="34" charset="0"/>
                <a:cs typeface="Arial" pitchFamily="34" charset="0"/>
              </a:rPr>
              <a:t>These graph shows the predicted price of train data and test data </a:t>
            </a:r>
            <a:r>
              <a:rPr lang="en-IN" sz="2000" dirty="0" err="1">
                <a:latin typeface="Arial" pitchFamily="34" charset="0"/>
                <a:cs typeface="Arial" pitchFamily="34" charset="0"/>
              </a:rPr>
              <a:t>repectively</a:t>
            </a:r>
            <a:r>
              <a:rPr lang="en-IN" sz="2000" dirty="0">
                <a:latin typeface="Arial" pitchFamily="34" charset="0"/>
                <a:cs typeface="Arial" pitchFamily="34" charset="0"/>
              </a:rPr>
              <a:t> given a single feature as </a:t>
            </a:r>
            <a:r>
              <a:rPr lang="en-IN" sz="2000" dirty="0" err="1">
                <a:latin typeface="Arial" pitchFamily="34" charset="0"/>
                <a:cs typeface="Arial" pitchFamily="34" charset="0"/>
              </a:rPr>
              <a:t>sqft_living</a:t>
            </a:r>
            <a:r>
              <a:rPr lang="en-IN" sz="2000" dirty="0">
                <a:latin typeface="Arial" pitchFamily="34" charset="0"/>
                <a:cs typeface="Arial" pitchFamily="34" charset="0"/>
              </a:rPr>
              <a:t>.</a:t>
            </a:r>
          </a:p>
          <a:p>
            <a:pPr algn="l"/>
            <a:endParaRPr lang="en-IN" sz="2000" dirty="0">
              <a:latin typeface="Arial" pitchFamily="34" charset="0"/>
              <a:cs typeface="Arial" pitchFamily="34" charset="0"/>
            </a:endParaRPr>
          </a:p>
          <a:p>
            <a:pPr algn="l"/>
            <a:r>
              <a:rPr lang="en-IN" sz="2000" dirty="0">
                <a:latin typeface="Arial" pitchFamily="34" charset="0"/>
                <a:cs typeface="Arial" pitchFamily="34" charset="0"/>
              </a:rPr>
              <a:t>Accuracy of </a:t>
            </a:r>
            <a:r>
              <a:rPr lang="en-IN" sz="2000" dirty="0" err="1">
                <a:latin typeface="Arial" pitchFamily="34" charset="0"/>
                <a:cs typeface="Arial" pitchFamily="34" charset="0"/>
              </a:rPr>
              <a:t>multivariatelinear</a:t>
            </a:r>
            <a:r>
              <a:rPr lang="en-IN" sz="2000" dirty="0">
                <a:latin typeface="Arial" pitchFamily="34" charset="0"/>
                <a:cs typeface="Arial" pitchFamily="34" charset="0"/>
              </a:rPr>
              <a:t> regression is 60%.</a:t>
            </a:r>
          </a:p>
          <a:p>
            <a:pPr algn="l"/>
            <a:endParaRPr lang="en-IN" sz="2000" dirty="0">
              <a:latin typeface="Arial" pitchFamily="34" charset="0"/>
              <a:cs typeface="Arial" pitchFamily="34" charset="0"/>
            </a:endParaRPr>
          </a:p>
          <a:p>
            <a:pPr algn="l"/>
            <a:r>
              <a:rPr lang="en-IN" sz="2000" dirty="0">
                <a:latin typeface="Arial" pitchFamily="34" charset="0"/>
                <a:cs typeface="Arial" pitchFamily="34" charset="0"/>
              </a:rPr>
              <a:t>The RMSE value comes to be 226443.48.</a:t>
            </a:r>
          </a:p>
          <a:p>
            <a:pPr algn="l"/>
            <a:endParaRPr lang="en-IN" dirty="0"/>
          </a:p>
          <a:p>
            <a:pPr algn="l"/>
            <a:br>
              <a:rPr lang="en-IN" dirty="0"/>
            </a:br>
            <a:endParaRPr lang="en-IN" dirty="0"/>
          </a:p>
          <a:p>
            <a:pPr algn="l"/>
            <a:endParaRPr lang="en-IN" dirty="0"/>
          </a:p>
          <a:p>
            <a:pPr algn="l"/>
            <a:endParaRPr lang="en-IN" dirty="0"/>
          </a:p>
          <a:p>
            <a:pPr algn="l"/>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789040"/>
            <a:ext cx="3980150" cy="2362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0" y="1052736"/>
            <a:ext cx="3910321"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125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60000">
            <a:off x="1269484" y="932788"/>
            <a:ext cx="2768262" cy="1153210"/>
          </a:xfrm>
        </p:spPr>
        <p:txBody>
          <a:bodyPr>
            <a:normAutofit fontScale="90000"/>
          </a:bodyPr>
          <a:lstStyle/>
          <a:p>
            <a:r>
              <a:rPr lang="en-IN" dirty="0"/>
              <a:t>Decision tree </a:t>
            </a:r>
            <a:r>
              <a:rPr lang="en-IN" dirty="0" err="1"/>
              <a:t>Regressor</a:t>
            </a:r>
            <a:br>
              <a:rPr lang="en-IN" dirty="0"/>
            </a:br>
            <a:endParaRPr lang="en-IN" dirty="0"/>
          </a:p>
        </p:txBody>
      </p:sp>
      <p:sp>
        <p:nvSpPr>
          <p:cNvPr id="3" name="Content Placeholder 2"/>
          <p:cNvSpPr>
            <a:spLocks noGrp="1"/>
          </p:cNvSpPr>
          <p:nvPr>
            <p:ph idx="1"/>
          </p:nvPr>
        </p:nvSpPr>
        <p:spPr>
          <a:xfrm rot="60000">
            <a:off x="4573035" y="488074"/>
            <a:ext cx="3686783" cy="5481108"/>
          </a:xfrm>
        </p:spPr>
        <p:txBody>
          <a:bodyPr/>
          <a:lstStyle/>
          <a:p>
            <a:endParaRPr lang="en-IN" dirty="0"/>
          </a:p>
        </p:txBody>
      </p:sp>
      <p:sp>
        <p:nvSpPr>
          <p:cNvPr id="4" name="Text Placeholder 3"/>
          <p:cNvSpPr>
            <a:spLocks noGrp="1"/>
          </p:cNvSpPr>
          <p:nvPr>
            <p:ph type="body" sz="half" idx="2"/>
          </p:nvPr>
        </p:nvSpPr>
        <p:spPr>
          <a:xfrm rot="-60000">
            <a:off x="1076840" y="1889445"/>
            <a:ext cx="3105042" cy="3835325"/>
          </a:xfrm>
        </p:spPr>
        <p:txBody>
          <a:bodyPr/>
          <a:lstStyle/>
          <a:p>
            <a:pPr algn="l"/>
            <a:r>
              <a:rPr lang="en-IN" dirty="0"/>
              <a:t>The first graph shows the decision tree of 10 rows data and one feature </a:t>
            </a:r>
            <a:r>
              <a:rPr lang="en-IN" dirty="0" err="1"/>
              <a:t>sqft_living</a:t>
            </a:r>
            <a:r>
              <a:rPr lang="en-IN" dirty="0"/>
              <a:t>.</a:t>
            </a:r>
          </a:p>
          <a:p>
            <a:pPr algn="l"/>
            <a:endParaRPr lang="en-IN" dirty="0"/>
          </a:p>
          <a:p>
            <a:pPr algn="l"/>
            <a:r>
              <a:rPr lang="en-IN" dirty="0"/>
              <a:t>The second graph shows the decision tree on our complete refined data.</a:t>
            </a:r>
          </a:p>
          <a:p>
            <a:pPr algn="l"/>
            <a:endParaRPr lang="en-IN" dirty="0"/>
          </a:p>
          <a:p>
            <a:pPr algn="l"/>
            <a:r>
              <a:rPr lang="en-IN" dirty="0"/>
              <a:t>The accuracy of decision tree comes to be 72% which is better than linear </a:t>
            </a:r>
            <a:r>
              <a:rPr lang="en-IN" dirty="0" err="1"/>
              <a:t>reression</a:t>
            </a:r>
            <a:r>
              <a:rPr lang="en-IN" dirty="0"/>
              <a:t>.</a:t>
            </a:r>
          </a:p>
          <a:p>
            <a:pPr algn="l"/>
            <a:endParaRPr lang="en-IN" dirty="0"/>
          </a:p>
          <a:p>
            <a:pPr algn="l"/>
            <a:r>
              <a:rPr lang="en-IN" dirty="0"/>
              <a:t>The root mean square </a:t>
            </a:r>
            <a:r>
              <a:rPr lang="en-IN" dirty="0" err="1"/>
              <a:t>erroe</a:t>
            </a:r>
            <a:r>
              <a:rPr lang="en-IN" dirty="0"/>
              <a:t> comes to be 205137.39.​</a:t>
            </a:r>
          </a:p>
          <a:p>
            <a:pPr algn="l"/>
            <a:endParaRPr lang="en-IN" dirty="0"/>
          </a:p>
          <a:p>
            <a:pPr algn="l"/>
            <a:endParaRPr lang="en-IN"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501008"/>
            <a:ext cx="3686380" cy="270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1122936"/>
            <a:ext cx="3744416" cy="230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84531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TM10001103[[fn=Headlines]]</Template>
  <TotalTime>303</TotalTime>
  <Words>899</Words>
  <Application>Microsoft Office PowerPoint</Application>
  <PresentationFormat>On-screen Show (4:3)</PresentationFormat>
  <Paragraphs>91</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Brush Script MT</vt:lpstr>
      <vt:lpstr>Calibri</vt:lpstr>
      <vt:lpstr>Constantia</vt:lpstr>
      <vt:lpstr>Franklin Gothic Book</vt:lpstr>
      <vt:lpstr>Rage Italic</vt:lpstr>
      <vt:lpstr>Vivaldi</vt:lpstr>
      <vt:lpstr>Pushpin</vt:lpstr>
      <vt:lpstr>  HOUSING PRICE PREDICTION MODEL</vt:lpstr>
      <vt:lpstr>PROBLEM STATEMENT</vt:lpstr>
      <vt:lpstr>STATE OF THE ART AND LIMITATIONS</vt:lpstr>
      <vt:lpstr>OBJECTIVES AND WORK DISTRIBUTION</vt:lpstr>
      <vt:lpstr>PROPOSED DESIGN AND IMPLEMENTATION</vt:lpstr>
      <vt:lpstr>Proposed design and Implementation </vt:lpstr>
      <vt:lpstr>Proposed design and implementation</vt:lpstr>
      <vt:lpstr>Linear regression </vt:lpstr>
      <vt:lpstr>Decision tree Regressor </vt:lpstr>
      <vt:lpstr>Random forest Regressor</vt:lpstr>
      <vt:lpstr>CONCLUSION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model</dc:title>
  <dc:creator>user</dc:creator>
  <cp:lastModifiedBy>himankur goyal</cp:lastModifiedBy>
  <cp:revision>24</cp:revision>
  <dcterms:created xsi:type="dcterms:W3CDTF">2019-11-24T08:08:58Z</dcterms:created>
  <dcterms:modified xsi:type="dcterms:W3CDTF">2019-11-24T13:15:23Z</dcterms:modified>
</cp:coreProperties>
</file>