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8" r:id="rId1"/>
  </p:sldMasterIdLst>
  <p:sldIdLst>
    <p:sldId id="256" r:id="rId2"/>
    <p:sldId id="277" r:id="rId3"/>
    <p:sldId id="257" r:id="rId4"/>
    <p:sldId id="259" r:id="rId5"/>
    <p:sldId id="276" r:id="rId6"/>
    <p:sldId id="278" r:id="rId7"/>
    <p:sldId id="280" r:id="rId8"/>
    <p:sldId id="281" r:id="rId9"/>
    <p:sldId id="282" r:id="rId10"/>
    <p:sldId id="273" r:id="rId11"/>
    <p:sldId id="28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51349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202160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290038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93755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8600990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1A06E1-F252-479D-896C-465A8E8105FA}"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37379896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01A06E1-F252-479D-896C-465A8E8105FA}"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429181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526590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8564707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9253038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3484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1A06E1-F252-479D-896C-465A8E8105FA}" type="datetimeFigureOut">
              <a:rPr lang="en-IN" smtClean="0"/>
              <a:t>21-04-2025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2703515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2822432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01A06E1-F252-479D-896C-465A8E8105FA}" type="datetimeFigureOut">
              <a:rPr lang="en-IN" smtClean="0"/>
              <a:t>21-04-2025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108264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01A06E1-F252-479D-896C-465A8E8105FA}" type="datetimeFigureOut">
              <a:rPr lang="en-IN" smtClean="0"/>
              <a:t>21-04-2025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3715055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C01A06E1-F252-479D-896C-465A8E8105FA}" type="datetimeFigureOut">
              <a:rPr lang="en-IN" smtClean="0"/>
              <a:t>21-04-2025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385429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684871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1A06E1-F252-479D-896C-465A8E8105FA}" type="datetimeFigureOut">
              <a:rPr lang="en-IN" smtClean="0"/>
              <a:t>21-04-2025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8783F12-6470-4718-85E6-F4F5ECCD8968}" type="slidenum">
              <a:rPr lang="en-IN" smtClean="0"/>
              <a:t>‹#›</a:t>
            </a:fld>
            <a:endParaRPr lang="en-IN"/>
          </a:p>
        </p:txBody>
      </p:sp>
    </p:spTree>
    <p:extLst>
      <p:ext uri="{BB962C8B-B14F-4D97-AF65-F5344CB8AC3E}">
        <p14:creationId xmlns:p14="http://schemas.microsoft.com/office/powerpoint/2010/main" val="1128565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C01A06E1-F252-479D-896C-465A8E8105FA}" type="datetimeFigureOut">
              <a:rPr lang="en-IN" smtClean="0"/>
              <a:t>21-04-2025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58783F12-6470-4718-85E6-F4F5ECCD8968}" type="slidenum">
              <a:rPr lang="en-IN" smtClean="0"/>
              <a:t>‹#›</a:t>
            </a:fld>
            <a:endParaRPr lang="en-IN"/>
          </a:p>
        </p:txBody>
      </p:sp>
    </p:spTree>
    <p:extLst>
      <p:ext uri="{BB962C8B-B14F-4D97-AF65-F5344CB8AC3E}">
        <p14:creationId xmlns:p14="http://schemas.microsoft.com/office/powerpoint/2010/main" val="446533067"/>
      </p:ext>
    </p:extLst>
  </p:cSld>
  <p:clrMap bg1="lt1" tx1="dk1" bg2="lt2" tx2="dk2" accent1="accent1" accent2="accent2" accent3="accent3" accent4="accent4" accent5="accent5" accent6="accent6" hlink="hlink" folHlink="folHlink"/>
  <p:sldLayoutIdLst>
    <p:sldLayoutId id="2147483899" r:id="rId1"/>
    <p:sldLayoutId id="2147483900" r:id="rId2"/>
    <p:sldLayoutId id="2147483901" r:id="rId3"/>
    <p:sldLayoutId id="2147483902" r:id="rId4"/>
    <p:sldLayoutId id="2147483903" r:id="rId5"/>
    <p:sldLayoutId id="2147483904"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3" r:id="rId15"/>
    <p:sldLayoutId id="2147483914" r:id="rId16"/>
    <p:sldLayoutId id="2147483915" r:id="rId17"/>
    <p:sldLayoutId id="2147483916"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clipart.org/detail/21281" TargetMode="External"/><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hyperlink" Target="https://www.rawpixel.com/search/baby%20background" TargetMode="External"/><Relationship Id="rId2" Type="http://schemas.openxmlformats.org/officeDocument/2006/relationships/image" Target="../media/image7.1"/><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4AF71-0A22-2904-3046-3D67F219FCE5}"/>
              </a:ext>
            </a:extLst>
          </p:cNvPr>
          <p:cNvSpPr>
            <a:spLocks noGrp="1"/>
          </p:cNvSpPr>
          <p:nvPr>
            <p:ph type="ctrTitle"/>
          </p:nvPr>
        </p:nvSpPr>
        <p:spPr/>
        <p:txBody>
          <a:bodyPr>
            <a:normAutofit/>
          </a:bodyPr>
          <a:lstStyle/>
          <a:p>
            <a:pPr algn="ctr"/>
            <a:r>
              <a:rPr lang="en-US" sz="4400" dirty="0"/>
              <a:t>MINOR PROJECT</a:t>
            </a:r>
            <a:br>
              <a:rPr lang="en-US" sz="4400" dirty="0"/>
            </a:br>
            <a:r>
              <a:rPr lang="en-US" sz="3200" dirty="0"/>
              <a:t>TITLE</a:t>
            </a:r>
            <a:r>
              <a:rPr lang="en-US" sz="4400" dirty="0">
                <a:solidFill>
                  <a:schemeClr val="accent1">
                    <a:lumMod val="75000"/>
                  </a:schemeClr>
                </a:solidFill>
              </a:rPr>
              <a:t>-</a:t>
            </a:r>
            <a:r>
              <a:rPr lang="en-US" sz="3200" dirty="0">
                <a:solidFill>
                  <a:schemeClr val="accent1">
                    <a:lumMod val="75000"/>
                  </a:schemeClr>
                </a:solidFill>
              </a:rPr>
              <a:t>HEART DISEASE PREDICTION USING </a:t>
            </a:r>
            <a:br>
              <a:rPr lang="en-US" sz="4400" dirty="0"/>
            </a:br>
            <a:r>
              <a:rPr lang="en-US" sz="4400" dirty="0">
                <a:solidFill>
                  <a:srgbClr val="FF0000"/>
                </a:solidFill>
              </a:rPr>
              <a:t>PULSE AI</a:t>
            </a:r>
            <a:endParaRPr lang="en-IN" sz="4400" dirty="0">
              <a:solidFill>
                <a:srgbClr val="FF0000"/>
              </a:solidFill>
            </a:endParaRPr>
          </a:p>
        </p:txBody>
      </p:sp>
      <p:sp>
        <p:nvSpPr>
          <p:cNvPr id="3" name="Subtitle 2">
            <a:extLst>
              <a:ext uri="{FF2B5EF4-FFF2-40B4-BE49-F238E27FC236}">
                <a16:creationId xmlns:a16="http://schemas.microsoft.com/office/drawing/2014/main" id="{5D5ECD11-1F6B-75AD-2F40-8AE94B41612C}"/>
              </a:ext>
            </a:extLst>
          </p:cNvPr>
          <p:cNvSpPr>
            <a:spLocks noGrp="1"/>
          </p:cNvSpPr>
          <p:nvPr>
            <p:ph type="subTitle" idx="1"/>
          </p:nvPr>
        </p:nvSpPr>
        <p:spPr/>
        <p:txBody>
          <a:bodyPr>
            <a:noAutofit/>
          </a:bodyPr>
          <a:lstStyle/>
          <a:p>
            <a:pPr algn="ctr"/>
            <a:r>
              <a:rPr lang="en-US" sz="2000" dirty="0">
                <a:solidFill>
                  <a:schemeClr val="accent1">
                    <a:lumMod val="75000"/>
                  </a:schemeClr>
                </a:solidFill>
              </a:rPr>
              <a:t>NAME</a:t>
            </a:r>
            <a:r>
              <a:rPr lang="en-US" sz="2000" dirty="0"/>
              <a:t>: AASTHA KOTHARI</a:t>
            </a:r>
          </a:p>
          <a:p>
            <a:pPr algn="ctr"/>
            <a:r>
              <a:rPr lang="en-US" sz="2000" dirty="0">
                <a:solidFill>
                  <a:schemeClr val="accent1">
                    <a:lumMod val="75000"/>
                  </a:schemeClr>
                </a:solidFill>
              </a:rPr>
              <a:t>REG NO. </a:t>
            </a:r>
            <a:r>
              <a:rPr lang="en-US" sz="2000" dirty="0"/>
              <a:t>:229311260</a:t>
            </a:r>
          </a:p>
          <a:p>
            <a:pPr algn="ctr"/>
            <a:r>
              <a:rPr lang="en-US" sz="2000" dirty="0">
                <a:solidFill>
                  <a:schemeClr val="accent1">
                    <a:lumMod val="75000"/>
                  </a:schemeClr>
                </a:solidFill>
              </a:rPr>
              <a:t>BRANCH: </a:t>
            </a:r>
            <a:r>
              <a:rPr lang="en-US" sz="2000" dirty="0"/>
              <a:t>CSE(IOT&amp;IS)</a:t>
            </a:r>
          </a:p>
          <a:p>
            <a:pPr algn="ctr"/>
            <a:r>
              <a:rPr lang="en-US" sz="2000" dirty="0">
                <a:solidFill>
                  <a:schemeClr val="accent1">
                    <a:lumMod val="75000"/>
                  </a:schemeClr>
                </a:solidFill>
              </a:rPr>
              <a:t>SECTION</a:t>
            </a:r>
            <a:r>
              <a:rPr lang="en-US" sz="2000" dirty="0"/>
              <a:t>: A</a:t>
            </a:r>
          </a:p>
          <a:p>
            <a:pPr algn="ctr"/>
            <a:r>
              <a:rPr lang="en-US" sz="2000" dirty="0">
                <a:solidFill>
                  <a:schemeClr val="accent1">
                    <a:lumMod val="75000"/>
                  </a:schemeClr>
                </a:solidFill>
              </a:rPr>
              <a:t>SUBMITTED TO</a:t>
            </a:r>
            <a:r>
              <a:rPr lang="en-US" sz="2000" dirty="0"/>
              <a:t>: DR.G.L. SAINI SIR</a:t>
            </a:r>
            <a:endParaRPr lang="en-IN" sz="2000" dirty="0"/>
          </a:p>
        </p:txBody>
      </p:sp>
      <p:pic>
        <p:nvPicPr>
          <p:cNvPr id="5" name="Picture 4">
            <a:extLst>
              <a:ext uri="{FF2B5EF4-FFF2-40B4-BE49-F238E27FC236}">
                <a16:creationId xmlns:a16="http://schemas.microsoft.com/office/drawing/2014/main" id="{8FC8CA91-3EE3-CD68-75F3-49EB86C5BDC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518848" y="1083470"/>
            <a:ext cx="1651519" cy="1371599"/>
          </a:xfrm>
          <a:prstGeom prst="rect">
            <a:avLst/>
          </a:prstGeom>
        </p:spPr>
      </p:pic>
    </p:spTree>
    <p:extLst>
      <p:ext uri="{BB962C8B-B14F-4D97-AF65-F5344CB8AC3E}">
        <p14:creationId xmlns:p14="http://schemas.microsoft.com/office/powerpoint/2010/main" val="11337107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D6F9E-5693-1C98-78C6-8CF1991FF136}"/>
              </a:ext>
            </a:extLst>
          </p:cNvPr>
          <p:cNvSpPr>
            <a:spLocks noGrp="1"/>
          </p:cNvSpPr>
          <p:nvPr>
            <p:ph type="title"/>
          </p:nvPr>
        </p:nvSpPr>
        <p:spPr/>
        <p:txBody>
          <a:bodyPr/>
          <a:lstStyle/>
          <a:p>
            <a:pPr algn="ctr"/>
            <a:r>
              <a:rPr lang="en-US" dirty="0"/>
              <a:t>DEPLOYMENT</a:t>
            </a:r>
            <a:r>
              <a:rPr lang="en-IN" dirty="0"/>
              <a:t>🚀🛠️😴</a:t>
            </a:r>
          </a:p>
        </p:txBody>
      </p:sp>
      <p:sp>
        <p:nvSpPr>
          <p:cNvPr id="3" name="Content Placeholder 2">
            <a:extLst>
              <a:ext uri="{FF2B5EF4-FFF2-40B4-BE49-F238E27FC236}">
                <a16:creationId xmlns:a16="http://schemas.microsoft.com/office/drawing/2014/main" id="{6B55C87A-5096-5B6E-7403-1849080F0963}"/>
              </a:ext>
            </a:extLst>
          </p:cNvPr>
          <p:cNvSpPr>
            <a:spLocks noGrp="1"/>
          </p:cNvSpPr>
          <p:nvPr>
            <p:ph idx="1"/>
          </p:nvPr>
        </p:nvSpPr>
        <p:spPr/>
        <p:txBody>
          <a:bodyPr/>
          <a:lstStyle/>
          <a:p>
            <a:r>
              <a:rPr lang="en-US" dirty="0"/>
              <a:t>NOW a web app will include a trained model OVER TAB-HRAE-LSTM.</a:t>
            </a:r>
          </a:p>
          <a:p>
            <a:r>
              <a:rPr lang="en-US" dirty="0"/>
              <a:t>It will allow user to input 10 features and then it will predict whether the person has heart disease or not .</a:t>
            </a:r>
          </a:p>
          <a:p>
            <a:r>
              <a:rPr lang="en-US" dirty="0"/>
              <a:t>It will also tell percentage of getting heart disease in future also acc to patient’s data.</a:t>
            </a:r>
          </a:p>
          <a:p>
            <a:r>
              <a:rPr lang="en-US" dirty="0"/>
              <a:t>IT WILL TAKE PERMISSION OF USER WHETHER TO USE THEIR DATA FOR MODEL EVALUATION .</a:t>
            </a:r>
          </a:p>
          <a:p>
            <a:r>
              <a:rPr lang="en-US" dirty="0"/>
              <a:t>AI-BASED HEALTH RECOMMENDATION SYSTEM.</a:t>
            </a:r>
            <a:endParaRPr lang="en-IN" dirty="0"/>
          </a:p>
        </p:txBody>
      </p:sp>
    </p:spTree>
    <p:extLst>
      <p:ext uri="{BB962C8B-B14F-4D97-AF65-F5344CB8AC3E}">
        <p14:creationId xmlns:p14="http://schemas.microsoft.com/office/powerpoint/2010/main" val="13475784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D86A5-8393-CD70-3B69-413A96341C87}"/>
              </a:ext>
            </a:extLst>
          </p:cNvPr>
          <p:cNvSpPr>
            <a:spLocks noGrp="1"/>
          </p:cNvSpPr>
          <p:nvPr>
            <p:ph type="title"/>
          </p:nvPr>
        </p:nvSpPr>
        <p:spPr/>
        <p:txBody>
          <a:bodyPr/>
          <a:lstStyle/>
          <a:p>
            <a:endParaRPr lang="en-IN"/>
          </a:p>
        </p:txBody>
      </p:sp>
      <p:pic>
        <p:nvPicPr>
          <p:cNvPr id="10" name="Content Placeholder 9">
            <a:extLst>
              <a:ext uri="{FF2B5EF4-FFF2-40B4-BE49-F238E27FC236}">
                <a16:creationId xmlns:a16="http://schemas.microsoft.com/office/drawing/2014/main" id="{8072AE7E-11F9-5ED8-4DB7-24F242E7BE1A}"/>
              </a:ext>
            </a:extLst>
          </p:cNvPr>
          <p:cNvPicPr>
            <a:picLocks noGrp="1" noChangeAspect="1"/>
          </p:cNvPicPr>
          <p:nvPr>
            <p:ph idx="1"/>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985796" y="821094"/>
            <a:ext cx="5542384" cy="4991877"/>
          </a:xfrm>
        </p:spPr>
      </p:pic>
    </p:spTree>
    <p:extLst>
      <p:ext uri="{BB962C8B-B14F-4D97-AF65-F5344CB8AC3E}">
        <p14:creationId xmlns:p14="http://schemas.microsoft.com/office/powerpoint/2010/main" val="317623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ADFA-BB0D-DA4F-A038-99BAD467DC9B}"/>
              </a:ext>
            </a:extLst>
          </p:cNvPr>
          <p:cNvSpPr>
            <a:spLocks noGrp="1"/>
          </p:cNvSpPr>
          <p:nvPr>
            <p:ph type="title"/>
          </p:nvPr>
        </p:nvSpPr>
        <p:spPr/>
        <p:txBody>
          <a:bodyPr/>
          <a:lstStyle/>
          <a:p>
            <a:r>
              <a:rPr lang="en-US" dirty="0"/>
              <a:t>“Predicting Heart Disease – Because We Can’t All Be Lucky with Genetics”</a:t>
            </a:r>
            <a:r>
              <a:rPr lang="en-IN" dirty="0"/>
              <a:t> 💔</a:t>
            </a:r>
            <a:br>
              <a:rPr lang="en-IN" dirty="0"/>
            </a:br>
            <a:endParaRPr lang="en-IN" sz="2400" b="1" dirty="0"/>
          </a:p>
        </p:txBody>
      </p:sp>
      <p:sp>
        <p:nvSpPr>
          <p:cNvPr id="3" name="Content Placeholder 2">
            <a:extLst>
              <a:ext uri="{FF2B5EF4-FFF2-40B4-BE49-F238E27FC236}">
                <a16:creationId xmlns:a16="http://schemas.microsoft.com/office/drawing/2014/main" id="{38551C06-09E7-5805-D92B-A625BBC44353}"/>
              </a:ext>
            </a:extLst>
          </p:cNvPr>
          <p:cNvSpPr>
            <a:spLocks noGrp="1"/>
          </p:cNvSpPr>
          <p:nvPr>
            <p:ph sz="quarter" idx="13"/>
          </p:nvPr>
        </p:nvSpPr>
        <p:spPr/>
        <p:txBody>
          <a:bodyPr/>
          <a:lstStyle/>
          <a:p>
            <a:r>
              <a:rPr lang="en-US" b="1" dirty="0"/>
              <a:t>Welcome to my talk, where we let algorithms tell us how close we are to cardiac doom.</a:t>
            </a:r>
            <a:endParaRPr lang="en-US" dirty="0"/>
          </a:p>
          <a:p>
            <a:pPr>
              <a:buFont typeface="Arial" panose="020B0604020202020204" pitchFamily="34" charset="0"/>
              <a:buChar char="•"/>
            </a:pPr>
            <a:r>
              <a:rPr lang="en-US" dirty="0"/>
              <a:t>Human hearts: fragile, emotional, unreliable</a:t>
            </a:r>
          </a:p>
          <a:p>
            <a:pPr>
              <a:buFont typeface="Arial" panose="020B0604020202020204" pitchFamily="34" charset="0"/>
              <a:buChar char="•"/>
            </a:pPr>
            <a:r>
              <a:rPr lang="en-US" dirty="0"/>
              <a:t>AI hearts: logical, heartless, </a:t>
            </a:r>
            <a:r>
              <a:rPr lang="en-US" i="1" dirty="0"/>
              <a:t>very</a:t>
            </a:r>
            <a:r>
              <a:rPr lang="en-US" dirty="0"/>
              <a:t> reliable</a:t>
            </a:r>
          </a:p>
          <a:p>
            <a:pPr>
              <a:buFont typeface="Arial" panose="020B0604020202020204" pitchFamily="34" charset="0"/>
              <a:buChar char="•"/>
            </a:pPr>
            <a:r>
              <a:rPr lang="en-US" dirty="0"/>
              <a:t>Mission: Use data, dodge death (hopefully)</a:t>
            </a:r>
          </a:p>
          <a:p>
            <a:endParaRPr lang="en-IN" dirty="0"/>
          </a:p>
        </p:txBody>
      </p:sp>
    </p:spTree>
    <p:extLst>
      <p:ext uri="{BB962C8B-B14F-4D97-AF65-F5344CB8AC3E}">
        <p14:creationId xmlns:p14="http://schemas.microsoft.com/office/powerpoint/2010/main" val="2324041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6C54E-1358-2065-71D0-F03575538C9E}"/>
              </a:ext>
            </a:extLst>
          </p:cNvPr>
          <p:cNvSpPr>
            <a:spLocks noGrp="1"/>
          </p:cNvSpPr>
          <p:nvPr>
            <p:ph type="title"/>
          </p:nvPr>
        </p:nvSpPr>
        <p:spPr/>
        <p:txBody>
          <a:bodyPr>
            <a:normAutofit fontScale="90000"/>
          </a:bodyPr>
          <a:lstStyle/>
          <a:p>
            <a:pPr algn="ctr"/>
            <a:r>
              <a:rPr lang="en-US" dirty="0"/>
              <a:t>HEART DISEASE PREDICTION</a:t>
            </a:r>
            <a:br>
              <a:rPr lang="en-US" dirty="0"/>
            </a:br>
            <a:r>
              <a:rPr lang="en-US" dirty="0"/>
              <a:t>INTRODUCTION</a:t>
            </a:r>
            <a:br>
              <a:rPr lang="en-US" dirty="0"/>
            </a:br>
            <a:r>
              <a:rPr lang="en-US" sz="1800" dirty="0"/>
              <a:t>❤️⏳🚑</a:t>
            </a:r>
            <a:br>
              <a:rPr lang="en-US" dirty="0"/>
            </a:br>
            <a:r>
              <a:rPr lang="en-US" sz="1800" b="1" dirty="0"/>
              <a:t>Because waiting for chest pain is so old-school</a:t>
            </a:r>
            <a:r>
              <a:rPr lang="en-US" b="1" dirty="0"/>
              <a:t>.</a:t>
            </a:r>
            <a:endParaRPr lang="en-IN" dirty="0"/>
          </a:p>
        </p:txBody>
      </p:sp>
      <p:sp>
        <p:nvSpPr>
          <p:cNvPr id="3" name="Content Placeholder 2">
            <a:extLst>
              <a:ext uri="{FF2B5EF4-FFF2-40B4-BE49-F238E27FC236}">
                <a16:creationId xmlns:a16="http://schemas.microsoft.com/office/drawing/2014/main" id="{0461B3C1-77B0-4267-081A-03AA8B45EAD4}"/>
              </a:ext>
            </a:extLst>
          </p:cNvPr>
          <p:cNvSpPr>
            <a:spLocks noGrp="1"/>
          </p:cNvSpPr>
          <p:nvPr>
            <p:ph idx="1"/>
          </p:nvPr>
        </p:nvSpPr>
        <p:spPr/>
        <p:txBody>
          <a:bodyPr>
            <a:normAutofit fontScale="85000" lnSpcReduction="10000"/>
          </a:bodyPr>
          <a:lstStyle/>
          <a:p>
            <a:pPr algn="just"/>
            <a:r>
              <a:rPr lang="en-US" sz="1800" dirty="0">
                <a:effectLst/>
                <a:latin typeface="Calibri" panose="020F0502020204030204" pitchFamily="34" charset="0"/>
                <a:ea typeface="Calibri" panose="020F0502020204030204" pitchFamily="34" charset="0"/>
                <a:cs typeface="Mangal" panose="02040503050203030202" pitchFamily="18" charset="0"/>
              </a:rPr>
              <a:t>The heart is a crucial part of the human body, and heart diseases will remain a major issue for millions of death cases every year. World Health Organization (WHO) reports that nearly 18 million people diagnosed with heart diseases annually. Early prediction and treatment are extremely important to lower the mortality rate. This research paper includes robust machine learning and deep learning-based models for heart disease prediction. We studied and applied various ML algorithms KNN, SVM, Logistic Regression, Random Forest, XGBOOST alongside deep learning models named MLP and TAB -HRAE-LSTM, it combines Tabular Hybrid Recurrent Autoencoder for feature extraction with LSTM-based classifier. The Cleveland  heart disease dataset which is part of UCI Machine Learning repository is effectively used for heart disease prediction , it has valuable contribution for building this comprehensive research and application based methodology. The ML model KNN achieved highest accuracy of 93.33% and the DL model HRAE-LSTM has outperformed and achieved 95% accuracy. This proposed research paper also includes detailed evaluation using precision, recall and F1-score.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algn="just"/>
            <a:endParaRPr lang="en-IN" sz="2100" dirty="0"/>
          </a:p>
        </p:txBody>
      </p:sp>
    </p:spTree>
    <p:extLst>
      <p:ext uri="{BB962C8B-B14F-4D97-AF65-F5344CB8AC3E}">
        <p14:creationId xmlns:p14="http://schemas.microsoft.com/office/powerpoint/2010/main" val="3157309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8D737-5EB9-FE24-4A57-87B7D0C80F87}"/>
              </a:ext>
            </a:extLst>
          </p:cNvPr>
          <p:cNvSpPr>
            <a:spLocks noGrp="1"/>
          </p:cNvSpPr>
          <p:nvPr>
            <p:ph type="title"/>
          </p:nvPr>
        </p:nvSpPr>
        <p:spPr/>
        <p:txBody>
          <a:bodyPr/>
          <a:lstStyle/>
          <a:p>
            <a:pPr algn="ctr"/>
            <a:r>
              <a:rPr lang="en-US" dirty="0"/>
              <a:t>DATASET USED</a:t>
            </a:r>
            <a:br>
              <a:rPr lang="en-US" dirty="0"/>
            </a:br>
            <a:r>
              <a:rPr lang="en-US" sz="2400" b="1" dirty="0"/>
              <a:t>Doctors have stethoscopes. I have Python</a:t>
            </a:r>
            <a:r>
              <a:rPr lang="en-US" sz="3600" b="1" dirty="0"/>
              <a:t>.</a:t>
            </a:r>
            <a:r>
              <a:rPr lang="en-IN" dirty="0"/>
              <a:t> </a:t>
            </a:r>
            <a:r>
              <a:rPr lang="en-IN" sz="2400" dirty="0"/>
              <a:t>🧠🔦📜</a:t>
            </a:r>
          </a:p>
        </p:txBody>
      </p:sp>
      <p:sp>
        <p:nvSpPr>
          <p:cNvPr id="3" name="Content Placeholder 2">
            <a:extLst>
              <a:ext uri="{FF2B5EF4-FFF2-40B4-BE49-F238E27FC236}">
                <a16:creationId xmlns:a16="http://schemas.microsoft.com/office/drawing/2014/main" id="{DD054176-0712-873E-E86C-819E9287E1D1}"/>
              </a:ext>
            </a:extLst>
          </p:cNvPr>
          <p:cNvSpPr>
            <a:spLocks noGrp="1"/>
          </p:cNvSpPr>
          <p:nvPr>
            <p:ph idx="1"/>
          </p:nvPr>
        </p:nvSpPr>
        <p:spPr/>
        <p:txBody>
          <a:bodyPr>
            <a:normAutofit fontScale="92500" lnSpcReduction="20000"/>
          </a:bodyPr>
          <a:lstStyle/>
          <a:p>
            <a:r>
              <a:rPr lang="en-US" sz="2000" b="1" dirty="0"/>
              <a:t>Cleveland Heart Disease Dataset</a:t>
            </a:r>
            <a:r>
              <a:rPr lang="en-IN" dirty="0"/>
              <a:t>🗂️</a:t>
            </a:r>
            <a:endParaRPr lang="en-US" sz="2000" dirty="0"/>
          </a:p>
          <a:p>
            <a:pPr>
              <a:buFont typeface="Arial" panose="020B0604020202020204" pitchFamily="34" charset="0"/>
              <a:buChar char="•"/>
            </a:pPr>
            <a:r>
              <a:rPr lang="en-US" sz="2000" dirty="0"/>
              <a:t>303-ish rows — not Big Data, but useful</a:t>
            </a:r>
          </a:p>
          <a:p>
            <a:pPr>
              <a:buFont typeface="Arial" panose="020B0604020202020204" pitchFamily="34" charset="0"/>
              <a:buChar char="•"/>
            </a:pPr>
            <a:r>
              <a:rPr lang="en-US" sz="2000" b="1" dirty="0"/>
              <a:t>14 features</a:t>
            </a:r>
            <a:r>
              <a:rPr lang="en-US" sz="2000" dirty="0"/>
              <a:t>: </a:t>
            </a:r>
            <a:r>
              <a:rPr lang="en-US" dirty="0"/>
              <a:t>sex, cholesterol, fasting blood sugar ,Exercise-Induced Angina, chest pain type, resting blood pressure, ST-depression, Number of Major Vessels ,Thalassemia, Slope of </a:t>
            </a:r>
            <a:r>
              <a:rPr lang="en-US" dirty="0" err="1"/>
              <a:t>st</a:t>
            </a:r>
            <a:r>
              <a:rPr lang="en-US" dirty="0"/>
              <a:t>-Segment , age , Resting ECG , Max Heart Rate (</a:t>
            </a:r>
            <a:r>
              <a:rPr lang="en-US" dirty="0" err="1"/>
              <a:t>thalach</a:t>
            </a:r>
            <a:r>
              <a:rPr lang="en-US" dirty="0"/>
              <a:t>) and target.</a:t>
            </a:r>
          </a:p>
          <a:p>
            <a:pPr>
              <a:buFont typeface="Arial" panose="020B0604020202020204" pitchFamily="34" charset="0"/>
              <a:buChar char="•"/>
            </a:pPr>
            <a:r>
              <a:rPr lang="en-US" sz="2000" dirty="0"/>
              <a:t>Binary target: disease or no disease</a:t>
            </a:r>
          </a:p>
          <a:p>
            <a:pPr>
              <a:buFont typeface="Arial" panose="020B0604020202020204" pitchFamily="34" charset="0"/>
              <a:buChar char="•"/>
            </a:pPr>
            <a:r>
              <a:rPr lang="en-US" sz="2000" dirty="0"/>
              <a:t>Class imbalance ?Of course. Balanced with</a:t>
            </a:r>
            <a:r>
              <a:rPr lang="en-US" sz="2000" b="1" dirty="0"/>
              <a:t> SMOTE </a:t>
            </a:r>
            <a:r>
              <a:rPr lang="en-US" sz="2000" dirty="0"/>
              <a:t>(our digital cloning tool)</a:t>
            </a:r>
          </a:p>
          <a:p>
            <a:pPr>
              <a:buFont typeface="Arial" panose="020B0604020202020204" pitchFamily="34" charset="0"/>
              <a:buChar char="•"/>
            </a:pPr>
            <a:r>
              <a:rPr lang="en-US" b="1" dirty="0" err="1"/>
              <a:t>KBest</a:t>
            </a:r>
            <a:r>
              <a:rPr lang="en-US" dirty="0"/>
              <a:t>: Selecting top features based on statistical scoring</a:t>
            </a:r>
            <a:endParaRPr lang="en-US" sz="2000" dirty="0"/>
          </a:p>
          <a:p>
            <a:endParaRPr lang="en-IN" sz="2400" b="1" dirty="0"/>
          </a:p>
        </p:txBody>
      </p:sp>
    </p:spTree>
    <p:extLst>
      <p:ext uri="{BB962C8B-B14F-4D97-AF65-F5344CB8AC3E}">
        <p14:creationId xmlns:p14="http://schemas.microsoft.com/office/powerpoint/2010/main" val="1905442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5B385-2C64-904F-C5FF-3112538CBDD4}"/>
              </a:ext>
            </a:extLst>
          </p:cNvPr>
          <p:cNvSpPr>
            <a:spLocks noGrp="1"/>
          </p:cNvSpPr>
          <p:nvPr>
            <p:ph type="title"/>
          </p:nvPr>
        </p:nvSpPr>
        <p:spPr/>
        <p:txBody>
          <a:bodyPr/>
          <a:lstStyle/>
          <a:p>
            <a:r>
              <a:rPr lang="en-US" dirty="0"/>
              <a:t>MY UNIQUE INPUTS</a:t>
            </a:r>
            <a:r>
              <a:rPr lang="en-IN" dirty="0"/>
              <a:t>📲</a:t>
            </a:r>
          </a:p>
        </p:txBody>
      </p:sp>
      <p:sp>
        <p:nvSpPr>
          <p:cNvPr id="3" name="Content Placeholder 2">
            <a:extLst>
              <a:ext uri="{FF2B5EF4-FFF2-40B4-BE49-F238E27FC236}">
                <a16:creationId xmlns:a16="http://schemas.microsoft.com/office/drawing/2014/main" id="{1F291E2C-0E34-C146-DE6B-3FE035D49A77}"/>
              </a:ext>
            </a:extLst>
          </p:cNvPr>
          <p:cNvSpPr>
            <a:spLocks noGrp="1"/>
          </p:cNvSpPr>
          <p:nvPr>
            <p:ph idx="1"/>
          </p:nvPr>
        </p:nvSpPr>
        <p:spPr/>
        <p:txBody>
          <a:bodyPr>
            <a:normAutofit/>
          </a:bodyPr>
          <a:lstStyle/>
          <a:p>
            <a:pPr marL="0" indent="0">
              <a:buNone/>
            </a:pPr>
            <a:r>
              <a:rPr lang="en-US" b="1" dirty="0"/>
              <a:t>1.🧩 Multimodal Fusion: Tabular + Heart Rate Time Series</a:t>
            </a:r>
          </a:p>
          <a:p>
            <a:pPr>
              <a:buFont typeface="Arial" panose="020B0604020202020204" pitchFamily="34" charset="0"/>
              <a:buChar char="•"/>
            </a:pPr>
            <a:r>
              <a:rPr lang="en-US" dirty="0"/>
              <a:t>Combined </a:t>
            </a:r>
            <a:r>
              <a:rPr lang="en-US" b="1" dirty="0"/>
              <a:t>clinical tabular data</a:t>
            </a:r>
            <a:r>
              <a:rPr lang="en-US" dirty="0"/>
              <a:t> (age, cholesterol, etc.)</a:t>
            </a:r>
          </a:p>
          <a:p>
            <a:pPr>
              <a:buFont typeface="Arial" panose="020B0604020202020204" pitchFamily="34" charset="0"/>
              <a:buChar char="•"/>
            </a:pPr>
            <a:r>
              <a:rPr lang="en-US" dirty="0"/>
              <a:t>Tabular: Captures </a:t>
            </a:r>
            <a:r>
              <a:rPr lang="en-US" b="1" dirty="0"/>
              <a:t>long-term risk factors </a:t>
            </a:r>
          </a:p>
          <a:p>
            <a:pPr marL="0" indent="0">
              <a:buNone/>
            </a:pPr>
            <a:r>
              <a:rPr lang="en-US" b="1" dirty="0"/>
              <a:t>2.AI-Powered Health Recommendations</a:t>
            </a:r>
            <a:r>
              <a:rPr lang="en-US" dirty="0"/>
              <a:t> – Personalized health insights based on predictions.</a:t>
            </a:r>
          </a:p>
          <a:p>
            <a:pPr marL="0" indent="0">
              <a:buNone/>
            </a:pPr>
            <a:r>
              <a:rPr lang="en-US" dirty="0"/>
              <a:t>3. </a:t>
            </a:r>
            <a:r>
              <a:rPr lang="en-US" b="1" dirty="0"/>
              <a:t>WEB App Deployment (</a:t>
            </a:r>
            <a:r>
              <a:rPr lang="en-US" b="1" dirty="0" err="1"/>
              <a:t>Streamlit</a:t>
            </a:r>
            <a:r>
              <a:rPr lang="en-US" b="1" dirty="0"/>
              <a:t> AND SQLITE3)</a:t>
            </a:r>
            <a:r>
              <a:rPr lang="en-US" dirty="0"/>
              <a:t> – Easy-to-use interface for real-time predictions.</a:t>
            </a:r>
          </a:p>
          <a:p>
            <a:endParaRPr lang="en-IN" dirty="0"/>
          </a:p>
        </p:txBody>
      </p:sp>
    </p:spTree>
    <p:extLst>
      <p:ext uri="{BB962C8B-B14F-4D97-AF65-F5344CB8AC3E}">
        <p14:creationId xmlns:p14="http://schemas.microsoft.com/office/powerpoint/2010/main" val="1900666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5D378-BD6A-E557-3CC1-2C2A1CB69161}"/>
              </a:ext>
            </a:extLst>
          </p:cNvPr>
          <p:cNvSpPr>
            <a:spLocks noGrp="1"/>
          </p:cNvSpPr>
          <p:nvPr>
            <p:ph type="title"/>
          </p:nvPr>
        </p:nvSpPr>
        <p:spPr/>
        <p:txBody>
          <a:bodyPr/>
          <a:lstStyle/>
          <a:p>
            <a:r>
              <a:rPr lang="en-IN" dirty="0"/>
              <a:t>Machine Learning Models Used</a:t>
            </a:r>
          </a:p>
        </p:txBody>
      </p:sp>
      <p:sp>
        <p:nvSpPr>
          <p:cNvPr id="3" name="Content Placeholder 2">
            <a:extLst>
              <a:ext uri="{FF2B5EF4-FFF2-40B4-BE49-F238E27FC236}">
                <a16:creationId xmlns:a16="http://schemas.microsoft.com/office/drawing/2014/main" id="{89091FE3-85A0-B759-8F84-A1A8D704D894}"/>
              </a:ext>
            </a:extLst>
          </p:cNvPr>
          <p:cNvSpPr>
            <a:spLocks noGrp="1"/>
          </p:cNvSpPr>
          <p:nvPr>
            <p:ph idx="1"/>
          </p:nvPr>
        </p:nvSpPr>
        <p:spPr/>
        <p:txBody>
          <a:bodyPr>
            <a:normAutofit fontScale="92500" lnSpcReduction="20000"/>
          </a:bodyPr>
          <a:lstStyle/>
          <a:p>
            <a:r>
              <a:rPr lang="en-IN" dirty="0"/>
              <a:t>🤖 </a:t>
            </a:r>
            <a:r>
              <a:rPr lang="en-IN" b="1" dirty="0"/>
              <a:t>Model Comparison for Accuracy &amp; Interpretability</a:t>
            </a:r>
            <a:endParaRPr lang="en-IN" dirty="0"/>
          </a:p>
          <a:p>
            <a:pPr>
              <a:buFont typeface="Arial" panose="020B0604020202020204" pitchFamily="34" charset="0"/>
              <a:buChar char="•"/>
            </a:pPr>
            <a:r>
              <a:rPr lang="en-IN" dirty="0"/>
              <a:t>Logistic Regression</a:t>
            </a:r>
          </a:p>
          <a:p>
            <a:pPr>
              <a:buFont typeface="Arial" panose="020B0604020202020204" pitchFamily="34" charset="0"/>
              <a:buChar char="•"/>
            </a:pPr>
            <a:r>
              <a:rPr lang="en-IN" dirty="0"/>
              <a:t>Support Vector Machine (SVM)</a:t>
            </a:r>
          </a:p>
          <a:p>
            <a:pPr>
              <a:buFont typeface="Arial" panose="020B0604020202020204" pitchFamily="34" charset="0"/>
              <a:buChar char="•"/>
            </a:pPr>
            <a:r>
              <a:rPr lang="en-IN" dirty="0"/>
              <a:t>K-Nearest </a:t>
            </a:r>
            <a:r>
              <a:rPr lang="en-IN" dirty="0" err="1"/>
              <a:t>Neighbors</a:t>
            </a:r>
            <a:r>
              <a:rPr lang="en-IN" dirty="0"/>
              <a:t> (KNN)</a:t>
            </a:r>
          </a:p>
          <a:p>
            <a:pPr>
              <a:buFont typeface="Arial" panose="020B0604020202020204" pitchFamily="34" charset="0"/>
              <a:buChar char="•"/>
            </a:pPr>
            <a:r>
              <a:rPr lang="en-IN" dirty="0"/>
              <a:t>Random Forest</a:t>
            </a:r>
          </a:p>
          <a:p>
            <a:pPr>
              <a:buFont typeface="Arial" panose="020B0604020202020204" pitchFamily="34" charset="0"/>
              <a:buChar char="•"/>
            </a:pPr>
            <a:r>
              <a:rPr lang="en-IN" dirty="0" err="1"/>
              <a:t>XGBoost</a:t>
            </a:r>
            <a:endParaRPr lang="en-IN" dirty="0"/>
          </a:p>
          <a:p>
            <a:pPr>
              <a:buFont typeface="Arial" panose="020B0604020202020204" pitchFamily="34" charset="0"/>
              <a:buChar char="•"/>
            </a:pPr>
            <a:r>
              <a:rPr lang="en-IN" dirty="0"/>
              <a:t>Multilayer Perceptron (MLP)</a:t>
            </a:r>
          </a:p>
          <a:p>
            <a:pPr>
              <a:buFont typeface="Arial" panose="020B0604020202020204" pitchFamily="34" charset="0"/>
              <a:buChar char="•"/>
            </a:pPr>
            <a:r>
              <a:rPr lang="en-IN" dirty="0"/>
              <a:t>Long Short-Term Memory (LSTM) (for sequential </a:t>
            </a:r>
            <a:r>
              <a:rPr lang="en-IN" dirty="0" err="1"/>
              <a:t>modeling</a:t>
            </a:r>
            <a:r>
              <a:rPr lang="en-IN" dirty="0"/>
              <a:t>)</a:t>
            </a:r>
          </a:p>
          <a:p>
            <a:endParaRPr lang="en-IN" dirty="0"/>
          </a:p>
        </p:txBody>
      </p:sp>
    </p:spTree>
    <p:extLst>
      <p:ext uri="{BB962C8B-B14F-4D97-AF65-F5344CB8AC3E}">
        <p14:creationId xmlns:p14="http://schemas.microsoft.com/office/powerpoint/2010/main" val="40485041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F9E4F-B98B-91FB-F2D9-B9DD0CF77DF0}"/>
              </a:ext>
            </a:extLst>
          </p:cNvPr>
          <p:cNvSpPr>
            <a:spLocks noGrp="1"/>
          </p:cNvSpPr>
          <p:nvPr>
            <p:ph type="title"/>
          </p:nvPr>
        </p:nvSpPr>
        <p:spPr/>
        <p:txBody>
          <a:bodyPr/>
          <a:lstStyle/>
          <a:p>
            <a:r>
              <a:rPr lang="en-US" dirty="0"/>
              <a:t>METHODOLOGY:FLOWCHART</a:t>
            </a:r>
            <a:endParaRPr lang="en-IN" dirty="0"/>
          </a:p>
        </p:txBody>
      </p:sp>
      <p:sp>
        <p:nvSpPr>
          <p:cNvPr id="3" name="Content Placeholder 2">
            <a:extLst>
              <a:ext uri="{FF2B5EF4-FFF2-40B4-BE49-F238E27FC236}">
                <a16:creationId xmlns:a16="http://schemas.microsoft.com/office/drawing/2014/main" id="{E98273AA-FD72-8A4A-AEAB-D925722DCB35}"/>
              </a:ext>
            </a:extLst>
          </p:cNvPr>
          <p:cNvSpPr>
            <a:spLocks noGrp="1"/>
          </p:cNvSpPr>
          <p:nvPr>
            <p:ph idx="1"/>
          </p:nvPr>
        </p:nvSpPr>
        <p:spPr>
          <a:xfrm>
            <a:off x="1451579" y="2015732"/>
            <a:ext cx="9603275" cy="4842268"/>
          </a:xfrm>
        </p:spPr>
        <p:txBody>
          <a:bodyPr/>
          <a:lstStyle/>
          <a:p>
            <a:endParaRPr lang="en-US" sz="1200" dirty="0"/>
          </a:p>
          <a:p>
            <a:endParaRPr lang="en-US" sz="2000" dirty="0"/>
          </a:p>
          <a:p>
            <a:endParaRPr lang="en-IN" dirty="0"/>
          </a:p>
        </p:txBody>
      </p:sp>
      <p:pic>
        <p:nvPicPr>
          <p:cNvPr id="4" name="Picture 3" descr="A flowchart of a model training&#10;&#10;AI-generated content may be incorrect.">
            <a:extLst>
              <a:ext uri="{FF2B5EF4-FFF2-40B4-BE49-F238E27FC236}">
                <a16:creationId xmlns:a16="http://schemas.microsoft.com/office/drawing/2014/main" id="{883242FA-0803-DAD8-F65C-D26C0122249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0390" y="2015731"/>
            <a:ext cx="5951220" cy="4338415"/>
          </a:xfrm>
          <a:prstGeom prst="rect">
            <a:avLst/>
          </a:prstGeom>
        </p:spPr>
      </p:pic>
    </p:spTree>
    <p:extLst>
      <p:ext uri="{BB962C8B-B14F-4D97-AF65-F5344CB8AC3E}">
        <p14:creationId xmlns:p14="http://schemas.microsoft.com/office/powerpoint/2010/main" val="3014305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8E24-EAC9-AEE7-542B-52D1C85C07A7}"/>
              </a:ext>
            </a:extLst>
          </p:cNvPr>
          <p:cNvSpPr>
            <a:spLocks noGrp="1"/>
          </p:cNvSpPr>
          <p:nvPr>
            <p:ph type="title"/>
          </p:nvPr>
        </p:nvSpPr>
        <p:spPr/>
        <p:txBody>
          <a:bodyPr/>
          <a:lstStyle/>
          <a:p>
            <a:r>
              <a:rPr lang="en-US" dirty="0"/>
              <a:t>“Results – Where I Flex My Model's Muscles”</a:t>
            </a:r>
            <a:r>
              <a:rPr lang="en-IN" dirty="0"/>
              <a:t> 💪📈🌟</a:t>
            </a:r>
          </a:p>
        </p:txBody>
      </p:sp>
      <p:graphicFrame>
        <p:nvGraphicFramePr>
          <p:cNvPr id="4" name="Content Placeholder 3">
            <a:extLst>
              <a:ext uri="{FF2B5EF4-FFF2-40B4-BE49-F238E27FC236}">
                <a16:creationId xmlns:a16="http://schemas.microsoft.com/office/drawing/2014/main" id="{44277012-E389-95EC-684C-709088417689}"/>
              </a:ext>
            </a:extLst>
          </p:cNvPr>
          <p:cNvGraphicFramePr>
            <a:graphicFrameLocks noGrp="1"/>
          </p:cNvGraphicFramePr>
          <p:nvPr>
            <p:ph idx="1"/>
            <p:extLst>
              <p:ext uri="{D42A27DB-BD31-4B8C-83A1-F6EECF244321}">
                <p14:modId xmlns:p14="http://schemas.microsoft.com/office/powerpoint/2010/main" val="3402259215"/>
              </p:ext>
            </p:extLst>
          </p:nvPr>
        </p:nvGraphicFramePr>
        <p:xfrm>
          <a:off x="1642049" y="2594872"/>
          <a:ext cx="3573765" cy="3543922"/>
        </p:xfrm>
        <a:graphic>
          <a:graphicData uri="http://schemas.openxmlformats.org/drawingml/2006/table">
            <a:tbl>
              <a:tblPr firstRow="1" firstCol="1" bandRow="1">
                <a:tableStyleId>{5C22544A-7EE6-4342-B048-85BDC9FD1C3A}</a:tableStyleId>
              </a:tblPr>
              <a:tblGrid>
                <a:gridCol w="714753">
                  <a:extLst>
                    <a:ext uri="{9D8B030D-6E8A-4147-A177-3AD203B41FA5}">
                      <a16:colId xmlns:a16="http://schemas.microsoft.com/office/drawing/2014/main" val="3226397300"/>
                    </a:ext>
                  </a:extLst>
                </a:gridCol>
                <a:gridCol w="714753">
                  <a:extLst>
                    <a:ext uri="{9D8B030D-6E8A-4147-A177-3AD203B41FA5}">
                      <a16:colId xmlns:a16="http://schemas.microsoft.com/office/drawing/2014/main" val="2220239312"/>
                    </a:ext>
                  </a:extLst>
                </a:gridCol>
                <a:gridCol w="714753">
                  <a:extLst>
                    <a:ext uri="{9D8B030D-6E8A-4147-A177-3AD203B41FA5}">
                      <a16:colId xmlns:a16="http://schemas.microsoft.com/office/drawing/2014/main" val="2722731861"/>
                    </a:ext>
                  </a:extLst>
                </a:gridCol>
                <a:gridCol w="714753">
                  <a:extLst>
                    <a:ext uri="{9D8B030D-6E8A-4147-A177-3AD203B41FA5}">
                      <a16:colId xmlns:a16="http://schemas.microsoft.com/office/drawing/2014/main" val="4094990811"/>
                    </a:ext>
                  </a:extLst>
                </a:gridCol>
                <a:gridCol w="714753">
                  <a:extLst>
                    <a:ext uri="{9D8B030D-6E8A-4147-A177-3AD203B41FA5}">
                      <a16:colId xmlns:a16="http://schemas.microsoft.com/office/drawing/2014/main" val="1803121442"/>
                    </a:ext>
                  </a:extLst>
                </a:gridCol>
              </a:tblGrid>
              <a:tr h="330722">
                <a:tc>
                  <a:txBody>
                    <a:bodyPr/>
                    <a:lstStyle/>
                    <a:p>
                      <a:pPr marL="0" marR="0" algn="ctr">
                        <a:lnSpc>
                          <a:spcPct val="115000"/>
                        </a:lnSpc>
                        <a:spcBef>
                          <a:spcPts val="0"/>
                        </a:spcBef>
                        <a:spcAft>
                          <a:spcPts val="0"/>
                        </a:spcAft>
                      </a:pPr>
                      <a:r>
                        <a:rPr lang="en-US" sz="900">
                          <a:effectLst/>
                        </a:rPr>
                        <a:t>Model</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Accuracy</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Precision</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Recall</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F1-Score</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2366449312"/>
                  </a:ext>
                </a:extLst>
              </a:tr>
              <a:tr h="330722">
                <a:tc>
                  <a:txBody>
                    <a:bodyPr/>
                    <a:lstStyle/>
                    <a:p>
                      <a:pPr marL="0" marR="0" algn="ctr">
                        <a:lnSpc>
                          <a:spcPct val="115000"/>
                        </a:lnSpc>
                        <a:spcBef>
                          <a:spcPts val="0"/>
                        </a:spcBef>
                        <a:spcAft>
                          <a:spcPts val="0"/>
                        </a:spcAft>
                      </a:pPr>
                      <a:r>
                        <a:rPr lang="en-US" sz="900">
                          <a:effectLst/>
                        </a:rPr>
                        <a:t>KNN</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0.9167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0.9167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0.9167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4158093950"/>
                  </a:ext>
                </a:extLst>
              </a:tr>
              <a:tr h="348380">
                <a:tc>
                  <a:txBody>
                    <a:bodyPr/>
                    <a:lstStyle/>
                    <a:p>
                      <a:pPr marL="0" marR="0" algn="ctr">
                        <a:lnSpc>
                          <a:spcPct val="115000"/>
                        </a:lnSpc>
                        <a:spcBef>
                          <a:spcPts val="0"/>
                        </a:spcBef>
                        <a:spcAft>
                          <a:spcPts val="0"/>
                        </a:spcAft>
                      </a:pPr>
                      <a:r>
                        <a:rPr lang="en-US" sz="900">
                          <a:effectLst/>
                        </a:rPr>
                        <a:t>SVM</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0.9000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0.8750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0.8750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0.8750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2929829159"/>
                  </a:ext>
                </a:extLst>
              </a:tr>
              <a:tr h="360310">
                <a:tc>
                  <a:txBody>
                    <a:bodyPr/>
                    <a:lstStyle/>
                    <a:p>
                      <a:pPr marL="0" marR="0" algn="ctr">
                        <a:lnSpc>
                          <a:spcPct val="115000"/>
                        </a:lnSpc>
                        <a:spcBef>
                          <a:spcPts val="0"/>
                        </a:spcBef>
                        <a:spcAft>
                          <a:spcPts val="0"/>
                        </a:spcAft>
                      </a:pPr>
                      <a:r>
                        <a:rPr lang="en-US" sz="900">
                          <a:effectLst/>
                        </a:rPr>
                        <a:t>Logistic Regression</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0.9167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0.9524</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0.8889</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3851330875"/>
                  </a:ext>
                </a:extLst>
              </a:tr>
              <a:tr h="348380">
                <a:tc>
                  <a:txBody>
                    <a:bodyPr/>
                    <a:lstStyle/>
                    <a:p>
                      <a:pPr marL="0" marR="0" algn="ctr">
                        <a:lnSpc>
                          <a:spcPct val="115000"/>
                        </a:lnSpc>
                        <a:spcBef>
                          <a:spcPts val="0"/>
                        </a:spcBef>
                        <a:spcAft>
                          <a:spcPts val="0"/>
                        </a:spcAft>
                      </a:pPr>
                      <a:r>
                        <a:rPr lang="en-US" sz="900">
                          <a:effectLst/>
                        </a:rPr>
                        <a:t>Random Forest</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0.8667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0.8636</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0.7917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0.8261</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147478845"/>
                  </a:ext>
                </a:extLst>
              </a:tr>
              <a:tr h="330722">
                <a:tc>
                  <a:txBody>
                    <a:bodyPr/>
                    <a:lstStyle/>
                    <a:p>
                      <a:pPr marL="0" marR="0" algn="ctr">
                        <a:lnSpc>
                          <a:spcPct val="115000"/>
                        </a:lnSpc>
                        <a:spcBef>
                          <a:spcPts val="0"/>
                        </a:spcBef>
                        <a:spcAft>
                          <a:spcPts val="0"/>
                        </a:spcAft>
                      </a:pPr>
                      <a:r>
                        <a:rPr lang="en-US" sz="900">
                          <a:effectLst/>
                        </a:rPr>
                        <a:t>XGBoost</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0.7692</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0.8000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2206434719"/>
                  </a:ext>
                </a:extLst>
              </a:tr>
              <a:tr h="450406">
                <a:tc>
                  <a:txBody>
                    <a:bodyPr/>
                    <a:lstStyle/>
                    <a:p>
                      <a:pPr marL="0" marR="0" algn="ctr">
                        <a:lnSpc>
                          <a:spcPct val="115000"/>
                        </a:lnSpc>
                        <a:spcBef>
                          <a:spcPts val="0"/>
                        </a:spcBef>
                        <a:spcAft>
                          <a:spcPts val="0"/>
                        </a:spcAft>
                      </a:pPr>
                      <a:r>
                        <a:rPr lang="en-US" sz="900">
                          <a:effectLst/>
                        </a:rPr>
                        <a:t>MLP</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0.9545</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0.8750</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dirty="0">
                          <a:effectLst/>
                        </a:rPr>
                        <a:t>0.9130</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1730841413"/>
                  </a:ext>
                </a:extLst>
              </a:tr>
              <a:tr h="464920">
                <a:tc>
                  <a:txBody>
                    <a:bodyPr/>
                    <a:lstStyle/>
                    <a:p>
                      <a:pPr marL="0" marR="0" algn="ctr">
                        <a:lnSpc>
                          <a:spcPct val="115000"/>
                        </a:lnSpc>
                        <a:spcBef>
                          <a:spcPts val="0"/>
                        </a:spcBef>
                        <a:spcAft>
                          <a:spcPts val="0"/>
                        </a:spcAft>
                      </a:pPr>
                      <a:r>
                        <a:rPr lang="en-US" sz="900">
                          <a:effectLst/>
                        </a:rPr>
                        <a:t>TAB-HRAE-LSTM (PROPOSED)</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b="1" dirty="0">
                          <a:effectLst/>
                        </a:rPr>
                        <a:t>0.9500</a:t>
                      </a:r>
                      <a:endParaRPr lang="en-IN" sz="800" b="1"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b="1" dirty="0">
                          <a:effectLst/>
                        </a:rPr>
                        <a:t>0.9565</a:t>
                      </a:r>
                      <a:endParaRPr lang="en-IN" sz="800" b="1"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b="1" dirty="0">
                          <a:effectLst/>
                        </a:rPr>
                        <a:t>0.8750</a:t>
                      </a:r>
                      <a:endParaRPr lang="en-IN" sz="800" b="1"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b="1" dirty="0">
                          <a:effectLst/>
                        </a:rPr>
                        <a:t>0.9333</a:t>
                      </a:r>
                      <a:endParaRPr lang="en-IN" sz="800" b="1"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3455103810"/>
                  </a:ext>
                </a:extLst>
              </a:tr>
              <a:tr h="579360">
                <a:tc>
                  <a:txBody>
                    <a:bodyPr/>
                    <a:lstStyle/>
                    <a:p>
                      <a:pPr marL="0" marR="0" algn="ctr">
                        <a:lnSpc>
                          <a:spcPct val="115000"/>
                        </a:lnSpc>
                        <a:spcBef>
                          <a:spcPts val="0"/>
                        </a:spcBef>
                        <a:spcAft>
                          <a:spcPts val="0"/>
                        </a:spcAft>
                      </a:pPr>
                      <a:r>
                        <a:rPr lang="en-US" sz="900">
                          <a:effectLst/>
                        </a:rPr>
                        <a:t>Stacking Ensemble</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0.9167</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0.9524</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a:effectLst/>
                        </a:rPr>
                        <a:t>0.8333</a:t>
                      </a:r>
                      <a:endParaRPr lang="en-IN" sz="80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tc>
                  <a:txBody>
                    <a:bodyPr/>
                    <a:lstStyle/>
                    <a:p>
                      <a:pPr marL="0" marR="0" algn="ctr">
                        <a:lnSpc>
                          <a:spcPct val="115000"/>
                        </a:lnSpc>
                        <a:spcBef>
                          <a:spcPts val="0"/>
                        </a:spcBef>
                        <a:spcAft>
                          <a:spcPts val="0"/>
                        </a:spcAft>
                      </a:pPr>
                      <a:r>
                        <a:rPr lang="en-US" sz="900" dirty="0">
                          <a:effectLst/>
                        </a:rPr>
                        <a:t>0.8889</a:t>
                      </a:r>
                      <a:endParaRPr lang="en-IN" sz="800" dirty="0">
                        <a:effectLst/>
                        <a:latin typeface="Calibri" panose="020F0502020204030204" pitchFamily="34" charset="0"/>
                        <a:ea typeface="Calibri" panose="020F0502020204030204" pitchFamily="34" charset="0"/>
                        <a:cs typeface="Mangal" panose="02040503050203030202" pitchFamily="18" charset="0"/>
                      </a:endParaRPr>
                    </a:p>
                  </a:txBody>
                  <a:tcPr marL="51541" marR="51541" marT="0" marB="0"/>
                </a:tc>
                <a:extLst>
                  <a:ext uri="{0D108BD9-81ED-4DB2-BD59-A6C34878D82A}">
                    <a16:rowId xmlns:a16="http://schemas.microsoft.com/office/drawing/2014/main" val="1272128092"/>
                  </a:ext>
                </a:extLst>
              </a:tr>
            </a:tbl>
          </a:graphicData>
        </a:graphic>
      </p:graphicFrame>
      <p:sp>
        <p:nvSpPr>
          <p:cNvPr id="5" name="Rectangle 1">
            <a:extLst>
              <a:ext uri="{FF2B5EF4-FFF2-40B4-BE49-F238E27FC236}">
                <a16:creationId xmlns:a16="http://schemas.microsoft.com/office/drawing/2014/main" id="{B325C430-7FEE-AE89-DF5B-32DCD9A24275}"/>
              </a:ext>
            </a:extLst>
          </p:cNvPr>
          <p:cNvSpPr>
            <a:spLocks noChangeArrowheads="1"/>
          </p:cNvSpPr>
          <p:nvPr/>
        </p:nvSpPr>
        <p:spPr bwMode="auto">
          <a:xfrm>
            <a:off x="-2332654" y="227909"/>
            <a:ext cx="102699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pic>
        <p:nvPicPr>
          <p:cNvPr id="6" name="Picture 5" descr="A graph of blue rectangular bars&#10;&#10;AI-generated content may be incorrect.">
            <a:extLst>
              <a:ext uri="{FF2B5EF4-FFF2-40B4-BE49-F238E27FC236}">
                <a16:creationId xmlns:a16="http://schemas.microsoft.com/office/drawing/2014/main" id="{7A7F35EB-4FD0-3236-D803-460CD24C1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2261" y="2282190"/>
            <a:ext cx="4450702" cy="3856604"/>
          </a:xfrm>
          <a:prstGeom prst="rect">
            <a:avLst/>
          </a:prstGeom>
        </p:spPr>
      </p:pic>
    </p:spTree>
    <p:extLst>
      <p:ext uri="{BB962C8B-B14F-4D97-AF65-F5344CB8AC3E}">
        <p14:creationId xmlns:p14="http://schemas.microsoft.com/office/powerpoint/2010/main" val="2618264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4AA5E-D4F8-045F-ACA6-C02A4818225D}"/>
              </a:ext>
            </a:extLst>
          </p:cNvPr>
          <p:cNvSpPr>
            <a:spLocks noGrp="1"/>
          </p:cNvSpPr>
          <p:nvPr>
            <p:ph type="title"/>
          </p:nvPr>
        </p:nvSpPr>
        <p:spPr/>
        <p:txBody>
          <a:bodyPr/>
          <a:lstStyle/>
          <a:p>
            <a:r>
              <a:rPr lang="en-US" sz="3200" b="1" dirty="0">
                <a:effectLst/>
                <a:latin typeface="Calibri" panose="020F0502020204030204" pitchFamily="34" charset="0"/>
                <a:ea typeface="Calibri" panose="020F0502020204030204" pitchFamily="34" charset="0"/>
                <a:cs typeface="Mangal" panose="02040503050203030202" pitchFamily="18" charset="0"/>
              </a:rPr>
              <a:t>CONCLUSION AND FUTURE WORK</a:t>
            </a:r>
            <a:r>
              <a:rPr lang="en-IN" sz="2400" dirty="0"/>
              <a:t>🎓🧘🏽‍♀️📉</a:t>
            </a:r>
            <a:br>
              <a:rPr lang="en-IN" sz="1800" dirty="0">
                <a:effectLst/>
                <a:latin typeface="Calibri" panose="020F0502020204030204" pitchFamily="34" charset="0"/>
                <a:ea typeface="Calibri" panose="020F0502020204030204" pitchFamily="34" charset="0"/>
                <a:cs typeface="Mangal" panose="02040503050203030202" pitchFamily="18" charset="0"/>
              </a:rPr>
            </a:br>
            <a:endParaRPr lang="en-IN" dirty="0"/>
          </a:p>
        </p:txBody>
      </p:sp>
      <p:sp>
        <p:nvSpPr>
          <p:cNvPr id="3" name="Content Placeholder 2">
            <a:extLst>
              <a:ext uri="{FF2B5EF4-FFF2-40B4-BE49-F238E27FC236}">
                <a16:creationId xmlns:a16="http://schemas.microsoft.com/office/drawing/2014/main" id="{DB9D283D-7661-6D22-9746-B28196805431}"/>
              </a:ext>
            </a:extLst>
          </p:cNvPr>
          <p:cNvSpPr>
            <a:spLocks noGrp="1"/>
          </p:cNvSpPr>
          <p:nvPr>
            <p:ph idx="1"/>
          </p:nvPr>
        </p:nvSpPr>
        <p:spPr>
          <a:xfrm>
            <a:off x="913775" y="1700463"/>
            <a:ext cx="10364452" cy="4090737"/>
          </a:xfrm>
        </p:spPr>
        <p:txBody>
          <a:bodyPr>
            <a:normAutofit fontScale="92500" lnSpcReduction="20000"/>
          </a:bodyPr>
          <a:lstStyle/>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We have developed a robust heart disease prediction model by combination of traditional machine learning and deep learning models and an stacking ensemble approach. Our proposed TAB-HRAE-LSTM model per formed very well and better than existing methods by achieving95%accuracyandithasalsoshownsuperior performance across all key metrics-precision, recall, F1 score. Performance Metric for all models have shown in FIG 11. This work will contribute to the growing field of AI-driven healthcare by representing that advances models can predict heart disease and can assist inpatient care.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 </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15000"/>
              </a:lnSpc>
              <a:spcBef>
                <a:spcPts val="0"/>
              </a:spcBef>
              <a:spcAft>
                <a:spcPts val="1000"/>
              </a:spcAft>
            </a:pPr>
            <a:r>
              <a:rPr lang="en-US" sz="1800" dirty="0">
                <a:effectLst/>
                <a:latin typeface="Calibri" panose="020F0502020204030204" pitchFamily="34" charset="0"/>
                <a:ea typeface="Calibri" panose="020F0502020204030204" pitchFamily="34" charset="0"/>
                <a:cs typeface="Mangal" panose="02040503050203030202" pitchFamily="18" charset="0"/>
              </a:rPr>
              <a:t>Future Work will based on integration of real-time wearable data using APIs such as Fitbit, Google Fit and .We can implement more models to increase our accuracy such as transformer. The deployment of a web application will facilitate user interaction and dynamic feedback. Finally, continuous user input in web app will further evaluate our model. As the research in this field is increasing rapidly, integration of AI system into telemedicine areas could be more accessible across all age groups and for health professionals too.</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dirty="0"/>
          </a:p>
        </p:txBody>
      </p:sp>
    </p:spTree>
    <p:extLst>
      <p:ext uri="{BB962C8B-B14F-4D97-AF65-F5344CB8AC3E}">
        <p14:creationId xmlns:p14="http://schemas.microsoft.com/office/powerpoint/2010/main" val="2917586090"/>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1135</TotalTime>
  <Words>849</Words>
  <Application>Microsoft Office PowerPoint</Application>
  <PresentationFormat>Widescreen</PresentationFormat>
  <Paragraphs>93</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Tw Cen MT</vt:lpstr>
      <vt:lpstr>Droplet</vt:lpstr>
      <vt:lpstr>MINOR PROJECT TITLE-HEART DISEASE PREDICTION USING  PULSE AI</vt:lpstr>
      <vt:lpstr>“Predicting Heart Disease – Because We Can’t All Be Lucky with Genetics” 💔 </vt:lpstr>
      <vt:lpstr>HEART DISEASE PREDICTION INTRODUCTION ❤️⏳🚑 Because waiting for chest pain is so old-school.</vt:lpstr>
      <vt:lpstr>DATASET USED Doctors have stethoscopes. I have Python. 🧠🔦📜</vt:lpstr>
      <vt:lpstr>MY UNIQUE INPUTS📲</vt:lpstr>
      <vt:lpstr>Machine Learning Models Used</vt:lpstr>
      <vt:lpstr>METHODOLOGY:FLOWCHART</vt:lpstr>
      <vt:lpstr>“Results – Where I Flex My Model's Muscles” 💪📈🌟</vt:lpstr>
      <vt:lpstr>CONCLUSION AND FUTURE WORK🎓🧘🏽‍♀️📉 </vt:lpstr>
      <vt:lpstr>DEPLOYMENT🚀🛠️😴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Aastha Kothari</dc:creator>
  <cp:lastModifiedBy>Aastha Kothari</cp:lastModifiedBy>
  <cp:revision>7</cp:revision>
  <dcterms:created xsi:type="dcterms:W3CDTF">2025-03-19T15:27:28Z</dcterms:created>
  <dcterms:modified xsi:type="dcterms:W3CDTF">2025-04-21T16:00:12Z</dcterms:modified>
</cp:coreProperties>
</file>