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DDB368-281A-4751-A326-89CA1737D3F5}" type="datetimeFigureOut">
              <a:rPr lang="en-IN" smtClean="0"/>
              <a:t>05-04-2024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4108413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DB368-281A-4751-A326-89CA1737D3F5}"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363527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DB368-281A-4751-A326-89CA1737D3F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3429609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DB368-281A-4751-A326-89CA1737D3F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684227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DB368-281A-4751-A326-89CA1737D3F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4243387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DB368-281A-4751-A326-89CA1737D3F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1857333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DB368-281A-4751-A326-89CA1737D3F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3322179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DB368-281A-4751-A326-89CA1737D3F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4246948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DB368-281A-4751-A326-89CA1737D3F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1138268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DB368-281A-4751-A326-89CA1737D3F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201446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DB368-281A-4751-A326-89CA1737D3F5}"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289229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DDB368-281A-4751-A326-89CA1737D3F5}"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1976410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DDB368-281A-4751-A326-89CA1737D3F5}"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2630117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DDB368-281A-4751-A326-89CA1737D3F5}"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3855008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DDB368-281A-4751-A326-89CA1737D3F5}"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188497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DB368-281A-4751-A326-89CA1737D3F5}"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3778293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DB368-281A-4751-A326-89CA1737D3F5}"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18D825-9BCC-4D34-B83F-0AB7C3C2C20C}" type="slidenum">
              <a:rPr lang="en-IN" smtClean="0"/>
              <a:t>‹#›</a:t>
            </a:fld>
            <a:endParaRPr lang="en-IN"/>
          </a:p>
        </p:txBody>
      </p:sp>
    </p:spTree>
    <p:extLst>
      <p:ext uri="{BB962C8B-B14F-4D97-AF65-F5344CB8AC3E}">
        <p14:creationId xmlns:p14="http://schemas.microsoft.com/office/powerpoint/2010/main" val="1299965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DDB368-281A-4751-A326-89CA1737D3F5}" type="datetimeFigureOut">
              <a:rPr lang="en-IN" smtClean="0"/>
              <a:t>05-04-2024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18D825-9BCC-4D34-B83F-0AB7C3C2C20C}" type="slidenum">
              <a:rPr lang="en-IN" smtClean="0"/>
              <a:t>‹#›</a:t>
            </a:fld>
            <a:endParaRPr lang="en-IN"/>
          </a:p>
        </p:txBody>
      </p:sp>
    </p:spTree>
    <p:extLst>
      <p:ext uri="{BB962C8B-B14F-4D97-AF65-F5344CB8AC3E}">
        <p14:creationId xmlns:p14="http://schemas.microsoft.com/office/powerpoint/2010/main" val="32209201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9591-CE77-AEA8-2C94-4A02408D9175}"/>
              </a:ext>
            </a:extLst>
          </p:cNvPr>
          <p:cNvSpPr>
            <a:spLocks noGrp="1"/>
          </p:cNvSpPr>
          <p:nvPr>
            <p:ph type="ctrTitle"/>
          </p:nvPr>
        </p:nvSpPr>
        <p:spPr/>
        <p:txBody>
          <a:bodyPr>
            <a:normAutofit fontScale="90000"/>
          </a:bodyPr>
          <a:lstStyle/>
          <a:p>
            <a:r>
              <a:rPr lang="en-US" b="1" dirty="0">
                <a:solidFill>
                  <a:schemeClr val="accent1">
                    <a:lumMod val="50000"/>
                  </a:schemeClr>
                </a:solidFill>
              </a:rPr>
              <a:t>CAPSTONE PROJECT</a:t>
            </a:r>
            <a:br>
              <a:rPr lang="en-US" b="1" dirty="0">
                <a:solidFill>
                  <a:schemeClr val="accent1">
                    <a:lumMod val="50000"/>
                  </a:schemeClr>
                </a:solidFill>
              </a:rPr>
            </a:br>
            <a:br>
              <a:rPr lang="en-US" b="1" dirty="0">
                <a:solidFill>
                  <a:schemeClr val="accent1">
                    <a:lumMod val="50000"/>
                  </a:schemeClr>
                </a:solidFill>
              </a:rPr>
            </a:br>
            <a:r>
              <a:rPr lang="en-US" b="1" dirty="0">
                <a:solidFill>
                  <a:schemeClr val="accent1">
                    <a:lumMod val="50000"/>
                  </a:schemeClr>
                </a:solidFill>
              </a:rPr>
              <a:t>KEYLOGGER AND SECURITY </a:t>
            </a:r>
            <a:endParaRPr lang="en-IN" b="1" dirty="0">
              <a:solidFill>
                <a:schemeClr val="accent1">
                  <a:lumMod val="50000"/>
                </a:schemeClr>
              </a:solidFill>
            </a:endParaRPr>
          </a:p>
        </p:txBody>
      </p:sp>
      <p:sp>
        <p:nvSpPr>
          <p:cNvPr id="3" name="Subtitle 2">
            <a:extLst>
              <a:ext uri="{FF2B5EF4-FFF2-40B4-BE49-F238E27FC236}">
                <a16:creationId xmlns:a16="http://schemas.microsoft.com/office/drawing/2014/main" id="{A8EA8E56-7B99-D145-22BA-78EDF02F8436}"/>
              </a:ext>
            </a:extLst>
          </p:cNvPr>
          <p:cNvSpPr>
            <a:spLocks noGrp="1"/>
          </p:cNvSpPr>
          <p:nvPr>
            <p:ph type="subTitle" idx="1"/>
          </p:nvPr>
        </p:nvSpPr>
        <p:spPr>
          <a:xfrm>
            <a:off x="4515377" y="3996266"/>
            <a:ext cx="6987645" cy="2461683"/>
          </a:xfrm>
        </p:spPr>
        <p:txBody>
          <a:bodyPr>
            <a:noAutofit/>
          </a:bodyPr>
          <a:lstStyle/>
          <a:p>
            <a:pPr algn="l"/>
            <a:r>
              <a:rPr lang="en-US" sz="2400" b="1" dirty="0">
                <a:solidFill>
                  <a:schemeClr val="accent1">
                    <a:lumMod val="50000"/>
                  </a:schemeClr>
                </a:solidFill>
              </a:rPr>
              <a:t>Done by:-</a:t>
            </a:r>
          </a:p>
          <a:p>
            <a:pPr algn="l"/>
            <a:r>
              <a:rPr lang="en-US" sz="2400" b="1" dirty="0">
                <a:solidFill>
                  <a:schemeClr val="accent1">
                    <a:lumMod val="50000"/>
                  </a:schemeClr>
                </a:solidFill>
              </a:rPr>
              <a:t>AATHITYAN MARIRAJ-</a:t>
            </a:r>
            <a:r>
              <a:rPr lang="en-US" sz="2800" b="1" dirty="0">
                <a:solidFill>
                  <a:schemeClr val="accent1">
                    <a:lumMod val="50000"/>
                  </a:schemeClr>
                </a:solidFill>
              </a:rPr>
              <a:t>2021115002</a:t>
            </a:r>
          </a:p>
          <a:p>
            <a:pPr algn="l"/>
            <a:r>
              <a:rPr lang="en-US" sz="2400" b="1" dirty="0">
                <a:solidFill>
                  <a:schemeClr val="accent1">
                    <a:lumMod val="50000"/>
                  </a:schemeClr>
                </a:solidFill>
              </a:rPr>
              <a:t>COLLEGE OF ENGINEERING GUINDY</a:t>
            </a:r>
            <a:br>
              <a:rPr lang="en-US" sz="2400" b="1" dirty="0">
                <a:solidFill>
                  <a:schemeClr val="accent1">
                    <a:lumMod val="50000"/>
                  </a:schemeClr>
                </a:solidFill>
              </a:rPr>
            </a:br>
            <a:r>
              <a:rPr lang="en-US" sz="2400" b="1" dirty="0">
                <a:solidFill>
                  <a:schemeClr val="accent1">
                    <a:lumMod val="50000"/>
                  </a:schemeClr>
                </a:solidFill>
              </a:rPr>
              <a:t>INFORMATION SCIENCE AND TECHNOLOGY</a:t>
            </a:r>
            <a:endParaRPr lang="en-IN" sz="2400" b="1" dirty="0">
              <a:solidFill>
                <a:schemeClr val="accent1">
                  <a:lumMod val="50000"/>
                </a:schemeClr>
              </a:solidFill>
            </a:endParaRPr>
          </a:p>
        </p:txBody>
      </p:sp>
    </p:spTree>
    <p:extLst>
      <p:ext uri="{BB962C8B-B14F-4D97-AF65-F5344CB8AC3E}">
        <p14:creationId xmlns:p14="http://schemas.microsoft.com/office/powerpoint/2010/main" val="2151302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89DF3-02A2-05DC-28B4-72F503DDDF44}"/>
              </a:ext>
            </a:extLst>
          </p:cNvPr>
          <p:cNvSpPr>
            <a:spLocks noGrp="1"/>
          </p:cNvSpPr>
          <p:nvPr>
            <p:ph type="title"/>
          </p:nvPr>
        </p:nvSpPr>
        <p:spPr/>
        <p:txBody>
          <a:bodyPr/>
          <a:lstStyle/>
          <a:p>
            <a:r>
              <a:rPr lang="en-US" dirty="0"/>
              <a:t>RESULT</a:t>
            </a:r>
            <a:endParaRPr lang="en-IN" dirty="0"/>
          </a:p>
        </p:txBody>
      </p:sp>
      <p:pic>
        <p:nvPicPr>
          <p:cNvPr id="5" name="Content Placeholder 4">
            <a:extLst>
              <a:ext uri="{FF2B5EF4-FFF2-40B4-BE49-F238E27FC236}">
                <a16:creationId xmlns:a16="http://schemas.microsoft.com/office/drawing/2014/main" id="{B67E3817-2DFA-4475-F7C6-A33FED5007C5}"/>
              </a:ext>
            </a:extLst>
          </p:cNvPr>
          <p:cNvPicPr>
            <a:picLocks noGrp="1" noChangeAspect="1"/>
          </p:cNvPicPr>
          <p:nvPr>
            <p:ph idx="1"/>
          </p:nvPr>
        </p:nvPicPr>
        <p:blipFill>
          <a:blip r:embed="rId2"/>
          <a:stretch>
            <a:fillRect/>
          </a:stretch>
        </p:blipFill>
        <p:spPr>
          <a:xfrm>
            <a:off x="2271714" y="2643188"/>
            <a:ext cx="7446618" cy="3529012"/>
          </a:xfrm>
        </p:spPr>
      </p:pic>
    </p:spTree>
    <p:extLst>
      <p:ext uri="{BB962C8B-B14F-4D97-AF65-F5344CB8AC3E}">
        <p14:creationId xmlns:p14="http://schemas.microsoft.com/office/powerpoint/2010/main" val="3924573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25F7-4928-2AF6-3F82-A46B3C64AD0B}"/>
              </a:ext>
            </a:extLst>
          </p:cNvPr>
          <p:cNvSpPr>
            <a:spLocks noGrp="1"/>
          </p:cNvSpPr>
          <p:nvPr>
            <p:ph type="title"/>
          </p:nvPr>
        </p:nvSpPr>
        <p:spPr/>
        <p:txBody>
          <a:bodyPr/>
          <a:lstStyle/>
          <a:p>
            <a:r>
              <a:rPr lang="en-US" dirty="0"/>
              <a:t>RESULT</a:t>
            </a:r>
            <a:endParaRPr lang="en-IN" dirty="0"/>
          </a:p>
        </p:txBody>
      </p:sp>
      <p:pic>
        <p:nvPicPr>
          <p:cNvPr id="5" name="Content Placeholder 4">
            <a:extLst>
              <a:ext uri="{FF2B5EF4-FFF2-40B4-BE49-F238E27FC236}">
                <a16:creationId xmlns:a16="http://schemas.microsoft.com/office/drawing/2014/main" id="{2FA3D7CE-0AEE-6AFC-561C-613BF05C9588}"/>
              </a:ext>
            </a:extLst>
          </p:cNvPr>
          <p:cNvPicPr>
            <a:picLocks noGrp="1" noChangeAspect="1"/>
          </p:cNvPicPr>
          <p:nvPr>
            <p:ph idx="1"/>
          </p:nvPr>
        </p:nvPicPr>
        <p:blipFill>
          <a:blip r:embed="rId2"/>
          <a:stretch>
            <a:fillRect/>
          </a:stretch>
        </p:blipFill>
        <p:spPr>
          <a:xfrm>
            <a:off x="1874520" y="3017520"/>
            <a:ext cx="8938260" cy="1752599"/>
          </a:xfrm>
        </p:spPr>
      </p:pic>
    </p:spTree>
    <p:extLst>
      <p:ext uri="{BB962C8B-B14F-4D97-AF65-F5344CB8AC3E}">
        <p14:creationId xmlns:p14="http://schemas.microsoft.com/office/powerpoint/2010/main" val="205514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713D-B9E6-2C2C-6F15-FE0522D7FF59}"/>
              </a:ext>
            </a:extLst>
          </p:cNvPr>
          <p:cNvSpPr>
            <a:spLocks noGrp="1"/>
          </p:cNvSpPr>
          <p:nvPr>
            <p:ph type="title"/>
          </p:nvPr>
        </p:nvSpPr>
        <p:spPr>
          <a:xfrm>
            <a:off x="1484311" y="314326"/>
            <a:ext cx="10018713" cy="1057274"/>
          </a:xfrm>
        </p:spPr>
        <p:txBody>
          <a:bodyPr/>
          <a:lstStyle/>
          <a:p>
            <a:r>
              <a:rPr lang="en-US" b="1" dirty="0">
                <a:solidFill>
                  <a:schemeClr val="accent1">
                    <a:lumMod val="50000"/>
                  </a:schemeClr>
                </a:solidFill>
              </a:rPr>
              <a:t>CONCLUSION</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234E22B1-03E1-FC26-1F7B-B506067C486C}"/>
              </a:ext>
            </a:extLst>
          </p:cNvPr>
          <p:cNvSpPr>
            <a:spLocks noGrp="1"/>
          </p:cNvSpPr>
          <p:nvPr>
            <p:ph idx="1"/>
          </p:nvPr>
        </p:nvSpPr>
        <p:spPr>
          <a:xfrm>
            <a:off x="1484310" y="1371601"/>
            <a:ext cx="10018713" cy="4419600"/>
          </a:xfrm>
        </p:spPr>
        <p:txBody>
          <a:bodyPr>
            <a:normAutofit fontScale="92500" lnSpcReduction="20000"/>
          </a:bodyPr>
          <a:lstStyle/>
          <a:p>
            <a:r>
              <a:rPr lang="en-US" dirty="0">
                <a:solidFill>
                  <a:schemeClr val="accent1">
                    <a:lumMod val="50000"/>
                  </a:schemeClr>
                </a:solidFill>
              </a:rPr>
              <a:t>While keyloggers offer potential advantages in cybersecurity (detecting suspicious activity) and parental control (monitoring online safety), their ability to capture sensitive data raises ethical concerns. The future of keyloggers is uncertain. Advancements in malware could bypass detection, making them harder to uninstall. Hardware integration (e.g., keyboards) could render them undetectable. Cloud storage of keystrokes might create new privacy risks. Legal and ethical hurdles, including stricter regulations and emphasis on user consent, could significantly restrict keylogger use, particularly in workplaces.</a:t>
            </a:r>
          </a:p>
          <a:p>
            <a:endParaRPr lang="en-US" dirty="0">
              <a:solidFill>
                <a:schemeClr val="accent1">
                  <a:lumMod val="50000"/>
                </a:schemeClr>
              </a:solidFill>
            </a:endParaRPr>
          </a:p>
          <a:p>
            <a:r>
              <a:rPr lang="en-US" dirty="0">
                <a:solidFill>
                  <a:schemeClr val="accent1">
                    <a:lumMod val="50000"/>
                  </a:schemeClr>
                </a:solidFill>
              </a:rPr>
              <a:t>To ensure responsible use, keyloggers should be employed for legitimate purposes with clear user consent. Robust security measures are essential to protect captured data. Transparency about keylogger monitoring is critical. As public awareness of keyloggers grows, ethical considerations and potential misuse will likely receive more scrutiny, possibly leading to stricter regulations.</a:t>
            </a:r>
            <a:endParaRPr lang="en-IN" dirty="0">
              <a:solidFill>
                <a:schemeClr val="accent1">
                  <a:lumMod val="50000"/>
                </a:schemeClr>
              </a:solidFill>
            </a:endParaRPr>
          </a:p>
        </p:txBody>
      </p:sp>
    </p:spTree>
    <p:extLst>
      <p:ext uri="{BB962C8B-B14F-4D97-AF65-F5344CB8AC3E}">
        <p14:creationId xmlns:p14="http://schemas.microsoft.com/office/powerpoint/2010/main" val="2631924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D3BB-8FCC-39FB-A3A9-B8BC0C8B51F0}"/>
              </a:ext>
            </a:extLst>
          </p:cNvPr>
          <p:cNvSpPr>
            <a:spLocks noGrp="1"/>
          </p:cNvSpPr>
          <p:nvPr>
            <p:ph type="title"/>
          </p:nvPr>
        </p:nvSpPr>
        <p:spPr>
          <a:xfrm>
            <a:off x="1484311" y="242889"/>
            <a:ext cx="10018713" cy="1314450"/>
          </a:xfrm>
        </p:spPr>
        <p:txBody>
          <a:bodyPr/>
          <a:lstStyle/>
          <a:p>
            <a:pPr algn="l"/>
            <a:r>
              <a:rPr lang="en-US" b="1" dirty="0">
                <a:solidFill>
                  <a:schemeClr val="accent1">
                    <a:lumMod val="50000"/>
                  </a:schemeClr>
                </a:solidFill>
              </a:rPr>
              <a:t>SCOPE OF KEYLOGGERS</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89D8FCB4-6475-D08C-EA42-88431CB8DFB4}"/>
              </a:ext>
            </a:extLst>
          </p:cNvPr>
          <p:cNvSpPr>
            <a:spLocks noGrp="1"/>
          </p:cNvSpPr>
          <p:nvPr>
            <p:ph idx="1"/>
          </p:nvPr>
        </p:nvSpPr>
        <p:spPr>
          <a:xfrm>
            <a:off x="1484310" y="1443039"/>
            <a:ext cx="10018713" cy="4348162"/>
          </a:xfrm>
        </p:spPr>
        <p:txBody>
          <a:bodyPr>
            <a:normAutofit fontScale="92500" lnSpcReduction="20000"/>
          </a:bodyPr>
          <a:lstStyle/>
          <a:p>
            <a:r>
              <a:rPr lang="en-US" dirty="0">
                <a:solidFill>
                  <a:schemeClr val="accent1">
                    <a:lumMod val="50000"/>
                  </a:schemeClr>
                </a:solidFill>
              </a:rPr>
              <a:t>The demand for keyloggers might rise in cybersecurity and parental control applications. However, this potential growth is accompanied by evolving challenges. Malicious actors could develop more difficult-to-detect keyloggers, while hardware integration might make them even stealthier. Cloud storage of logged keystrokes introduces new privacy concerns. Legal and ethical considerations are also in flux, with stricter regulations and a growing emphasis on user consent potentially limiting keylogger use, especially in workplaces.</a:t>
            </a:r>
          </a:p>
          <a:p>
            <a:pPr marL="0" indent="0">
              <a:buNone/>
            </a:pPr>
            <a:endParaRPr lang="en-US" dirty="0">
              <a:solidFill>
                <a:schemeClr val="accent1">
                  <a:lumMod val="50000"/>
                </a:schemeClr>
              </a:solidFill>
            </a:endParaRPr>
          </a:p>
          <a:p>
            <a:r>
              <a:rPr lang="en-US" dirty="0">
                <a:solidFill>
                  <a:schemeClr val="accent1">
                    <a:lumMod val="50000"/>
                  </a:schemeClr>
                </a:solidFill>
              </a:rPr>
              <a:t>To navigate this complex landscape, a balanced approach is crucial. Keyloggers should be used for legitimate purposes with clear user consent. Robust security measures are essential to protect captured data. Additionally, transparency about keylogger monitoring is paramount. As public awareness of keyloggers increases, ethical considerations and potential misuse will likely receive greater scrutiny, potentially leading to stricter regulations.</a:t>
            </a:r>
            <a:endParaRPr lang="en-IN" dirty="0">
              <a:solidFill>
                <a:schemeClr val="accent1">
                  <a:lumMod val="50000"/>
                </a:schemeClr>
              </a:solidFill>
            </a:endParaRPr>
          </a:p>
        </p:txBody>
      </p:sp>
    </p:spTree>
    <p:extLst>
      <p:ext uri="{BB962C8B-B14F-4D97-AF65-F5344CB8AC3E}">
        <p14:creationId xmlns:p14="http://schemas.microsoft.com/office/powerpoint/2010/main" val="305132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BA58-28A0-9095-3A55-C07896D49086}"/>
              </a:ext>
            </a:extLst>
          </p:cNvPr>
          <p:cNvSpPr>
            <a:spLocks noGrp="1"/>
          </p:cNvSpPr>
          <p:nvPr>
            <p:ph type="title"/>
          </p:nvPr>
        </p:nvSpPr>
        <p:spPr>
          <a:xfrm>
            <a:off x="1484311" y="685801"/>
            <a:ext cx="10018713" cy="814388"/>
          </a:xfrm>
        </p:spPr>
        <p:txBody>
          <a:bodyPr/>
          <a:lstStyle/>
          <a:p>
            <a:r>
              <a:rPr lang="en-US" b="1" dirty="0">
                <a:solidFill>
                  <a:schemeClr val="accent1">
                    <a:lumMod val="50000"/>
                  </a:schemeClr>
                </a:solidFill>
              </a:rPr>
              <a:t>REFERENCES</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749BD10A-7902-C3AD-A42F-11940A6F58A5}"/>
              </a:ext>
            </a:extLst>
          </p:cNvPr>
          <p:cNvSpPr>
            <a:spLocks noGrp="1"/>
          </p:cNvSpPr>
          <p:nvPr>
            <p:ph idx="1"/>
          </p:nvPr>
        </p:nvSpPr>
        <p:spPr>
          <a:xfrm>
            <a:off x="1484310" y="1771651"/>
            <a:ext cx="10018713" cy="4019550"/>
          </a:xfrm>
        </p:spPr>
        <p:txBody>
          <a:bodyPr>
            <a:normAutofit/>
          </a:bodyPr>
          <a:lstStyle/>
          <a:p>
            <a:pPr marL="0" indent="0">
              <a:buNone/>
            </a:pPr>
            <a:r>
              <a:rPr lang="en-IN" dirty="0"/>
              <a:t> </a:t>
            </a:r>
            <a:r>
              <a:rPr lang="en-IN" dirty="0">
                <a:solidFill>
                  <a:schemeClr val="accent1">
                    <a:lumMod val="50000"/>
                  </a:schemeClr>
                </a:solidFill>
              </a:rPr>
              <a:t>1.</a:t>
            </a:r>
            <a:r>
              <a:rPr lang="en-IN" u="sng" dirty="0">
                <a:solidFill>
                  <a:schemeClr val="accent1">
                    <a:lumMod val="50000"/>
                  </a:schemeClr>
                </a:solidFill>
              </a:rPr>
              <a:t>M. Deshmukh, "Detecting Keylogger Attacks Using Machine </a:t>
            </a:r>
            <a:r>
              <a:rPr lang="en-IN" u="sng" dirty="0" err="1">
                <a:solidFill>
                  <a:schemeClr val="accent1">
                    <a:lumMod val="50000"/>
                  </a:schemeClr>
                </a:solidFill>
              </a:rPr>
              <a:t>LearningTechniques</a:t>
            </a:r>
            <a:r>
              <a:rPr lang="en-IN" u="sng" dirty="0">
                <a:solidFill>
                  <a:schemeClr val="accent1">
                    <a:lumMod val="50000"/>
                  </a:schemeClr>
                </a:solidFill>
              </a:rPr>
              <a:t>," International Journal of Advanced Research in Computer Science,2017.</a:t>
            </a:r>
          </a:p>
          <a:p>
            <a:pPr marL="0" indent="0">
              <a:buNone/>
            </a:pPr>
            <a:endParaRPr lang="en-IN" u="sng" dirty="0">
              <a:solidFill>
                <a:schemeClr val="accent1">
                  <a:lumMod val="50000"/>
                </a:schemeClr>
              </a:solidFill>
            </a:endParaRPr>
          </a:p>
          <a:p>
            <a:pPr marL="0" indent="0">
              <a:buNone/>
            </a:pPr>
            <a:r>
              <a:rPr lang="en-IN" dirty="0">
                <a:solidFill>
                  <a:schemeClr val="accent1">
                    <a:lumMod val="50000"/>
                  </a:schemeClr>
                </a:solidFill>
              </a:rPr>
              <a:t>2</a:t>
            </a:r>
            <a:r>
              <a:rPr lang="en-IN" u="sng" dirty="0">
                <a:solidFill>
                  <a:schemeClr val="accent1">
                    <a:lumMod val="50000"/>
                  </a:schemeClr>
                </a:solidFill>
              </a:rPr>
              <a:t>. C. Silver, "Keylogging and User Privacy," Association for Computing Machinery,2013.</a:t>
            </a:r>
          </a:p>
        </p:txBody>
      </p:sp>
    </p:spTree>
    <p:extLst>
      <p:ext uri="{BB962C8B-B14F-4D97-AF65-F5344CB8AC3E}">
        <p14:creationId xmlns:p14="http://schemas.microsoft.com/office/powerpoint/2010/main" val="766030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E1EA-27DD-BE50-F7E2-89903B5ABC37}"/>
              </a:ext>
            </a:extLst>
          </p:cNvPr>
          <p:cNvSpPr>
            <a:spLocks noGrp="1"/>
          </p:cNvSpPr>
          <p:nvPr>
            <p:ph type="title"/>
          </p:nvPr>
        </p:nvSpPr>
        <p:spPr/>
        <p:txBody>
          <a:bodyPr/>
          <a:lstStyle/>
          <a:p>
            <a:pPr algn="l"/>
            <a:r>
              <a:rPr lang="en-US" b="1" dirty="0">
                <a:solidFill>
                  <a:schemeClr val="accent1">
                    <a:lumMod val="50000"/>
                  </a:schemeClr>
                </a:solidFill>
              </a:rPr>
              <a:t>PROBLEM STATEMENT</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74C86D80-6EB7-EAFE-0788-402962CF72E6}"/>
              </a:ext>
            </a:extLst>
          </p:cNvPr>
          <p:cNvSpPr>
            <a:spLocks noGrp="1"/>
          </p:cNvSpPr>
          <p:nvPr>
            <p:ph idx="1"/>
          </p:nvPr>
        </p:nvSpPr>
        <p:spPr/>
        <p:txBody>
          <a:bodyPr>
            <a:normAutofit fontScale="92500"/>
          </a:bodyPr>
          <a:lstStyle/>
          <a:p>
            <a:pPr marL="0" indent="0">
              <a:buNone/>
            </a:pPr>
            <a:r>
              <a:rPr lang="en-US" dirty="0">
                <a:solidFill>
                  <a:schemeClr val="accent1">
                    <a:lumMod val="50000"/>
                  </a:schemeClr>
                </a:solidFill>
              </a:rPr>
              <a:t>In our modern era dominated by digital advancements, the rampant spread of keyloggers stands as a prominent issue, representing stealthy software entities crafted to clandestinely monitor and log keystrokes on a user's computing device, all without their awareness. These insidious programs present a grave danger to both individuals and institutions alike, as they possess the capability to intercept and record highly sensitive information, including passwords, credit card credentials, and other private data. The consequences of falling victim to such tools are dire, encompassing the specters of identity theft, financial depletion, and breaches of personal privacy.</a:t>
            </a:r>
            <a:endParaRPr lang="en-IN" dirty="0">
              <a:solidFill>
                <a:schemeClr val="accent1">
                  <a:lumMod val="50000"/>
                </a:schemeClr>
              </a:solidFill>
            </a:endParaRPr>
          </a:p>
        </p:txBody>
      </p:sp>
    </p:spTree>
    <p:extLst>
      <p:ext uri="{BB962C8B-B14F-4D97-AF65-F5344CB8AC3E}">
        <p14:creationId xmlns:p14="http://schemas.microsoft.com/office/powerpoint/2010/main" val="2104015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7ED6-24C5-F606-B7ED-F2790F5A06F9}"/>
              </a:ext>
            </a:extLst>
          </p:cNvPr>
          <p:cNvSpPr>
            <a:spLocks noGrp="1"/>
          </p:cNvSpPr>
          <p:nvPr>
            <p:ph type="title"/>
          </p:nvPr>
        </p:nvSpPr>
        <p:spPr>
          <a:xfrm>
            <a:off x="1484311" y="257176"/>
            <a:ext cx="10018713" cy="1185862"/>
          </a:xfrm>
        </p:spPr>
        <p:txBody>
          <a:bodyPr/>
          <a:lstStyle/>
          <a:p>
            <a:pPr algn="l"/>
            <a:r>
              <a:rPr lang="en-US" b="1" dirty="0">
                <a:solidFill>
                  <a:schemeClr val="accent1">
                    <a:lumMod val="50000"/>
                  </a:schemeClr>
                </a:solidFill>
              </a:rPr>
              <a:t>SOLUTION FOR THE PROBLEM</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53DF840A-3389-432A-9F11-60C86365C3A2}"/>
              </a:ext>
            </a:extLst>
          </p:cNvPr>
          <p:cNvSpPr>
            <a:spLocks noGrp="1"/>
          </p:cNvSpPr>
          <p:nvPr>
            <p:ph idx="1"/>
          </p:nvPr>
        </p:nvSpPr>
        <p:spPr>
          <a:xfrm>
            <a:off x="1484310" y="1443039"/>
            <a:ext cx="10018713" cy="4900612"/>
          </a:xfrm>
        </p:spPr>
        <p:txBody>
          <a:bodyPr>
            <a:normAutofit fontScale="85000" lnSpcReduction="20000"/>
          </a:bodyPr>
          <a:lstStyle/>
          <a:p>
            <a:pPr>
              <a:buFont typeface="Wingdings" panose="05000000000000000000" pitchFamily="2" charset="2"/>
              <a:buChar char="Ø"/>
            </a:pPr>
            <a:r>
              <a:rPr lang="en-US" dirty="0">
                <a:solidFill>
                  <a:schemeClr val="accent1">
                    <a:lumMod val="50000"/>
                  </a:schemeClr>
                </a:solidFill>
              </a:rPr>
              <a:t>Addressing the challenge of combating keyloggers necessitates a comprehensive solution encompassing various aspects of software development and user experience. This proposed strategy entails refining the codebase through error handling mechanisms, modularizing code for better management, and optimizing file writing operations for improved performance. </a:t>
            </a:r>
          </a:p>
          <a:p>
            <a:pPr marL="0" indent="0">
              <a:buNone/>
            </a:pPr>
            <a:endParaRPr lang="en-US" dirty="0">
              <a:solidFill>
                <a:schemeClr val="accent1">
                  <a:lumMod val="50000"/>
                </a:schemeClr>
              </a:solidFill>
            </a:endParaRPr>
          </a:p>
          <a:p>
            <a:pPr>
              <a:buFont typeface="Wingdings" panose="05000000000000000000" pitchFamily="2" charset="2"/>
              <a:buChar char="Ø"/>
            </a:pPr>
            <a:r>
              <a:rPr lang="en-US" dirty="0">
                <a:solidFill>
                  <a:schemeClr val="accent1">
                    <a:lumMod val="50000"/>
                  </a:schemeClr>
                </a:solidFill>
              </a:rPr>
              <a:t>Additionally, enhancements to the user interface, including clearer messages and GUI improvements such as the ability to select log file locations, aim to enhance usability.</a:t>
            </a:r>
          </a:p>
          <a:p>
            <a:pPr marL="0" indent="0">
              <a:buNone/>
            </a:pPr>
            <a:endParaRPr lang="en-US" dirty="0">
              <a:solidFill>
                <a:schemeClr val="accent1">
                  <a:lumMod val="50000"/>
                </a:schemeClr>
              </a:solidFill>
            </a:endParaRPr>
          </a:p>
          <a:p>
            <a:pPr>
              <a:buFont typeface="Wingdings" panose="05000000000000000000" pitchFamily="2" charset="2"/>
              <a:buChar char="Ø"/>
            </a:pPr>
            <a:r>
              <a:rPr lang="en-US" dirty="0">
                <a:solidFill>
                  <a:schemeClr val="accent1">
                    <a:lumMod val="50000"/>
                  </a:schemeClr>
                </a:solidFill>
              </a:rPr>
              <a:t> Keylogging features should be augmented with options for filtering and customization, all while maintaining ethical standards and incorporating privacy warnings.</a:t>
            </a:r>
          </a:p>
          <a:p>
            <a:pPr marL="0" indent="0">
              <a:buNone/>
            </a:pPr>
            <a:endParaRPr lang="en-US" dirty="0">
              <a:solidFill>
                <a:schemeClr val="accent1">
                  <a:lumMod val="50000"/>
                </a:schemeClr>
              </a:solidFill>
            </a:endParaRPr>
          </a:p>
          <a:p>
            <a:pPr>
              <a:buFont typeface="Wingdings" panose="05000000000000000000" pitchFamily="2" charset="2"/>
              <a:buChar char="Ø"/>
            </a:pPr>
            <a:r>
              <a:rPr lang="en-US" dirty="0">
                <a:solidFill>
                  <a:schemeClr val="accent1">
                    <a:lumMod val="50000"/>
                  </a:schemeClr>
                </a:solidFill>
              </a:rPr>
              <a:t> Thorough compatibility testing across different operating systems ensures broad applicability, while comprehensive documentation and comments aid in clarity and ease of understanding for developers and users alike. By integrating these elements, a robust solution is forged to counter the threat posed by keyloggers effectively</a:t>
            </a:r>
            <a:r>
              <a:rPr lang="en-US" b="1" dirty="0">
                <a:solidFill>
                  <a:schemeClr val="accent1">
                    <a:lumMod val="50000"/>
                  </a:schemeClr>
                </a:solidFill>
              </a:rPr>
              <a:t>.</a:t>
            </a:r>
            <a:endParaRPr lang="en-IN" b="1" dirty="0">
              <a:solidFill>
                <a:schemeClr val="accent1">
                  <a:lumMod val="50000"/>
                </a:schemeClr>
              </a:solidFill>
            </a:endParaRPr>
          </a:p>
        </p:txBody>
      </p:sp>
    </p:spTree>
    <p:extLst>
      <p:ext uri="{BB962C8B-B14F-4D97-AF65-F5344CB8AC3E}">
        <p14:creationId xmlns:p14="http://schemas.microsoft.com/office/powerpoint/2010/main" val="1775282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D7EE-AB6E-D9DB-C802-1097834201B4}"/>
              </a:ext>
            </a:extLst>
          </p:cNvPr>
          <p:cNvSpPr>
            <a:spLocks noGrp="1"/>
          </p:cNvSpPr>
          <p:nvPr>
            <p:ph type="title"/>
          </p:nvPr>
        </p:nvSpPr>
        <p:spPr/>
        <p:txBody>
          <a:bodyPr/>
          <a:lstStyle/>
          <a:p>
            <a:r>
              <a:rPr lang="en-US" b="1" dirty="0">
                <a:solidFill>
                  <a:schemeClr val="accent1">
                    <a:lumMod val="50000"/>
                  </a:schemeClr>
                </a:solidFill>
              </a:rPr>
              <a:t>SYSTEM APPROACH</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2186C1FB-50C9-0DAC-A88C-5B6677F4AD81}"/>
              </a:ext>
            </a:extLst>
          </p:cNvPr>
          <p:cNvSpPr>
            <a:spLocks noGrp="1"/>
          </p:cNvSpPr>
          <p:nvPr>
            <p:ph idx="1"/>
          </p:nvPr>
        </p:nvSpPr>
        <p:spPr>
          <a:xfrm>
            <a:off x="1484310" y="2438399"/>
            <a:ext cx="10018713" cy="3352801"/>
          </a:xfrm>
        </p:spPr>
        <p:txBody>
          <a:bodyPr>
            <a:normAutofit lnSpcReduction="10000"/>
          </a:bodyPr>
          <a:lstStyle/>
          <a:p>
            <a:pPr>
              <a:buFont typeface="Wingdings" panose="05000000000000000000" pitchFamily="2" charset="2"/>
              <a:buChar char="§"/>
            </a:pPr>
            <a:r>
              <a:rPr lang="en-US" b="1" dirty="0">
                <a:solidFill>
                  <a:schemeClr val="accent1">
                    <a:lumMod val="50000"/>
                  </a:schemeClr>
                </a:solidFill>
              </a:rPr>
              <a:t> </a:t>
            </a:r>
            <a:r>
              <a:rPr lang="en-US" dirty="0">
                <a:solidFill>
                  <a:schemeClr val="accent1">
                    <a:lumMod val="50000"/>
                  </a:schemeClr>
                </a:solidFill>
              </a:rPr>
              <a:t>Analysis</a:t>
            </a:r>
          </a:p>
          <a:p>
            <a:pPr marL="0" indent="0">
              <a:buNone/>
            </a:pPr>
            <a:r>
              <a:rPr lang="en-US" dirty="0">
                <a:solidFill>
                  <a:schemeClr val="accent1">
                    <a:lumMod val="50000"/>
                  </a:schemeClr>
                </a:solidFill>
              </a:rPr>
              <a:t>        Understand project requirements.</a:t>
            </a:r>
          </a:p>
          <a:p>
            <a:pPr marL="0" indent="0">
              <a:buNone/>
            </a:pPr>
            <a:r>
              <a:rPr lang="en-US" dirty="0">
                <a:solidFill>
                  <a:schemeClr val="accent1">
                    <a:lumMod val="50000"/>
                  </a:schemeClr>
                </a:solidFill>
              </a:rPr>
              <a:t>       Scrutinize existing code for vulnerabilities and improvement opportunities.</a:t>
            </a:r>
          </a:p>
          <a:p>
            <a:pPr marL="0" indent="0">
              <a:buNone/>
            </a:pPr>
            <a:endParaRPr lang="en-US" dirty="0">
              <a:solidFill>
                <a:schemeClr val="accent1">
                  <a:lumMod val="50000"/>
                </a:schemeClr>
              </a:solidFill>
            </a:endParaRPr>
          </a:p>
          <a:p>
            <a:pPr>
              <a:buFont typeface="Wingdings" panose="05000000000000000000" pitchFamily="2" charset="2"/>
              <a:buChar char="§"/>
            </a:pPr>
            <a:r>
              <a:rPr lang="en-US" dirty="0">
                <a:solidFill>
                  <a:schemeClr val="accent1">
                    <a:lumMod val="50000"/>
                  </a:schemeClr>
                </a:solidFill>
              </a:rPr>
              <a:t> Design</a:t>
            </a:r>
          </a:p>
          <a:p>
            <a:pPr marL="0" indent="0">
              <a:buNone/>
            </a:pPr>
            <a:r>
              <a:rPr lang="en-US" dirty="0">
                <a:solidFill>
                  <a:schemeClr val="accent1">
                    <a:lumMod val="50000"/>
                  </a:schemeClr>
                </a:solidFill>
              </a:rPr>
              <a:t>      Define clear objectives for the project.</a:t>
            </a:r>
          </a:p>
          <a:p>
            <a:pPr marL="0" indent="0">
              <a:buNone/>
            </a:pPr>
            <a:r>
              <a:rPr lang="en-US" dirty="0">
                <a:solidFill>
                  <a:schemeClr val="accent1">
                    <a:lumMod val="50000"/>
                  </a:schemeClr>
                </a:solidFill>
              </a:rPr>
              <a:t>     Delineate architectural changes to enhance security and usability</a:t>
            </a:r>
            <a:r>
              <a:rPr lang="en-US" b="1" dirty="0">
                <a:solidFill>
                  <a:schemeClr val="accent1">
                    <a:lumMod val="50000"/>
                  </a:schemeClr>
                </a:solidFill>
              </a:rPr>
              <a:t>.</a:t>
            </a:r>
            <a:endParaRPr lang="en-IN" b="1" dirty="0">
              <a:solidFill>
                <a:schemeClr val="accent1">
                  <a:lumMod val="50000"/>
                </a:schemeClr>
              </a:solidFill>
            </a:endParaRPr>
          </a:p>
        </p:txBody>
      </p:sp>
    </p:spTree>
    <p:extLst>
      <p:ext uri="{BB962C8B-B14F-4D97-AF65-F5344CB8AC3E}">
        <p14:creationId xmlns:p14="http://schemas.microsoft.com/office/powerpoint/2010/main" val="243105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4C27E-0F39-7E4E-80A5-F380F91A133E}"/>
              </a:ext>
            </a:extLst>
          </p:cNvPr>
          <p:cNvSpPr>
            <a:spLocks noGrp="1"/>
          </p:cNvSpPr>
          <p:nvPr>
            <p:ph type="title"/>
          </p:nvPr>
        </p:nvSpPr>
        <p:spPr>
          <a:xfrm>
            <a:off x="1484311" y="685800"/>
            <a:ext cx="10018713" cy="1328739"/>
          </a:xfrm>
        </p:spPr>
        <p:txBody>
          <a:bodyPr/>
          <a:lstStyle/>
          <a:p>
            <a:r>
              <a:rPr lang="en-US" b="1" dirty="0">
                <a:solidFill>
                  <a:schemeClr val="accent1">
                    <a:lumMod val="50000"/>
                  </a:schemeClr>
                </a:solidFill>
              </a:rPr>
              <a:t>SYSTEM APPROACH</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BCE97179-3450-D1F8-887A-A687DD7A810D}"/>
              </a:ext>
            </a:extLst>
          </p:cNvPr>
          <p:cNvSpPr>
            <a:spLocks noGrp="1"/>
          </p:cNvSpPr>
          <p:nvPr>
            <p:ph idx="1"/>
          </p:nvPr>
        </p:nvSpPr>
        <p:spPr>
          <a:xfrm>
            <a:off x="1484310" y="2014539"/>
            <a:ext cx="10018713" cy="3776662"/>
          </a:xfrm>
        </p:spPr>
        <p:txBody>
          <a:bodyPr>
            <a:normAutofit fontScale="92500" lnSpcReduction="10000"/>
          </a:bodyPr>
          <a:lstStyle/>
          <a:p>
            <a:pPr marL="0" indent="0">
              <a:buNone/>
            </a:pPr>
            <a:r>
              <a:rPr lang="en-US" dirty="0">
                <a:solidFill>
                  <a:schemeClr val="accent1">
                    <a:lumMod val="50000"/>
                  </a:schemeClr>
                </a:solidFill>
              </a:rPr>
              <a:t> </a:t>
            </a:r>
            <a:r>
              <a:rPr lang="en-US" sz="3500" dirty="0">
                <a:solidFill>
                  <a:schemeClr val="accent1">
                    <a:lumMod val="50000"/>
                  </a:schemeClr>
                </a:solidFill>
              </a:rPr>
              <a:t>Implementation</a:t>
            </a:r>
          </a:p>
          <a:p>
            <a:r>
              <a:rPr lang="en-US" dirty="0">
                <a:solidFill>
                  <a:schemeClr val="accent1">
                    <a:lumMod val="50000"/>
                  </a:schemeClr>
                </a:solidFill>
              </a:rPr>
              <a:t>Refactor code for better structure and maintainability.</a:t>
            </a:r>
          </a:p>
          <a:p>
            <a:r>
              <a:rPr lang="en-US" dirty="0">
                <a:solidFill>
                  <a:schemeClr val="accent1">
                    <a:lumMod val="50000"/>
                  </a:schemeClr>
                </a:solidFill>
              </a:rPr>
              <a:t>Optimize code, particularly in file operations for efficiency.</a:t>
            </a:r>
          </a:p>
          <a:p>
            <a:endParaRPr lang="en-US" dirty="0">
              <a:solidFill>
                <a:schemeClr val="accent1">
                  <a:lumMod val="50000"/>
                </a:schemeClr>
              </a:solidFill>
            </a:endParaRPr>
          </a:p>
          <a:p>
            <a:pPr marL="0" indent="0">
              <a:buNone/>
            </a:pPr>
            <a:r>
              <a:rPr lang="en-US" dirty="0">
                <a:solidFill>
                  <a:schemeClr val="accent1">
                    <a:lumMod val="50000"/>
                  </a:schemeClr>
                </a:solidFill>
              </a:rPr>
              <a:t> </a:t>
            </a:r>
            <a:r>
              <a:rPr lang="en-US" sz="3900" dirty="0">
                <a:solidFill>
                  <a:schemeClr val="accent1">
                    <a:lumMod val="50000"/>
                  </a:schemeClr>
                </a:solidFill>
              </a:rPr>
              <a:t>Testing</a:t>
            </a:r>
          </a:p>
          <a:p>
            <a:r>
              <a:rPr lang="en-US" dirty="0">
                <a:solidFill>
                  <a:schemeClr val="accent1">
                    <a:lumMod val="50000"/>
                  </a:schemeClr>
                </a:solidFill>
              </a:rPr>
              <a:t>Conduct compatibility checks to ensure the solution works across various environments.</a:t>
            </a:r>
          </a:p>
          <a:p>
            <a:r>
              <a:rPr lang="en-US" dirty="0">
                <a:solidFill>
                  <a:schemeClr val="accent1">
                    <a:lumMod val="50000"/>
                  </a:schemeClr>
                </a:solidFill>
              </a:rPr>
              <a:t>Perform thorough functionality testing to validate all features work as intended</a:t>
            </a:r>
            <a:r>
              <a:rPr lang="en-US" dirty="0"/>
              <a:t>.</a:t>
            </a:r>
            <a:endParaRPr lang="en-IN" dirty="0"/>
          </a:p>
        </p:txBody>
      </p:sp>
    </p:spTree>
    <p:extLst>
      <p:ext uri="{BB962C8B-B14F-4D97-AF65-F5344CB8AC3E}">
        <p14:creationId xmlns:p14="http://schemas.microsoft.com/office/powerpoint/2010/main" val="402735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EF12-1A38-6E01-ED9B-2B837A80BEAF}"/>
              </a:ext>
            </a:extLst>
          </p:cNvPr>
          <p:cNvSpPr>
            <a:spLocks noGrp="1"/>
          </p:cNvSpPr>
          <p:nvPr>
            <p:ph type="title"/>
          </p:nvPr>
        </p:nvSpPr>
        <p:spPr/>
        <p:txBody>
          <a:bodyPr/>
          <a:lstStyle/>
          <a:p>
            <a:r>
              <a:rPr lang="en-US" b="1" dirty="0">
                <a:solidFill>
                  <a:schemeClr val="accent1">
                    <a:lumMod val="50000"/>
                  </a:schemeClr>
                </a:solidFill>
              </a:rPr>
              <a:t>SYSTEM APPROACH</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BCCA63E1-B5E4-BD6A-9BBB-CA970056983D}"/>
              </a:ext>
            </a:extLst>
          </p:cNvPr>
          <p:cNvSpPr>
            <a:spLocks noGrp="1"/>
          </p:cNvSpPr>
          <p:nvPr>
            <p:ph idx="1"/>
          </p:nvPr>
        </p:nvSpPr>
        <p:spPr/>
        <p:txBody>
          <a:bodyPr>
            <a:normAutofit fontScale="77500" lnSpcReduction="20000"/>
          </a:bodyPr>
          <a:lstStyle/>
          <a:p>
            <a:pPr marL="0" indent="0">
              <a:buNone/>
            </a:pPr>
            <a:r>
              <a:rPr lang="en-US" sz="2600" dirty="0">
                <a:solidFill>
                  <a:schemeClr val="accent1">
                    <a:lumMod val="50000"/>
                  </a:schemeClr>
                </a:solidFill>
              </a:rPr>
              <a:t> </a:t>
            </a:r>
            <a:r>
              <a:rPr lang="en-US" sz="4000" dirty="0">
                <a:solidFill>
                  <a:schemeClr val="accent1">
                    <a:lumMod val="50000"/>
                  </a:schemeClr>
                </a:solidFill>
              </a:rPr>
              <a:t>Deployment</a:t>
            </a:r>
            <a:endParaRPr lang="en-US" dirty="0">
              <a:solidFill>
                <a:schemeClr val="accent1">
                  <a:lumMod val="50000"/>
                </a:schemeClr>
              </a:solidFill>
            </a:endParaRPr>
          </a:p>
          <a:p>
            <a:pPr>
              <a:buFont typeface="Arial" panose="020B0604020202020204" pitchFamily="34" charset="0"/>
              <a:buChar char="•"/>
            </a:pPr>
            <a:r>
              <a:rPr lang="en-US" dirty="0">
                <a:solidFill>
                  <a:schemeClr val="accent1">
                    <a:lumMod val="50000"/>
                  </a:schemeClr>
                </a:solidFill>
              </a:rPr>
              <a:t>  Package the code for distribution.</a:t>
            </a:r>
          </a:p>
          <a:p>
            <a:pPr>
              <a:buFont typeface="Arial" panose="020B0604020202020204" pitchFamily="34" charset="0"/>
              <a:buChar char="•"/>
            </a:pPr>
            <a:r>
              <a:rPr lang="en-US" dirty="0">
                <a:solidFill>
                  <a:schemeClr val="accent1">
                    <a:lumMod val="50000"/>
                  </a:schemeClr>
                </a:solidFill>
              </a:rPr>
              <a:t>     Provide comprehensive instructions for users on how to install and use the solution.</a:t>
            </a:r>
          </a:p>
          <a:p>
            <a:pPr marL="0" indent="0">
              <a:buNone/>
            </a:pPr>
            <a:br>
              <a:rPr lang="en-US" dirty="0">
                <a:solidFill>
                  <a:schemeClr val="accent1">
                    <a:lumMod val="50000"/>
                  </a:schemeClr>
                </a:solidFill>
              </a:rPr>
            </a:br>
            <a:r>
              <a:rPr lang="en-US" dirty="0">
                <a:solidFill>
                  <a:schemeClr val="accent1">
                    <a:lumMod val="50000"/>
                  </a:schemeClr>
                </a:solidFill>
              </a:rPr>
              <a:t> </a:t>
            </a:r>
            <a:r>
              <a:rPr lang="en-US" sz="3800" dirty="0">
                <a:solidFill>
                  <a:schemeClr val="accent1">
                    <a:lumMod val="50000"/>
                  </a:schemeClr>
                </a:solidFill>
              </a:rPr>
              <a:t>Maintenance</a:t>
            </a:r>
          </a:p>
          <a:p>
            <a:pPr>
              <a:buFont typeface="Arial" panose="020B0604020202020204" pitchFamily="34" charset="0"/>
              <a:buChar char="•"/>
            </a:pPr>
            <a:r>
              <a:rPr lang="en-US" dirty="0">
                <a:solidFill>
                  <a:schemeClr val="accent1">
                    <a:lumMod val="50000"/>
                  </a:schemeClr>
                </a:solidFill>
              </a:rPr>
              <a:t>  Continuously monitor user feedback.</a:t>
            </a:r>
          </a:p>
          <a:p>
            <a:pPr>
              <a:buFont typeface="Arial" panose="020B0604020202020204" pitchFamily="34" charset="0"/>
              <a:buChar char="•"/>
            </a:pPr>
            <a:r>
              <a:rPr lang="en-US" dirty="0">
                <a:solidFill>
                  <a:schemeClr val="accent1">
                    <a:lumMod val="50000"/>
                  </a:schemeClr>
                </a:solidFill>
              </a:rPr>
              <a:t>   Promptly resolve any issues that arise.</a:t>
            </a:r>
          </a:p>
          <a:p>
            <a:pPr>
              <a:buFont typeface="Arial" panose="020B0604020202020204" pitchFamily="34" charset="0"/>
              <a:buChar char="•"/>
            </a:pPr>
            <a:r>
              <a:rPr lang="en-US" dirty="0">
                <a:solidFill>
                  <a:schemeClr val="accent1">
                    <a:lumMod val="50000"/>
                  </a:schemeClr>
                </a:solidFill>
              </a:rPr>
              <a:t>    Regularly update the code to maintain effectiveness and relevance.</a:t>
            </a:r>
            <a:endParaRPr lang="en-IN" dirty="0">
              <a:solidFill>
                <a:schemeClr val="accent1">
                  <a:lumMod val="50000"/>
                </a:schemeClr>
              </a:solidFill>
            </a:endParaRPr>
          </a:p>
        </p:txBody>
      </p:sp>
    </p:spTree>
    <p:extLst>
      <p:ext uri="{BB962C8B-B14F-4D97-AF65-F5344CB8AC3E}">
        <p14:creationId xmlns:p14="http://schemas.microsoft.com/office/powerpoint/2010/main" val="2162906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5C526-8FD8-4990-48E0-F18BAF96D4C1}"/>
              </a:ext>
            </a:extLst>
          </p:cNvPr>
          <p:cNvSpPr>
            <a:spLocks noGrp="1"/>
          </p:cNvSpPr>
          <p:nvPr>
            <p:ph type="title"/>
          </p:nvPr>
        </p:nvSpPr>
        <p:spPr/>
        <p:txBody>
          <a:bodyPr/>
          <a:lstStyle/>
          <a:p>
            <a:r>
              <a:rPr lang="en-US" b="1" dirty="0">
                <a:solidFill>
                  <a:schemeClr val="accent1">
                    <a:lumMod val="50000"/>
                  </a:schemeClr>
                </a:solidFill>
              </a:rPr>
              <a:t>BENEFITS</a:t>
            </a:r>
            <a:endParaRPr lang="en-IN" b="1" dirty="0">
              <a:solidFill>
                <a:schemeClr val="accent1">
                  <a:lumMod val="50000"/>
                </a:schemeClr>
              </a:solidFill>
            </a:endParaRPr>
          </a:p>
        </p:txBody>
      </p:sp>
      <p:sp>
        <p:nvSpPr>
          <p:cNvPr id="3" name="Content Placeholder 2">
            <a:extLst>
              <a:ext uri="{FF2B5EF4-FFF2-40B4-BE49-F238E27FC236}">
                <a16:creationId xmlns:a16="http://schemas.microsoft.com/office/drawing/2014/main" id="{03887195-5F3C-8AD1-3BEE-AA92422A5316}"/>
              </a:ext>
            </a:extLst>
          </p:cNvPr>
          <p:cNvSpPr>
            <a:spLocks noGrp="1"/>
          </p:cNvSpPr>
          <p:nvPr>
            <p:ph idx="1"/>
          </p:nvPr>
        </p:nvSpPr>
        <p:spPr/>
        <p:txBody>
          <a:bodyPr/>
          <a:lstStyle/>
          <a:p>
            <a:pPr marL="0" indent="0">
              <a:buNone/>
            </a:pPr>
            <a:r>
              <a:rPr lang="en-US" sz="3600" dirty="0">
                <a:solidFill>
                  <a:schemeClr val="accent1">
                    <a:lumMod val="50000"/>
                  </a:schemeClr>
                </a:solidFill>
              </a:rPr>
              <a:t>Benefits:</a:t>
            </a:r>
          </a:p>
          <a:p>
            <a:r>
              <a:rPr lang="en-US" sz="3600" dirty="0">
                <a:solidFill>
                  <a:schemeClr val="accent1">
                    <a:lumMod val="50000"/>
                  </a:schemeClr>
                </a:solidFill>
              </a:rPr>
              <a:t>Holistic and effective solution.</a:t>
            </a:r>
          </a:p>
          <a:p>
            <a:r>
              <a:rPr lang="en-US" sz="3600" dirty="0">
                <a:solidFill>
                  <a:schemeClr val="accent1">
                    <a:lumMod val="50000"/>
                  </a:schemeClr>
                </a:solidFill>
              </a:rPr>
              <a:t>Ensures project success by addressing all aspects.</a:t>
            </a:r>
          </a:p>
          <a:p>
            <a:endParaRPr lang="en-IN" dirty="0"/>
          </a:p>
        </p:txBody>
      </p:sp>
    </p:spTree>
    <p:extLst>
      <p:ext uri="{BB962C8B-B14F-4D97-AF65-F5344CB8AC3E}">
        <p14:creationId xmlns:p14="http://schemas.microsoft.com/office/powerpoint/2010/main" val="104979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1C1D-4C72-3392-4C67-708CF8DBB964}"/>
              </a:ext>
            </a:extLst>
          </p:cNvPr>
          <p:cNvSpPr>
            <a:spLocks noGrp="1"/>
          </p:cNvSpPr>
          <p:nvPr>
            <p:ph type="title"/>
          </p:nvPr>
        </p:nvSpPr>
        <p:spPr>
          <a:xfrm>
            <a:off x="1484311" y="0"/>
            <a:ext cx="10018713" cy="1171575"/>
          </a:xfrm>
        </p:spPr>
        <p:txBody>
          <a:bodyPr/>
          <a:lstStyle/>
          <a:p>
            <a:pPr algn="l"/>
            <a:r>
              <a:rPr lang="en-US" dirty="0"/>
              <a:t>ALGORITHM</a:t>
            </a:r>
            <a:endParaRPr lang="en-IN" dirty="0"/>
          </a:p>
        </p:txBody>
      </p:sp>
      <p:sp>
        <p:nvSpPr>
          <p:cNvPr id="3" name="Content Placeholder 2">
            <a:extLst>
              <a:ext uri="{FF2B5EF4-FFF2-40B4-BE49-F238E27FC236}">
                <a16:creationId xmlns:a16="http://schemas.microsoft.com/office/drawing/2014/main" id="{5AEF6BD2-55F1-B486-2C43-DB2F2370A38E}"/>
              </a:ext>
            </a:extLst>
          </p:cNvPr>
          <p:cNvSpPr>
            <a:spLocks noGrp="1"/>
          </p:cNvSpPr>
          <p:nvPr>
            <p:ph idx="1"/>
          </p:nvPr>
        </p:nvSpPr>
        <p:spPr>
          <a:xfrm>
            <a:off x="1484310" y="1171575"/>
            <a:ext cx="10018713" cy="5343525"/>
          </a:xfrm>
        </p:spPr>
        <p:txBody>
          <a:bodyPr>
            <a:normAutofit fontScale="70000" lnSpcReduction="20000"/>
          </a:bodyPr>
          <a:lstStyle/>
          <a:p>
            <a:r>
              <a:rPr lang="en-IN" dirty="0"/>
              <a:t>. Initialization:</a:t>
            </a:r>
          </a:p>
          <a:p>
            <a:r>
              <a:rPr lang="en-IN" dirty="0"/>
              <a:t>  Initialize variables to store pressed keys, hold status, and</a:t>
            </a:r>
          </a:p>
          <a:p>
            <a:r>
              <a:rPr lang="en-IN" dirty="0"/>
              <a:t>key sequence.</a:t>
            </a:r>
          </a:p>
          <a:p>
            <a:r>
              <a:rPr lang="en-IN" dirty="0"/>
              <a:t>2. Key Press Event:</a:t>
            </a:r>
          </a:p>
          <a:p>
            <a:r>
              <a:rPr lang="en-IN" dirty="0"/>
              <a:t> Record pressed keys with "Pressed" label.</a:t>
            </a:r>
          </a:p>
          <a:p>
            <a:r>
              <a:rPr lang="en-IN" dirty="0"/>
              <a:t> If key held, record with "Held" label.</a:t>
            </a:r>
          </a:p>
          <a:p>
            <a:r>
              <a:rPr lang="en-IN" dirty="0"/>
              <a:t>3. Key Release Event:</a:t>
            </a:r>
          </a:p>
          <a:p>
            <a:r>
              <a:rPr lang="en-IN" dirty="0"/>
              <a:t> Record pressed keys with "Pressed" label, if held, record</a:t>
            </a:r>
          </a:p>
          <a:p>
            <a:r>
              <a:rPr lang="en-IN" dirty="0"/>
              <a:t>with "Held" label, and generate JSON file..</a:t>
            </a:r>
          </a:p>
          <a:p>
            <a:r>
              <a:rPr lang="en-IN" dirty="0"/>
              <a:t>4. Start Keylogger Function:</a:t>
            </a:r>
          </a:p>
          <a:p>
            <a:r>
              <a:rPr lang="en-IN" dirty="0"/>
              <a:t> Initialize keyboard listener, update UI, and manage button</a:t>
            </a:r>
          </a:p>
          <a:p>
            <a:r>
              <a:rPr lang="en-IN" dirty="0"/>
              <a:t>states.</a:t>
            </a:r>
          </a:p>
          <a:p>
            <a:r>
              <a:rPr lang="en-IN" dirty="0"/>
              <a:t>5. Stop Keylogger Function:</a:t>
            </a:r>
          </a:p>
          <a:p>
            <a:r>
              <a:rPr lang="en-IN" dirty="0"/>
              <a:t> Stop keyboard listener, Update UI to indicate status.</a:t>
            </a:r>
          </a:p>
          <a:p>
            <a:r>
              <a:rPr lang="en-IN" dirty="0"/>
              <a:t> Manage button states.</a:t>
            </a:r>
          </a:p>
        </p:txBody>
      </p:sp>
    </p:spTree>
    <p:extLst>
      <p:ext uri="{BB962C8B-B14F-4D97-AF65-F5344CB8AC3E}">
        <p14:creationId xmlns:p14="http://schemas.microsoft.com/office/powerpoint/2010/main" val="90912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3383-2B40-9D35-2C2C-8A5954762BA0}"/>
              </a:ext>
            </a:extLst>
          </p:cNvPr>
          <p:cNvSpPr>
            <a:spLocks noGrp="1"/>
          </p:cNvSpPr>
          <p:nvPr>
            <p:ph type="title"/>
          </p:nvPr>
        </p:nvSpPr>
        <p:spPr/>
        <p:txBody>
          <a:bodyPr/>
          <a:lstStyle/>
          <a:p>
            <a:pPr algn="l"/>
            <a:r>
              <a:rPr lang="en-US" dirty="0"/>
              <a:t>DEPLOYMENT</a:t>
            </a:r>
            <a:endParaRPr lang="en-IN" dirty="0"/>
          </a:p>
        </p:txBody>
      </p:sp>
      <p:sp>
        <p:nvSpPr>
          <p:cNvPr id="3" name="Content Placeholder 2">
            <a:extLst>
              <a:ext uri="{FF2B5EF4-FFF2-40B4-BE49-F238E27FC236}">
                <a16:creationId xmlns:a16="http://schemas.microsoft.com/office/drawing/2014/main" id="{CEAF43BB-AB13-D5BD-B72D-F680E18B9E0F}"/>
              </a:ext>
            </a:extLst>
          </p:cNvPr>
          <p:cNvSpPr>
            <a:spLocks noGrp="1"/>
          </p:cNvSpPr>
          <p:nvPr>
            <p:ph idx="1"/>
          </p:nvPr>
        </p:nvSpPr>
        <p:spPr/>
        <p:txBody>
          <a:bodyPr>
            <a:normAutofit fontScale="92500" lnSpcReduction="10000"/>
          </a:bodyPr>
          <a:lstStyle/>
          <a:p>
            <a:pPr marL="0" indent="0">
              <a:buNone/>
            </a:pPr>
            <a:r>
              <a:rPr lang="en-IN" dirty="0"/>
              <a:t>1.Packaging: Bundle application and dependencies.  Include configuration files and documentation. </a:t>
            </a:r>
          </a:p>
          <a:p>
            <a:pPr marL="0" indent="0">
              <a:buNone/>
            </a:pPr>
            <a:r>
              <a:rPr lang="en-IN" dirty="0"/>
              <a:t>2. Distribution: Distribute via website, repositories, or physical media. </a:t>
            </a:r>
          </a:p>
          <a:p>
            <a:pPr marL="0" indent="0">
              <a:buNone/>
            </a:pPr>
            <a:r>
              <a:rPr lang="en-IN" dirty="0"/>
              <a:t>3. Installation:  Provide clear installation instructions.  Ensure compatibility across platforms. </a:t>
            </a:r>
          </a:p>
          <a:p>
            <a:pPr marL="0" indent="0">
              <a:buNone/>
            </a:pPr>
            <a:r>
              <a:rPr lang="en-IN" dirty="0"/>
              <a:t>4. Configuration: Allow user customization of settings.</a:t>
            </a:r>
          </a:p>
          <a:p>
            <a:pPr marL="0" indent="0">
              <a:buNone/>
            </a:pPr>
            <a:r>
              <a:rPr lang="en-IN" dirty="0"/>
              <a:t>5. Security Considerations: Implement measures to protect against unauthorized access.</a:t>
            </a:r>
          </a:p>
        </p:txBody>
      </p:sp>
    </p:spTree>
    <p:extLst>
      <p:ext uri="{BB962C8B-B14F-4D97-AF65-F5344CB8AC3E}">
        <p14:creationId xmlns:p14="http://schemas.microsoft.com/office/powerpoint/2010/main" val="3320972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55</TotalTime>
  <Words>982</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Corbel</vt:lpstr>
      <vt:lpstr>Wingdings</vt:lpstr>
      <vt:lpstr>Parallax</vt:lpstr>
      <vt:lpstr>CAPSTONE PROJECT  KEYLOGGER AND SECURITY </vt:lpstr>
      <vt:lpstr>PROBLEM STATEMENT</vt:lpstr>
      <vt:lpstr>SOLUTION FOR THE PROBLEM</vt:lpstr>
      <vt:lpstr>SYSTEM APPROACH</vt:lpstr>
      <vt:lpstr>SYSTEM APPROACH</vt:lpstr>
      <vt:lpstr>SYSTEM APPROACH</vt:lpstr>
      <vt:lpstr>BENEFITS</vt:lpstr>
      <vt:lpstr>ALGORITHM</vt:lpstr>
      <vt:lpstr>DEPLOYMENT</vt:lpstr>
      <vt:lpstr>RESULT</vt:lpstr>
      <vt:lpstr>RESULT</vt:lpstr>
      <vt:lpstr>CONCLUSION</vt:lpstr>
      <vt:lpstr>SCOPE OF KEYLOGGERS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KEYLOGGER AND SECURITY </dc:title>
  <dc:creator>dhaarini mariraj</dc:creator>
  <cp:lastModifiedBy>dhaarini mariraj</cp:lastModifiedBy>
  <cp:revision>1</cp:revision>
  <dcterms:created xsi:type="dcterms:W3CDTF">2024-04-04T23:33:59Z</dcterms:created>
  <dcterms:modified xsi:type="dcterms:W3CDTF">2024-04-05T00:29:53Z</dcterms:modified>
</cp:coreProperties>
</file>