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62"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B91A7-7BF2-4E90-8F9A-AA56A6C482FE}" type="datetimeFigureOut">
              <a:rPr lang="en-US" smtClean="0"/>
              <a:t>7/22/2018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0BBD2-18AF-4E32-B46C-801853FB3B4D}" type="slidenum">
              <a:rPr lang="en-US" smtClean="0"/>
              <a:t>‹#›</a:t>
            </a:fld>
            <a:endParaRPr lang="en-US"/>
          </a:p>
        </p:txBody>
      </p:sp>
    </p:spTree>
    <p:extLst>
      <p:ext uri="{BB962C8B-B14F-4D97-AF65-F5344CB8AC3E}">
        <p14:creationId xmlns:p14="http://schemas.microsoft.com/office/powerpoint/2010/main" val="162441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0BBD2-18AF-4E32-B46C-801853FB3B4D}" type="slidenum">
              <a:rPr lang="en-US" smtClean="0"/>
              <a:t>4</a:t>
            </a:fld>
            <a:endParaRPr lang="en-US"/>
          </a:p>
        </p:txBody>
      </p:sp>
    </p:spTree>
    <p:extLst>
      <p:ext uri="{BB962C8B-B14F-4D97-AF65-F5344CB8AC3E}">
        <p14:creationId xmlns:p14="http://schemas.microsoft.com/office/powerpoint/2010/main" val="328893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F5333-47B0-452C-8457-11CF8745A8E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2B7D2949-A05B-433F-8F76-508FCB63675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0085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F5333-47B0-452C-8457-11CF8745A8E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319161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F5333-47B0-452C-8457-11CF8745A8E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278625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F5333-47B0-452C-8457-11CF8745A8E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D2949-A05B-433F-8F76-508FCB63675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6936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F5333-47B0-452C-8457-11CF8745A8E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310099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F5333-47B0-452C-8457-11CF8745A8ED}"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D2949-A05B-433F-8F76-508FCB63675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3911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CF5333-47B0-452C-8457-11CF8745A8ED}"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35635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CF5333-47B0-452C-8457-11CF8745A8ED}"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D2949-A05B-433F-8F76-508FCB63675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4145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CF5333-47B0-452C-8457-11CF8745A8ED}"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139766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CF5333-47B0-452C-8457-11CF8745A8ED}"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39008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CF5333-47B0-452C-8457-11CF8745A8ED}"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D2949-A05B-433F-8F76-508FCB63675F}" type="slidenum">
              <a:rPr lang="en-US" smtClean="0"/>
              <a:t>‹#›</a:t>
            </a:fld>
            <a:endParaRPr lang="en-US"/>
          </a:p>
        </p:txBody>
      </p:sp>
    </p:spTree>
    <p:extLst>
      <p:ext uri="{BB962C8B-B14F-4D97-AF65-F5344CB8AC3E}">
        <p14:creationId xmlns:p14="http://schemas.microsoft.com/office/powerpoint/2010/main" val="13704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CF5333-47B0-452C-8457-11CF8745A8ED}" type="datetimeFigureOut">
              <a:rPr lang="en-US" smtClean="0"/>
              <a:t>7/22/2018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B7D2949-A05B-433F-8F76-508FCB63675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38245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elitedatascience.com/r-vs-python-for-data-science"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kdnuggets.com/2015/05/r-vs-python-data-science.html" TargetMode="External"/><Relationship Id="rId5" Type="http://schemas.openxmlformats.org/officeDocument/2006/relationships/hyperlink" Target="https://blog.usejournal.com/python-vs-and-r-for-data-science-833b48ccc91d" TargetMode="External"/><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48FD-AC01-4B79-A08B-B55EEB3AF282}"/>
              </a:ext>
            </a:extLst>
          </p:cNvPr>
          <p:cNvSpPr>
            <a:spLocks noGrp="1"/>
          </p:cNvSpPr>
          <p:nvPr>
            <p:ph type="ctrTitle"/>
          </p:nvPr>
        </p:nvSpPr>
        <p:spPr>
          <a:xfrm>
            <a:off x="3296907" y="5943171"/>
            <a:ext cx="5598185" cy="867175"/>
          </a:xfrm>
        </p:spPr>
        <p:txBody>
          <a:bodyPr>
            <a:noAutofit/>
          </a:bodyPr>
          <a:lstStyle/>
          <a:p>
            <a:r>
              <a:rPr lang="en-US" sz="2000" dirty="0"/>
              <a:t>MSC575 - Statistical Computing</a:t>
            </a:r>
            <a:br>
              <a:rPr lang="en-US" sz="2000" dirty="0"/>
            </a:br>
            <a:r>
              <a:rPr lang="en-US" sz="2000" dirty="0"/>
              <a:t>Alla Topp</a:t>
            </a:r>
          </a:p>
        </p:txBody>
      </p:sp>
      <p:sp>
        <p:nvSpPr>
          <p:cNvPr id="3" name="Subtitle 2">
            <a:extLst>
              <a:ext uri="{FF2B5EF4-FFF2-40B4-BE49-F238E27FC236}">
                <a16:creationId xmlns:a16="http://schemas.microsoft.com/office/drawing/2014/main" id="{2F773060-AB50-4792-BE52-44837C4465FD}"/>
              </a:ext>
            </a:extLst>
          </p:cNvPr>
          <p:cNvSpPr>
            <a:spLocks noGrp="1"/>
          </p:cNvSpPr>
          <p:nvPr>
            <p:ph type="subTitle" idx="1"/>
          </p:nvPr>
        </p:nvSpPr>
        <p:spPr>
          <a:xfrm>
            <a:off x="2289884" y="2139806"/>
            <a:ext cx="6701924" cy="2349788"/>
          </a:xfrm>
        </p:spPr>
        <p:txBody>
          <a:bodyPr>
            <a:normAutofit/>
          </a:bodyPr>
          <a:lstStyle/>
          <a:p>
            <a:pPr algn="ctr"/>
            <a:r>
              <a:rPr lang="en-US" sz="2800" dirty="0"/>
              <a:t> </a:t>
            </a:r>
            <a:r>
              <a:rPr lang="en-US" sz="3200" dirty="0"/>
              <a:t>Python and R technical capabilities and functionality </a:t>
            </a:r>
            <a:endParaRPr lang="en-US" sz="2800" dirty="0"/>
          </a:p>
        </p:txBody>
      </p:sp>
    </p:spTree>
    <p:extLst>
      <p:ext uri="{BB962C8B-B14F-4D97-AF65-F5344CB8AC3E}">
        <p14:creationId xmlns:p14="http://schemas.microsoft.com/office/powerpoint/2010/main" val="330921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6B18-41F1-438D-A338-765862A4328D}"/>
              </a:ext>
            </a:extLst>
          </p:cNvPr>
          <p:cNvSpPr>
            <a:spLocks noGrp="1"/>
          </p:cNvSpPr>
          <p:nvPr>
            <p:ph type="title"/>
          </p:nvPr>
        </p:nvSpPr>
        <p:spPr>
          <a:xfrm>
            <a:off x="2117720" y="111226"/>
            <a:ext cx="7956560" cy="548197"/>
          </a:xfrm>
        </p:spPr>
        <p:txBody>
          <a:bodyPr>
            <a:normAutofit fontScale="90000"/>
          </a:bodyPr>
          <a:lstStyle/>
          <a:p>
            <a:pPr algn="ctr"/>
            <a:r>
              <a:rPr lang="en-US" dirty="0"/>
              <a:t>Modeling</a:t>
            </a:r>
          </a:p>
        </p:txBody>
      </p:sp>
      <p:sp>
        <p:nvSpPr>
          <p:cNvPr id="3" name="Text Placeholder 2">
            <a:extLst>
              <a:ext uri="{FF2B5EF4-FFF2-40B4-BE49-F238E27FC236}">
                <a16:creationId xmlns:a16="http://schemas.microsoft.com/office/drawing/2014/main" id="{D0528718-6DF2-4735-9877-CD67683F1516}"/>
              </a:ext>
            </a:extLst>
          </p:cNvPr>
          <p:cNvSpPr>
            <a:spLocks noGrp="1"/>
          </p:cNvSpPr>
          <p:nvPr>
            <p:ph type="body" idx="1"/>
          </p:nvPr>
        </p:nvSpPr>
        <p:spPr>
          <a:xfrm>
            <a:off x="1985031" y="641951"/>
            <a:ext cx="3896467" cy="713818"/>
          </a:xfrm>
        </p:spPr>
        <p:txBody>
          <a:bodyPr/>
          <a:lstStyle/>
          <a:p>
            <a:pPr algn="ctr"/>
            <a:r>
              <a:rPr lang="en-US" dirty="0"/>
              <a:t>R</a:t>
            </a:r>
          </a:p>
        </p:txBody>
      </p:sp>
      <p:sp>
        <p:nvSpPr>
          <p:cNvPr id="4" name="Content Placeholder 3">
            <a:extLst>
              <a:ext uri="{FF2B5EF4-FFF2-40B4-BE49-F238E27FC236}">
                <a16:creationId xmlns:a16="http://schemas.microsoft.com/office/drawing/2014/main" id="{AD1819B1-0164-4685-A735-F5CEF4801512}"/>
              </a:ext>
            </a:extLst>
          </p:cNvPr>
          <p:cNvSpPr>
            <a:spLocks noGrp="1"/>
          </p:cNvSpPr>
          <p:nvPr>
            <p:ph sz="half" idx="2"/>
          </p:nvPr>
        </p:nvSpPr>
        <p:spPr>
          <a:xfrm>
            <a:off x="1193724" y="1523692"/>
            <a:ext cx="4902276" cy="5044161"/>
          </a:xfrm>
        </p:spPr>
        <p:txBody>
          <a:bodyPr>
            <a:normAutofit/>
          </a:bodyPr>
          <a:lstStyle/>
          <a:p>
            <a:pPr marL="6160" indent="0">
              <a:buNone/>
            </a:pPr>
            <a:r>
              <a:rPr lang="en-US" dirty="0" err="1"/>
              <a:t>MXNet</a:t>
            </a:r>
            <a:r>
              <a:rPr lang="en-US" dirty="0"/>
              <a:t> (Simple deep learning)</a:t>
            </a:r>
          </a:p>
          <a:p>
            <a:r>
              <a:rPr lang="en-US" sz="1600" dirty="0">
                <a:solidFill>
                  <a:schemeClr val="accent6">
                    <a:lumMod val="60000"/>
                    <a:lumOff val="40000"/>
                  </a:schemeClr>
                </a:solidFill>
              </a:rPr>
              <a:t>Intuitive interface for building deep neural networks in R</a:t>
            </a:r>
          </a:p>
          <a:p>
            <a:r>
              <a:rPr lang="en-US" sz="1600" dirty="0">
                <a:solidFill>
                  <a:schemeClr val="accent6">
                    <a:lumMod val="60000"/>
                    <a:lumOff val="40000"/>
                  </a:schemeClr>
                </a:solidFill>
              </a:rPr>
              <a:t>Not quite as nice as </a:t>
            </a:r>
            <a:r>
              <a:rPr lang="en-US" sz="1600" dirty="0" err="1">
                <a:solidFill>
                  <a:schemeClr val="accent6">
                    <a:lumMod val="60000"/>
                    <a:lumOff val="40000"/>
                  </a:schemeClr>
                </a:solidFill>
              </a:rPr>
              <a:t>Keras</a:t>
            </a:r>
            <a:endParaRPr lang="en-US" sz="1600" dirty="0">
              <a:solidFill>
                <a:schemeClr val="accent6">
                  <a:lumMod val="60000"/>
                  <a:lumOff val="40000"/>
                </a:schemeClr>
              </a:solidFill>
            </a:endParaRPr>
          </a:p>
          <a:p>
            <a:pPr marL="6160" indent="0">
              <a:buNone/>
            </a:pPr>
            <a:r>
              <a:rPr lang="en-US" dirty="0"/>
              <a:t>TensorFlow</a:t>
            </a:r>
          </a:p>
          <a:p>
            <a:r>
              <a:rPr lang="en-US" sz="1600" dirty="0">
                <a:solidFill>
                  <a:schemeClr val="accent6">
                    <a:lumMod val="60000"/>
                    <a:lumOff val="40000"/>
                  </a:schemeClr>
                </a:solidFill>
              </a:rPr>
              <a:t>Now has an interface in R</a:t>
            </a:r>
          </a:p>
        </p:txBody>
      </p:sp>
      <p:sp>
        <p:nvSpPr>
          <p:cNvPr id="5" name="Text Placeholder 4">
            <a:extLst>
              <a:ext uri="{FF2B5EF4-FFF2-40B4-BE49-F238E27FC236}">
                <a16:creationId xmlns:a16="http://schemas.microsoft.com/office/drawing/2014/main" id="{4D68692E-2709-4D14-97FA-3D80C8D6D9C7}"/>
              </a:ext>
            </a:extLst>
          </p:cNvPr>
          <p:cNvSpPr>
            <a:spLocks noGrp="1"/>
          </p:cNvSpPr>
          <p:nvPr>
            <p:ph type="body" sz="quarter" idx="3"/>
          </p:nvPr>
        </p:nvSpPr>
        <p:spPr>
          <a:xfrm>
            <a:off x="6666635" y="641951"/>
            <a:ext cx="3899798" cy="713818"/>
          </a:xfrm>
        </p:spPr>
        <p:txBody>
          <a:bodyPr/>
          <a:lstStyle/>
          <a:p>
            <a:pPr algn="ctr"/>
            <a:r>
              <a:rPr lang="en-US" dirty="0"/>
              <a:t>Python </a:t>
            </a:r>
          </a:p>
        </p:txBody>
      </p:sp>
      <p:sp>
        <p:nvSpPr>
          <p:cNvPr id="6" name="Content Placeholder 5">
            <a:extLst>
              <a:ext uri="{FF2B5EF4-FFF2-40B4-BE49-F238E27FC236}">
                <a16:creationId xmlns:a16="http://schemas.microsoft.com/office/drawing/2014/main" id="{C8B89CE6-17F0-42CB-B1F5-A8C14F990352}"/>
              </a:ext>
            </a:extLst>
          </p:cNvPr>
          <p:cNvSpPr>
            <a:spLocks noGrp="1"/>
          </p:cNvSpPr>
          <p:nvPr>
            <p:ph sz="quarter" idx="4"/>
          </p:nvPr>
        </p:nvSpPr>
        <p:spPr>
          <a:xfrm>
            <a:off x="6394075" y="1523691"/>
            <a:ext cx="4780950" cy="5044161"/>
          </a:xfrm>
        </p:spPr>
        <p:txBody>
          <a:bodyPr>
            <a:normAutofit/>
          </a:bodyPr>
          <a:lstStyle/>
          <a:p>
            <a:pPr marL="6160" indent="0">
              <a:buNone/>
            </a:pPr>
            <a:r>
              <a:rPr lang="en-US" dirty="0" err="1"/>
              <a:t>Keras</a:t>
            </a:r>
            <a:r>
              <a:rPr lang="en-US" dirty="0"/>
              <a:t> (Simple deep learning)</a:t>
            </a:r>
          </a:p>
          <a:p>
            <a:r>
              <a:rPr lang="en-US" sz="1600" dirty="0">
                <a:solidFill>
                  <a:schemeClr val="accent6">
                    <a:lumMod val="60000"/>
                    <a:lumOff val="40000"/>
                  </a:schemeClr>
                </a:solidFill>
              </a:rPr>
              <a:t>Higher level interface for Theano and </a:t>
            </a:r>
            <a:r>
              <a:rPr lang="en-US" sz="1600" dirty="0" err="1">
                <a:solidFill>
                  <a:schemeClr val="accent6">
                    <a:lumMod val="60000"/>
                    <a:lumOff val="40000"/>
                  </a:schemeClr>
                </a:solidFill>
              </a:rPr>
              <a:t>Tensorflow</a:t>
            </a:r>
            <a:endParaRPr lang="en-US" sz="1600" dirty="0">
              <a:solidFill>
                <a:schemeClr val="accent6">
                  <a:lumMod val="60000"/>
                  <a:lumOff val="40000"/>
                </a:schemeClr>
              </a:solidFill>
            </a:endParaRPr>
          </a:p>
          <a:p>
            <a:r>
              <a:rPr lang="en-US" sz="1600" dirty="0">
                <a:solidFill>
                  <a:schemeClr val="accent6">
                    <a:lumMod val="60000"/>
                    <a:lumOff val="40000"/>
                  </a:schemeClr>
                </a:solidFill>
              </a:rPr>
              <a:t>We wrote a complete </a:t>
            </a:r>
            <a:r>
              <a:rPr lang="en-US" sz="1600" dirty="0" err="1">
                <a:solidFill>
                  <a:schemeClr val="accent6">
                    <a:lumMod val="60000"/>
                    <a:lumOff val="40000"/>
                  </a:schemeClr>
                </a:solidFill>
              </a:rPr>
              <a:t>Keras</a:t>
            </a:r>
            <a:r>
              <a:rPr lang="en-US" sz="1600" dirty="0">
                <a:solidFill>
                  <a:schemeClr val="accent6">
                    <a:lumMod val="60000"/>
                    <a:lumOff val="40000"/>
                  </a:schemeClr>
                </a:solidFill>
              </a:rPr>
              <a:t> tutorial for beginners</a:t>
            </a:r>
          </a:p>
          <a:p>
            <a:pPr marL="6160" indent="0">
              <a:buNone/>
            </a:pPr>
            <a:r>
              <a:rPr lang="en-US" dirty="0"/>
              <a:t>PyMC3 (Probabilistic programming)</a:t>
            </a:r>
          </a:p>
          <a:p>
            <a:r>
              <a:rPr lang="en-US" sz="1600" dirty="0">
                <a:solidFill>
                  <a:schemeClr val="accent6">
                    <a:lumMod val="60000"/>
                    <a:lumOff val="40000"/>
                  </a:schemeClr>
                </a:solidFill>
              </a:rPr>
              <a:t>Contains the most high end research from labs in academia</a:t>
            </a:r>
          </a:p>
          <a:p>
            <a:r>
              <a:rPr lang="en-US" sz="1600" dirty="0">
                <a:solidFill>
                  <a:schemeClr val="accent6">
                    <a:lumMod val="60000"/>
                    <a:lumOff val="40000"/>
                  </a:schemeClr>
                </a:solidFill>
              </a:rPr>
              <a:t>Powerful Bayesian statistical modeling</a:t>
            </a:r>
          </a:p>
        </p:txBody>
      </p:sp>
    </p:spTree>
    <p:extLst>
      <p:ext uri="{BB962C8B-B14F-4D97-AF65-F5344CB8AC3E}">
        <p14:creationId xmlns:p14="http://schemas.microsoft.com/office/powerpoint/2010/main" val="127018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DC64980-0757-46CA-8D4A-2F7AC7EB8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7FE5F56-9E9E-4EC8-98EF-D92990E7BB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9BAFE4E4-B304-4892-909A-F312B516A6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A8E7CB38-FA59-4848-863D-6E2D8952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251F281-37B2-401E-87B8-5DCDE6D63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9249A7C-2F15-4DEC-94FB-681FD8C24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2C03271-6CF5-49F9-ACD4-5300A2B240E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939" y="3265639"/>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7" name="Title 6">
            <a:extLst>
              <a:ext uri="{FF2B5EF4-FFF2-40B4-BE49-F238E27FC236}">
                <a16:creationId xmlns:a16="http://schemas.microsoft.com/office/drawing/2014/main" id="{B31A0EF2-8E05-4868-8D80-15450A1609A8}"/>
              </a:ext>
            </a:extLst>
          </p:cNvPr>
          <p:cNvSpPr>
            <a:spLocks noGrp="1"/>
          </p:cNvSpPr>
          <p:nvPr>
            <p:ph type="ctrTitle"/>
          </p:nvPr>
        </p:nvSpPr>
        <p:spPr>
          <a:xfrm>
            <a:off x="2010934" y="1881259"/>
            <a:ext cx="5106245" cy="3265640"/>
          </a:xfrm>
        </p:spPr>
        <p:txBody>
          <a:bodyPr>
            <a:normAutofit/>
          </a:bodyPr>
          <a:lstStyle/>
          <a:p>
            <a:pPr algn="l"/>
            <a:br>
              <a:rPr lang="en-US" sz="1500" dirty="0"/>
            </a:br>
            <a:br>
              <a:rPr lang="en-US" sz="1500" dirty="0"/>
            </a:br>
            <a:r>
              <a:rPr lang="en-US" sz="1500" dirty="0"/>
              <a:t>(2018, June 10). Python vs (and) R for Data Science – Noteworthy - The Journal Blog. Retrieved from </a:t>
            </a:r>
            <a:r>
              <a:rPr lang="en-US" sz="1500" dirty="0">
                <a:hlinkClick r:id="rId5"/>
              </a:rPr>
              <a:t>https://blog.usejournal.com/python-vs-and-r-for-data-science-833b48ccc91d</a:t>
            </a:r>
            <a:r>
              <a:rPr lang="en-US" sz="1500" dirty="0"/>
              <a:t> </a:t>
            </a:r>
            <a:br>
              <a:rPr lang="en-US" sz="1500" dirty="0"/>
            </a:br>
            <a:br>
              <a:rPr lang="en-US" sz="1500" dirty="0"/>
            </a:br>
            <a:r>
              <a:rPr lang="en-US" sz="1500" dirty="0" err="1"/>
              <a:t>KDnuggets</a:t>
            </a:r>
            <a:r>
              <a:rPr lang="en-US" sz="1500" dirty="0"/>
              <a:t>. (n.d.). Retrieved from </a:t>
            </a:r>
            <a:r>
              <a:rPr lang="en-US" sz="1500" dirty="0">
                <a:hlinkClick r:id="rId6"/>
              </a:rPr>
              <a:t>https://www.kdnuggets.com/2015/05/r-vs-python-data-science.html</a:t>
            </a:r>
            <a:r>
              <a:rPr lang="en-US" sz="1500" dirty="0"/>
              <a:t>  </a:t>
            </a:r>
            <a:br>
              <a:rPr lang="en-US" sz="1500" dirty="0"/>
            </a:br>
            <a:br>
              <a:rPr lang="en-US" sz="1500" dirty="0"/>
            </a:br>
            <a:r>
              <a:rPr lang="en-US" sz="1500" dirty="0"/>
              <a:t>R vs. Python for Data Science: Summary of Modern Advances. (2018, May 20). Retrieved from </a:t>
            </a:r>
            <a:r>
              <a:rPr lang="en-US" sz="1500" dirty="0">
                <a:hlinkClick r:id="rId7"/>
              </a:rPr>
              <a:t>https://elitedatascience.com/r-vs-python-for-data-science</a:t>
            </a:r>
            <a:r>
              <a:rPr lang="en-US" sz="1500" dirty="0"/>
              <a:t> </a:t>
            </a:r>
            <a:br>
              <a:rPr lang="en-US" sz="1500" dirty="0"/>
            </a:br>
            <a:endParaRPr lang="en-US" sz="1500" dirty="0"/>
          </a:p>
        </p:txBody>
      </p:sp>
      <p:sp>
        <p:nvSpPr>
          <p:cNvPr id="8" name="Subtitle 7">
            <a:extLst>
              <a:ext uri="{FF2B5EF4-FFF2-40B4-BE49-F238E27FC236}">
                <a16:creationId xmlns:a16="http://schemas.microsoft.com/office/drawing/2014/main" id="{4DFC02A1-8C3C-418A-9BEE-070E1F496EB8}"/>
              </a:ext>
            </a:extLst>
          </p:cNvPr>
          <p:cNvSpPr>
            <a:spLocks noGrp="1"/>
          </p:cNvSpPr>
          <p:nvPr>
            <p:ph type="subTitle" idx="1"/>
          </p:nvPr>
        </p:nvSpPr>
        <p:spPr>
          <a:xfrm>
            <a:off x="1967575" y="235503"/>
            <a:ext cx="4378091" cy="817098"/>
          </a:xfrm>
        </p:spPr>
        <p:txBody>
          <a:bodyPr>
            <a:normAutofit/>
          </a:bodyPr>
          <a:lstStyle/>
          <a:p>
            <a:pPr algn="ctr"/>
            <a:r>
              <a:rPr lang="en-US" dirty="0"/>
              <a:t>References</a:t>
            </a:r>
          </a:p>
        </p:txBody>
      </p:sp>
      <p:pic>
        <p:nvPicPr>
          <p:cNvPr id="29" name="Graphic 28" descr="Books">
            <a:extLst>
              <a:ext uri="{FF2B5EF4-FFF2-40B4-BE49-F238E27FC236}">
                <a16:creationId xmlns:a16="http://schemas.microsoft.com/office/drawing/2014/main" id="{07B5B848-F22E-4B5A-8A33-2DE13F869D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11249" y="1711763"/>
            <a:ext cx="3435136" cy="343513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6" name="Rectangle 45">
            <a:extLst>
              <a:ext uri="{FF2B5EF4-FFF2-40B4-BE49-F238E27FC236}">
                <a16:creationId xmlns:a16="http://schemas.microsoft.com/office/drawing/2014/main" id="{107C61DD-437E-4E0C-B474-E3B570B57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29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60" name="Rectangle 43">
            <a:extLst>
              <a:ext uri="{FF2B5EF4-FFF2-40B4-BE49-F238E27FC236}">
                <a16:creationId xmlns:a16="http://schemas.microsoft.com/office/drawing/2014/main" id="{CFD75CA1-DAFF-4157-B565-D6C79409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18"/>
            <a:ext cx="12189867" cy="6860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18345D-CB35-4828-8091-A4630E7FB98E}"/>
              </a:ext>
            </a:extLst>
          </p:cNvPr>
          <p:cNvPicPr>
            <a:picLocks noChangeAspect="1"/>
          </p:cNvPicPr>
          <p:nvPr/>
        </p:nvPicPr>
        <p:blipFill rotWithShape="1">
          <a:blip r:embed="rId3">
            <a:duotone>
              <a:schemeClr val="accent1">
                <a:shade val="45000"/>
                <a:satMod val="135000"/>
              </a:schemeClr>
              <a:prstClr val="white"/>
            </a:duotone>
            <a:alphaModFix amt="35000"/>
            <a:extLst/>
          </a:blip>
          <a:srcRect l="6367" r="9636" b="1"/>
          <a:stretch/>
        </p:blipFill>
        <p:spPr>
          <a:xfrm>
            <a:off x="153" y="10"/>
            <a:ext cx="12191695" cy="6857990"/>
          </a:xfrm>
          <a:prstGeom prst="rect">
            <a:avLst/>
          </a:prstGeom>
        </p:spPr>
      </p:pic>
      <p:pic>
        <p:nvPicPr>
          <p:cNvPr id="61" name="Picture 45">
            <a:extLst>
              <a:ext uri="{FF2B5EF4-FFF2-40B4-BE49-F238E27FC236}">
                <a16:creationId xmlns:a16="http://schemas.microsoft.com/office/drawing/2014/main" id="{B3877CEA-5292-4D2D-A817-0FF65709C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47">
            <a:extLst>
              <a:ext uri="{FF2B5EF4-FFF2-40B4-BE49-F238E27FC236}">
                <a16:creationId xmlns:a16="http://schemas.microsoft.com/office/drawing/2014/main" id="{C8A511EA-8A7D-481B-B261-8E90BD4F2B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49">
            <a:extLst>
              <a:ext uri="{FF2B5EF4-FFF2-40B4-BE49-F238E27FC236}">
                <a16:creationId xmlns:a16="http://schemas.microsoft.com/office/drawing/2014/main" id="{3B07BB3D-24E2-454D-BF62-92926DCAD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1">
            <a:extLst>
              <a:ext uri="{FF2B5EF4-FFF2-40B4-BE49-F238E27FC236}">
                <a16:creationId xmlns:a16="http://schemas.microsoft.com/office/drawing/2014/main" id="{83BB7197-C453-4B1C-9B03-A3DCDF420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3">
            <a:extLst>
              <a:ext uri="{FF2B5EF4-FFF2-40B4-BE49-F238E27FC236}">
                <a16:creationId xmlns:a16="http://schemas.microsoft.com/office/drawing/2014/main" id="{5C730E46-C32B-4107-A6CE-1F51C36E4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7349109"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45606-D361-4152-8FBA-9B1275C8C223}"/>
              </a:ext>
            </a:extLst>
          </p:cNvPr>
          <p:cNvSpPr>
            <a:spLocks noGrp="1"/>
          </p:cNvSpPr>
          <p:nvPr>
            <p:ph type="title"/>
          </p:nvPr>
        </p:nvSpPr>
        <p:spPr>
          <a:xfrm>
            <a:off x="2288014" y="808056"/>
            <a:ext cx="5264297" cy="1077229"/>
          </a:xfrm>
        </p:spPr>
        <p:txBody>
          <a:bodyPr>
            <a:normAutofit/>
          </a:bodyPr>
          <a:lstStyle/>
          <a:p>
            <a:pPr algn="l"/>
            <a:r>
              <a:rPr lang="en-US"/>
              <a:t> R</a:t>
            </a:r>
          </a:p>
        </p:txBody>
      </p:sp>
      <p:sp>
        <p:nvSpPr>
          <p:cNvPr id="66" name="TextBox 55">
            <a:extLst>
              <a:ext uri="{FF2B5EF4-FFF2-40B4-BE49-F238E27FC236}">
                <a16:creationId xmlns:a16="http://schemas.microsoft.com/office/drawing/2014/main" id="{5F09DC96-F1EB-40C4-A5CF-90406BE0F1D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2666"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 name="Content Placeholder 2">
            <a:extLst>
              <a:ext uri="{FF2B5EF4-FFF2-40B4-BE49-F238E27FC236}">
                <a16:creationId xmlns:a16="http://schemas.microsoft.com/office/drawing/2014/main" id="{3EF77701-68A2-470D-8EB1-E0B61EB16C0F}"/>
              </a:ext>
            </a:extLst>
          </p:cNvPr>
          <p:cNvSpPr>
            <a:spLocks noGrp="1"/>
          </p:cNvSpPr>
          <p:nvPr>
            <p:ph idx="1"/>
          </p:nvPr>
        </p:nvSpPr>
        <p:spPr>
          <a:xfrm>
            <a:off x="2288014" y="2052116"/>
            <a:ext cx="5264297" cy="3997828"/>
          </a:xfrm>
        </p:spPr>
        <p:txBody>
          <a:bodyPr>
            <a:normAutofit/>
          </a:bodyPr>
          <a:lstStyle/>
          <a:p>
            <a:pPr>
              <a:lnSpc>
                <a:spcPct val="110000"/>
              </a:lnSpc>
            </a:pPr>
            <a:r>
              <a:rPr lang="en-US" sz="1700"/>
              <a:t>Ross Ihaka and Robert Gentleman created the open-source language R in 1995 as an implementation of the S programming language. </a:t>
            </a:r>
          </a:p>
          <a:p>
            <a:pPr>
              <a:lnSpc>
                <a:spcPct val="110000"/>
              </a:lnSpc>
            </a:pPr>
            <a:r>
              <a:rPr lang="en-US" sz="1700"/>
              <a:t>The purpose was to develop a language that focused on delivering a better and more user-friendly way to do data analysis, statistics and graphical models.</a:t>
            </a:r>
          </a:p>
          <a:p>
            <a:pPr>
              <a:lnSpc>
                <a:spcPct val="110000"/>
              </a:lnSpc>
            </a:pPr>
            <a:r>
              <a:rPr lang="en-US" sz="1700"/>
              <a:t>The main reason for this is that you will find R only in a data science environment; As a general purpose language, Python, on the other hand, is widely used in many fields, such as web development. </a:t>
            </a:r>
          </a:p>
        </p:txBody>
      </p:sp>
      <p:sp>
        <p:nvSpPr>
          <p:cNvPr id="67" name="Rectangle 57">
            <a:extLst>
              <a:ext uri="{FF2B5EF4-FFF2-40B4-BE49-F238E27FC236}">
                <a16:creationId xmlns:a16="http://schemas.microsoft.com/office/drawing/2014/main" id="{77464FFF-4BE3-470B-9CEC-52AD5CCF8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643"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2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F835C2E-3501-47F3-BBBE-E694BF7CE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E939F5-6451-4E41-9680-BD04B9A2D17B}"/>
              </a:ext>
            </a:extLst>
          </p:cNvPr>
          <p:cNvPicPr>
            <a:picLocks noChangeAspect="1"/>
          </p:cNvPicPr>
          <p:nvPr/>
        </p:nvPicPr>
        <p:blipFill rotWithShape="1">
          <a:blip r:embed="rId3">
            <a:duotone>
              <a:schemeClr val="accent1">
                <a:shade val="45000"/>
                <a:satMod val="135000"/>
              </a:schemeClr>
              <a:prstClr val="white"/>
            </a:duotone>
            <a:alphaModFix amt="35000"/>
            <a:extLst/>
          </a:blip>
          <a:srcRect l="1336"/>
          <a:stretch/>
        </p:blipFill>
        <p:spPr>
          <a:xfrm>
            <a:off x="325" y="0"/>
            <a:ext cx="12191675" cy="6858000"/>
          </a:xfrm>
          <a:prstGeom prst="rect">
            <a:avLst/>
          </a:prstGeom>
        </p:spPr>
      </p:pic>
      <p:pic>
        <p:nvPicPr>
          <p:cNvPr id="76" name="Picture 75">
            <a:extLst>
              <a:ext uri="{FF2B5EF4-FFF2-40B4-BE49-F238E27FC236}">
                <a16:creationId xmlns:a16="http://schemas.microsoft.com/office/drawing/2014/main" id="{7DA0DAA9-A318-476D-8337-3B29404BD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8" name="Picture 77">
            <a:extLst>
              <a:ext uri="{FF2B5EF4-FFF2-40B4-BE49-F238E27FC236}">
                <a16:creationId xmlns:a16="http://schemas.microsoft.com/office/drawing/2014/main" id="{C655DA74-66F1-45BB-8A34-2FA700CB6A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0" name="Rectangle 79">
            <a:extLst>
              <a:ext uri="{FF2B5EF4-FFF2-40B4-BE49-F238E27FC236}">
                <a16:creationId xmlns:a16="http://schemas.microsoft.com/office/drawing/2014/main" id="{ACCD6336-DCF7-4107-ABCE-694920334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C8EAD0C-A4CA-43FB-B603-D701F6320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9ED9D28-F524-4489-AC4B-C89247D12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4431479"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86CC2-0B37-49DD-8347-2FBC547308AB}"/>
              </a:ext>
            </a:extLst>
          </p:cNvPr>
          <p:cNvSpPr>
            <a:spLocks noGrp="1"/>
          </p:cNvSpPr>
          <p:nvPr>
            <p:ph type="title"/>
          </p:nvPr>
        </p:nvSpPr>
        <p:spPr>
          <a:xfrm>
            <a:off x="1974738" y="808056"/>
            <a:ext cx="2659944" cy="1294201"/>
          </a:xfrm>
        </p:spPr>
        <p:txBody>
          <a:bodyPr>
            <a:normAutofit/>
          </a:bodyPr>
          <a:lstStyle/>
          <a:p>
            <a:pPr algn="l"/>
            <a:r>
              <a:rPr lang="en-US" sz="2600"/>
              <a:t> Python </a:t>
            </a:r>
          </a:p>
        </p:txBody>
      </p:sp>
      <p:sp>
        <p:nvSpPr>
          <p:cNvPr id="86" name="TextBox 85">
            <a:extLst>
              <a:ext uri="{FF2B5EF4-FFF2-40B4-BE49-F238E27FC236}">
                <a16:creationId xmlns:a16="http://schemas.microsoft.com/office/drawing/2014/main" id="{491E54A7-F3E7-415B-BBD2-4A7AC1DABA9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0645"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 name="Content Placeholder 2">
            <a:extLst>
              <a:ext uri="{FF2B5EF4-FFF2-40B4-BE49-F238E27FC236}">
                <a16:creationId xmlns:a16="http://schemas.microsoft.com/office/drawing/2014/main" id="{AC5D7D85-F302-47DF-B606-8B79E0683816}"/>
              </a:ext>
            </a:extLst>
          </p:cNvPr>
          <p:cNvSpPr>
            <a:spLocks noGrp="1"/>
          </p:cNvSpPr>
          <p:nvPr>
            <p:ph idx="1"/>
          </p:nvPr>
        </p:nvSpPr>
        <p:spPr>
          <a:xfrm>
            <a:off x="1005402" y="1280160"/>
            <a:ext cx="4357334" cy="5273040"/>
          </a:xfrm>
        </p:spPr>
        <p:txBody>
          <a:bodyPr>
            <a:normAutofit/>
          </a:bodyPr>
          <a:lstStyle/>
          <a:p>
            <a:pPr>
              <a:lnSpc>
                <a:spcPct val="110000"/>
              </a:lnSpc>
            </a:pPr>
            <a:r>
              <a:rPr lang="en-US" sz="1600" dirty="0"/>
              <a:t>Python was created by Guido Van </a:t>
            </a:r>
            <a:r>
              <a:rPr lang="en-US" sz="1600" dirty="0" err="1"/>
              <a:t>Rossem</a:t>
            </a:r>
            <a:r>
              <a:rPr lang="en-US" sz="1600" dirty="0"/>
              <a:t> in 1991 and emphasizes productivity and code readability. Programmers that want to delve into data analysis or apply statistical techniques are some of the main users of Python for statistical purposes.</a:t>
            </a:r>
          </a:p>
          <a:p>
            <a:pPr>
              <a:lnSpc>
                <a:spcPct val="110000"/>
              </a:lnSpc>
            </a:pPr>
            <a:r>
              <a:rPr lang="en-US" sz="1600" dirty="0"/>
              <a:t>It’s a flexible language that is great to do something novel, and given its focus on readability and simplicity, its learning curve is relatively low.</a:t>
            </a:r>
          </a:p>
        </p:txBody>
      </p:sp>
      <p:sp>
        <p:nvSpPr>
          <p:cNvPr id="88" name="Rectangle 87">
            <a:extLst>
              <a:ext uri="{FF2B5EF4-FFF2-40B4-BE49-F238E27FC236}">
                <a16:creationId xmlns:a16="http://schemas.microsoft.com/office/drawing/2014/main" id="{50DB54AA-7568-4FC8-AECF-C9BE1411D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755"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54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33C5-0D87-4126-8A36-48E2779EC357}"/>
              </a:ext>
            </a:extLst>
          </p:cNvPr>
          <p:cNvSpPr>
            <a:spLocks noGrp="1"/>
          </p:cNvSpPr>
          <p:nvPr>
            <p:ph type="title"/>
          </p:nvPr>
        </p:nvSpPr>
        <p:spPr>
          <a:xfrm>
            <a:off x="2120508" y="348617"/>
            <a:ext cx="7950984" cy="741629"/>
          </a:xfrm>
        </p:spPr>
        <p:txBody>
          <a:bodyPr/>
          <a:lstStyle/>
          <a:p>
            <a:pPr algn="ctr"/>
            <a:r>
              <a:rPr lang="en-US" dirty="0"/>
              <a:t>Pros of R and  Python </a:t>
            </a:r>
          </a:p>
        </p:txBody>
      </p:sp>
      <p:sp>
        <p:nvSpPr>
          <p:cNvPr id="4" name="Content Placeholder 3">
            <a:extLst>
              <a:ext uri="{FF2B5EF4-FFF2-40B4-BE49-F238E27FC236}">
                <a16:creationId xmlns:a16="http://schemas.microsoft.com/office/drawing/2014/main" id="{6DFCDD87-2E88-44BA-9F37-98D539B04424}"/>
              </a:ext>
            </a:extLst>
          </p:cNvPr>
          <p:cNvSpPr>
            <a:spLocks noGrp="1"/>
          </p:cNvSpPr>
          <p:nvPr>
            <p:ph sz="half" idx="1"/>
          </p:nvPr>
        </p:nvSpPr>
        <p:spPr>
          <a:xfrm>
            <a:off x="973016" y="1072661"/>
            <a:ext cx="4958861" cy="5688624"/>
          </a:xfrm>
        </p:spPr>
        <p:txBody>
          <a:bodyPr>
            <a:normAutofit fontScale="85000" lnSpcReduction="10000"/>
          </a:bodyPr>
          <a:lstStyle/>
          <a:p>
            <a:pPr marL="6160" indent="0" algn="ctr">
              <a:buNone/>
            </a:pPr>
            <a:r>
              <a:rPr lang="en-US" sz="3400" dirty="0">
                <a:solidFill>
                  <a:schemeClr val="accent6">
                    <a:lumMod val="60000"/>
                    <a:lumOff val="40000"/>
                  </a:schemeClr>
                </a:solidFill>
              </a:rPr>
              <a:t>R </a:t>
            </a:r>
          </a:p>
          <a:p>
            <a:pPr algn="just"/>
            <a:r>
              <a:rPr lang="en-US" sz="1900" dirty="0">
                <a:solidFill>
                  <a:schemeClr val="accent6">
                    <a:lumMod val="60000"/>
                    <a:lumOff val="40000"/>
                  </a:schemeClr>
                </a:solidFill>
              </a:rPr>
              <a:t>Pro: A picture says more than a thousands words</a:t>
            </a:r>
          </a:p>
          <a:p>
            <a:pPr marL="6160" indent="0" algn="just">
              <a:buNone/>
            </a:pPr>
            <a:r>
              <a:rPr lang="en-US" sz="1700" dirty="0"/>
              <a:t>Visualized data can often be understood more efficiently and effectively than the raw numbers alone. R and visualization are a perfect match. Some must-see visualization packages are ggplot2, </a:t>
            </a:r>
            <a:r>
              <a:rPr lang="en-US" sz="1700" dirty="0" err="1"/>
              <a:t>ggvis</a:t>
            </a:r>
            <a:r>
              <a:rPr lang="en-US" sz="1700" dirty="0"/>
              <a:t>, </a:t>
            </a:r>
            <a:r>
              <a:rPr lang="en-US" sz="1700" dirty="0" err="1"/>
              <a:t>googleVis</a:t>
            </a:r>
            <a:r>
              <a:rPr lang="en-US" sz="1700" dirty="0"/>
              <a:t> and </a:t>
            </a:r>
            <a:r>
              <a:rPr lang="en-US" sz="1700" dirty="0" err="1"/>
              <a:t>rCharts</a:t>
            </a:r>
            <a:r>
              <a:rPr lang="en-US" sz="1700" dirty="0"/>
              <a:t>.</a:t>
            </a:r>
          </a:p>
          <a:p>
            <a:pPr algn="just"/>
            <a:r>
              <a:rPr lang="en-US" sz="1900" dirty="0">
                <a:solidFill>
                  <a:schemeClr val="accent6">
                    <a:lumMod val="60000"/>
                    <a:lumOff val="40000"/>
                  </a:schemeClr>
                </a:solidFill>
              </a:rPr>
              <a:t>Pro: R ecosystem</a:t>
            </a:r>
          </a:p>
          <a:p>
            <a:pPr marL="6160" indent="0" algn="just">
              <a:buNone/>
            </a:pPr>
            <a:r>
              <a:rPr lang="en-US" sz="1700" dirty="0"/>
              <a:t>R has a rich ecosystem of cutting-edge packages and active community. Packages are available at CRAN, </a:t>
            </a:r>
            <a:r>
              <a:rPr lang="en-US" sz="1700" dirty="0" err="1"/>
              <a:t>BioConductor</a:t>
            </a:r>
            <a:r>
              <a:rPr lang="en-US" sz="1700" dirty="0"/>
              <a:t> and </a:t>
            </a:r>
            <a:r>
              <a:rPr lang="en-US" sz="1700" dirty="0" err="1"/>
              <a:t>Github</a:t>
            </a:r>
            <a:r>
              <a:rPr lang="en-US" sz="1700" dirty="0"/>
              <a:t>. You can search through all R packages at </a:t>
            </a:r>
            <a:r>
              <a:rPr lang="en-US" sz="1700" dirty="0" err="1"/>
              <a:t>Rdocumentation</a:t>
            </a:r>
            <a:r>
              <a:rPr lang="en-US" sz="1700" dirty="0"/>
              <a:t>.</a:t>
            </a:r>
          </a:p>
          <a:p>
            <a:pPr algn="just"/>
            <a:r>
              <a:rPr lang="en-US" sz="1900" dirty="0">
                <a:solidFill>
                  <a:schemeClr val="accent6">
                    <a:lumMod val="60000"/>
                    <a:lumOff val="40000"/>
                  </a:schemeClr>
                </a:solidFill>
              </a:rPr>
              <a:t>Pro: R lingua franca of data science</a:t>
            </a:r>
          </a:p>
          <a:p>
            <a:pPr marL="6160" indent="0" algn="just">
              <a:buNone/>
            </a:pPr>
            <a:r>
              <a:rPr lang="en-US" sz="1700" dirty="0"/>
              <a:t>R is developed by statisticians for statisticians. They can communicate ideas and concepts through R code and packages, you don’t necessarily need a computer science background to get started.  Furthermore, it is increasingly adopted outside of academia.</a:t>
            </a:r>
          </a:p>
        </p:txBody>
      </p:sp>
      <p:sp>
        <p:nvSpPr>
          <p:cNvPr id="5" name="Content Placeholder 4">
            <a:extLst>
              <a:ext uri="{FF2B5EF4-FFF2-40B4-BE49-F238E27FC236}">
                <a16:creationId xmlns:a16="http://schemas.microsoft.com/office/drawing/2014/main" id="{70EAB195-05A0-4721-8355-A674A18BBBC3}"/>
              </a:ext>
            </a:extLst>
          </p:cNvPr>
          <p:cNvSpPr>
            <a:spLocks noGrp="1"/>
          </p:cNvSpPr>
          <p:nvPr>
            <p:ph sz="half" idx="2"/>
          </p:nvPr>
        </p:nvSpPr>
        <p:spPr>
          <a:xfrm>
            <a:off x="6096000" y="1090246"/>
            <a:ext cx="5219700" cy="5310554"/>
          </a:xfrm>
        </p:spPr>
        <p:txBody>
          <a:bodyPr>
            <a:noAutofit/>
          </a:bodyPr>
          <a:lstStyle/>
          <a:p>
            <a:pPr marL="6160" indent="0" algn="ctr">
              <a:buNone/>
            </a:pPr>
            <a:r>
              <a:rPr lang="en-US" dirty="0">
                <a:solidFill>
                  <a:schemeClr val="accent6">
                    <a:lumMod val="60000"/>
                    <a:lumOff val="40000"/>
                  </a:schemeClr>
                </a:solidFill>
              </a:rPr>
              <a:t>Python </a:t>
            </a:r>
          </a:p>
          <a:p>
            <a:r>
              <a:rPr lang="en-US" sz="1600" dirty="0">
                <a:solidFill>
                  <a:schemeClr val="accent6">
                    <a:lumMod val="60000"/>
                    <a:lumOff val="40000"/>
                  </a:schemeClr>
                </a:solidFill>
              </a:rPr>
              <a:t>Pro: </a:t>
            </a:r>
            <a:r>
              <a:rPr lang="en-US" sz="1600" dirty="0" err="1">
                <a:solidFill>
                  <a:schemeClr val="accent6">
                    <a:lumMod val="60000"/>
                    <a:lumOff val="40000"/>
                  </a:schemeClr>
                </a:solidFill>
              </a:rPr>
              <a:t>IPython</a:t>
            </a:r>
            <a:r>
              <a:rPr lang="en-US" sz="1600" dirty="0">
                <a:solidFill>
                  <a:schemeClr val="accent6">
                    <a:lumMod val="60000"/>
                    <a:lumOff val="40000"/>
                  </a:schemeClr>
                </a:solidFill>
              </a:rPr>
              <a:t> Notebook</a:t>
            </a:r>
          </a:p>
          <a:p>
            <a:pPr marL="6160" indent="0">
              <a:buNone/>
            </a:pPr>
            <a:r>
              <a:rPr lang="en-US" sz="1300" dirty="0"/>
              <a:t>The </a:t>
            </a:r>
            <a:r>
              <a:rPr lang="en-US" sz="1300" dirty="0" err="1"/>
              <a:t>IPython</a:t>
            </a:r>
            <a:r>
              <a:rPr lang="en-US" sz="1300" dirty="0"/>
              <a:t> Notebook makes it easier to work with Python and data. You can easily share notebooks with colleagues, without having them to install anything.  This drastically reduces the overhead of organizing code, output and notes files. This will allow you to spend more time doing real work.</a:t>
            </a:r>
          </a:p>
          <a:p>
            <a:r>
              <a:rPr lang="en-US" sz="1600" dirty="0">
                <a:solidFill>
                  <a:schemeClr val="accent6">
                    <a:lumMod val="60000"/>
                    <a:lumOff val="40000"/>
                  </a:schemeClr>
                </a:solidFill>
              </a:rPr>
              <a:t>Pro: A general purpose language</a:t>
            </a:r>
          </a:p>
          <a:p>
            <a:pPr marL="6160" indent="0">
              <a:buNone/>
            </a:pPr>
            <a:r>
              <a:rPr lang="en-US" sz="1300" dirty="0"/>
              <a:t>Python is a general purpose language that is easy and intuitive. This gives it a relatively flat learning curve, and it increases the speed at which you can write a program. In short,  you need less time to code and you have more time to play around with it!</a:t>
            </a:r>
          </a:p>
          <a:p>
            <a:r>
              <a:rPr lang="en-US" sz="1600" dirty="0">
                <a:solidFill>
                  <a:schemeClr val="accent6">
                    <a:lumMod val="60000"/>
                    <a:lumOff val="40000"/>
                  </a:schemeClr>
                </a:solidFill>
              </a:rPr>
              <a:t>Pro: A multi purpose language</a:t>
            </a:r>
          </a:p>
          <a:p>
            <a:pPr marL="6160" indent="0">
              <a:buNone/>
            </a:pPr>
            <a:r>
              <a:rPr lang="en-US" sz="1300" dirty="0"/>
              <a:t>Python brings people with different backgrounds together. As a common, easy to understand language that is known by programmers and that can easily be learnt by statisticians, you can build a single tool that integrates with every part of your workflow.</a:t>
            </a:r>
          </a:p>
        </p:txBody>
      </p:sp>
    </p:spTree>
    <p:extLst>
      <p:ext uri="{BB962C8B-B14F-4D97-AF65-F5344CB8AC3E}">
        <p14:creationId xmlns:p14="http://schemas.microsoft.com/office/powerpoint/2010/main" val="132621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DF99-AF25-4DB8-830A-DC352528592D}"/>
              </a:ext>
            </a:extLst>
          </p:cNvPr>
          <p:cNvSpPr>
            <a:spLocks noGrp="1"/>
          </p:cNvSpPr>
          <p:nvPr>
            <p:ph type="title"/>
          </p:nvPr>
        </p:nvSpPr>
        <p:spPr>
          <a:xfrm>
            <a:off x="2117720" y="665939"/>
            <a:ext cx="7956560" cy="1078348"/>
          </a:xfrm>
        </p:spPr>
        <p:txBody>
          <a:bodyPr/>
          <a:lstStyle/>
          <a:p>
            <a:pPr algn="ctr"/>
            <a:r>
              <a:rPr lang="en-US" dirty="0"/>
              <a:t>Cons of R and Python </a:t>
            </a:r>
          </a:p>
        </p:txBody>
      </p:sp>
      <p:sp>
        <p:nvSpPr>
          <p:cNvPr id="4" name="Text Placeholder 3">
            <a:extLst>
              <a:ext uri="{FF2B5EF4-FFF2-40B4-BE49-F238E27FC236}">
                <a16:creationId xmlns:a16="http://schemas.microsoft.com/office/drawing/2014/main" id="{8776E4CB-41CF-4A33-A374-C6BA81CEBB80}"/>
              </a:ext>
            </a:extLst>
          </p:cNvPr>
          <p:cNvSpPr>
            <a:spLocks noGrp="1"/>
          </p:cNvSpPr>
          <p:nvPr>
            <p:ph type="body" idx="1"/>
          </p:nvPr>
        </p:nvSpPr>
        <p:spPr>
          <a:xfrm>
            <a:off x="1351281" y="1269067"/>
            <a:ext cx="3896467" cy="713818"/>
          </a:xfrm>
        </p:spPr>
        <p:txBody>
          <a:bodyPr/>
          <a:lstStyle/>
          <a:p>
            <a:pPr algn="ctr"/>
            <a:r>
              <a:rPr lang="en-US" dirty="0"/>
              <a:t>R</a:t>
            </a:r>
          </a:p>
        </p:txBody>
      </p:sp>
      <p:sp>
        <p:nvSpPr>
          <p:cNvPr id="5" name="Content Placeholder 4">
            <a:extLst>
              <a:ext uri="{FF2B5EF4-FFF2-40B4-BE49-F238E27FC236}">
                <a16:creationId xmlns:a16="http://schemas.microsoft.com/office/drawing/2014/main" id="{ED82530D-35DB-4CAB-ABDA-DEBD0A51F253}"/>
              </a:ext>
            </a:extLst>
          </p:cNvPr>
          <p:cNvSpPr>
            <a:spLocks noGrp="1"/>
          </p:cNvSpPr>
          <p:nvPr>
            <p:ph sz="half" idx="2"/>
          </p:nvPr>
        </p:nvSpPr>
        <p:spPr>
          <a:xfrm>
            <a:off x="1351281" y="2275840"/>
            <a:ext cx="4500879" cy="4429759"/>
          </a:xfrm>
        </p:spPr>
        <p:txBody>
          <a:bodyPr>
            <a:normAutofit fontScale="77500" lnSpcReduction="20000"/>
          </a:bodyPr>
          <a:lstStyle/>
          <a:p>
            <a:r>
              <a:rPr lang="en-US" dirty="0">
                <a:solidFill>
                  <a:schemeClr val="accent6">
                    <a:lumMod val="60000"/>
                    <a:lumOff val="40000"/>
                  </a:schemeClr>
                </a:solidFill>
              </a:rPr>
              <a:t>Pro/Con: R is slow</a:t>
            </a:r>
          </a:p>
          <a:p>
            <a:pPr marL="6160" indent="0">
              <a:buNone/>
            </a:pPr>
            <a:r>
              <a:rPr lang="en-US" dirty="0"/>
              <a:t>R was developed to make the life of statisticians easier, not the life of your computer. Although R can be experienced as slow due to poorly written code, there are multiple packages to improve R’s performance: </a:t>
            </a:r>
            <a:r>
              <a:rPr lang="en-US" dirty="0" err="1"/>
              <a:t>pqR</a:t>
            </a:r>
            <a:r>
              <a:rPr lang="en-US" dirty="0"/>
              <a:t>, </a:t>
            </a:r>
            <a:r>
              <a:rPr lang="en-US" dirty="0" err="1"/>
              <a:t>renjin</a:t>
            </a:r>
            <a:r>
              <a:rPr lang="en-US" dirty="0"/>
              <a:t> and </a:t>
            </a:r>
            <a:r>
              <a:rPr lang="en-US" dirty="0" err="1"/>
              <a:t>FastR</a:t>
            </a:r>
            <a:r>
              <a:rPr lang="en-US" dirty="0"/>
              <a:t>, Riposte and many more.</a:t>
            </a:r>
          </a:p>
          <a:p>
            <a:endParaRPr lang="en-US" dirty="0"/>
          </a:p>
          <a:p>
            <a:r>
              <a:rPr lang="en-US" dirty="0">
                <a:solidFill>
                  <a:schemeClr val="accent6">
                    <a:lumMod val="60000"/>
                    <a:lumOff val="40000"/>
                  </a:schemeClr>
                </a:solidFill>
              </a:rPr>
              <a:t>Con: R has a steep learning curve</a:t>
            </a:r>
          </a:p>
          <a:p>
            <a:pPr marL="6160" indent="0">
              <a:buNone/>
            </a:pPr>
            <a:r>
              <a:rPr lang="en-US" dirty="0"/>
              <a:t>R’s learning curve is non-trivial, especially if you come from a GUI for your statistical analysis. Even finding packages can be time consuming if you’re not familiar with it.</a:t>
            </a:r>
          </a:p>
        </p:txBody>
      </p:sp>
      <p:sp>
        <p:nvSpPr>
          <p:cNvPr id="6" name="Text Placeholder 5">
            <a:extLst>
              <a:ext uri="{FF2B5EF4-FFF2-40B4-BE49-F238E27FC236}">
                <a16:creationId xmlns:a16="http://schemas.microsoft.com/office/drawing/2014/main" id="{E08F35F3-02E2-4EDB-B9E2-B47076CFDB6D}"/>
              </a:ext>
            </a:extLst>
          </p:cNvPr>
          <p:cNvSpPr>
            <a:spLocks noGrp="1"/>
          </p:cNvSpPr>
          <p:nvPr>
            <p:ph type="body" sz="quarter" idx="3"/>
          </p:nvPr>
        </p:nvSpPr>
        <p:spPr>
          <a:xfrm>
            <a:off x="6534092" y="1296246"/>
            <a:ext cx="3899798" cy="713818"/>
          </a:xfrm>
        </p:spPr>
        <p:txBody>
          <a:bodyPr/>
          <a:lstStyle/>
          <a:p>
            <a:pPr algn="ctr"/>
            <a:r>
              <a:rPr lang="en-US" dirty="0"/>
              <a:t>Python</a:t>
            </a:r>
          </a:p>
        </p:txBody>
      </p:sp>
      <p:sp>
        <p:nvSpPr>
          <p:cNvPr id="7" name="Content Placeholder 6">
            <a:extLst>
              <a:ext uri="{FF2B5EF4-FFF2-40B4-BE49-F238E27FC236}">
                <a16:creationId xmlns:a16="http://schemas.microsoft.com/office/drawing/2014/main" id="{90B3419F-BB5F-4A93-AAA4-C24B737CCB56}"/>
              </a:ext>
            </a:extLst>
          </p:cNvPr>
          <p:cNvSpPr>
            <a:spLocks noGrp="1"/>
          </p:cNvSpPr>
          <p:nvPr>
            <p:ph sz="quarter" idx="4"/>
          </p:nvPr>
        </p:nvSpPr>
        <p:spPr>
          <a:xfrm>
            <a:off x="6451600" y="2275840"/>
            <a:ext cx="4715913" cy="4429759"/>
          </a:xfrm>
        </p:spPr>
        <p:txBody>
          <a:bodyPr>
            <a:normAutofit fontScale="77500" lnSpcReduction="20000"/>
          </a:bodyPr>
          <a:lstStyle/>
          <a:p>
            <a:r>
              <a:rPr lang="en-US" dirty="0">
                <a:solidFill>
                  <a:schemeClr val="accent6">
                    <a:lumMod val="60000"/>
                    <a:lumOff val="40000"/>
                  </a:schemeClr>
                </a:solidFill>
              </a:rPr>
              <a:t>Pro/Con: Visualizations</a:t>
            </a:r>
          </a:p>
          <a:p>
            <a:pPr marL="6160" indent="0">
              <a:buNone/>
            </a:pPr>
            <a:r>
              <a:rPr lang="en-US" dirty="0"/>
              <a:t>Visualizations are an important criteria when choosing data analysis software. Although Python has some nice visualization libraries, such as Seaborn, Bokeh and </a:t>
            </a:r>
            <a:r>
              <a:rPr lang="en-US" dirty="0" err="1"/>
              <a:t>Pygal</a:t>
            </a:r>
            <a:r>
              <a:rPr lang="en-US" dirty="0"/>
              <a:t>, there are maybe too many options to choose from. Moreover, compared to R, visualizations are usually more convoluted, and the results are not always so pleasing to the eye.</a:t>
            </a:r>
          </a:p>
          <a:p>
            <a:endParaRPr lang="en-US" dirty="0"/>
          </a:p>
          <a:p>
            <a:r>
              <a:rPr lang="en-US" dirty="0">
                <a:solidFill>
                  <a:schemeClr val="accent6">
                    <a:lumMod val="60000"/>
                    <a:lumOff val="40000"/>
                  </a:schemeClr>
                </a:solidFill>
              </a:rPr>
              <a:t>Con: Python is a challenger</a:t>
            </a:r>
          </a:p>
          <a:p>
            <a:pPr marL="6160" indent="0">
              <a:buNone/>
            </a:pPr>
            <a:r>
              <a:rPr lang="en-US" dirty="0"/>
              <a:t>Python is a challenger to R. It does not offer an alternative to the hundreds of essential R packages.  Although it’s catching up, it’s still unclear if this will make people give up R?</a:t>
            </a:r>
          </a:p>
        </p:txBody>
      </p:sp>
    </p:spTree>
    <p:extLst>
      <p:ext uri="{BB962C8B-B14F-4D97-AF65-F5344CB8AC3E}">
        <p14:creationId xmlns:p14="http://schemas.microsoft.com/office/powerpoint/2010/main" val="343002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C400-9465-445F-891B-D5A96D6DCF5F}"/>
              </a:ext>
            </a:extLst>
          </p:cNvPr>
          <p:cNvSpPr>
            <a:spLocks noGrp="1"/>
          </p:cNvSpPr>
          <p:nvPr>
            <p:ph type="title"/>
          </p:nvPr>
        </p:nvSpPr>
        <p:spPr>
          <a:xfrm>
            <a:off x="2233739" y="808056"/>
            <a:ext cx="7958331" cy="1077229"/>
          </a:xfrm>
        </p:spPr>
        <p:txBody>
          <a:bodyPr>
            <a:normAutofit fontScale="90000"/>
          </a:bodyPr>
          <a:lstStyle/>
          <a:p>
            <a:pPr algn="ctr"/>
            <a:r>
              <a:rPr lang="en-US"/>
              <a:t>Advances in Modern R and Python for Data Science</a:t>
            </a:r>
            <a:br>
              <a:rPr lang="en-US"/>
            </a:br>
            <a:endParaRPr lang="en-US" dirty="0"/>
          </a:p>
        </p:txBody>
      </p:sp>
      <p:sp>
        <p:nvSpPr>
          <p:cNvPr id="3" name="Content Placeholder 2">
            <a:extLst>
              <a:ext uri="{FF2B5EF4-FFF2-40B4-BE49-F238E27FC236}">
                <a16:creationId xmlns:a16="http://schemas.microsoft.com/office/drawing/2014/main" id="{E5EE60CA-6F2B-484B-AEF9-09CBF245308F}"/>
              </a:ext>
            </a:extLst>
          </p:cNvPr>
          <p:cNvSpPr>
            <a:spLocks noGrp="1"/>
          </p:cNvSpPr>
          <p:nvPr>
            <p:ph idx="1"/>
          </p:nvPr>
        </p:nvSpPr>
        <p:spPr>
          <a:xfrm>
            <a:off x="1290320" y="1971040"/>
            <a:ext cx="9279819" cy="4078904"/>
          </a:xfrm>
        </p:spPr>
        <p:txBody>
          <a:bodyPr/>
          <a:lstStyle/>
          <a:p>
            <a:pPr marL="6160" indent="0">
              <a:buNone/>
            </a:pPr>
            <a:r>
              <a:rPr lang="en-US" dirty="0">
                <a:solidFill>
                  <a:schemeClr val="accent6">
                    <a:lumMod val="60000"/>
                    <a:lumOff val="40000"/>
                  </a:schemeClr>
                </a:solidFill>
              </a:rPr>
              <a:t>1. Collecting Data</a:t>
            </a:r>
          </a:p>
          <a:p>
            <a:pPr marL="6160" indent="0">
              <a:buNone/>
            </a:pPr>
            <a:r>
              <a:rPr lang="en-US" dirty="0">
                <a:solidFill>
                  <a:schemeClr val="accent6">
                    <a:lumMod val="60000"/>
                    <a:lumOff val="40000"/>
                  </a:schemeClr>
                </a:solidFill>
              </a:rPr>
              <a:t>2. Data Visualization</a:t>
            </a:r>
          </a:p>
          <a:p>
            <a:pPr marL="6160" indent="0">
              <a:buNone/>
            </a:pPr>
            <a:r>
              <a:rPr lang="en-US" dirty="0">
                <a:solidFill>
                  <a:schemeClr val="accent6">
                    <a:lumMod val="60000"/>
                    <a:lumOff val="40000"/>
                  </a:schemeClr>
                </a:solidFill>
              </a:rPr>
              <a:t>3. Cleaning &amp; Transforming Data</a:t>
            </a:r>
          </a:p>
          <a:p>
            <a:pPr marL="6160" indent="0">
              <a:buNone/>
            </a:pPr>
            <a:r>
              <a:rPr lang="en-US" dirty="0">
                <a:solidFill>
                  <a:schemeClr val="accent6">
                    <a:lumMod val="60000"/>
                    <a:lumOff val="40000"/>
                  </a:schemeClr>
                </a:solidFill>
              </a:rPr>
              <a:t>4. Modeling</a:t>
            </a:r>
          </a:p>
        </p:txBody>
      </p:sp>
      <p:pic>
        <p:nvPicPr>
          <p:cNvPr id="4" name="Picture 3">
            <a:extLst>
              <a:ext uri="{FF2B5EF4-FFF2-40B4-BE49-F238E27FC236}">
                <a16:creationId xmlns:a16="http://schemas.microsoft.com/office/drawing/2014/main" id="{B4D35E62-9396-4E8F-9D1C-E69BD5B4084E}"/>
              </a:ext>
            </a:extLst>
          </p:cNvPr>
          <p:cNvPicPr>
            <a:picLocks noChangeAspect="1"/>
          </p:cNvPicPr>
          <p:nvPr/>
        </p:nvPicPr>
        <p:blipFill>
          <a:blip r:embed="rId2"/>
          <a:stretch>
            <a:fillRect/>
          </a:stretch>
        </p:blipFill>
        <p:spPr>
          <a:xfrm>
            <a:off x="5723977" y="2743106"/>
            <a:ext cx="5177703" cy="2908362"/>
          </a:xfrm>
          <a:prstGeom prst="rect">
            <a:avLst/>
          </a:prstGeom>
        </p:spPr>
      </p:pic>
    </p:spTree>
    <p:extLst>
      <p:ext uri="{BB962C8B-B14F-4D97-AF65-F5344CB8AC3E}">
        <p14:creationId xmlns:p14="http://schemas.microsoft.com/office/powerpoint/2010/main" val="34539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A3A05-5C6D-4AA6-96CB-16407FC64B5E}"/>
              </a:ext>
            </a:extLst>
          </p:cNvPr>
          <p:cNvSpPr>
            <a:spLocks noGrp="1"/>
          </p:cNvSpPr>
          <p:nvPr>
            <p:ph type="title"/>
          </p:nvPr>
        </p:nvSpPr>
        <p:spPr>
          <a:xfrm>
            <a:off x="1986447" y="228525"/>
            <a:ext cx="7956560" cy="1078348"/>
          </a:xfrm>
        </p:spPr>
        <p:txBody>
          <a:bodyPr/>
          <a:lstStyle/>
          <a:p>
            <a:pPr algn="ctr"/>
            <a:r>
              <a:rPr lang="en-US" dirty="0"/>
              <a:t>Collecting Data</a:t>
            </a:r>
            <a:br>
              <a:rPr lang="en-US" dirty="0"/>
            </a:br>
            <a:endParaRPr lang="en-US" dirty="0"/>
          </a:p>
        </p:txBody>
      </p:sp>
      <p:sp>
        <p:nvSpPr>
          <p:cNvPr id="5" name="Text Placeholder 4">
            <a:extLst>
              <a:ext uri="{FF2B5EF4-FFF2-40B4-BE49-F238E27FC236}">
                <a16:creationId xmlns:a16="http://schemas.microsoft.com/office/drawing/2014/main" id="{28809E48-BE56-4234-9C65-DB77A39FF4D8}"/>
              </a:ext>
            </a:extLst>
          </p:cNvPr>
          <p:cNvSpPr>
            <a:spLocks noGrp="1"/>
          </p:cNvSpPr>
          <p:nvPr>
            <p:ph type="body" idx="1"/>
          </p:nvPr>
        </p:nvSpPr>
        <p:spPr>
          <a:xfrm>
            <a:off x="1292470" y="836470"/>
            <a:ext cx="3896467" cy="470403"/>
          </a:xfrm>
        </p:spPr>
        <p:txBody>
          <a:bodyPr/>
          <a:lstStyle/>
          <a:p>
            <a:pPr algn="ctr"/>
            <a:r>
              <a:rPr lang="en-US" dirty="0"/>
              <a:t>R</a:t>
            </a:r>
          </a:p>
        </p:txBody>
      </p:sp>
      <p:sp>
        <p:nvSpPr>
          <p:cNvPr id="6" name="Content Placeholder 5">
            <a:extLst>
              <a:ext uri="{FF2B5EF4-FFF2-40B4-BE49-F238E27FC236}">
                <a16:creationId xmlns:a16="http://schemas.microsoft.com/office/drawing/2014/main" id="{C7357D82-C174-4A0B-8B37-ECE68864559C}"/>
              </a:ext>
            </a:extLst>
          </p:cNvPr>
          <p:cNvSpPr>
            <a:spLocks noGrp="1"/>
          </p:cNvSpPr>
          <p:nvPr>
            <p:ph sz="half" idx="2"/>
          </p:nvPr>
        </p:nvSpPr>
        <p:spPr>
          <a:xfrm>
            <a:off x="1011116" y="1578221"/>
            <a:ext cx="4317021" cy="5051254"/>
          </a:xfrm>
        </p:spPr>
        <p:txBody>
          <a:bodyPr>
            <a:normAutofit fontScale="55000" lnSpcReduction="20000"/>
          </a:bodyPr>
          <a:lstStyle/>
          <a:p>
            <a:pPr marL="6160" indent="0">
              <a:buNone/>
            </a:pPr>
            <a:r>
              <a:rPr lang="en-US" sz="2600" dirty="0"/>
              <a:t>Feather (Fast reading and writing of data to disk)</a:t>
            </a:r>
          </a:p>
          <a:p>
            <a:r>
              <a:rPr lang="en-US" dirty="0">
                <a:solidFill>
                  <a:schemeClr val="accent6">
                    <a:lumMod val="60000"/>
                    <a:lumOff val="40000"/>
                  </a:schemeClr>
                </a:solidFill>
              </a:rPr>
              <a:t>Same as for Python</a:t>
            </a:r>
          </a:p>
          <a:p>
            <a:pPr marL="6160" indent="0">
              <a:buNone/>
            </a:pPr>
            <a:r>
              <a:rPr lang="en-US" dirty="0">
                <a:solidFill>
                  <a:schemeClr val="accent6">
                    <a:lumMod val="60000"/>
                    <a:lumOff val="40000"/>
                  </a:schemeClr>
                </a:solidFill>
              </a:rPr>
              <a:t>Haven (Interacts with SAS, Stata, SPSS data)</a:t>
            </a:r>
          </a:p>
          <a:p>
            <a:r>
              <a:rPr lang="en-US" dirty="0">
                <a:solidFill>
                  <a:schemeClr val="accent6">
                    <a:lumMod val="60000"/>
                    <a:lumOff val="40000"/>
                  </a:schemeClr>
                </a:solidFill>
              </a:rPr>
              <a:t>Reads SAS and brings it into a </a:t>
            </a:r>
            <a:r>
              <a:rPr lang="en-US" dirty="0" err="1">
                <a:solidFill>
                  <a:schemeClr val="accent6">
                    <a:lumMod val="60000"/>
                    <a:lumOff val="40000"/>
                  </a:schemeClr>
                </a:solidFill>
              </a:rPr>
              <a:t>dataframe</a:t>
            </a:r>
            <a:endParaRPr lang="en-US" dirty="0">
              <a:solidFill>
                <a:schemeClr val="accent6">
                  <a:lumMod val="60000"/>
                  <a:lumOff val="40000"/>
                </a:schemeClr>
              </a:solidFill>
            </a:endParaRPr>
          </a:p>
          <a:p>
            <a:pPr marL="6160" indent="0">
              <a:buNone/>
            </a:pPr>
            <a:endParaRPr lang="en-US" dirty="0"/>
          </a:p>
          <a:p>
            <a:pPr marL="6160" indent="0">
              <a:buNone/>
            </a:pPr>
            <a:r>
              <a:rPr lang="en-US" sz="2500" dirty="0" err="1"/>
              <a:t>Readr</a:t>
            </a:r>
            <a:r>
              <a:rPr lang="en-US" sz="2500" dirty="0"/>
              <a:t> (Reimplements read.csv into something better)</a:t>
            </a:r>
          </a:p>
          <a:p>
            <a:r>
              <a:rPr lang="en-US" dirty="0">
                <a:solidFill>
                  <a:schemeClr val="accent6">
                    <a:lumMod val="60000"/>
                    <a:lumOff val="40000"/>
                  </a:schemeClr>
                </a:solidFill>
              </a:rPr>
              <a:t>read.csv sucks because it takes strings into factors, it’s slow, </a:t>
            </a:r>
            <a:r>
              <a:rPr lang="en-US" dirty="0" err="1">
                <a:solidFill>
                  <a:schemeClr val="accent6">
                    <a:lumMod val="60000"/>
                    <a:lumOff val="40000"/>
                  </a:schemeClr>
                </a:solidFill>
              </a:rPr>
              <a:t>etc</a:t>
            </a:r>
            <a:endParaRPr lang="en-US" dirty="0">
              <a:solidFill>
                <a:schemeClr val="accent6">
                  <a:lumMod val="60000"/>
                  <a:lumOff val="40000"/>
                </a:schemeClr>
              </a:solidFill>
            </a:endParaRPr>
          </a:p>
          <a:p>
            <a:r>
              <a:rPr lang="en-US" dirty="0">
                <a:solidFill>
                  <a:schemeClr val="accent6">
                    <a:lumMod val="60000"/>
                    <a:lumOff val="40000"/>
                  </a:schemeClr>
                </a:solidFill>
              </a:rPr>
              <a:t>Creates a contract for what the data features should be, making it more robust to use in production</a:t>
            </a:r>
          </a:p>
          <a:p>
            <a:r>
              <a:rPr lang="en-US" dirty="0">
                <a:solidFill>
                  <a:schemeClr val="accent6">
                    <a:lumMod val="60000"/>
                    <a:lumOff val="40000"/>
                  </a:schemeClr>
                </a:solidFill>
              </a:rPr>
              <a:t>Much faster than read.csv</a:t>
            </a:r>
          </a:p>
          <a:p>
            <a:pPr marL="6160" indent="0">
              <a:buNone/>
            </a:pPr>
            <a:endParaRPr lang="en-US" dirty="0"/>
          </a:p>
          <a:p>
            <a:pPr marL="6160" indent="0">
              <a:buNone/>
            </a:pPr>
            <a:r>
              <a:rPr lang="en-US" sz="2500" dirty="0" err="1"/>
              <a:t>JsonLite</a:t>
            </a:r>
            <a:r>
              <a:rPr lang="en-US" sz="2500" dirty="0"/>
              <a:t> (Handles JSON data)</a:t>
            </a:r>
          </a:p>
          <a:p>
            <a:r>
              <a:rPr lang="en-US" dirty="0">
                <a:solidFill>
                  <a:schemeClr val="accent6">
                    <a:lumMod val="60000"/>
                    <a:lumOff val="40000"/>
                  </a:schemeClr>
                </a:solidFill>
              </a:rPr>
              <a:t>Intelligently turns JSON into matrices or </a:t>
            </a:r>
            <a:r>
              <a:rPr lang="en-US" dirty="0" err="1">
                <a:solidFill>
                  <a:schemeClr val="accent6">
                    <a:lumMod val="60000"/>
                    <a:lumOff val="40000"/>
                  </a:schemeClr>
                </a:solidFill>
              </a:rPr>
              <a:t>dataframes</a:t>
            </a:r>
            <a:endParaRPr lang="en-US" dirty="0">
              <a:solidFill>
                <a:schemeClr val="accent6">
                  <a:lumMod val="60000"/>
                  <a:lumOff val="40000"/>
                </a:schemeClr>
              </a:solidFill>
            </a:endParaRPr>
          </a:p>
        </p:txBody>
      </p:sp>
      <p:sp>
        <p:nvSpPr>
          <p:cNvPr id="7" name="Text Placeholder 6">
            <a:extLst>
              <a:ext uri="{FF2B5EF4-FFF2-40B4-BE49-F238E27FC236}">
                <a16:creationId xmlns:a16="http://schemas.microsoft.com/office/drawing/2014/main" id="{E973D340-3692-45B5-88A0-3FEEE58C70E4}"/>
              </a:ext>
            </a:extLst>
          </p:cNvPr>
          <p:cNvSpPr>
            <a:spLocks noGrp="1"/>
          </p:cNvSpPr>
          <p:nvPr>
            <p:ph type="body" sz="quarter" idx="3"/>
          </p:nvPr>
        </p:nvSpPr>
        <p:spPr>
          <a:xfrm>
            <a:off x="6868858" y="856745"/>
            <a:ext cx="3899798" cy="470402"/>
          </a:xfrm>
        </p:spPr>
        <p:txBody>
          <a:bodyPr/>
          <a:lstStyle/>
          <a:p>
            <a:r>
              <a:rPr lang="en-US" dirty="0"/>
              <a:t>Python </a:t>
            </a:r>
          </a:p>
        </p:txBody>
      </p:sp>
      <p:sp>
        <p:nvSpPr>
          <p:cNvPr id="8" name="Content Placeholder 7">
            <a:extLst>
              <a:ext uri="{FF2B5EF4-FFF2-40B4-BE49-F238E27FC236}">
                <a16:creationId xmlns:a16="http://schemas.microsoft.com/office/drawing/2014/main" id="{D70FA14E-0385-419D-BAA2-CFC1EEEF7685}"/>
              </a:ext>
            </a:extLst>
          </p:cNvPr>
          <p:cNvSpPr>
            <a:spLocks noGrp="1"/>
          </p:cNvSpPr>
          <p:nvPr>
            <p:ph sz="quarter" idx="4"/>
          </p:nvPr>
        </p:nvSpPr>
        <p:spPr>
          <a:xfrm>
            <a:off x="5529806" y="1450732"/>
            <a:ext cx="5856232" cy="5292968"/>
          </a:xfrm>
        </p:spPr>
        <p:txBody>
          <a:bodyPr>
            <a:noAutofit/>
          </a:bodyPr>
          <a:lstStyle/>
          <a:p>
            <a:pPr marL="6160" indent="0">
              <a:buNone/>
            </a:pPr>
            <a:r>
              <a:rPr lang="en-US" sz="1400" dirty="0"/>
              <a:t>Feather (Fast reading and writing of data to disk)</a:t>
            </a:r>
          </a:p>
          <a:p>
            <a:pPr>
              <a:lnSpc>
                <a:spcPct val="100000"/>
              </a:lnSpc>
            </a:pPr>
            <a:r>
              <a:rPr lang="en-US" sz="1000" dirty="0">
                <a:solidFill>
                  <a:schemeClr val="accent6">
                    <a:lumMod val="60000"/>
                    <a:lumOff val="40000"/>
                  </a:schemeClr>
                </a:solidFill>
              </a:rPr>
              <a:t>Fast, lightweight, easy-to-use binary format for filetypes</a:t>
            </a:r>
          </a:p>
          <a:p>
            <a:pPr>
              <a:lnSpc>
                <a:spcPct val="100000"/>
              </a:lnSpc>
            </a:pPr>
            <a:r>
              <a:rPr lang="en-US" sz="1000" dirty="0">
                <a:solidFill>
                  <a:schemeClr val="accent6">
                    <a:lumMod val="60000"/>
                    <a:lumOff val="40000"/>
                  </a:schemeClr>
                </a:solidFill>
              </a:rPr>
              <a:t>Makes pushing data frames in and out of memory as simply as possible</a:t>
            </a:r>
          </a:p>
          <a:p>
            <a:pPr>
              <a:lnSpc>
                <a:spcPct val="100000"/>
              </a:lnSpc>
            </a:pPr>
            <a:r>
              <a:rPr lang="en-US" sz="1000" dirty="0">
                <a:solidFill>
                  <a:schemeClr val="accent6">
                    <a:lumMod val="60000"/>
                    <a:lumOff val="40000"/>
                  </a:schemeClr>
                </a:solidFill>
              </a:rPr>
              <a:t>Language agnostic (works across Python and R)</a:t>
            </a:r>
          </a:p>
          <a:p>
            <a:pPr>
              <a:lnSpc>
                <a:spcPct val="100000"/>
              </a:lnSpc>
            </a:pPr>
            <a:r>
              <a:rPr lang="en-US" sz="1000" dirty="0">
                <a:solidFill>
                  <a:schemeClr val="accent6">
                    <a:lumMod val="60000"/>
                    <a:lumOff val="40000"/>
                  </a:schemeClr>
                </a:solidFill>
              </a:rPr>
              <a:t>High read and write performance (600 MB/s vs 70 MB/s of CSVs)</a:t>
            </a:r>
          </a:p>
          <a:p>
            <a:pPr>
              <a:lnSpc>
                <a:spcPct val="100000"/>
              </a:lnSpc>
            </a:pPr>
            <a:r>
              <a:rPr lang="en-US" sz="1000" dirty="0">
                <a:solidFill>
                  <a:schemeClr val="accent6">
                    <a:lumMod val="60000"/>
                    <a:lumOff val="40000"/>
                  </a:schemeClr>
                </a:solidFill>
              </a:rPr>
              <a:t>Great for passing data from one language to another in your pipeline</a:t>
            </a:r>
          </a:p>
          <a:p>
            <a:pPr marL="6160" indent="0">
              <a:buNone/>
            </a:pPr>
            <a:r>
              <a:rPr lang="en-US" sz="1400" dirty="0"/>
              <a:t>Ibis (Pythonic way of accessing datasets)</a:t>
            </a:r>
          </a:p>
          <a:p>
            <a:r>
              <a:rPr lang="en-US" sz="1000" dirty="0">
                <a:solidFill>
                  <a:schemeClr val="accent6">
                    <a:lumMod val="60000"/>
                    <a:lumOff val="40000"/>
                  </a:schemeClr>
                </a:solidFill>
              </a:rPr>
              <a:t>Bridges the gap between local Python environments and remote storages like Hadoop or SQL</a:t>
            </a:r>
          </a:p>
          <a:p>
            <a:r>
              <a:rPr lang="en-US" sz="1000" dirty="0">
                <a:solidFill>
                  <a:schemeClr val="accent6">
                    <a:lumMod val="60000"/>
                    <a:lumOff val="40000"/>
                  </a:schemeClr>
                </a:solidFill>
              </a:rPr>
              <a:t>Integrates with the rest of the Python ecosystem</a:t>
            </a:r>
          </a:p>
          <a:p>
            <a:pPr marL="6160" indent="0">
              <a:buNone/>
            </a:pPr>
            <a:r>
              <a:rPr lang="en-US" sz="1100" dirty="0" err="1"/>
              <a:t>ParaText</a:t>
            </a:r>
            <a:r>
              <a:rPr lang="en-US" sz="1100" dirty="0"/>
              <a:t> (Fastest way to get fixed records and delimited data off of disk and into RAM)</a:t>
            </a:r>
          </a:p>
          <a:p>
            <a:r>
              <a:rPr lang="en-US" sz="1000" dirty="0">
                <a:solidFill>
                  <a:schemeClr val="accent6">
                    <a:lumMod val="60000"/>
                    <a:lumOff val="40000"/>
                  </a:schemeClr>
                </a:solidFill>
              </a:rPr>
              <a:t>Integrates with Pandas:  </a:t>
            </a:r>
            <a:r>
              <a:rPr lang="en-US" sz="1000" dirty="0" err="1">
                <a:solidFill>
                  <a:schemeClr val="accent6">
                    <a:lumMod val="60000"/>
                    <a:lumOff val="40000"/>
                  </a:schemeClr>
                </a:solidFill>
              </a:rPr>
              <a:t>paratext.load_csv_to_pandas</a:t>
            </a:r>
            <a:r>
              <a:rPr lang="en-US" sz="1000" dirty="0">
                <a:solidFill>
                  <a:schemeClr val="accent6">
                    <a:lumMod val="60000"/>
                    <a:lumOff val="40000"/>
                  </a:schemeClr>
                </a:solidFill>
              </a:rPr>
              <a:t>("data.csv")</a:t>
            </a:r>
          </a:p>
          <a:p>
            <a:r>
              <a:rPr lang="en-US" sz="1000" dirty="0">
                <a:solidFill>
                  <a:schemeClr val="accent6">
                    <a:lumMod val="60000"/>
                    <a:lumOff val="40000"/>
                  </a:schemeClr>
                </a:solidFill>
              </a:rPr>
              <a:t>Enables CSV reading of up to 2.5GB a second</a:t>
            </a:r>
          </a:p>
          <a:p>
            <a:pPr marL="6160" indent="0">
              <a:buNone/>
            </a:pPr>
            <a:r>
              <a:rPr lang="en-US" sz="1400" dirty="0" err="1"/>
              <a:t>bcolz</a:t>
            </a:r>
            <a:r>
              <a:rPr lang="en-US" sz="1400" dirty="0"/>
              <a:t> (Helps you deal with data that’s larger than your RAM)</a:t>
            </a:r>
          </a:p>
          <a:p>
            <a:r>
              <a:rPr lang="en-US" sz="1000" dirty="0">
                <a:solidFill>
                  <a:schemeClr val="accent6">
                    <a:lumMod val="60000"/>
                    <a:lumOff val="40000"/>
                  </a:schemeClr>
                </a:solidFill>
              </a:rPr>
              <a:t>Compressed columnar storage</a:t>
            </a:r>
          </a:p>
          <a:p>
            <a:r>
              <a:rPr lang="en-US" sz="1000" dirty="0">
                <a:solidFill>
                  <a:schemeClr val="accent6">
                    <a:lumMod val="60000"/>
                    <a:lumOff val="40000"/>
                  </a:schemeClr>
                </a:solidFill>
              </a:rPr>
              <a:t>You have the ability to define a Pandas-like data structure, compress it, and store it in memory</a:t>
            </a:r>
          </a:p>
          <a:p>
            <a:r>
              <a:rPr lang="en-US" sz="1000" dirty="0">
                <a:solidFill>
                  <a:schemeClr val="accent6">
                    <a:lumMod val="60000"/>
                    <a:lumOff val="40000"/>
                  </a:schemeClr>
                </a:solidFill>
              </a:rPr>
              <a:t>Helps get around the performance bottleneck of querying from slower memory</a:t>
            </a:r>
          </a:p>
        </p:txBody>
      </p:sp>
    </p:spTree>
    <p:extLst>
      <p:ext uri="{BB962C8B-B14F-4D97-AF65-F5344CB8AC3E}">
        <p14:creationId xmlns:p14="http://schemas.microsoft.com/office/powerpoint/2010/main" val="392543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A017-A9B3-416C-ACAA-43A65F11FD72}"/>
              </a:ext>
            </a:extLst>
          </p:cNvPr>
          <p:cNvSpPr>
            <a:spLocks noGrp="1"/>
          </p:cNvSpPr>
          <p:nvPr>
            <p:ph type="title"/>
          </p:nvPr>
        </p:nvSpPr>
        <p:spPr>
          <a:xfrm>
            <a:off x="2117720" y="181564"/>
            <a:ext cx="7956560" cy="753671"/>
          </a:xfrm>
        </p:spPr>
        <p:txBody>
          <a:bodyPr>
            <a:normAutofit fontScale="90000"/>
          </a:bodyPr>
          <a:lstStyle/>
          <a:p>
            <a:pPr algn="ctr"/>
            <a:r>
              <a:rPr lang="en-US" dirty="0"/>
              <a:t>Data Visualization</a:t>
            </a:r>
            <a:br>
              <a:rPr lang="en-US" dirty="0"/>
            </a:br>
            <a:endParaRPr lang="en-US" dirty="0"/>
          </a:p>
        </p:txBody>
      </p:sp>
      <p:sp>
        <p:nvSpPr>
          <p:cNvPr id="3" name="Text Placeholder 2">
            <a:extLst>
              <a:ext uri="{FF2B5EF4-FFF2-40B4-BE49-F238E27FC236}">
                <a16:creationId xmlns:a16="http://schemas.microsoft.com/office/drawing/2014/main" id="{CF4CAFE0-25BC-4D22-BAA1-B0892947E471}"/>
              </a:ext>
            </a:extLst>
          </p:cNvPr>
          <p:cNvSpPr>
            <a:spLocks noGrp="1"/>
          </p:cNvSpPr>
          <p:nvPr>
            <p:ph type="body" idx="1"/>
          </p:nvPr>
        </p:nvSpPr>
        <p:spPr>
          <a:xfrm>
            <a:off x="1255270" y="651510"/>
            <a:ext cx="3896467" cy="532592"/>
          </a:xfrm>
        </p:spPr>
        <p:txBody>
          <a:bodyPr/>
          <a:lstStyle/>
          <a:p>
            <a:pPr algn="ctr"/>
            <a:r>
              <a:rPr lang="en-US" dirty="0"/>
              <a:t>R</a:t>
            </a:r>
          </a:p>
        </p:txBody>
      </p:sp>
      <p:sp>
        <p:nvSpPr>
          <p:cNvPr id="4" name="Content Placeholder 3">
            <a:extLst>
              <a:ext uri="{FF2B5EF4-FFF2-40B4-BE49-F238E27FC236}">
                <a16:creationId xmlns:a16="http://schemas.microsoft.com/office/drawing/2014/main" id="{1A18D6D3-2AD2-4FF3-8952-EC9AA9C114CC}"/>
              </a:ext>
            </a:extLst>
          </p:cNvPr>
          <p:cNvSpPr>
            <a:spLocks noGrp="1"/>
          </p:cNvSpPr>
          <p:nvPr>
            <p:ph sz="half" idx="2"/>
          </p:nvPr>
        </p:nvSpPr>
        <p:spPr>
          <a:xfrm>
            <a:off x="1070632" y="1197202"/>
            <a:ext cx="4653161" cy="5350319"/>
          </a:xfrm>
        </p:spPr>
        <p:txBody>
          <a:bodyPr>
            <a:normAutofit lnSpcReduction="10000"/>
          </a:bodyPr>
          <a:lstStyle/>
          <a:p>
            <a:pPr marL="6160" indent="0">
              <a:buNone/>
            </a:pPr>
            <a:r>
              <a:rPr lang="en-US" sz="1700" dirty="0"/>
              <a:t>ggplot2 (ggplot2 was recently massively upgraded)</a:t>
            </a:r>
          </a:p>
          <a:p>
            <a:r>
              <a:rPr lang="en-US" sz="1300" dirty="0">
                <a:solidFill>
                  <a:schemeClr val="accent6">
                    <a:lumMod val="60000"/>
                    <a:lumOff val="40000"/>
                  </a:schemeClr>
                </a:solidFill>
              </a:rPr>
              <a:t>Recently had a very significant upgrade (to the point where old code will break)</a:t>
            </a:r>
          </a:p>
          <a:p>
            <a:r>
              <a:rPr lang="en-US" sz="1300" dirty="0">
                <a:solidFill>
                  <a:schemeClr val="accent6">
                    <a:lumMod val="60000"/>
                    <a:lumOff val="40000"/>
                  </a:schemeClr>
                </a:solidFill>
              </a:rPr>
              <a:t>You can do faceting and zoom into facets</a:t>
            </a:r>
          </a:p>
          <a:p>
            <a:pPr marL="6160" indent="0">
              <a:buNone/>
            </a:pPr>
            <a:r>
              <a:rPr lang="en-US" sz="1700" dirty="0" err="1"/>
              <a:t>htmlwidgets</a:t>
            </a:r>
            <a:r>
              <a:rPr lang="en-US" sz="1700" dirty="0"/>
              <a:t> (Reusable components)</a:t>
            </a:r>
          </a:p>
          <a:p>
            <a:r>
              <a:rPr lang="en-US" sz="1300" dirty="0">
                <a:solidFill>
                  <a:schemeClr val="accent6">
                    <a:lumMod val="60000"/>
                    <a:lumOff val="40000"/>
                  </a:schemeClr>
                </a:solidFill>
              </a:rPr>
              <a:t>Brings of the best of JavaScript visualization to R</a:t>
            </a:r>
          </a:p>
          <a:p>
            <a:r>
              <a:rPr lang="en-US" sz="1300" dirty="0">
                <a:solidFill>
                  <a:schemeClr val="accent6">
                    <a:lumMod val="60000"/>
                    <a:lumOff val="40000"/>
                  </a:schemeClr>
                </a:solidFill>
              </a:rPr>
              <a:t>Has a fantastic gallery you can borrow steal from</a:t>
            </a:r>
          </a:p>
          <a:p>
            <a:pPr marL="6160" indent="0">
              <a:buNone/>
            </a:pPr>
            <a:r>
              <a:rPr lang="en-US" sz="1600" dirty="0"/>
              <a:t>Leaflet (Interactive maps for the web)</a:t>
            </a:r>
          </a:p>
          <a:p>
            <a:r>
              <a:rPr lang="en-US" sz="1300" dirty="0">
                <a:solidFill>
                  <a:schemeClr val="accent6">
                    <a:lumMod val="60000"/>
                    <a:lumOff val="40000"/>
                  </a:schemeClr>
                </a:solidFill>
              </a:rPr>
              <a:t>Nice </a:t>
            </a:r>
            <a:r>
              <a:rPr lang="en-US" sz="1300" dirty="0" err="1">
                <a:solidFill>
                  <a:schemeClr val="accent6">
                    <a:lumMod val="60000"/>
                    <a:lumOff val="40000"/>
                  </a:schemeClr>
                </a:solidFill>
              </a:rPr>
              <a:t>Javascript</a:t>
            </a:r>
            <a:r>
              <a:rPr lang="en-US" sz="1300" dirty="0">
                <a:solidFill>
                  <a:schemeClr val="accent6">
                    <a:lumMod val="60000"/>
                    <a:lumOff val="40000"/>
                  </a:schemeClr>
                </a:solidFill>
              </a:rPr>
              <a:t> maps that you can embed in web applications</a:t>
            </a:r>
          </a:p>
          <a:p>
            <a:pPr marL="6160" indent="0">
              <a:buNone/>
            </a:pPr>
            <a:r>
              <a:rPr lang="en-US" sz="1600" dirty="0" err="1"/>
              <a:t>Tilegramsr</a:t>
            </a:r>
            <a:r>
              <a:rPr lang="en-US" sz="1600" dirty="0"/>
              <a:t> (Proportional maps)</a:t>
            </a:r>
          </a:p>
          <a:p>
            <a:r>
              <a:rPr lang="en-US" sz="1300" dirty="0">
                <a:solidFill>
                  <a:schemeClr val="accent6">
                    <a:lumMod val="60000"/>
                    <a:lumOff val="40000"/>
                  </a:schemeClr>
                </a:solidFill>
              </a:rPr>
              <a:t>Create maps that are proportional to the population</a:t>
            </a:r>
          </a:p>
          <a:p>
            <a:r>
              <a:rPr lang="en-US" sz="1300" dirty="0">
                <a:solidFill>
                  <a:schemeClr val="accent6">
                    <a:lumMod val="60000"/>
                    <a:lumOff val="40000"/>
                  </a:schemeClr>
                </a:solidFill>
              </a:rPr>
              <a:t>Makes it possible to create more interesting maps than those that only highlight major cities due to population density</a:t>
            </a:r>
          </a:p>
        </p:txBody>
      </p:sp>
      <p:sp>
        <p:nvSpPr>
          <p:cNvPr id="5" name="Text Placeholder 4">
            <a:extLst>
              <a:ext uri="{FF2B5EF4-FFF2-40B4-BE49-F238E27FC236}">
                <a16:creationId xmlns:a16="http://schemas.microsoft.com/office/drawing/2014/main" id="{16C09B86-F556-4529-9C4F-A6E0254FA2C8}"/>
              </a:ext>
            </a:extLst>
          </p:cNvPr>
          <p:cNvSpPr>
            <a:spLocks noGrp="1"/>
          </p:cNvSpPr>
          <p:nvPr>
            <p:ph type="body" sz="quarter" idx="3"/>
          </p:nvPr>
        </p:nvSpPr>
        <p:spPr>
          <a:xfrm>
            <a:off x="6605087" y="699468"/>
            <a:ext cx="3899798" cy="471534"/>
          </a:xfrm>
        </p:spPr>
        <p:txBody>
          <a:bodyPr/>
          <a:lstStyle/>
          <a:p>
            <a:pPr algn="ctr"/>
            <a:r>
              <a:rPr lang="en-US" dirty="0"/>
              <a:t>Python </a:t>
            </a:r>
          </a:p>
        </p:txBody>
      </p:sp>
      <p:sp>
        <p:nvSpPr>
          <p:cNvPr id="6" name="Content Placeholder 5">
            <a:extLst>
              <a:ext uri="{FF2B5EF4-FFF2-40B4-BE49-F238E27FC236}">
                <a16:creationId xmlns:a16="http://schemas.microsoft.com/office/drawing/2014/main" id="{8F8E2BAA-C29B-4963-A7A5-82BF34067F3C}"/>
              </a:ext>
            </a:extLst>
          </p:cNvPr>
          <p:cNvSpPr>
            <a:spLocks noGrp="1"/>
          </p:cNvSpPr>
          <p:nvPr>
            <p:ph sz="quarter" idx="4"/>
          </p:nvPr>
        </p:nvSpPr>
        <p:spPr>
          <a:xfrm>
            <a:off x="5609494" y="1184102"/>
            <a:ext cx="5706278" cy="5168754"/>
          </a:xfrm>
        </p:spPr>
        <p:txBody>
          <a:bodyPr>
            <a:noAutofit/>
          </a:bodyPr>
          <a:lstStyle/>
          <a:p>
            <a:pPr marL="6160" indent="0">
              <a:buNone/>
            </a:pPr>
            <a:r>
              <a:rPr lang="en-US" sz="1600" dirty="0"/>
              <a:t>Altair (Like a Matplotlib 2.0 that’s much more user friendly)</a:t>
            </a:r>
          </a:p>
          <a:p>
            <a:r>
              <a:rPr lang="en-US" sz="1100" dirty="0">
                <a:solidFill>
                  <a:schemeClr val="accent6">
                    <a:lumMod val="60000"/>
                    <a:lumOff val="40000"/>
                  </a:schemeClr>
                </a:solidFill>
              </a:rPr>
              <a:t>You can spend more time understanding your data and its meaning.</a:t>
            </a:r>
          </a:p>
          <a:p>
            <a:r>
              <a:rPr lang="en-US" sz="1100" dirty="0">
                <a:solidFill>
                  <a:schemeClr val="accent6">
                    <a:lumMod val="60000"/>
                    <a:lumOff val="40000"/>
                  </a:schemeClr>
                </a:solidFill>
              </a:rPr>
              <a:t>Altair’s API is simple, friendly and consistent.</a:t>
            </a:r>
          </a:p>
          <a:p>
            <a:r>
              <a:rPr lang="en-US" sz="1100" dirty="0">
                <a:solidFill>
                  <a:schemeClr val="accent6">
                    <a:lumMod val="60000"/>
                    <a:lumOff val="40000"/>
                  </a:schemeClr>
                </a:solidFill>
              </a:rPr>
              <a:t>Create beautiful and effective visualizations with a minimal amount of code.</a:t>
            </a:r>
          </a:p>
          <a:p>
            <a:r>
              <a:rPr lang="en-US" sz="1100" dirty="0">
                <a:solidFill>
                  <a:schemeClr val="accent6">
                    <a:lumMod val="60000"/>
                    <a:lumOff val="40000"/>
                  </a:schemeClr>
                </a:solidFill>
              </a:rPr>
              <a:t>Takes a tidy </a:t>
            </a:r>
            <a:r>
              <a:rPr lang="en-US" sz="1100" dirty="0" err="1">
                <a:solidFill>
                  <a:schemeClr val="accent6">
                    <a:lumMod val="60000"/>
                    <a:lumOff val="40000"/>
                  </a:schemeClr>
                </a:solidFill>
              </a:rPr>
              <a:t>DataFrame</a:t>
            </a:r>
            <a:r>
              <a:rPr lang="en-US" sz="1100" dirty="0">
                <a:solidFill>
                  <a:schemeClr val="accent6">
                    <a:lumMod val="60000"/>
                    <a:lumOff val="40000"/>
                  </a:schemeClr>
                </a:solidFill>
              </a:rPr>
              <a:t> as the data source.</a:t>
            </a:r>
          </a:p>
          <a:p>
            <a:r>
              <a:rPr lang="en-US" sz="1100" dirty="0">
                <a:solidFill>
                  <a:schemeClr val="accent6">
                    <a:lumMod val="60000"/>
                    <a:lumOff val="40000"/>
                  </a:schemeClr>
                </a:solidFill>
              </a:rPr>
              <a:t>Data is mapped to visual properties using the group-by operation of Pandas and SQL.</a:t>
            </a:r>
          </a:p>
          <a:p>
            <a:r>
              <a:rPr lang="en-US" sz="1100" dirty="0">
                <a:solidFill>
                  <a:schemeClr val="accent6">
                    <a:lumMod val="60000"/>
                    <a:lumOff val="40000"/>
                  </a:schemeClr>
                </a:solidFill>
              </a:rPr>
              <a:t>Primarily for creating static plots.</a:t>
            </a:r>
          </a:p>
          <a:p>
            <a:pPr marL="6160" indent="0">
              <a:buNone/>
            </a:pPr>
            <a:r>
              <a:rPr lang="en-US" sz="1600" dirty="0"/>
              <a:t>Bokeh (Reusable components for the web)</a:t>
            </a:r>
          </a:p>
          <a:p>
            <a:r>
              <a:rPr lang="en-US" sz="1100" dirty="0">
                <a:solidFill>
                  <a:schemeClr val="accent6">
                    <a:lumMod val="60000"/>
                    <a:lumOff val="40000"/>
                  </a:schemeClr>
                </a:solidFill>
              </a:rPr>
              <a:t>Interactive visualization library that targets modern web browsers for presentation.</a:t>
            </a:r>
          </a:p>
          <a:p>
            <a:r>
              <a:rPr lang="en-US" sz="1100" dirty="0">
                <a:solidFill>
                  <a:schemeClr val="accent6">
                    <a:lumMod val="60000"/>
                    <a:lumOff val="40000"/>
                  </a:schemeClr>
                </a:solidFill>
              </a:rPr>
              <a:t>Able to embed interactive visualizations.</a:t>
            </a:r>
          </a:p>
          <a:p>
            <a:r>
              <a:rPr lang="en-US" sz="1100" dirty="0">
                <a:solidFill>
                  <a:schemeClr val="accent6">
                    <a:lumMod val="60000"/>
                    <a:lumOff val="40000"/>
                  </a:schemeClr>
                </a:solidFill>
              </a:rPr>
              <a:t>D3.js for Python, except better.</a:t>
            </a:r>
          </a:p>
          <a:p>
            <a:r>
              <a:rPr lang="en-US" sz="1100" dirty="0">
                <a:solidFill>
                  <a:schemeClr val="accent6">
                    <a:lumMod val="60000"/>
                    <a:lumOff val="40000"/>
                  </a:schemeClr>
                </a:solidFill>
              </a:rPr>
              <a:t>Already has a big gallery that you can borrow steal from.</a:t>
            </a:r>
          </a:p>
          <a:p>
            <a:pPr marL="6160" indent="0">
              <a:buNone/>
            </a:pPr>
            <a:r>
              <a:rPr lang="en-US" sz="1600" dirty="0" err="1"/>
              <a:t>Geoplotlib</a:t>
            </a:r>
            <a:r>
              <a:rPr lang="en-US" sz="1600" dirty="0"/>
              <a:t> (Interactive maps)</a:t>
            </a:r>
          </a:p>
          <a:p>
            <a:r>
              <a:rPr lang="en-US" sz="1100" dirty="0">
                <a:solidFill>
                  <a:schemeClr val="accent6">
                    <a:lumMod val="60000"/>
                    <a:lumOff val="40000"/>
                  </a:schemeClr>
                </a:solidFill>
              </a:rPr>
              <a:t>Extremely clean and simple way to create maps.</a:t>
            </a:r>
          </a:p>
          <a:p>
            <a:r>
              <a:rPr lang="en-US" sz="1100" dirty="0">
                <a:solidFill>
                  <a:schemeClr val="accent6">
                    <a:lumMod val="60000"/>
                    <a:lumOff val="40000"/>
                  </a:schemeClr>
                </a:solidFill>
              </a:rPr>
              <a:t>Can take a simple list of names, latitudes, and longitudes as input.</a:t>
            </a:r>
          </a:p>
        </p:txBody>
      </p:sp>
    </p:spTree>
    <p:extLst>
      <p:ext uri="{BB962C8B-B14F-4D97-AF65-F5344CB8AC3E}">
        <p14:creationId xmlns:p14="http://schemas.microsoft.com/office/powerpoint/2010/main" val="241777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9A6A-7DDB-498F-B67B-0AA6E06DE000}"/>
              </a:ext>
            </a:extLst>
          </p:cNvPr>
          <p:cNvSpPr>
            <a:spLocks noGrp="1"/>
          </p:cNvSpPr>
          <p:nvPr>
            <p:ph type="title"/>
          </p:nvPr>
        </p:nvSpPr>
        <p:spPr>
          <a:xfrm>
            <a:off x="2117720" y="120018"/>
            <a:ext cx="7956560" cy="1078348"/>
          </a:xfrm>
        </p:spPr>
        <p:txBody>
          <a:bodyPr/>
          <a:lstStyle/>
          <a:p>
            <a:pPr algn="ctr"/>
            <a:r>
              <a:rPr lang="en-US" dirty="0"/>
              <a:t>Cleaning &amp; Transforming Data</a:t>
            </a:r>
            <a:br>
              <a:rPr lang="en-US" dirty="0"/>
            </a:br>
            <a:endParaRPr lang="en-US" dirty="0"/>
          </a:p>
        </p:txBody>
      </p:sp>
      <p:sp>
        <p:nvSpPr>
          <p:cNvPr id="3" name="Text Placeholder 2">
            <a:extLst>
              <a:ext uri="{FF2B5EF4-FFF2-40B4-BE49-F238E27FC236}">
                <a16:creationId xmlns:a16="http://schemas.microsoft.com/office/drawing/2014/main" id="{F018916A-9048-4871-835C-21D49ED94050}"/>
              </a:ext>
            </a:extLst>
          </p:cNvPr>
          <p:cNvSpPr>
            <a:spLocks noGrp="1"/>
          </p:cNvSpPr>
          <p:nvPr>
            <p:ph type="body" idx="1"/>
          </p:nvPr>
        </p:nvSpPr>
        <p:spPr>
          <a:xfrm>
            <a:off x="1504940" y="620321"/>
            <a:ext cx="3896467" cy="532226"/>
          </a:xfrm>
        </p:spPr>
        <p:txBody>
          <a:bodyPr/>
          <a:lstStyle/>
          <a:p>
            <a:pPr algn="ctr"/>
            <a:r>
              <a:rPr lang="en-US" dirty="0"/>
              <a:t>R</a:t>
            </a:r>
          </a:p>
        </p:txBody>
      </p:sp>
      <p:sp>
        <p:nvSpPr>
          <p:cNvPr id="4" name="Content Placeholder 3">
            <a:extLst>
              <a:ext uri="{FF2B5EF4-FFF2-40B4-BE49-F238E27FC236}">
                <a16:creationId xmlns:a16="http://schemas.microsoft.com/office/drawing/2014/main" id="{D8505767-04C7-4724-972C-6121A1D100C0}"/>
              </a:ext>
            </a:extLst>
          </p:cNvPr>
          <p:cNvSpPr>
            <a:spLocks noGrp="1"/>
          </p:cNvSpPr>
          <p:nvPr>
            <p:ph sz="half" idx="2"/>
          </p:nvPr>
        </p:nvSpPr>
        <p:spPr>
          <a:xfrm>
            <a:off x="1228893" y="1335822"/>
            <a:ext cx="4867108" cy="5402160"/>
          </a:xfrm>
        </p:spPr>
        <p:txBody>
          <a:bodyPr>
            <a:normAutofit fontScale="70000" lnSpcReduction="20000"/>
          </a:bodyPr>
          <a:lstStyle/>
          <a:p>
            <a:pPr marL="6160" indent="0">
              <a:buNone/>
            </a:pPr>
            <a:r>
              <a:rPr lang="en-US" sz="2300" dirty="0" err="1"/>
              <a:t>Dplyr</a:t>
            </a:r>
            <a:r>
              <a:rPr lang="en-US" sz="2300" dirty="0"/>
              <a:t> (Swiss army chainsaw)</a:t>
            </a:r>
          </a:p>
          <a:p>
            <a:r>
              <a:rPr lang="en-US" dirty="0">
                <a:solidFill>
                  <a:schemeClr val="accent6">
                    <a:lumMod val="60000"/>
                    <a:lumOff val="40000"/>
                  </a:schemeClr>
                </a:solidFill>
              </a:rPr>
              <a:t>The way R should’ve been from the first place</a:t>
            </a:r>
          </a:p>
          <a:p>
            <a:r>
              <a:rPr lang="en-US" dirty="0">
                <a:solidFill>
                  <a:schemeClr val="accent6">
                    <a:lumMod val="60000"/>
                    <a:lumOff val="40000"/>
                  </a:schemeClr>
                </a:solidFill>
              </a:rPr>
              <a:t>Has a bunch of amazing joins</a:t>
            </a:r>
          </a:p>
          <a:p>
            <a:r>
              <a:rPr lang="en-US" dirty="0">
                <a:solidFill>
                  <a:schemeClr val="accent6">
                    <a:lumMod val="60000"/>
                    <a:lumOff val="40000"/>
                  </a:schemeClr>
                </a:solidFill>
              </a:rPr>
              <a:t>Makes data wrangling much more humane</a:t>
            </a:r>
          </a:p>
          <a:p>
            <a:pPr marL="6160" indent="0">
              <a:buNone/>
            </a:pPr>
            <a:r>
              <a:rPr lang="en-US" sz="2300" dirty="0"/>
              <a:t>Broom (Tidy your models)</a:t>
            </a:r>
          </a:p>
          <a:p>
            <a:r>
              <a:rPr lang="en-US" dirty="0">
                <a:solidFill>
                  <a:schemeClr val="accent6">
                    <a:lumMod val="60000"/>
                    <a:lumOff val="40000"/>
                  </a:schemeClr>
                </a:solidFill>
              </a:rPr>
              <a:t>Fixes model outputs (gets around the weird incantations needed to see model coefficients)</a:t>
            </a:r>
          </a:p>
          <a:p>
            <a:r>
              <a:rPr lang="en-US" dirty="0">
                <a:solidFill>
                  <a:schemeClr val="accent6">
                    <a:lumMod val="60000"/>
                    <a:lumOff val="40000"/>
                  </a:schemeClr>
                </a:solidFill>
              </a:rPr>
              <a:t>tidy, augment, glance</a:t>
            </a:r>
          </a:p>
          <a:p>
            <a:pPr marL="6160" indent="0">
              <a:buNone/>
            </a:pPr>
            <a:r>
              <a:rPr lang="en-US" sz="2300" dirty="0" err="1"/>
              <a:t>Tidy_text</a:t>
            </a:r>
            <a:r>
              <a:rPr lang="en-US" sz="2300" dirty="0"/>
              <a:t> (Text as tidy data)</a:t>
            </a:r>
          </a:p>
          <a:p>
            <a:r>
              <a:rPr lang="en-US" dirty="0">
                <a:solidFill>
                  <a:schemeClr val="accent6">
                    <a:lumMod val="60000"/>
                    <a:lumOff val="40000"/>
                  </a:schemeClr>
                </a:solidFill>
              </a:rPr>
              <a:t>Text mining using </a:t>
            </a:r>
            <a:r>
              <a:rPr lang="en-US" dirty="0" err="1">
                <a:solidFill>
                  <a:schemeClr val="accent6">
                    <a:lumMod val="60000"/>
                    <a:lumOff val="40000"/>
                  </a:schemeClr>
                </a:solidFill>
              </a:rPr>
              <a:t>dplyr</a:t>
            </a:r>
            <a:r>
              <a:rPr lang="en-US" dirty="0">
                <a:solidFill>
                  <a:schemeClr val="accent6">
                    <a:lumMod val="60000"/>
                    <a:lumOff val="40000"/>
                  </a:schemeClr>
                </a:solidFill>
              </a:rPr>
              <a:t>, ggplot2, and other tidy tools</a:t>
            </a:r>
          </a:p>
          <a:p>
            <a:r>
              <a:rPr lang="en-US" dirty="0">
                <a:solidFill>
                  <a:schemeClr val="accent6">
                    <a:lumMod val="60000"/>
                    <a:lumOff val="40000"/>
                  </a:schemeClr>
                </a:solidFill>
              </a:rPr>
              <a:t>Makes natural language processing in R much easier</a:t>
            </a:r>
          </a:p>
        </p:txBody>
      </p:sp>
      <p:sp>
        <p:nvSpPr>
          <p:cNvPr id="5" name="Text Placeholder 4">
            <a:extLst>
              <a:ext uri="{FF2B5EF4-FFF2-40B4-BE49-F238E27FC236}">
                <a16:creationId xmlns:a16="http://schemas.microsoft.com/office/drawing/2014/main" id="{633DCF76-76DD-425A-BFFE-4803063F946C}"/>
              </a:ext>
            </a:extLst>
          </p:cNvPr>
          <p:cNvSpPr>
            <a:spLocks noGrp="1"/>
          </p:cNvSpPr>
          <p:nvPr>
            <p:ph type="body" sz="quarter" idx="3"/>
          </p:nvPr>
        </p:nvSpPr>
        <p:spPr>
          <a:xfrm>
            <a:off x="6490788" y="639266"/>
            <a:ext cx="3899798" cy="494336"/>
          </a:xfrm>
        </p:spPr>
        <p:txBody>
          <a:bodyPr/>
          <a:lstStyle/>
          <a:p>
            <a:pPr algn="ctr"/>
            <a:r>
              <a:rPr lang="en-US" dirty="0"/>
              <a:t>Python</a:t>
            </a:r>
          </a:p>
        </p:txBody>
      </p:sp>
      <p:sp>
        <p:nvSpPr>
          <p:cNvPr id="6" name="Content Placeholder 5">
            <a:extLst>
              <a:ext uri="{FF2B5EF4-FFF2-40B4-BE49-F238E27FC236}">
                <a16:creationId xmlns:a16="http://schemas.microsoft.com/office/drawing/2014/main" id="{815F13CC-6AA2-45B6-A1E9-24F9FBA35F6E}"/>
              </a:ext>
            </a:extLst>
          </p:cNvPr>
          <p:cNvSpPr>
            <a:spLocks noGrp="1"/>
          </p:cNvSpPr>
          <p:nvPr>
            <p:ph sz="quarter" idx="4"/>
          </p:nvPr>
        </p:nvSpPr>
        <p:spPr>
          <a:xfrm>
            <a:off x="6325500" y="1335821"/>
            <a:ext cx="4867108" cy="5337541"/>
          </a:xfrm>
        </p:spPr>
        <p:txBody>
          <a:bodyPr>
            <a:normAutofit fontScale="70000" lnSpcReduction="20000"/>
          </a:bodyPr>
          <a:lstStyle/>
          <a:p>
            <a:pPr marL="6160" indent="0">
              <a:buNone/>
            </a:pPr>
            <a:r>
              <a:rPr lang="en-US" sz="2300" dirty="0"/>
              <a:t>Blaze (NumPy for big data)</a:t>
            </a:r>
          </a:p>
          <a:p>
            <a:r>
              <a:rPr lang="en-US" dirty="0">
                <a:solidFill>
                  <a:schemeClr val="accent6">
                    <a:lumMod val="60000"/>
                    <a:lumOff val="40000"/>
                  </a:schemeClr>
                </a:solidFill>
              </a:rPr>
              <a:t>Translates a NumPy / Pandas-like syntax to data computing systems.</a:t>
            </a:r>
          </a:p>
          <a:p>
            <a:r>
              <a:rPr lang="en-US" dirty="0">
                <a:solidFill>
                  <a:schemeClr val="accent6">
                    <a:lumMod val="60000"/>
                    <a:lumOff val="40000"/>
                  </a:schemeClr>
                </a:solidFill>
              </a:rPr>
              <a:t>The same Python code can query data across a variety of data storage systems.</a:t>
            </a:r>
          </a:p>
          <a:p>
            <a:r>
              <a:rPr lang="en-US" dirty="0">
                <a:solidFill>
                  <a:schemeClr val="accent6">
                    <a:lumMod val="60000"/>
                    <a:lumOff val="40000"/>
                  </a:schemeClr>
                </a:solidFill>
              </a:rPr>
              <a:t>Good way to future-proof your data transformations and manipulations.</a:t>
            </a:r>
          </a:p>
          <a:p>
            <a:pPr marL="6160" indent="0">
              <a:buNone/>
            </a:pPr>
            <a:r>
              <a:rPr lang="en-US" sz="2300" dirty="0" err="1"/>
              <a:t>xarray</a:t>
            </a:r>
            <a:r>
              <a:rPr lang="en-US" sz="2300" dirty="0"/>
              <a:t> (Handles n-dimensional data)</a:t>
            </a:r>
          </a:p>
          <a:p>
            <a:r>
              <a:rPr lang="en-US" dirty="0">
                <a:solidFill>
                  <a:schemeClr val="accent6">
                    <a:lumMod val="60000"/>
                    <a:lumOff val="40000"/>
                  </a:schemeClr>
                </a:solidFill>
              </a:rPr>
              <a:t>N-dimensional arrays of core pandas data structures (e.g. if the data has a time component as well).</a:t>
            </a:r>
          </a:p>
          <a:p>
            <a:r>
              <a:rPr lang="en-US" dirty="0">
                <a:solidFill>
                  <a:schemeClr val="accent6">
                    <a:lumMod val="60000"/>
                    <a:lumOff val="40000"/>
                  </a:schemeClr>
                </a:solidFill>
              </a:rPr>
              <a:t>Multi-dimensional Pandas </a:t>
            </a:r>
            <a:r>
              <a:rPr lang="en-US" dirty="0" err="1">
                <a:solidFill>
                  <a:schemeClr val="accent6">
                    <a:lumMod val="60000"/>
                    <a:lumOff val="40000"/>
                  </a:schemeClr>
                </a:solidFill>
              </a:rPr>
              <a:t>dataframes</a:t>
            </a:r>
            <a:r>
              <a:rPr lang="en-US" dirty="0">
                <a:solidFill>
                  <a:schemeClr val="accent6">
                    <a:lumMod val="60000"/>
                    <a:lumOff val="40000"/>
                  </a:schemeClr>
                </a:solidFill>
              </a:rPr>
              <a:t>.</a:t>
            </a:r>
          </a:p>
          <a:p>
            <a:pPr marL="6160" indent="0">
              <a:buNone/>
            </a:pPr>
            <a:r>
              <a:rPr lang="en-US" sz="2300" dirty="0" err="1"/>
              <a:t>Dask</a:t>
            </a:r>
            <a:r>
              <a:rPr lang="en-US" sz="2300" dirty="0"/>
              <a:t> (Parallel computing)</a:t>
            </a:r>
          </a:p>
          <a:p>
            <a:r>
              <a:rPr lang="en-US" dirty="0">
                <a:solidFill>
                  <a:schemeClr val="accent6">
                    <a:lumMod val="60000"/>
                    <a:lumOff val="40000"/>
                  </a:schemeClr>
                </a:solidFill>
              </a:rPr>
              <a:t>Dynamic task scheduling system.</a:t>
            </a:r>
          </a:p>
          <a:p>
            <a:r>
              <a:rPr lang="en-US" dirty="0">
                <a:solidFill>
                  <a:schemeClr val="accent6">
                    <a:lumMod val="60000"/>
                    <a:lumOff val="40000"/>
                  </a:schemeClr>
                </a:solidFill>
              </a:rPr>
              <a:t>“Big Data” collections like parallel arrays, </a:t>
            </a:r>
            <a:r>
              <a:rPr lang="en-US" dirty="0" err="1">
                <a:solidFill>
                  <a:schemeClr val="accent6">
                    <a:lumMod val="60000"/>
                    <a:lumOff val="40000"/>
                  </a:schemeClr>
                </a:solidFill>
              </a:rPr>
              <a:t>dataframes</a:t>
            </a:r>
            <a:r>
              <a:rPr lang="en-US" dirty="0">
                <a:solidFill>
                  <a:schemeClr val="accent6">
                    <a:lumMod val="60000"/>
                    <a:lumOff val="40000"/>
                  </a:schemeClr>
                </a:solidFill>
              </a:rPr>
              <a:t>, and lists that extend common interfaces like NumPy, Pandas, or Python iterators to larger-than-memory or distributed environments.</a:t>
            </a:r>
          </a:p>
        </p:txBody>
      </p:sp>
    </p:spTree>
    <p:extLst>
      <p:ext uri="{BB962C8B-B14F-4D97-AF65-F5344CB8AC3E}">
        <p14:creationId xmlns:p14="http://schemas.microsoft.com/office/powerpoint/2010/main" val="1902483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Microsoft Office PowerPoint</Application>
  <PresentationFormat>Widescreen</PresentationFormat>
  <Paragraphs>145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MS Shell Dlg 2</vt:lpstr>
      <vt:lpstr>Wingdings</vt:lpstr>
      <vt:lpstr>Wingdings 3</vt:lpstr>
      <vt:lpstr>Madison</vt:lpstr>
      <vt:lpstr>MSC575 - Statistical Computing Alla Topp</vt:lpstr>
      <vt:lpstr> R</vt:lpstr>
      <vt:lpstr> Python </vt:lpstr>
      <vt:lpstr>Pros of R and  Python </vt:lpstr>
      <vt:lpstr>Cons of R and Python </vt:lpstr>
      <vt:lpstr>Advances in Modern R and Python for Data Science </vt:lpstr>
      <vt:lpstr>Collecting Data </vt:lpstr>
      <vt:lpstr>Data Visualization </vt:lpstr>
      <vt:lpstr>Cleaning &amp; Transforming Data </vt:lpstr>
      <vt:lpstr>Modeling</vt:lpstr>
      <vt:lpstr>  (2018, June 10). Python vs (and) R for Data Science – Noteworthy - The Journal Blog. Retrieved from https://blog.usejournal.com/python-vs-and-r-for-data-science-833b48ccc91d   KDnuggets. (n.d.). Retrieved from https://www.kdnuggets.com/2015/05/r-vs-python-data-science.html    R vs. Python for Data Science: Summary of Modern Advances. (2018, May 20). Retrieved from https://elitedatascience.com/r-vs-python-for-data-science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MSC575 - Statistical Computing Alla Topp</dc:title>
  <dc:creator>Alla Topp</dc:creator>
  <cp:lastModifiedBy>Alla Topp</cp:lastModifiedBy>
  <cp:revision>1</cp:revision>
  <dcterms:created xsi:type="dcterms:W3CDTF">2018-07-23T02:55:21Z</dcterms:created>
  <dcterms:modified xsi:type="dcterms:W3CDTF">2018-07-23T02:55:52Z</dcterms:modified>
</cp:coreProperties>
</file>