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22"/>
  </p:notesMasterIdLst>
  <p:sldIdLst>
    <p:sldId id="256" r:id="rId2"/>
    <p:sldId id="270" r:id="rId3"/>
    <p:sldId id="258" r:id="rId4"/>
    <p:sldId id="257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71" r:id="rId13"/>
    <p:sldId id="272" r:id="rId14"/>
    <p:sldId id="273" r:id="rId15"/>
    <p:sldId id="265" r:id="rId16"/>
    <p:sldId id="274" r:id="rId17"/>
    <p:sldId id="267" r:id="rId18"/>
    <p:sldId id="266" r:id="rId19"/>
    <p:sldId id="26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67C7B-CF0B-4312-8A8D-A32A183DBE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6E25955-9320-4BF7-85CB-E3543D3B4D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 testing with MongoDB database </a:t>
          </a:r>
        </a:p>
      </dgm:t>
    </dgm:pt>
    <dgm:pt modelId="{572FD817-3BE2-4E72-9A43-66D2E3B93159}" type="parTrans" cxnId="{902E165B-95F0-46FD-BAB1-FDADE226EAA2}">
      <dgm:prSet/>
      <dgm:spPr/>
      <dgm:t>
        <a:bodyPr/>
        <a:lstStyle/>
        <a:p>
          <a:endParaRPr lang="en-US"/>
        </a:p>
      </dgm:t>
    </dgm:pt>
    <dgm:pt modelId="{A716AC85-AE25-4448-87B2-BB0769F4E6C5}" type="sibTrans" cxnId="{902E165B-95F0-46FD-BAB1-FDADE226EAA2}">
      <dgm:prSet/>
      <dgm:spPr/>
      <dgm:t>
        <a:bodyPr/>
        <a:lstStyle/>
        <a:p>
          <a:endParaRPr lang="en-US"/>
        </a:p>
      </dgm:t>
    </dgm:pt>
    <dgm:pt modelId="{FAFC39CC-64B6-4161-9A75-7BCD460FBC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multi-processing on Virtual Machine with different specifications in Cloud Stack (ex. 16GB RAM, 100 GB hard drive)</a:t>
          </a:r>
        </a:p>
      </dgm:t>
    </dgm:pt>
    <dgm:pt modelId="{7A8BC423-7077-40AB-A405-DF270873897A}" type="parTrans" cxnId="{EC480296-E992-46CC-A679-8E7CBDEF7073}">
      <dgm:prSet/>
      <dgm:spPr/>
      <dgm:t>
        <a:bodyPr/>
        <a:lstStyle/>
        <a:p>
          <a:endParaRPr lang="en-US"/>
        </a:p>
      </dgm:t>
    </dgm:pt>
    <dgm:pt modelId="{081A843F-7BF4-4552-A3B6-6A0590181AD4}" type="sibTrans" cxnId="{EC480296-E992-46CC-A679-8E7CBDEF7073}">
      <dgm:prSet/>
      <dgm:spPr/>
      <dgm:t>
        <a:bodyPr/>
        <a:lstStyle/>
        <a:p>
          <a:endParaRPr lang="en-US"/>
        </a:p>
      </dgm:t>
    </dgm:pt>
    <dgm:pt modelId="{95E55107-86AC-4442-BC69-C1983F74FF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Creating machine learning model to predict performance based on the given virtual machine specifications </a:t>
          </a:r>
        </a:p>
      </dgm:t>
    </dgm:pt>
    <dgm:pt modelId="{69A72047-D3CF-48EC-925A-AA27F5AA45CA}" type="parTrans" cxnId="{E2E6460A-511C-4DC2-9D55-37103BEF41D3}">
      <dgm:prSet/>
      <dgm:spPr/>
      <dgm:t>
        <a:bodyPr/>
        <a:lstStyle/>
        <a:p>
          <a:endParaRPr lang="en-US"/>
        </a:p>
      </dgm:t>
    </dgm:pt>
    <dgm:pt modelId="{8BAA8ECA-CC3A-4EA4-88B9-40A70EB03EDD}" type="sibTrans" cxnId="{E2E6460A-511C-4DC2-9D55-37103BEF41D3}">
      <dgm:prSet/>
      <dgm:spPr/>
      <dgm:t>
        <a:bodyPr/>
        <a:lstStyle/>
        <a:p>
          <a:endParaRPr lang="en-US"/>
        </a:p>
      </dgm:t>
    </dgm:pt>
    <dgm:pt modelId="{6C598249-7A6A-462C-AD6F-403970D272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Making a decision what hardware for lab environment to order </a:t>
          </a:r>
        </a:p>
      </dgm:t>
    </dgm:pt>
    <dgm:pt modelId="{AFD093B4-F8B0-4D54-BC68-697F828F7C0F}" type="parTrans" cxnId="{9AB8E81B-8D71-4799-A312-CBA4B339077D}">
      <dgm:prSet/>
      <dgm:spPr/>
      <dgm:t>
        <a:bodyPr/>
        <a:lstStyle/>
        <a:p>
          <a:endParaRPr lang="en-US"/>
        </a:p>
      </dgm:t>
    </dgm:pt>
    <dgm:pt modelId="{BFC8B565-CA90-4ED2-BABB-CC864431C76F}" type="sibTrans" cxnId="{9AB8E81B-8D71-4799-A312-CBA4B339077D}">
      <dgm:prSet/>
      <dgm:spPr/>
      <dgm:t>
        <a:bodyPr/>
        <a:lstStyle/>
        <a:p>
          <a:endParaRPr lang="en-US"/>
        </a:p>
      </dgm:t>
    </dgm:pt>
    <dgm:pt modelId="{220002A7-25E2-40D4-8A8A-17A0A95E6059}" type="pres">
      <dgm:prSet presAssocID="{09E67C7B-CF0B-4312-8A8D-A32A183DBEC7}" presName="root" presStyleCnt="0">
        <dgm:presLayoutVars>
          <dgm:dir/>
          <dgm:resizeHandles val="exact"/>
        </dgm:presLayoutVars>
      </dgm:prSet>
      <dgm:spPr/>
    </dgm:pt>
    <dgm:pt modelId="{9D8E6831-2E54-4AFD-95FF-3ACA4DD12D37}" type="pres">
      <dgm:prSet presAssocID="{96E25955-9320-4BF7-85CB-E3543D3B4D47}" presName="compNode" presStyleCnt="0"/>
      <dgm:spPr/>
    </dgm:pt>
    <dgm:pt modelId="{302D79F1-CFA4-4B66-B26D-26D18154803A}" type="pres">
      <dgm:prSet presAssocID="{96E25955-9320-4BF7-85CB-E3543D3B4D47}" presName="bgRect" presStyleLbl="bgShp" presStyleIdx="0" presStyleCnt="4"/>
      <dgm:spPr/>
    </dgm:pt>
    <dgm:pt modelId="{EA84B68E-031A-4D4E-9EC0-C4F9FA04615D}" type="pres">
      <dgm:prSet presAssocID="{96E25955-9320-4BF7-85CB-E3543D3B4D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69FAB49-5688-42F2-88FF-390EBDB150DA}" type="pres">
      <dgm:prSet presAssocID="{96E25955-9320-4BF7-85CB-E3543D3B4D47}" presName="spaceRect" presStyleCnt="0"/>
      <dgm:spPr/>
    </dgm:pt>
    <dgm:pt modelId="{BCCD514D-2577-4DCE-AEE7-6A68D2D98143}" type="pres">
      <dgm:prSet presAssocID="{96E25955-9320-4BF7-85CB-E3543D3B4D47}" presName="parTx" presStyleLbl="revTx" presStyleIdx="0" presStyleCnt="4">
        <dgm:presLayoutVars>
          <dgm:chMax val="0"/>
          <dgm:chPref val="0"/>
        </dgm:presLayoutVars>
      </dgm:prSet>
      <dgm:spPr/>
    </dgm:pt>
    <dgm:pt modelId="{3B8116ED-FFBA-45C4-823D-5BFD5AE9C16F}" type="pres">
      <dgm:prSet presAssocID="{A716AC85-AE25-4448-87B2-BB0769F4E6C5}" presName="sibTrans" presStyleCnt="0"/>
      <dgm:spPr/>
    </dgm:pt>
    <dgm:pt modelId="{4E309F01-E217-42CE-9E35-34F6AD3E3BCE}" type="pres">
      <dgm:prSet presAssocID="{FAFC39CC-64B6-4161-9A75-7BCD460FBCC8}" presName="compNode" presStyleCnt="0"/>
      <dgm:spPr/>
    </dgm:pt>
    <dgm:pt modelId="{5FA56A4A-F6E9-47DE-B9DE-A759A32862AD}" type="pres">
      <dgm:prSet presAssocID="{FAFC39CC-64B6-4161-9A75-7BCD460FBCC8}" presName="bgRect" presStyleLbl="bgShp" presStyleIdx="1" presStyleCnt="4"/>
      <dgm:spPr/>
    </dgm:pt>
    <dgm:pt modelId="{B988DD60-6A46-48C8-8228-B07E89F19243}" type="pres">
      <dgm:prSet presAssocID="{FAFC39CC-64B6-4161-9A75-7BCD460FBC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9E5585F-793B-4372-8015-F07CCF0CB770}" type="pres">
      <dgm:prSet presAssocID="{FAFC39CC-64B6-4161-9A75-7BCD460FBCC8}" presName="spaceRect" presStyleCnt="0"/>
      <dgm:spPr/>
    </dgm:pt>
    <dgm:pt modelId="{3C23B8F7-F4FF-44E9-B991-0D4461B389A3}" type="pres">
      <dgm:prSet presAssocID="{FAFC39CC-64B6-4161-9A75-7BCD460FBCC8}" presName="parTx" presStyleLbl="revTx" presStyleIdx="1" presStyleCnt="4">
        <dgm:presLayoutVars>
          <dgm:chMax val="0"/>
          <dgm:chPref val="0"/>
        </dgm:presLayoutVars>
      </dgm:prSet>
      <dgm:spPr/>
    </dgm:pt>
    <dgm:pt modelId="{A37BCABA-F646-4C27-8950-BEAD5777D5DB}" type="pres">
      <dgm:prSet presAssocID="{081A843F-7BF4-4552-A3B6-6A0590181AD4}" presName="sibTrans" presStyleCnt="0"/>
      <dgm:spPr/>
    </dgm:pt>
    <dgm:pt modelId="{6981481E-7E65-4113-8926-C934B29B1CE8}" type="pres">
      <dgm:prSet presAssocID="{95E55107-86AC-4442-BC69-C1983F74FF90}" presName="compNode" presStyleCnt="0"/>
      <dgm:spPr/>
    </dgm:pt>
    <dgm:pt modelId="{2E90D5D9-B4C8-4EFC-BFD3-F2603010244C}" type="pres">
      <dgm:prSet presAssocID="{95E55107-86AC-4442-BC69-C1983F74FF90}" presName="bgRect" presStyleLbl="bgShp" presStyleIdx="2" presStyleCnt="4"/>
      <dgm:spPr/>
    </dgm:pt>
    <dgm:pt modelId="{201C7CA4-30CB-4462-A72C-3F21ECF6F69E}" type="pres">
      <dgm:prSet presAssocID="{95E55107-86AC-4442-BC69-C1983F74FF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815AC17-5553-43A0-A6D8-81A670627610}" type="pres">
      <dgm:prSet presAssocID="{95E55107-86AC-4442-BC69-C1983F74FF90}" presName="spaceRect" presStyleCnt="0"/>
      <dgm:spPr/>
    </dgm:pt>
    <dgm:pt modelId="{1440652C-F009-4239-BE40-6CAAD4D3E993}" type="pres">
      <dgm:prSet presAssocID="{95E55107-86AC-4442-BC69-C1983F74FF90}" presName="parTx" presStyleLbl="revTx" presStyleIdx="2" presStyleCnt="4">
        <dgm:presLayoutVars>
          <dgm:chMax val="0"/>
          <dgm:chPref val="0"/>
        </dgm:presLayoutVars>
      </dgm:prSet>
      <dgm:spPr/>
    </dgm:pt>
    <dgm:pt modelId="{B64031A4-9868-4CC2-989C-FDD9B37CB3F1}" type="pres">
      <dgm:prSet presAssocID="{8BAA8ECA-CC3A-4EA4-88B9-40A70EB03EDD}" presName="sibTrans" presStyleCnt="0"/>
      <dgm:spPr/>
    </dgm:pt>
    <dgm:pt modelId="{994F0069-86A3-4090-9A41-486A7F583E27}" type="pres">
      <dgm:prSet presAssocID="{6C598249-7A6A-462C-AD6F-403970D27220}" presName="compNode" presStyleCnt="0"/>
      <dgm:spPr/>
    </dgm:pt>
    <dgm:pt modelId="{9CB698C9-1852-430B-9FC8-E0669F35E80F}" type="pres">
      <dgm:prSet presAssocID="{6C598249-7A6A-462C-AD6F-403970D27220}" presName="bgRect" presStyleLbl="bgShp" presStyleIdx="3" presStyleCnt="4"/>
      <dgm:spPr/>
    </dgm:pt>
    <dgm:pt modelId="{C4062D09-2BDF-4D7E-8230-6822A1F1D473}" type="pres">
      <dgm:prSet presAssocID="{6C598249-7A6A-462C-AD6F-403970D272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3934824-A7E2-4F53-8219-AD7882F0EDE8}" type="pres">
      <dgm:prSet presAssocID="{6C598249-7A6A-462C-AD6F-403970D27220}" presName="spaceRect" presStyleCnt="0"/>
      <dgm:spPr/>
    </dgm:pt>
    <dgm:pt modelId="{26D1D0D2-516B-4216-B114-D276B032E51A}" type="pres">
      <dgm:prSet presAssocID="{6C598249-7A6A-462C-AD6F-403970D2722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2E6460A-511C-4DC2-9D55-37103BEF41D3}" srcId="{09E67C7B-CF0B-4312-8A8D-A32A183DBEC7}" destId="{95E55107-86AC-4442-BC69-C1983F74FF90}" srcOrd="2" destOrd="0" parTransId="{69A72047-D3CF-48EC-925A-AA27F5AA45CA}" sibTransId="{8BAA8ECA-CC3A-4EA4-88B9-40A70EB03EDD}"/>
    <dgm:cxn modelId="{9AB8E81B-8D71-4799-A312-CBA4B339077D}" srcId="{09E67C7B-CF0B-4312-8A8D-A32A183DBEC7}" destId="{6C598249-7A6A-462C-AD6F-403970D27220}" srcOrd="3" destOrd="0" parTransId="{AFD093B4-F8B0-4D54-BC68-697F828F7C0F}" sibTransId="{BFC8B565-CA90-4ED2-BABB-CC864431C76F}"/>
    <dgm:cxn modelId="{A2B99A30-A9EB-4833-A4DE-AA2E2E83662B}" type="presOf" srcId="{FAFC39CC-64B6-4161-9A75-7BCD460FBCC8}" destId="{3C23B8F7-F4FF-44E9-B991-0D4461B389A3}" srcOrd="0" destOrd="0" presId="urn:microsoft.com/office/officeart/2018/2/layout/IconVerticalSolidList"/>
    <dgm:cxn modelId="{902E165B-95F0-46FD-BAB1-FDADE226EAA2}" srcId="{09E67C7B-CF0B-4312-8A8D-A32A183DBEC7}" destId="{96E25955-9320-4BF7-85CB-E3543D3B4D47}" srcOrd="0" destOrd="0" parTransId="{572FD817-3BE2-4E72-9A43-66D2E3B93159}" sibTransId="{A716AC85-AE25-4448-87B2-BB0769F4E6C5}"/>
    <dgm:cxn modelId="{3448B25E-DE3B-40C4-A798-C071E4765A29}" type="presOf" srcId="{6C598249-7A6A-462C-AD6F-403970D27220}" destId="{26D1D0D2-516B-4216-B114-D276B032E51A}" srcOrd="0" destOrd="0" presId="urn:microsoft.com/office/officeart/2018/2/layout/IconVerticalSolidList"/>
    <dgm:cxn modelId="{B227A145-A696-4702-AA19-B11554B78BF0}" type="presOf" srcId="{95E55107-86AC-4442-BC69-C1983F74FF90}" destId="{1440652C-F009-4239-BE40-6CAAD4D3E993}" srcOrd="0" destOrd="0" presId="urn:microsoft.com/office/officeart/2018/2/layout/IconVerticalSolidList"/>
    <dgm:cxn modelId="{BB16E773-3D2F-4B8B-B3DC-976854EAED39}" type="presOf" srcId="{09E67C7B-CF0B-4312-8A8D-A32A183DBEC7}" destId="{220002A7-25E2-40D4-8A8A-17A0A95E6059}" srcOrd="0" destOrd="0" presId="urn:microsoft.com/office/officeart/2018/2/layout/IconVerticalSolidList"/>
    <dgm:cxn modelId="{A1277758-DA75-49B9-9E42-6097E55411DA}" type="presOf" srcId="{96E25955-9320-4BF7-85CB-E3543D3B4D47}" destId="{BCCD514D-2577-4DCE-AEE7-6A68D2D98143}" srcOrd="0" destOrd="0" presId="urn:microsoft.com/office/officeart/2018/2/layout/IconVerticalSolidList"/>
    <dgm:cxn modelId="{EC480296-E992-46CC-A679-8E7CBDEF7073}" srcId="{09E67C7B-CF0B-4312-8A8D-A32A183DBEC7}" destId="{FAFC39CC-64B6-4161-9A75-7BCD460FBCC8}" srcOrd="1" destOrd="0" parTransId="{7A8BC423-7077-40AB-A405-DF270873897A}" sibTransId="{081A843F-7BF4-4552-A3B6-6A0590181AD4}"/>
    <dgm:cxn modelId="{78A5A5F6-C0CF-4E05-8B9A-98F062E4F797}" type="presParOf" srcId="{220002A7-25E2-40D4-8A8A-17A0A95E6059}" destId="{9D8E6831-2E54-4AFD-95FF-3ACA4DD12D37}" srcOrd="0" destOrd="0" presId="urn:microsoft.com/office/officeart/2018/2/layout/IconVerticalSolidList"/>
    <dgm:cxn modelId="{E089EB18-FBB8-48CA-A154-1EDD2C52BEF6}" type="presParOf" srcId="{9D8E6831-2E54-4AFD-95FF-3ACA4DD12D37}" destId="{302D79F1-CFA4-4B66-B26D-26D18154803A}" srcOrd="0" destOrd="0" presId="urn:microsoft.com/office/officeart/2018/2/layout/IconVerticalSolidList"/>
    <dgm:cxn modelId="{FA6A18B2-3D85-4CF2-B2DC-A9BE541563B7}" type="presParOf" srcId="{9D8E6831-2E54-4AFD-95FF-3ACA4DD12D37}" destId="{EA84B68E-031A-4D4E-9EC0-C4F9FA04615D}" srcOrd="1" destOrd="0" presId="urn:microsoft.com/office/officeart/2018/2/layout/IconVerticalSolidList"/>
    <dgm:cxn modelId="{0D5A9EEE-829D-4A8B-A167-1AAD21E27216}" type="presParOf" srcId="{9D8E6831-2E54-4AFD-95FF-3ACA4DD12D37}" destId="{E69FAB49-5688-42F2-88FF-390EBDB150DA}" srcOrd="2" destOrd="0" presId="urn:microsoft.com/office/officeart/2018/2/layout/IconVerticalSolidList"/>
    <dgm:cxn modelId="{A4AD3C12-7BA5-4734-88C4-7902F33883EE}" type="presParOf" srcId="{9D8E6831-2E54-4AFD-95FF-3ACA4DD12D37}" destId="{BCCD514D-2577-4DCE-AEE7-6A68D2D98143}" srcOrd="3" destOrd="0" presId="urn:microsoft.com/office/officeart/2018/2/layout/IconVerticalSolidList"/>
    <dgm:cxn modelId="{E2C2641C-1AAD-4610-A24A-735A0CFA6884}" type="presParOf" srcId="{220002A7-25E2-40D4-8A8A-17A0A95E6059}" destId="{3B8116ED-FFBA-45C4-823D-5BFD5AE9C16F}" srcOrd="1" destOrd="0" presId="urn:microsoft.com/office/officeart/2018/2/layout/IconVerticalSolidList"/>
    <dgm:cxn modelId="{EE3CB992-2567-4943-9A8F-D8F342A0766E}" type="presParOf" srcId="{220002A7-25E2-40D4-8A8A-17A0A95E6059}" destId="{4E309F01-E217-42CE-9E35-34F6AD3E3BCE}" srcOrd="2" destOrd="0" presId="urn:microsoft.com/office/officeart/2018/2/layout/IconVerticalSolidList"/>
    <dgm:cxn modelId="{967CDF0C-AD26-4864-B429-5AB8A93AFA35}" type="presParOf" srcId="{4E309F01-E217-42CE-9E35-34F6AD3E3BCE}" destId="{5FA56A4A-F6E9-47DE-B9DE-A759A32862AD}" srcOrd="0" destOrd="0" presId="urn:microsoft.com/office/officeart/2018/2/layout/IconVerticalSolidList"/>
    <dgm:cxn modelId="{FC50C430-623C-482B-9550-E0C9B58EA270}" type="presParOf" srcId="{4E309F01-E217-42CE-9E35-34F6AD3E3BCE}" destId="{B988DD60-6A46-48C8-8228-B07E89F19243}" srcOrd="1" destOrd="0" presId="urn:microsoft.com/office/officeart/2018/2/layout/IconVerticalSolidList"/>
    <dgm:cxn modelId="{DE57BDEB-B601-49B6-9868-10B25F7D24BD}" type="presParOf" srcId="{4E309F01-E217-42CE-9E35-34F6AD3E3BCE}" destId="{F9E5585F-793B-4372-8015-F07CCF0CB770}" srcOrd="2" destOrd="0" presId="urn:microsoft.com/office/officeart/2018/2/layout/IconVerticalSolidList"/>
    <dgm:cxn modelId="{C51FFCC9-32D6-4C5D-B208-B6F25F0E1558}" type="presParOf" srcId="{4E309F01-E217-42CE-9E35-34F6AD3E3BCE}" destId="{3C23B8F7-F4FF-44E9-B991-0D4461B389A3}" srcOrd="3" destOrd="0" presId="urn:microsoft.com/office/officeart/2018/2/layout/IconVerticalSolidList"/>
    <dgm:cxn modelId="{CA3EAAFA-771E-4785-A82C-A1E5717F20DF}" type="presParOf" srcId="{220002A7-25E2-40D4-8A8A-17A0A95E6059}" destId="{A37BCABA-F646-4C27-8950-BEAD5777D5DB}" srcOrd="3" destOrd="0" presId="urn:microsoft.com/office/officeart/2018/2/layout/IconVerticalSolidList"/>
    <dgm:cxn modelId="{EF139BA3-B38A-479D-9A5E-045C43F35F4F}" type="presParOf" srcId="{220002A7-25E2-40D4-8A8A-17A0A95E6059}" destId="{6981481E-7E65-4113-8926-C934B29B1CE8}" srcOrd="4" destOrd="0" presId="urn:microsoft.com/office/officeart/2018/2/layout/IconVerticalSolidList"/>
    <dgm:cxn modelId="{8D3DC783-EA95-4E93-AD54-71E2B7B40F56}" type="presParOf" srcId="{6981481E-7E65-4113-8926-C934B29B1CE8}" destId="{2E90D5D9-B4C8-4EFC-BFD3-F2603010244C}" srcOrd="0" destOrd="0" presId="urn:microsoft.com/office/officeart/2018/2/layout/IconVerticalSolidList"/>
    <dgm:cxn modelId="{02AB6E8E-CCA5-49B4-B0D6-ACE1DF9F665B}" type="presParOf" srcId="{6981481E-7E65-4113-8926-C934B29B1CE8}" destId="{201C7CA4-30CB-4462-A72C-3F21ECF6F69E}" srcOrd="1" destOrd="0" presId="urn:microsoft.com/office/officeart/2018/2/layout/IconVerticalSolidList"/>
    <dgm:cxn modelId="{677792EA-E7C0-43DE-A6CE-1E8704D1C188}" type="presParOf" srcId="{6981481E-7E65-4113-8926-C934B29B1CE8}" destId="{9815AC17-5553-43A0-A6D8-81A670627610}" srcOrd="2" destOrd="0" presId="urn:microsoft.com/office/officeart/2018/2/layout/IconVerticalSolidList"/>
    <dgm:cxn modelId="{22134714-9362-483A-BE69-72E6BC0AF077}" type="presParOf" srcId="{6981481E-7E65-4113-8926-C934B29B1CE8}" destId="{1440652C-F009-4239-BE40-6CAAD4D3E993}" srcOrd="3" destOrd="0" presId="urn:microsoft.com/office/officeart/2018/2/layout/IconVerticalSolidList"/>
    <dgm:cxn modelId="{9FD17FBC-CD2F-4F03-B440-51530A50CE98}" type="presParOf" srcId="{220002A7-25E2-40D4-8A8A-17A0A95E6059}" destId="{B64031A4-9868-4CC2-989C-FDD9B37CB3F1}" srcOrd="5" destOrd="0" presId="urn:microsoft.com/office/officeart/2018/2/layout/IconVerticalSolidList"/>
    <dgm:cxn modelId="{954FBE5F-623F-4070-9767-564E7695222B}" type="presParOf" srcId="{220002A7-25E2-40D4-8A8A-17A0A95E6059}" destId="{994F0069-86A3-4090-9A41-486A7F583E27}" srcOrd="6" destOrd="0" presId="urn:microsoft.com/office/officeart/2018/2/layout/IconVerticalSolidList"/>
    <dgm:cxn modelId="{E86395D6-D7F3-4CB5-B73A-578B879762E5}" type="presParOf" srcId="{994F0069-86A3-4090-9A41-486A7F583E27}" destId="{9CB698C9-1852-430B-9FC8-E0669F35E80F}" srcOrd="0" destOrd="0" presId="urn:microsoft.com/office/officeart/2018/2/layout/IconVerticalSolidList"/>
    <dgm:cxn modelId="{8C491C11-FCFC-4F1D-B7E8-D9866B480F47}" type="presParOf" srcId="{994F0069-86A3-4090-9A41-486A7F583E27}" destId="{C4062D09-2BDF-4D7E-8230-6822A1F1D473}" srcOrd="1" destOrd="0" presId="urn:microsoft.com/office/officeart/2018/2/layout/IconVerticalSolidList"/>
    <dgm:cxn modelId="{762DFE32-F82F-4882-8B1B-7A5000695290}" type="presParOf" srcId="{994F0069-86A3-4090-9A41-486A7F583E27}" destId="{43934824-A7E2-4F53-8219-AD7882F0EDE8}" srcOrd="2" destOrd="0" presId="urn:microsoft.com/office/officeart/2018/2/layout/IconVerticalSolidList"/>
    <dgm:cxn modelId="{F8AAB3FE-C6BC-4106-9D49-3C0BA2F64B3B}" type="presParOf" srcId="{994F0069-86A3-4090-9A41-486A7F583E27}" destId="{26D1D0D2-516B-4216-B114-D276B032E5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D79F1-CFA4-4B66-B26D-26D18154803A}">
      <dsp:nvSpPr>
        <dsp:cNvPr id="0" name=""/>
        <dsp:cNvSpPr/>
      </dsp:nvSpPr>
      <dsp:spPr>
        <a:xfrm>
          <a:off x="0" y="1766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4B68E-031A-4D4E-9EC0-C4F9FA04615D}">
      <dsp:nvSpPr>
        <dsp:cNvPr id="0" name=""/>
        <dsp:cNvSpPr/>
      </dsp:nvSpPr>
      <dsp:spPr>
        <a:xfrm>
          <a:off x="270752" y="203152"/>
          <a:ext cx="492278" cy="49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514D-2577-4DCE-AEE7-6A68D2D98143}">
      <dsp:nvSpPr>
        <dsp:cNvPr id="0" name=""/>
        <dsp:cNvSpPr/>
      </dsp:nvSpPr>
      <dsp:spPr>
        <a:xfrm>
          <a:off x="1033783" y="1766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Load testing with MongoDB database </a:t>
          </a:r>
        </a:p>
      </dsp:txBody>
      <dsp:txXfrm>
        <a:off x="1033783" y="1766"/>
        <a:ext cx="5658964" cy="895050"/>
      </dsp:txXfrm>
    </dsp:sp>
    <dsp:sp modelId="{5FA56A4A-F6E9-47DE-B9DE-A759A32862AD}">
      <dsp:nvSpPr>
        <dsp:cNvPr id="0" name=""/>
        <dsp:cNvSpPr/>
      </dsp:nvSpPr>
      <dsp:spPr>
        <a:xfrm>
          <a:off x="0" y="1120579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8DD60-6A46-48C8-8228-B07E89F19243}">
      <dsp:nvSpPr>
        <dsp:cNvPr id="0" name=""/>
        <dsp:cNvSpPr/>
      </dsp:nvSpPr>
      <dsp:spPr>
        <a:xfrm>
          <a:off x="270752" y="1321966"/>
          <a:ext cx="492278" cy="49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3B8F7-F4FF-44E9-B991-0D4461B389A3}">
      <dsp:nvSpPr>
        <dsp:cNvPr id="0" name=""/>
        <dsp:cNvSpPr/>
      </dsp:nvSpPr>
      <dsp:spPr>
        <a:xfrm>
          <a:off x="1033783" y="1120579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multi-processing on Virtual Machine with different specifications in Cloud Stack (ex. 16GB RAM, 100 GB hard drive)</a:t>
          </a:r>
        </a:p>
      </dsp:txBody>
      <dsp:txXfrm>
        <a:off x="1033783" y="1120579"/>
        <a:ext cx="5658964" cy="895050"/>
      </dsp:txXfrm>
    </dsp:sp>
    <dsp:sp modelId="{2E90D5D9-B4C8-4EFC-BFD3-F2603010244C}">
      <dsp:nvSpPr>
        <dsp:cNvPr id="0" name=""/>
        <dsp:cNvSpPr/>
      </dsp:nvSpPr>
      <dsp:spPr>
        <a:xfrm>
          <a:off x="0" y="2239393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C7CA4-30CB-4462-A72C-3F21ECF6F69E}">
      <dsp:nvSpPr>
        <dsp:cNvPr id="0" name=""/>
        <dsp:cNvSpPr/>
      </dsp:nvSpPr>
      <dsp:spPr>
        <a:xfrm>
          <a:off x="270752" y="2440779"/>
          <a:ext cx="492278" cy="492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0652C-F009-4239-BE40-6CAAD4D3E993}">
      <dsp:nvSpPr>
        <dsp:cNvPr id="0" name=""/>
        <dsp:cNvSpPr/>
      </dsp:nvSpPr>
      <dsp:spPr>
        <a:xfrm>
          <a:off x="1033783" y="2239393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Creating machine learning model to predict performance based on the given virtual machine specifications </a:t>
          </a:r>
        </a:p>
      </dsp:txBody>
      <dsp:txXfrm>
        <a:off x="1033783" y="2239393"/>
        <a:ext cx="5658964" cy="895050"/>
      </dsp:txXfrm>
    </dsp:sp>
    <dsp:sp modelId="{9CB698C9-1852-430B-9FC8-E0669F35E80F}">
      <dsp:nvSpPr>
        <dsp:cNvPr id="0" name=""/>
        <dsp:cNvSpPr/>
      </dsp:nvSpPr>
      <dsp:spPr>
        <a:xfrm>
          <a:off x="0" y="3358207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62D09-2BDF-4D7E-8230-6822A1F1D473}">
      <dsp:nvSpPr>
        <dsp:cNvPr id="0" name=""/>
        <dsp:cNvSpPr/>
      </dsp:nvSpPr>
      <dsp:spPr>
        <a:xfrm>
          <a:off x="270752" y="3559593"/>
          <a:ext cx="492278" cy="492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1D0D2-516B-4216-B114-D276B032E51A}">
      <dsp:nvSpPr>
        <dsp:cNvPr id="0" name=""/>
        <dsp:cNvSpPr/>
      </dsp:nvSpPr>
      <dsp:spPr>
        <a:xfrm>
          <a:off x="1033783" y="3358207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Making a decision what hardware for lab environment to order </a:t>
          </a:r>
        </a:p>
      </dsp:txBody>
      <dsp:txXfrm>
        <a:off x="1033783" y="3358207"/>
        <a:ext cx="5658964" cy="895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B52D5-B406-4551-916C-65A91B9B56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F1685-2D0A-4AD2-AE52-2679C573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F1685-2D0A-4AD2-AE52-2679C57363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3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5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2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257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99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4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23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9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2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9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6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2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4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3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321E0-6D8A-4544-818A-F693A4B3FCB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039C-F105-44CA-BE14-974CCF3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92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" TargetMode="External"/><Relationship Id="rId2" Type="http://schemas.openxmlformats.org/officeDocument/2006/relationships/hyperlink" Target="https://www.kaggle.com/yelp-dataset/yelp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gis-University-Data-Science/DS-Clou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8901-B871-4742-8867-A7BD07122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pPr algn="ctr"/>
            <a:r>
              <a:rPr lang="en-US"/>
              <a:t>Cloud project Regis university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56988-5444-4427-A2B4-C4D1E6D35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r>
              <a:rPr lang="en-US"/>
              <a:t>Alla Topp</a:t>
            </a:r>
          </a:p>
          <a:p>
            <a:r>
              <a:rPr lang="en-US"/>
              <a:t>Regis university </a:t>
            </a:r>
          </a:p>
          <a:p>
            <a:r>
              <a:rPr lang="en-US"/>
              <a:t>Msds 696, 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4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D591E-725F-40B0-AC42-AA22EE445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782" y="1460792"/>
            <a:ext cx="9938435" cy="50820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823E49-CA70-4C04-97E4-AEFCB0FFBE71}"/>
              </a:ext>
            </a:extLst>
          </p:cNvPr>
          <p:cNvSpPr txBox="1"/>
          <p:nvPr/>
        </p:nvSpPr>
        <p:spPr>
          <a:xfrm>
            <a:off x="1635710" y="474957"/>
            <a:ext cx="892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Query 1: Count number of rows in the largest table “Review”</a:t>
            </a:r>
          </a:p>
        </p:txBody>
      </p:sp>
    </p:spTree>
    <p:extLst>
      <p:ext uri="{BB962C8B-B14F-4D97-AF65-F5344CB8AC3E}">
        <p14:creationId xmlns:p14="http://schemas.microsoft.com/office/powerpoint/2010/main" val="123215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98CDD5-9E5C-4BB3-8333-5BDB9012D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893" y="1443728"/>
            <a:ext cx="10024214" cy="4744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09511A-3BB2-44C3-B314-911D40164910}"/>
              </a:ext>
            </a:extLst>
          </p:cNvPr>
          <p:cNvSpPr txBox="1"/>
          <p:nvPr/>
        </p:nvSpPr>
        <p:spPr>
          <a:xfrm>
            <a:off x="2376071" y="479394"/>
            <a:ext cx="7439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 2: Select all distinct names in the user table </a:t>
            </a:r>
          </a:p>
        </p:txBody>
      </p:sp>
    </p:spTree>
    <p:extLst>
      <p:ext uri="{BB962C8B-B14F-4D97-AF65-F5344CB8AC3E}">
        <p14:creationId xmlns:p14="http://schemas.microsoft.com/office/powerpoint/2010/main" val="176053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5F69B0-514C-4E3E-BE8B-E1145BBEA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887" y="1230164"/>
            <a:ext cx="9280503" cy="54629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B6509A-9C27-41B2-85AF-B03ECC907D5A}"/>
              </a:ext>
            </a:extLst>
          </p:cNvPr>
          <p:cNvSpPr txBox="1"/>
          <p:nvPr/>
        </p:nvSpPr>
        <p:spPr>
          <a:xfrm>
            <a:off x="1867406" y="275207"/>
            <a:ext cx="8457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 3: Count occurrence of each name in the user table</a:t>
            </a:r>
          </a:p>
        </p:txBody>
      </p:sp>
    </p:spTree>
    <p:extLst>
      <p:ext uri="{BB962C8B-B14F-4D97-AF65-F5344CB8AC3E}">
        <p14:creationId xmlns:p14="http://schemas.microsoft.com/office/powerpoint/2010/main" val="317452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A0472E-080C-4D68-9CA4-BE39BFA1C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635" y="1146684"/>
            <a:ext cx="9028590" cy="55304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EA8F19-6CDE-468E-9033-4C20DD329BBF}"/>
              </a:ext>
            </a:extLst>
          </p:cNvPr>
          <p:cNvSpPr txBox="1"/>
          <p:nvPr/>
        </p:nvSpPr>
        <p:spPr>
          <a:xfrm>
            <a:off x="1732582" y="284085"/>
            <a:ext cx="895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 4: Count number of reviews by each user using JOINS </a:t>
            </a:r>
          </a:p>
        </p:txBody>
      </p:sp>
    </p:spTree>
    <p:extLst>
      <p:ext uri="{BB962C8B-B14F-4D97-AF65-F5344CB8AC3E}">
        <p14:creationId xmlns:p14="http://schemas.microsoft.com/office/powerpoint/2010/main" val="182135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976B87-E2B9-4F30-B81D-95EACABA3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932" y="1168638"/>
            <a:ext cx="9184579" cy="55327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C83574-A994-4C56-9030-17EFA50E3DE4}"/>
              </a:ext>
            </a:extLst>
          </p:cNvPr>
          <p:cNvSpPr txBox="1"/>
          <p:nvPr/>
        </p:nvSpPr>
        <p:spPr>
          <a:xfrm>
            <a:off x="2727129" y="230820"/>
            <a:ext cx="6737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 5: Multiple joins including all the tables</a:t>
            </a:r>
          </a:p>
        </p:txBody>
      </p:sp>
    </p:spTree>
    <p:extLst>
      <p:ext uri="{BB962C8B-B14F-4D97-AF65-F5344CB8AC3E}">
        <p14:creationId xmlns:p14="http://schemas.microsoft.com/office/powerpoint/2010/main" val="393339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20DE80-F52E-4B72-9A6C-E4B6BCB6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364" y="-120953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findings  </a:t>
            </a:r>
            <a:endParaRPr lang="en-US" sz="3200" dirty="0"/>
          </a:p>
        </p:txBody>
      </p:sp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94A820B4-DFA0-46DB-81FD-16E724DA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219201"/>
            <a:ext cx="5815576" cy="528664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sz="1800" dirty="0"/>
              <a:t>Virtual machine with 8GB of RAM showed much better performance overall than virtual machine with 4GB of RAM based on run time 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1800" dirty="0"/>
          </a:p>
          <a:p>
            <a:pPr algn="just">
              <a:lnSpc>
                <a:spcPct val="110000"/>
              </a:lnSpc>
            </a:pPr>
            <a:r>
              <a:rPr lang="en-US" sz="1800" dirty="0"/>
              <a:t>40GB of hard drive on both virtual machines did not allowed to run over 5 processes (users) at the same time because PostgreSQL uses temporary space on hard drive running queries with JOINs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1800" dirty="0"/>
          </a:p>
          <a:p>
            <a:pPr algn="just">
              <a:lnSpc>
                <a:spcPct val="110000"/>
              </a:lnSpc>
            </a:pPr>
            <a:r>
              <a:rPr lang="en-US" sz="1800" dirty="0"/>
              <a:t>It takes over 100GB of hard drive to run different level queries to test 10, 20, 50 and 100 users working at the same time 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 algn="just"/>
            <a:r>
              <a:rPr lang="en-US" sz="1800" dirty="0"/>
              <a:t>VM with 8GB of RAM showed great performance and could be considered to be a standard specs for lab environment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47F0A37-E291-46FD-A5F5-98F3F9AD0B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88" b="9874"/>
          <a:stretch/>
        </p:blipFill>
        <p:spPr>
          <a:xfrm>
            <a:off x="6745851" y="2229802"/>
            <a:ext cx="5208024" cy="31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7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C830FD-F00D-4BF3-8F37-A8FE47ED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298" y="142268"/>
            <a:ext cx="6050713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A95CC-7C02-4506-884C-54D7E14154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02" r="20579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9E6BF-53EE-4E2D-A0BF-8DB8E704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486" y="1420814"/>
            <a:ext cx="7133390" cy="518953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600" dirty="0"/>
              <a:t>Impossible to have over 10 students (users) or more running queries like 4 and 5 (with joins) at the same time in the VM with such specs because of current server limitations</a:t>
            </a:r>
          </a:p>
          <a:p>
            <a:pPr algn="just">
              <a:lnSpc>
                <a:spcPct val="110000"/>
              </a:lnSpc>
            </a:pPr>
            <a:r>
              <a:rPr lang="en-US" sz="1600" dirty="0"/>
              <a:t>More memory (RAM) a virtual machine has, better run time will show running large queries </a:t>
            </a:r>
          </a:p>
          <a:p>
            <a:pPr algn="just">
              <a:lnSpc>
                <a:spcPct val="110000"/>
              </a:lnSpc>
            </a:pPr>
            <a:r>
              <a:rPr lang="en-US" sz="1600" dirty="0"/>
              <a:t>The results of the project allows to make a decision for hardware purchase to create lab environment for the Data Science classes at Regis University </a:t>
            </a:r>
          </a:p>
          <a:p>
            <a:pPr algn="just">
              <a:lnSpc>
                <a:spcPct val="110000"/>
              </a:lnSpc>
            </a:pPr>
            <a:r>
              <a:rPr lang="en-US" sz="1600" dirty="0"/>
              <a:t>Based on all the processes documented next students in the project will have a starting point to continue next steps with minimum learning  </a:t>
            </a:r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0603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4A8AF0-18BF-49D4-88FD-73FD7A17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512" y="223953"/>
            <a:ext cx="6050713" cy="11205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challenges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C5161-7827-4911-BF34-58AFC4E62C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4" r="4732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2807E-8384-4F3E-AAC6-C808F374C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385" y="1420813"/>
            <a:ext cx="7146843" cy="51602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900" dirty="0"/>
          </a:p>
          <a:p>
            <a:pPr>
              <a:lnSpc>
                <a:spcPct val="110000"/>
              </a:lnSpc>
            </a:pPr>
            <a:r>
              <a:rPr lang="en-US" sz="1900" dirty="0"/>
              <a:t>Coding background limitations (Python, Linux, SSH, SQL)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Configuration/privacy/network problems working with Ubuntu virtual machine and Linux 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Yelp data files in a wrong format, difficulties importing files in PostgreSQL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Queries with joins took very long time to run testing 10, 20, 50 processes  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 lot of preparation before performing tests with multi-processing </a:t>
            </a:r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865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9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2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1E19F-86E6-493F-8BA0-0EEE6BC9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2BEF8B57-E7A7-4B7F-B795-B68E224A8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865046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8029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B80622-845D-4690-BEA9-D4D03CF3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References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CFE6-5F45-4B94-AA69-57943A9D7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>
                <a:hlinkClick r:id="rId2"/>
              </a:rPr>
              <a:t>https://www.kaggle.com/yelp-dataset/yelp-dataset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https://www.yelp.com/dataset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https://github.com/Regis-University-Data-Science/DS-Cloud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2374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4D9D70-EB3D-45E9-91D5-7DA35235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057" y="102885"/>
            <a:ext cx="8331061" cy="8959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0258-2CFA-457B-9EDF-1B616612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94" y="1866705"/>
            <a:ext cx="5485189" cy="38128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All work is done in active services like cobalt, tin0, tin1, tin2 and created virtual machines under root user</a:t>
            </a:r>
          </a:p>
          <a:p>
            <a:pPr>
              <a:lnSpc>
                <a:spcPct val="110000"/>
              </a:lnSpc>
            </a:pPr>
            <a:r>
              <a:rPr lang="en-US" dirty="0"/>
              <a:t>Specs for virtual machines: 4 CPU cores, 4/8GB RAM, 40GB hard disk </a:t>
            </a:r>
          </a:p>
          <a:p>
            <a:pPr>
              <a:lnSpc>
                <a:spcPct val="110000"/>
              </a:lnSpc>
            </a:pPr>
            <a:r>
              <a:rPr lang="en-US" dirty="0"/>
              <a:t>There is Cloud Project GitHub page where all documentation is posted 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A7D1FB6-1746-4E34-BB76-0FA292196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7"/>
          <a:stretch/>
        </p:blipFill>
        <p:spPr>
          <a:xfrm>
            <a:off x="6542416" y="1917366"/>
            <a:ext cx="5437565" cy="27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40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B1A834-6D5E-499C-853B-EA36D46F7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30" t="-1" r="5029" b="-699"/>
          <a:stretch/>
        </p:blipFill>
        <p:spPr>
          <a:xfrm>
            <a:off x="0" y="0"/>
            <a:ext cx="12182601" cy="69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9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D90CB1-BBC0-47A3-B3BB-5CC38B3E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357" y="737394"/>
            <a:ext cx="4459286" cy="91281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3859-E35E-4400-971F-3512224F9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751013"/>
            <a:ext cx="10914995" cy="47291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Representing performance under 2 sets of configuration parameters for VM/server, network by analyzing CPU cores, CPU clock speed and RAM size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Data collection to determine hardware specification on new equipment by performing load testing on VM in Cloud Stack (for lab environment)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Estimate how much RAM a cluster of computers would need to support 2-3 Data Science classes if every student was using it simultaneously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Creating documentation/instruction for future students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to use in Data Science classes and students who will continue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working on the project with minimum learning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Gain professional experience with data science tools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Become comfortable with Linux, SQL and Python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778CE-BC7B-42BD-A54B-C21812E764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82" r="8258"/>
          <a:stretch/>
        </p:blipFill>
        <p:spPr>
          <a:xfrm>
            <a:off x="6830443" y="3827104"/>
            <a:ext cx="4935453" cy="22692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2608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4C0E-1E1E-447C-ADAB-4424D8D1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12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7CE6B0-7565-403F-B622-370D1348F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82" y="1486164"/>
            <a:ext cx="3257550" cy="1400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78A0B9-20B1-4EC4-9379-45577D4B09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57" t="23407" r="31755" b="23851"/>
          <a:stretch/>
        </p:blipFill>
        <p:spPr>
          <a:xfrm>
            <a:off x="4433288" y="1482712"/>
            <a:ext cx="1485883" cy="14001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C8467F4-7374-4F24-ADA4-A4535CFEC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68" y="3424612"/>
            <a:ext cx="1769768" cy="140457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CC73E0-F8B9-4815-BD41-42FC25F41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3128" y="1482697"/>
            <a:ext cx="1400190" cy="140019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A924EB6-2B06-4560-8EA2-8AA6D7851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3740" y="3428697"/>
            <a:ext cx="2597278" cy="140049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4501840-2462-4AAD-84D1-E12122C32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9753" y="3429000"/>
            <a:ext cx="1421386" cy="142138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05D1E8B-7C87-4930-BBE3-E3D79E9304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0828" y="1482697"/>
            <a:ext cx="1400190" cy="14001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C746938-9655-45E2-9669-5F1B31C9B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8656" y="3416208"/>
            <a:ext cx="1421386" cy="142138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3F7D4A1-E01C-4393-9936-C29B982FA2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6198" y="3429000"/>
            <a:ext cx="1400190" cy="140019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DFAB9F2-A509-4119-8AC7-6E61D7C0B23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3053" t="12615" r="13408" b="18394"/>
          <a:stretch/>
        </p:blipFill>
        <p:spPr>
          <a:xfrm>
            <a:off x="7747275" y="1486164"/>
            <a:ext cx="1498622" cy="14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0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E5A7-A04B-4E48-9786-8C3BB2D8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891" y="0"/>
            <a:ext cx="5619043" cy="758727"/>
          </a:xfrm>
        </p:spPr>
        <p:txBody>
          <a:bodyPr/>
          <a:lstStyle/>
          <a:p>
            <a:pPr algn="ctr"/>
            <a:r>
              <a:rPr lang="en-US" dirty="0"/>
              <a:t>Data description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77827D-B7CD-4AAB-ADF5-365C251B8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698" y="1658144"/>
            <a:ext cx="917742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8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524F-0BE8-4B7E-A215-6BA68753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653" y="-72362"/>
            <a:ext cx="9384347" cy="915642"/>
          </a:xfrm>
        </p:spPr>
        <p:txBody>
          <a:bodyPr/>
          <a:lstStyle/>
          <a:p>
            <a:r>
              <a:rPr lang="en-US" dirty="0"/>
              <a:t>process towards documentation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352C8-050A-4FBE-BD5D-A058A1E2E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577" y="975360"/>
            <a:ext cx="8071481" cy="57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9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295C-647D-4B9C-BCF0-3E69167F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547" y="126598"/>
            <a:ext cx="9905998" cy="1124815"/>
          </a:xfrm>
        </p:spPr>
        <p:txBody>
          <a:bodyPr/>
          <a:lstStyle/>
          <a:p>
            <a:r>
              <a:rPr lang="en-US" dirty="0"/>
              <a:t>Load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BAD2-63EC-41AB-9EDE-34C31790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61" y="1571347"/>
            <a:ext cx="4159793" cy="4999609"/>
          </a:xfrm>
        </p:spPr>
        <p:txBody>
          <a:bodyPr/>
          <a:lstStyle/>
          <a:p>
            <a:r>
              <a:rPr lang="en-US" dirty="0"/>
              <a:t>Psycopg2 library</a:t>
            </a:r>
          </a:p>
          <a:p>
            <a:r>
              <a:rPr lang="en-US" dirty="0"/>
              <a:t>Multiprocessing library</a:t>
            </a:r>
          </a:p>
          <a:p>
            <a:r>
              <a:rPr lang="en-US" dirty="0"/>
              <a:t>%%</a:t>
            </a:r>
            <a:r>
              <a:rPr lang="en-US" dirty="0" err="1"/>
              <a:t>timeit</a:t>
            </a:r>
            <a:endParaRPr lang="en-US" dirty="0"/>
          </a:p>
          <a:p>
            <a:r>
              <a:rPr lang="en-US" dirty="0"/>
              <a:t>5 queries </a:t>
            </a:r>
          </a:p>
          <a:p>
            <a:r>
              <a:rPr lang="en-US" dirty="0"/>
              <a:t>Each run 7 times for accuracy </a:t>
            </a:r>
          </a:p>
          <a:p>
            <a:r>
              <a:rPr lang="en-US" dirty="0"/>
              <a:t>Variables: VM IP address, users,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25D44-FD32-4F83-88BF-617B0223A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05" y="997533"/>
            <a:ext cx="6818966" cy="1609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6B9D-38FC-42BB-91E2-2940B1E25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805" y="2713461"/>
            <a:ext cx="6822015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AD49C-A6F0-4972-BA41-234F53B04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805" y="3911185"/>
            <a:ext cx="6822015" cy="24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7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E79AAA-AC52-45AD-A900-069C0DCC8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" y="546698"/>
            <a:ext cx="10155936" cy="576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BF1DD5-C2A8-4AD5-9E2A-F7A71722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05" y="854573"/>
            <a:ext cx="9417297" cy="514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39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622</Words>
  <Application>Microsoft Office PowerPoint</Application>
  <PresentationFormat>Widescreen</PresentationFormat>
  <Paragraphs>63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Circuit</vt:lpstr>
      <vt:lpstr>Cloud project Regis university</vt:lpstr>
      <vt:lpstr>Background </vt:lpstr>
      <vt:lpstr>Project goals</vt:lpstr>
      <vt:lpstr>Software </vt:lpstr>
      <vt:lpstr>Data description </vt:lpstr>
      <vt:lpstr>process towards documentation</vt:lpstr>
      <vt:lpstr>Load testing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  </vt:lpstr>
      <vt:lpstr>Conclusions </vt:lpstr>
      <vt:lpstr>challenges</vt:lpstr>
      <vt:lpstr>Next steps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project Regis university</dc:title>
  <dc:creator>Alla Topp</dc:creator>
  <cp:lastModifiedBy>Alla Topp</cp:lastModifiedBy>
  <cp:revision>17</cp:revision>
  <dcterms:created xsi:type="dcterms:W3CDTF">2020-04-26T03:03:24Z</dcterms:created>
  <dcterms:modified xsi:type="dcterms:W3CDTF">2020-04-30T15:14:49Z</dcterms:modified>
</cp:coreProperties>
</file>