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68" r:id="rId5"/>
    <p:sldId id="269" r:id="rId6"/>
    <p:sldId id="270" r:id="rId7"/>
    <p:sldId id="259" r:id="rId8"/>
    <p:sldId id="266" r:id="rId9"/>
    <p:sldId id="265" r:id="rId10"/>
    <p:sldId id="267" r:id="rId11"/>
    <p:sldId id="273" r:id="rId12"/>
    <p:sldId id="262" r:id="rId13"/>
    <p:sldId id="260" r:id="rId14"/>
    <p:sldId id="261" r:id="rId15"/>
    <p:sldId id="26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5" autoAdjust="0"/>
    <p:restoredTop sz="88395" autoAdjust="0"/>
  </p:normalViewPr>
  <p:slideViewPr>
    <p:cSldViewPr snapToGrid="0">
      <p:cViewPr varScale="1">
        <p:scale>
          <a:sx n="66" d="100"/>
          <a:sy n="66" d="100"/>
        </p:scale>
        <p:origin x="39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FFABA9-433C-49A0-AEAB-2CA74B05FFFA}" type="doc">
      <dgm:prSet loTypeId="urn:microsoft.com/office/officeart/2005/8/layout/default" loCatId="list" qsTypeId="urn:microsoft.com/office/officeart/2005/8/quickstyle/simple4" qsCatId="simple" csTypeId="urn:microsoft.com/office/officeart/2005/8/colors/accent5_2" csCatId="accent5"/>
      <dgm:spPr/>
      <dgm:t>
        <a:bodyPr/>
        <a:lstStyle/>
        <a:p>
          <a:endParaRPr lang="en-US"/>
        </a:p>
      </dgm:t>
    </dgm:pt>
    <dgm:pt modelId="{10131DCC-9A1E-4F2F-9F82-A4A114B77A17}">
      <dgm:prSet/>
      <dgm:spPr/>
      <dgm:t>
        <a:bodyPr/>
        <a:lstStyle/>
        <a:p>
          <a:r>
            <a:rPr lang="en-US" b="0" i="0"/>
            <a:t>the right to be let alone</a:t>
          </a:r>
          <a:endParaRPr lang="en-US"/>
        </a:p>
      </dgm:t>
    </dgm:pt>
    <dgm:pt modelId="{E7C1A4B9-0B5F-48CA-9595-8CCAB36F56EC}" type="parTrans" cxnId="{5E02376F-CD88-44B6-A74F-9DD5A39B7EA7}">
      <dgm:prSet/>
      <dgm:spPr/>
      <dgm:t>
        <a:bodyPr/>
        <a:lstStyle/>
        <a:p>
          <a:endParaRPr lang="en-US"/>
        </a:p>
      </dgm:t>
    </dgm:pt>
    <dgm:pt modelId="{4AFCCDC6-6184-4598-A760-CB2F80C73B51}" type="sibTrans" cxnId="{5E02376F-CD88-44B6-A74F-9DD5A39B7EA7}">
      <dgm:prSet/>
      <dgm:spPr/>
      <dgm:t>
        <a:bodyPr/>
        <a:lstStyle/>
        <a:p>
          <a:endParaRPr lang="en-US"/>
        </a:p>
      </dgm:t>
    </dgm:pt>
    <dgm:pt modelId="{595DE1FD-02B3-465C-A2CC-A490AA86C198}">
      <dgm:prSet/>
      <dgm:spPr/>
      <dgm:t>
        <a:bodyPr/>
        <a:lstStyle/>
        <a:p>
          <a:r>
            <a:rPr lang="en-US" b="0" i="0"/>
            <a:t>the option to limit the access others have to one's personal information</a:t>
          </a:r>
          <a:endParaRPr lang="en-US"/>
        </a:p>
      </dgm:t>
    </dgm:pt>
    <dgm:pt modelId="{6CABCCE1-E899-47C1-BABB-F64773D76E58}" type="parTrans" cxnId="{2BD06514-8B2F-44F6-805B-5413B726D8AF}">
      <dgm:prSet/>
      <dgm:spPr/>
      <dgm:t>
        <a:bodyPr/>
        <a:lstStyle/>
        <a:p>
          <a:endParaRPr lang="en-US"/>
        </a:p>
      </dgm:t>
    </dgm:pt>
    <dgm:pt modelId="{B507DB02-1730-4DE7-A727-B7EC5E13D3E7}" type="sibTrans" cxnId="{2BD06514-8B2F-44F6-805B-5413B726D8AF}">
      <dgm:prSet/>
      <dgm:spPr/>
      <dgm:t>
        <a:bodyPr/>
        <a:lstStyle/>
        <a:p>
          <a:endParaRPr lang="en-US"/>
        </a:p>
      </dgm:t>
    </dgm:pt>
    <dgm:pt modelId="{6B1613B4-9C88-4FAD-A26C-0305C1DE28DC}">
      <dgm:prSet/>
      <dgm:spPr/>
      <dgm:t>
        <a:bodyPr/>
        <a:lstStyle/>
        <a:p>
          <a:r>
            <a:rPr lang="en-US" b="0" i="0"/>
            <a:t>secrecy, or the option to conceal any information from others</a:t>
          </a:r>
          <a:endParaRPr lang="en-US"/>
        </a:p>
      </dgm:t>
    </dgm:pt>
    <dgm:pt modelId="{B6486028-C478-4CDA-8B0D-E7BF991A4D73}" type="parTrans" cxnId="{5FEEB01D-2889-4736-834C-3118DD307AE4}">
      <dgm:prSet/>
      <dgm:spPr/>
      <dgm:t>
        <a:bodyPr/>
        <a:lstStyle/>
        <a:p>
          <a:endParaRPr lang="en-US"/>
        </a:p>
      </dgm:t>
    </dgm:pt>
    <dgm:pt modelId="{2C1367BE-071A-4D59-B160-D9402097D231}" type="sibTrans" cxnId="{5FEEB01D-2889-4736-834C-3118DD307AE4}">
      <dgm:prSet/>
      <dgm:spPr/>
      <dgm:t>
        <a:bodyPr/>
        <a:lstStyle/>
        <a:p>
          <a:endParaRPr lang="en-US"/>
        </a:p>
      </dgm:t>
    </dgm:pt>
    <dgm:pt modelId="{2AB603F7-1AAE-4000-BA71-D6D7400C86C8}">
      <dgm:prSet/>
      <dgm:spPr/>
      <dgm:t>
        <a:bodyPr/>
        <a:lstStyle/>
        <a:p>
          <a:r>
            <a:rPr lang="en-US" b="0" i="0"/>
            <a:t>control over others' use of information about oneself</a:t>
          </a:r>
          <a:endParaRPr lang="en-US"/>
        </a:p>
      </dgm:t>
    </dgm:pt>
    <dgm:pt modelId="{52A5AD17-FD73-4BF5-9744-70D34A37382E}" type="parTrans" cxnId="{0E9E87DD-1075-495D-9A2A-F20BA557FD2E}">
      <dgm:prSet/>
      <dgm:spPr/>
      <dgm:t>
        <a:bodyPr/>
        <a:lstStyle/>
        <a:p>
          <a:endParaRPr lang="en-US"/>
        </a:p>
      </dgm:t>
    </dgm:pt>
    <dgm:pt modelId="{1DF5284D-D140-461A-A863-67E9B89DBE32}" type="sibTrans" cxnId="{0E9E87DD-1075-495D-9A2A-F20BA557FD2E}">
      <dgm:prSet/>
      <dgm:spPr/>
      <dgm:t>
        <a:bodyPr/>
        <a:lstStyle/>
        <a:p>
          <a:endParaRPr lang="en-US"/>
        </a:p>
      </dgm:t>
    </dgm:pt>
    <dgm:pt modelId="{3456E0C8-B64C-437C-8CA9-1C54B7CEBDD9}">
      <dgm:prSet/>
      <dgm:spPr/>
      <dgm:t>
        <a:bodyPr/>
        <a:lstStyle/>
        <a:p>
          <a:r>
            <a:rPr lang="en-US" b="0" i="0"/>
            <a:t>states of privacy</a:t>
          </a:r>
          <a:endParaRPr lang="en-US"/>
        </a:p>
      </dgm:t>
    </dgm:pt>
    <dgm:pt modelId="{84F47FC2-3FEA-4FC2-A9C7-349D1CB9AD0D}" type="parTrans" cxnId="{785BC9E5-372D-4E7D-8E1D-356E39B73FF8}">
      <dgm:prSet/>
      <dgm:spPr/>
      <dgm:t>
        <a:bodyPr/>
        <a:lstStyle/>
        <a:p>
          <a:endParaRPr lang="en-US"/>
        </a:p>
      </dgm:t>
    </dgm:pt>
    <dgm:pt modelId="{1564ECD2-A4C6-4CCB-AE5B-958DC2FAA026}" type="sibTrans" cxnId="{785BC9E5-372D-4E7D-8E1D-356E39B73FF8}">
      <dgm:prSet/>
      <dgm:spPr/>
      <dgm:t>
        <a:bodyPr/>
        <a:lstStyle/>
        <a:p>
          <a:endParaRPr lang="en-US"/>
        </a:p>
      </dgm:t>
    </dgm:pt>
    <dgm:pt modelId="{C967CFE5-6D27-41E0-8AE5-D0A0DEFD4580}">
      <dgm:prSet/>
      <dgm:spPr/>
      <dgm:t>
        <a:bodyPr/>
        <a:lstStyle/>
        <a:p>
          <a:r>
            <a:rPr lang="en-US" b="0" i="0"/>
            <a:t>personhood and autonomy</a:t>
          </a:r>
          <a:endParaRPr lang="en-US"/>
        </a:p>
      </dgm:t>
    </dgm:pt>
    <dgm:pt modelId="{FE50AEC8-4ECE-4600-9D79-6D09DC09C590}" type="parTrans" cxnId="{7E29631F-2480-4C30-BEC7-2B1204BFACBF}">
      <dgm:prSet/>
      <dgm:spPr/>
      <dgm:t>
        <a:bodyPr/>
        <a:lstStyle/>
        <a:p>
          <a:endParaRPr lang="en-US"/>
        </a:p>
      </dgm:t>
    </dgm:pt>
    <dgm:pt modelId="{F081FF69-354B-43D8-8C59-A10742C6097D}" type="sibTrans" cxnId="{7E29631F-2480-4C30-BEC7-2B1204BFACBF}">
      <dgm:prSet/>
      <dgm:spPr/>
      <dgm:t>
        <a:bodyPr/>
        <a:lstStyle/>
        <a:p>
          <a:endParaRPr lang="en-US"/>
        </a:p>
      </dgm:t>
    </dgm:pt>
    <dgm:pt modelId="{2CCB6723-1803-473E-9A46-DA3D029034DE}">
      <dgm:prSet/>
      <dgm:spPr/>
      <dgm:t>
        <a:bodyPr/>
        <a:lstStyle/>
        <a:p>
          <a:r>
            <a:rPr lang="en-US" b="0" i="0"/>
            <a:t>self-identity and personal growth</a:t>
          </a:r>
          <a:endParaRPr lang="en-US"/>
        </a:p>
      </dgm:t>
    </dgm:pt>
    <dgm:pt modelId="{1B959F46-72BF-4E00-998B-F4FC4407FA7B}" type="parTrans" cxnId="{604B6FFB-58BA-434A-AADF-ADD6B81042AA}">
      <dgm:prSet/>
      <dgm:spPr/>
      <dgm:t>
        <a:bodyPr/>
        <a:lstStyle/>
        <a:p>
          <a:endParaRPr lang="en-US"/>
        </a:p>
      </dgm:t>
    </dgm:pt>
    <dgm:pt modelId="{A388E84B-BCCC-45F2-9BE5-BBFDFBBC91A0}" type="sibTrans" cxnId="{604B6FFB-58BA-434A-AADF-ADD6B81042AA}">
      <dgm:prSet/>
      <dgm:spPr/>
      <dgm:t>
        <a:bodyPr/>
        <a:lstStyle/>
        <a:p>
          <a:endParaRPr lang="en-US"/>
        </a:p>
      </dgm:t>
    </dgm:pt>
    <dgm:pt modelId="{CCC52B1F-CD89-4C3F-93A4-4432B8D93323}">
      <dgm:prSet/>
      <dgm:spPr/>
      <dgm:t>
        <a:bodyPr/>
        <a:lstStyle/>
        <a:p>
          <a:r>
            <a:rPr lang="en-US" b="0" i="0" dirty="0"/>
            <a:t>protection of intimate relationships</a:t>
          </a:r>
          <a:endParaRPr lang="en-US" dirty="0"/>
        </a:p>
      </dgm:t>
    </dgm:pt>
    <dgm:pt modelId="{A7F085AB-E911-4473-A885-1FE82FF5591F}" type="parTrans" cxnId="{F83FADC0-348B-427A-A6E7-6D97FDF3243A}">
      <dgm:prSet/>
      <dgm:spPr/>
      <dgm:t>
        <a:bodyPr/>
        <a:lstStyle/>
        <a:p>
          <a:endParaRPr lang="en-US"/>
        </a:p>
      </dgm:t>
    </dgm:pt>
    <dgm:pt modelId="{15B4F301-3668-483F-BFEB-1DA25CA738F6}" type="sibTrans" cxnId="{F83FADC0-348B-427A-A6E7-6D97FDF3243A}">
      <dgm:prSet/>
      <dgm:spPr/>
      <dgm:t>
        <a:bodyPr/>
        <a:lstStyle/>
        <a:p>
          <a:endParaRPr lang="en-US"/>
        </a:p>
      </dgm:t>
    </dgm:pt>
    <dgm:pt modelId="{8323C286-F219-4160-BFF4-DFB053D4FEA0}" type="pres">
      <dgm:prSet presAssocID="{19FFABA9-433C-49A0-AEAB-2CA74B05FFFA}" presName="diagram" presStyleCnt="0">
        <dgm:presLayoutVars>
          <dgm:dir/>
          <dgm:resizeHandles val="exact"/>
        </dgm:presLayoutVars>
      </dgm:prSet>
      <dgm:spPr/>
    </dgm:pt>
    <dgm:pt modelId="{2058E5DE-9AFD-45D3-BF38-98DE393420F1}" type="pres">
      <dgm:prSet presAssocID="{10131DCC-9A1E-4F2F-9F82-A4A114B77A17}" presName="node" presStyleLbl="node1" presStyleIdx="0" presStyleCnt="8">
        <dgm:presLayoutVars>
          <dgm:bulletEnabled val="1"/>
        </dgm:presLayoutVars>
      </dgm:prSet>
      <dgm:spPr/>
    </dgm:pt>
    <dgm:pt modelId="{D6B3C6D8-A509-4369-904B-1301649ED531}" type="pres">
      <dgm:prSet presAssocID="{4AFCCDC6-6184-4598-A760-CB2F80C73B51}" presName="sibTrans" presStyleCnt="0"/>
      <dgm:spPr/>
    </dgm:pt>
    <dgm:pt modelId="{A93E8119-C75F-4861-9C1A-B46DE966B787}" type="pres">
      <dgm:prSet presAssocID="{595DE1FD-02B3-465C-A2CC-A490AA86C198}" presName="node" presStyleLbl="node1" presStyleIdx="1" presStyleCnt="8">
        <dgm:presLayoutVars>
          <dgm:bulletEnabled val="1"/>
        </dgm:presLayoutVars>
      </dgm:prSet>
      <dgm:spPr/>
    </dgm:pt>
    <dgm:pt modelId="{DF139B6B-2D57-44FF-A3F7-251DA816257D}" type="pres">
      <dgm:prSet presAssocID="{B507DB02-1730-4DE7-A727-B7EC5E13D3E7}" presName="sibTrans" presStyleCnt="0"/>
      <dgm:spPr/>
    </dgm:pt>
    <dgm:pt modelId="{9972AB71-4D12-41AC-904B-738D75F9AF1E}" type="pres">
      <dgm:prSet presAssocID="{6B1613B4-9C88-4FAD-A26C-0305C1DE28DC}" presName="node" presStyleLbl="node1" presStyleIdx="2" presStyleCnt="8">
        <dgm:presLayoutVars>
          <dgm:bulletEnabled val="1"/>
        </dgm:presLayoutVars>
      </dgm:prSet>
      <dgm:spPr/>
    </dgm:pt>
    <dgm:pt modelId="{B9AC33C9-EA43-4BE4-9681-70CAD4D2A012}" type="pres">
      <dgm:prSet presAssocID="{2C1367BE-071A-4D59-B160-D9402097D231}" presName="sibTrans" presStyleCnt="0"/>
      <dgm:spPr/>
    </dgm:pt>
    <dgm:pt modelId="{41170E49-E05E-40F0-B523-33E58D4BB1B1}" type="pres">
      <dgm:prSet presAssocID="{2AB603F7-1AAE-4000-BA71-D6D7400C86C8}" presName="node" presStyleLbl="node1" presStyleIdx="3" presStyleCnt="8">
        <dgm:presLayoutVars>
          <dgm:bulletEnabled val="1"/>
        </dgm:presLayoutVars>
      </dgm:prSet>
      <dgm:spPr/>
    </dgm:pt>
    <dgm:pt modelId="{599F320B-2C4B-4727-BB50-1F89CA8A9073}" type="pres">
      <dgm:prSet presAssocID="{1DF5284D-D140-461A-A863-67E9B89DBE32}" presName="sibTrans" presStyleCnt="0"/>
      <dgm:spPr/>
    </dgm:pt>
    <dgm:pt modelId="{3FD8358D-9C83-4BFC-B4FE-D0F8FB70F2B9}" type="pres">
      <dgm:prSet presAssocID="{3456E0C8-B64C-437C-8CA9-1C54B7CEBDD9}" presName="node" presStyleLbl="node1" presStyleIdx="4" presStyleCnt="8">
        <dgm:presLayoutVars>
          <dgm:bulletEnabled val="1"/>
        </dgm:presLayoutVars>
      </dgm:prSet>
      <dgm:spPr/>
    </dgm:pt>
    <dgm:pt modelId="{6514026B-D54C-4483-98E3-74840F48325F}" type="pres">
      <dgm:prSet presAssocID="{1564ECD2-A4C6-4CCB-AE5B-958DC2FAA026}" presName="sibTrans" presStyleCnt="0"/>
      <dgm:spPr/>
    </dgm:pt>
    <dgm:pt modelId="{32527284-E8B9-4841-B42E-8C12051AFAD7}" type="pres">
      <dgm:prSet presAssocID="{C967CFE5-6D27-41E0-8AE5-D0A0DEFD4580}" presName="node" presStyleLbl="node1" presStyleIdx="5" presStyleCnt="8">
        <dgm:presLayoutVars>
          <dgm:bulletEnabled val="1"/>
        </dgm:presLayoutVars>
      </dgm:prSet>
      <dgm:spPr/>
    </dgm:pt>
    <dgm:pt modelId="{F25ABDF8-9551-4544-BEB4-2E27ADBB4C36}" type="pres">
      <dgm:prSet presAssocID="{F081FF69-354B-43D8-8C59-A10742C6097D}" presName="sibTrans" presStyleCnt="0"/>
      <dgm:spPr/>
    </dgm:pt>
    <dgm:pt modelId="{F6D67235-CDD2-40BA-A8DD-084DE5051F2C}" type="pres">
      <dgm:prSet presAssocID="{2CCB6723-1803-473E-9A46-DA3D029034DE}" presName="node" presStyleLbl="node1" presStyleIdx="6" presStyleCnt="8">
        <dgm:presLayoutVars>
          <dgm:bulletEnabled val="1"/>
        </dgm:presLayoutVars>
      </dgm:prSet>
      <dgm:spPr/>
    </dgm:pt>
    <dgm:pt modelId="{C862E69C-AE15-4912-B28F-7D035563F451}" type="pres">
      <dgm:prSet presAssocID="{A388E84B-BCCC-45F2-9BE5-BBFDFBBC91A0}" presName="sibTrans" presStyleCnt="0"/>
      <dgm:spPr/>
    </dgm:pt>
    <dgm:pt modelId="{4D803717-15C5-4C48-BE17-4DCC0269F396}" type="pres">
      <dgm:prSet presAssocID="{CCC52B1F-CD89-4C3F-93A4-4432B8D93323}" presName="node" presStyleLbl="node1" presStyleIdx="7" presStyleCnt="8">
        <dgm:presLayoutVars>
          <dgm:bulletEnabled val="1"/>
        </dgm:presLayoutVars>
      </dgm:prSet>
      <dgm:spPr/>
    </dgm:pt>
  </dgm:ptLst>
  <dgm:cxnLst>
    <dgm:cxn modelId="{36096504-0E33-4C01-A420-D253035419FE}" type="presOf" srcId="{6B1613B4-9C88-4FAD-A26C-0305C1DE28DC}" destId="{9972AB71-4D12-41AC-904B-738D75F9AF1E}" srcOrd="0" destOrd="0" presId="urn:microsoft.com/office/officeart/2005/8/layout/default"/>
    <dgm:cxn modelId="{2BD06514-8B2F-44F6-805B-5413B726D8AF}" srcId="{19FFABA9-433C-49A0-AEAB-2CA74B05FFFA}" destId="{595DE1FD-02B3-465C-A2CC-A490AA86C198}" srcOrd="1" destOrd="0" parTransId="{6CABCCE1-E899-47C1-BABB-F64773D76E58}" sibTransId="{B507DB02-1730-4DE7-A727-B7EC5E13D3E7}"/>
    <dgm:cxn modelId="{5FEEB01D-2889-4736-834C-3118DD307AE4}" srcId="{19FFABA9-433C-49A0-AEAB-2CA74B05FFFA}" destId="{6B1613B4-9C88-4FAD-A26C-0305C1DE28DC}" srcOrd="2" destOrd="0" parTransId="{B6486028-C478-4CDA-8B0D-E7BF991A4D73}" sibTransId="{2C1367BE-071A-4D59-B160-D9402097D231}"/>
    <dgm:cxn modelId="{7E29631F-2480-4C30-BEC7-2B1204BFACBF}" srcId="{19FFABA9-433C-49A0-AEAB-2CA74B05FFFA}" destId="{C967CFE5-6D27-41E0-8AE5-D0A0DEFD4580}" srcOrd="5" destOrd="0" parTransId="{FE50AEC8-4ECE-4600-9D79-6D09DC09C590}" sibTransId="{F081FF69-354B-43D8-8C59-A10742C6097D}"/>
    <dgm:cxn modelId="{DF65572F-3825-4D20-AAEA-40C816A75EB6}" type="presOf" srcId="{CCC52B1F-CD89-4C3F-93A4-4432B8D93323}" destId="{4D803717-15C5-4C48-BE17-4DCC0269F396}" srcOrd="0" destOrd="0" presId="urn:microsoft.com/office/officeart/2005/8/layout/default"/>
    <dgm:cxn modelId="{91658B35-82C4-469C-BB53-DF5EE9DDEE42}" type="presOf" srcId="{10131DCC-9A1E-4F2F-9F82-A4A114B77A17}" destId="{2058E5DE-9AFD-45D3-BF38-98DE393420F1}" srcOrd="0" destOrd="0" presId="urn:microsoft.com/office/officeart/2005/8/layout/default"/>
    <dgm:cxn modelId="{5E02376F-CD88-44B6-A74F-9DD5A39B7EA7}" srcId="{19FFABA9-433C-49A0-AEAB-2CA74B05FFFA}" destId="{10131DCC-9A1E-4F2F-9F82-A4A114B77A17}" srcOrd="0" destOrd="0" parTransId="{E7C1A4B9-0B5F-48CA-9595-8CCAB36F56EC}" sibTransId="{4AFCCDC6-6184-4598-A760-CB2F80C73B51}"/>
    <dgm:cxn modelId="{CAF1B876-1DF1-49E4-9CA5-8E035657D568}" type="presOf" srcId="{2CCB6723-1803-473E-9A46-DA3D029034DE}" destId="{F6D67235-CDD2-40BA-A8DD-084DE5051F2C}" srcOrd="0" destOrd="0" presId="urn:microsoft.com/office/officeart/2005/8/layout/default"/>
    <dgm:cxn modelId="{B96EBF56-2C63-47C9-84C6-D02F9FC583F2}" type="presOf" srcId="{C967CFE5-6D27-41E0-8AE5-D0A0DEFD4580}" destId="{32527284-E8B9-4841-B42E-8C12051AFAD7}" srcOrd="0" destOrd="0" presId="urn:microsoft.com/office/officeart/2005/8/layout/default"/>
    <dgm:cxn modelId="{F83FADC0-348B-427A-A6E7-6D97FDF3243A}" srcId="{19FFABA9-433C-49A0-AEAB-2CA74B05FFFA}" destId="{CCC52B1F-CD89-4C3F-93A4-4432B8D93323}" srcOrd="7" destOrd="0" parTransId="{A7F085AB-E911-4473-A885-1FE82FF5591F}" sibTransId="{15B4F301-3668-483F-BFEB-1DA25CA738F6}"/>
    <dgm:cxn modelId="{84EFFDC1-C3EF-47D1-A4F4-1F2580F72952}" type="presOf" srcId="{19FFABA9-433C-49A0-AEAB-2CA74B05FFFA}" destId="{8323C286-F219-4160-BFF4-DFB053D4FEA0}" srcOrd="0" destOrd="0" presId="urn:microsoft.com/office/officeart/2005/8/layout/default"/>
    <dgm:cxn modelId="{03AB63CC-BE9F-44D6-B199-63F3026377DA}" type="presOf" srcId="{595DE1FD-02B3-465C-A2CC-A490AA86C198}" destId="{A93E8119-C75F-4861-9C1A-B46DE966B787}" srcOrd="0" destOrd="0" presId="urn:microsoft.com/office/officeart/2005/8/layout/default"/>
    <dgm:cxn modelId="{0E9E87DD-1075-495D-9A2A-F20BA557FD2E}" srcId="{19FFABA9-433C-49A0-AEAB-2CA74B05FFFA}" destId="{2AB603F7-1AAE-4000-BA71-D6D7400C86C8}" srcOrd="3" destOrd="0" parTransId="{52A5AD17-FD73-4BF5-9744-70D34A37382E}" sibTransId="{1DF5284D-D140-461A-A863-67E9B89DBE32}"/>
    <dgm:cxn modelId="{155F3EE5-0116-4A95-AE08-9B97B1ED3071}" type="presOf" srcId="{3456E0C8-B64C-437C-8CA9-1C54B7CEBDD9}" destId="{3FD8358D-9C83-4BFC-B4FE-D0F8FB70F2B9}" srcOrd="0" destOrd="0" presId="urn:microsoft.com/office/officeart/2005/8/layout/default"/>
    <dgm:cxn modelId="{785BC9E5-372D-4E7D-8E1D-356E39B73FF8}" srcId="{19FFABA9-433C-49A0-AEAB-2CA74B05FFFA}" destId="{3456E0C8-B64C-437C-8CA9-1C54B7CEBDD9}" srcOrd="4" destOrd="0" parTransId="{84F47FC2-3FEA-4FC2-A9C7-349D1CB9AD0D}" sibTransId="{1564ECD2-A4C6-4CCB-AE5B-958DC2FAA026}"/>
    <dgm:cxn modelId="{779F47EF-1FAF-4096-909E-6D974D236F9D}" type="presOf" srcId="{2AB603F7-1AAE-4000-BA71-D6D7400C86C8}" destId="{41170E49-E05E-40F0-B523-33E58D4BB1B1}" srcOrd="0" destOrd="0" presId="urn:microsoft.com/office/officeart/2005/8/layout/default"/>
    <dgm:cxn modelId="{604B6FFB-58BA-434A-AADF-ADD6B81042AA}" srcId="{19FFABA9-433C-49A0-AEAB-2CA74B05FFFA}" destId="{2CCB6723-1803-473E-9A46-DA3D029034DE}" srcOrd="6" destOrd="0" parTransId="{1B959F46-72BF-4E00-998B-F4FC4407FA7B}" sibTransId="{A388E84B-BCCC-45F2-9BE5-BBFDFBBC91A0}"/>
    <dgm:cxn modelId="{040FA38D-8B0F-4C5D-BC86-FA5C6307C011}" type="presParOf" srcId="{8323C286-F219-4160-BFF4-DFB053D4FEA0}" destId="{2058E5DE-9AFD-45D3-BF38-98DE393420F1}" srcOrd="0" destOrd="0" presId="urn:microsoft.com/office/officeart/2005/8/layout/default"/>
    <dgm:cxn modelId="{A9444033-4CEA-4821-B44D-65BB8A228DDF}" type="presParOf" srcId="{8323C286-F219-4160-BFF4-DFB053D4FEA0}" destId="{D6B3C6D8-A509-4369-904B-1301649ED531}" srcOrd="1" destOrd="0" presId="urn:microsoft.com/office/officeart/2005/8/layout/default"/>
    <dgm:cxn modelId="{97626DF5-AE01-4A25-8189-8B42350ED2AD}" type="presParOf" srcId="{8323C286-F219-4160-BFF4-DFB053D4FEA0}" destId="{A93E8119-C75F-4861-9C1A-B46DE966B787}" srcOrd="2" destOrd="0" presId="urn:microsoft.com/office/officeart/2005/8/layout/default"/>
    <dgm:cxn modelId="{D11AD585-5728-44BE-94AC-9859D36CD7FD}" type="presParOf" srcId="{8323C286-F219-4160-BFF4-DFB053D4FEA0}" destId="{DF139B6B-2D57-44FF-A3F7-251DA816257D}" srcOrd="3" destOrd="0" presId="urn:microsoft.com/office/officeart/2005/8/layout/default"/>
    <dgm:cxn modelId="{60ADB769-39CC-465E-89B6-AF3A7082738B}" type="presParOf" srcId="{8323C286-F219-4160-BFF4-DFB053D4FEA0}" destId="{9972AB71-4D12-41AC-904B-738D75F9AF1E}" srcOrd="4" destOrd="0" presId="urn:microsoft.com/office/officeart/2005/8/layout/default"/>
    <dgm:cxn modelId="{FA580416-E676-485D-808F-84C631444111}" type="presParOf" srcId="{8323C286-F219-4160-BFF4-DFB053D4FEA0}" destId="{B9AC33C9-EA43-4BE4-9681-70CAD4D2A012}" srcOrd="5" destOrd="0" presId="urn:microsoft.com/office/officeart/2005/8/layout/default"/>
    <dgm:cxn modelId="{33689F98-205F-4327-A2BB-9BAD16B070FD}" type="presParOf" srcId="{8323C286-F219-4160-BFF4-DFB053D4FEA0}" destId="{41170E49-E05E-40F0-B523-33E58D4BB1B1}" srcOrd="6" destOrd="0" presId="urn:microsoft.com/office/officeart/2005/8/layout/default"/>
    <dgm:cxn modelId="{86ECF881-AE37-4B3B-A088-ACBE35CBB7C5}" type="presParOf" srcId="{8323C286-F219-4160-BFF4-DFB053D4FEA0}" destId="{599F320B-2C4B-4727-BB50-1F89CA8A9073}" srcOrd="7" destOrd="0" presId="urn:microsoft.com/office/officeart/2005/8/layout/default"/>
    <dgm:cxn modelId="{BAA592B6-F566-4305-8911-B3F1D426664E}" type="presParOf" srcId="{8323C286-F219-4160-BFF4-DFB053D4FEA0}" destId="{3FD8358D-9C83-4BFC-B4FE-D0F8FB70F2B9}" srcOrd="8" destOrd="0" presId="urn:microsoft.com/office/officeart/2005/8/layout/default"/>
    <dgm:cxn modelId="{AA7CE104-08C0-45B6-8539-FAF55C3045F6}" type="presParOf" srcId="{8323C286-F219-4160-BFF4-DFB053D4FEA0}" destId="{6514026B-D54C-4483-98E3-74840F48325F}" srcOrd="9" destOrd="0" presId="urn:microsoft.com/office/officeart/2005/8/layout/default"/>
    <dgm:cxn modelId="{AEEC36CA-F3F0-4DB8-ADFA-9258E73AAC5B}" type="presParOf" srcId="{8323C286-F219-4160-BFF4-DFB053D4FEA0}" destId="{32527284-E8B9-4841-B42E-8C12051AFAD7}" srcOrd="10" destOrd="0" presId="urn:microsoft.com/office/officeart/2005/8/layout/default"/>
    <dgm:cxn modelId="{F1F6C6FC-C3BD-4E9C-93E6-3A30C4B410F5}" type="presParOf" srcId="{8323C286-F219-4160-BFF4-DFB053D4FEA0}" destId="{F25ABDF8-9551-4544-BEB4-2E27ADBB4C36}" srcOrd="11" destOrd="0" presId="urn:microsoft.com/office/officeart/2005/8/layout/default"/>
    <dgm:cxn modelId="{B4853A95-5C71-45E2-96F1-D075C287D6CE}" type="presParOf" srcId="{8323C286-F219-4160-BFF4-DFB053D4FEA0}" destId="{F6D67235-CDD2-40BA-A8DD-084DE5051F2C}" srcOrd="12" destOrd="0" presId="urn:microsoft.com/office/officeart/2005/8/layout/default"/>
    <dgm:cxn modelId="{CE634661-4055-48D7-AD8C-D5509E81ADAD}" type="presParOf" srcId="{8323C286-F219-4160-BFF4-DFB053D4FEA0}" destId="{C862E69C-AE15-4912-B28F-7D035563F451}" srcOrd="13" destOrd="0" presId="urn:microsoft.com/office/officeart/2005/8/layout/default"/>
    <dgm:cxn modelId="{046CB574-1619-4A10-AF93-AF77A61546C5}" type="presParOf" srcId="{8323C286-F219-4160-BFF4-DFB053D4FEA0}" destId="{4D803717-15C5-4C48-BE17-4DCC0269F396}"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912555-E571-4F1B-9959-F2C2E32342AF}"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75048E2-0574-483A-B824-5765E0B58336}">
      <dgm:prSet/>
      <dgm:spPr/>
      <dgm:t>
        <a:bodyPr/>
        <a:lstStyle/>
        <a:p>
          <a:r>
            <a:rPr lang="en-US" b="1"/>
            <a:t>HIPAA Privacy Rule: </a:t>
          </a:r>
          <a:r>
            <a:rPr lang="en-US"/>
            <a:t>The regulatory standards must be documented in the organization’s HIPAA Policies and Procedures. All employees must be trained on these Policies and Procedures annually, with documented attestation.</a:t>
          </a:r>
        </a:p>
      </dgm:t>
    </dgm:pt>
    <dgm:pt modelId="{AE1D3ECA-3382-457C-B1BB-5C9A57AFF74D}" type="parTrans" cxnId="{85B62E6F-E683-498A-B6A5-749CA53D1386}">
      <dgm:prSet/>
      <dgm:spPr/>
      <dgm:t>
        <a:bodyPr/>
        <a:lstStyle/>
        <a:p>
          <a:endParaRPr lang="en-US"/>
        </a:p>
      </dgm:t>
    </dgm:pt>
    <dgm:pt modelId="{E878743A-7476-4F1C-A3B5-634776CAFE63}" type="sibTrans" cxnId="{85B62E6F-E683-498A-B6A5-749CA53D1386}">
      <dgm:prSet/>
      <dgm:spPr/>
      <dgm:t>
        <a:bodyPr/>
        <a:lstStyle/>
        <a:p>
          <a:endParaRPr lang="en-US"/>
        </a:p>
      </dgm:t>
    </dgm:pt>
    <dgm:pt modelId="{DAB6BF5C-B20F-469C-9CA8-A924D2DC241B}">
      <dgm:prSet/>
      <dgm:spPr/>
      <dgm:t>
        <a:bodyPr/>
        <a:lstStyle/>
        <a:p>
          <a:r>
            <a:rPr lang="en-US" b="1"/>
            <a:t>HIPAA Security Rule: </a:t>
          </a:r>
          <a:r>
            <a:rPr lang="en-US"/>
            <a:t>Specifics of the regulation must be documented in the organization’s HIPAA Policies and Procedures. Staff must be trained on these Policies and Procedures annually, with documented attestation.</a:t>
          </a:r>
        </a:p>
      </dgm:t>
    </dgm:pt>
    <dgm:pt modelId="{C049F65B-1986-4304-9C35-B3C81C21A64E}" type="parTrans" cxnId="{8BC1BC37-DE95-4C34-B6A5-1D7FB57F6944}">
      <dgm:prSet/>
      <dgm:spPr/>
      <dgm:t>
        <a:bodyPr/>
        <a:lstStyle/>
        <a:p>
          <a:endParaRPr lang="en-US"/>
        </a:p>
      </dgm:t>
    </dgm:pt>
    <dgm:pt modelId="{03EFDC38-F46B-4518-91E4-38F6DEF85759}" type="sibTrans" cxnId="{8BC1BC37-DE95-4C34-B6A5-1D7FB57F6944}">
      <dgm:prSet/>
      <dgm:spPr/>
      <dgm:t>
        <a:bodyPr/>
        <a:lstStyle/>
        <a:p>
          <a:endParaRPr lang="en-US"/>
        </a:p>
      </dgm:t>
    </dgm:pt>
    <dgm:pt modelId="{ACEBDE82-1577-40B8-8651-BE0135C568B8}" type="pres">
      <dgm:prSet presAssocID="{EA912555-E571-4F1B-9959-F2C2E32342AF}" presName="hierChild1" presStyleCnt="0">
        <dgm:presLayoutVars>
          <dgm:chPref val="1"/>
          <dgm:dir/>
          <dgm:animOne val="branch"/>
          <dgm:animLvl val="lvl"/>
          <dgm:resizeHandles/>
        </dgm:presLayoutVars>
      </dgm:prSet>
      <dgm:spPr/>
    </dgm:pt>
    <dgm:pt modelId="{EDB791F6-75B7-49C6-866A-76422ECAD103}" type="pres">
      <dgm:prSet presAssocID="{B75048E2-0574-483A-B824-5765E0B58336}" presName="hierRoot1" presStyleCnt="0"/>
      <dgm:spPr/>
    </dgm:pt>
    <dgm:pt modelId="{FE78DCBF-F6F1-4B74-8251-C7CD54376BA7}" type="pres">
      <dgm:prSet presAssocID="{B75048E2-0574-483A-B824-5765E0B58336}" presName="composite" presStyleCnt="0"/>
      <dgm:spPr/>
    </dgm:pt>
    <dgm:pt modelId="{6387D693-3B72-4D82-AABE-BA1087461792}" type="pres">
      <dgm:prSet presAssocID="{B75048E2-0574-483A-B824-5765E0B58336}" presName="background" presStyleLbl="node0" presStyleIdx="0" presStyleCnt="2"/>
      <dgm:spPr/>
    </dgm:pt>
    <dgm:pt modelId="{29BD1D90-7D3E-4D05-BCC1-D15C0618D8F4}" type="pres">
      <dgm:prSet presAssocID="{B75048E2-0574-483A-B824-5765E0B58336}" presName="text" presStyleLbl="fgAcc0" presStyleIdx="0" presStyleCnt="2">
        <dgm:presLayoutVars>
          <dgm:chPref val="3"/>
        </dgm:presLayoutVars>
      </dgm:prSet>
      <dgm:spPr/>
    </dgm:pt>
    <dgm:pt modelId="{D6B754FB-04AF-409C-A06D-B46C9FEC685E}" type="pres">
      <dgm:prSet presAssocID="{B75048E2-0574-483A-B824-5765E0B58336}" presName="hierChild2" presStyleCnt="0"/>
      <dgm:spPr/>
    </dgm:pt>
    <dgm:pt modelId="{51BF6E49-1778-4175-B91C-8734FC631D5F}" type="pres">
      <dgm:prSet presAssocID="{DAB6BF5C-B20F-469C-9CA8-A924D2DC241B}" presName="hierRoot1" presStyleCnt="0"/>
      <dgm:spPr/>
    </dgm:pt>
    <dgm:pt modelId="{D630C784-F19B-4197-A0EE-1B79FC7DD9D1}" type="pres">
      <dgm:prSet presAssocID="{DAB6BF5C-B20F-469C-9CA8-A924D2DC241B}" presName="composite" presStyleCnt="0"/>
      <dgm:spPr/>
    </dgm:pt>
    <dgm:pt modelId="{F05F256D-8886-47D1-A84A-D53BE39EDEED}" type="pres">
      <dgm:prSet presAssocID="{DAB6BF5C-B20F-469C-9CA8-A924D2DC241B}" presName="background" presStyleLbl="node0" presStyleIdx="1" presStyleCnt="2"/>
      <dgm:spPr/>
    </dgm:pt>
    <dgm:pt modelId="{98FE7480-67A6-48DC-8501-39C81DA54CB8}" type="pres">
      <dgm:prSet presAssocID="{DAB6BF5C-B20F-469C-9CA8-A924D2DC241B}" presName="text" presStyleLbl="fgAcc0" presStyleIdx="1" presStyleCnt="2">
        <dgm:presLayoutVars>
          <dgm:chPref val="3"/>
        </dgm:presLayoutVars>
      </dgm:prSet>
      <dgm:spPr/>
    </dgm:pt>
    <dgm:pt modelId="{C87973BC-BA1F-47A9-8ACD-B8CE7E3EE505}" type="pres">
      <dgm:prSet presAssocID="{DAB6BF5C-B20F-469C-9CA8-A924D2DC241B}" presName="hierChild2" presStyleCnt="0"/>
      <dgm:spPr/>
    </dgm:pt>
  </dgm:ptLst>
  <dgm:cxnLst>
    <dgm:cxn modelId="{8BC1BC37-DE95-4C34-B6A5-1D7FB57F6944}" srcId="{EA912555-E571-4F1B-9959-F2C2E32342AF}" destId="{DAB6BF5C-B20F-469C-9CA8-A924D2DC241B}" srcOrd="1" destOrd="0" parTransId="{C049F65B-1986-4304-9C35-B3C81C21A64E}" sibTransId="{03EFDC38-F46B-4518-91E4-38F6DEF85759}"/>
    <dgm:cxn modelId="{6F9E0762-3387-40D9-A4BB-312459241226}" type="presOf" srcId="{EA912555-E571-4F1B-9959-F2C2E32342AF}" destId="{ACEBDE82-1577-40B8-8651-BE0135C568B8}" srcOrd="0" destOrd="0" presId="urn:microsoft.com/office/officeart/2005/8/layout/hierarchy1"/>
    <dgm:cxn modelId="{45678C66-AAD3-4398-B572-1B8B6E9A3C1C}" type="presOf" srcId="{DAB6BF5C-B20F-469C-9CA8-A924D2DC241B}" destId="{98FE7480-67A6-48DC-8501-39C81DA54CB8}" srcOrd="0" destOrd="0" presId="urn:microsoft.com/office/officeart/2005/8/layout/hierarchy1"/>
    <dgm:cxn modelId="{85B62E6F-E683-498A-B6A5-749CA53D1386}" srcId="{EA912555-E571-4F1B-9959-F2C2E32342AF}" destId="{B75048E2-0574-483A-B824-5765E0B58336}" srcOrd="0" destOrd="0" parTransId="{AE1D3ECA-3382-457C-B1BB-5C9A57AFF74D}" sibTransId="{E878743A-7476-4F1C-A3B5-634776CAFE63}"/>
    <dgm:cxn modelId="{3BDE14F4-8909-4706-BD7A-397EE2746706}" type="presOf" srcId="{B75048E2-0574-483A-B824-5765E0B58336}" destId="{29BD1D90-7D3E-4D05-BCC1-D15C0618D8F4}" srcOrd="0" destOrd="0" presId="urn:microsoft.com/office/officeart/2005/8/layout/hierarchy1"/>
    <dgm:cxn modelId="{9456184C-7DB9-44A3-AE7E-9405E26E1F82}" type="presParOf" srcId="{ACEBDE82-1577-40B8-8651-BE0135C568B8}" destId="{EDB791F6-75B7-49C6-866A-76422ECAD103}" srcOrd="0" destOrd="0" presId="urn:microsoft.com/office/officeart/2005/8/layout/hierarchy1"/>
    <dgm:cxn modelId="{661A9786-0E1F-4E7F-BA54-71DA8341F197}" type="presParOf" srcId="{EDB791F6-75B7-49C6-866A-76422ECAD103}" destId="{FE78DCBF-F6F1-4B74-8251-C7CD54376BA7}" srcOrd="0" destOrd="0" presId="urn:microsoft.com/office/officeart/2005/8/layout/hierarchy1"/>
    <dgm:cxn modelId="{E15C6C1F-C0D1-4B8C-99EB-D42D3EF86E0B}" type="presParOf" srcId="{FE78DCBF-F6F1-4B74-8251-C7CD54376BA7}" destId="{6387D693-3B72-4D82-AABE-BA1087461792}" srcOrd="0" destOrd="0" presId="urn:microsoft.com/office/officeart/2005/8/layout/hierarchy1"/>
    <dgm:cxn modelId="{7EF0704B-363F-4EE5-A3CA-CB9DF4D3349D}" type="presParOf" srcId="{FE78DCBF-F6F1-4B74-8251-C7CD54376BA7}" destId="{29BD1D90-7D3E-4D05-BCC1-D15C0618D8F4}" srcOrd="1" destOrd="0" presId="urn:microsoft.com/office/officeart/2005/8/layout/hierarchy1"/>
    <dgm:cxn modelId="{928A93A9-0544-452E-B86F-55E722CAAEE9}" type="presParOf" srcId="{EDB791F6-75B7-49C6-866A-76422ECAD103}" destId="{D6B754FB-04AF-409C-A06D-B46C9FEC685E}" srcOrd="1" destOrd="0" presId="urn:microsoft.com/office/officeart/2005/8/layout/hierarchy1"/>
    <dgm:cxn modelId="{D6F8B0B5-A832-4C41-ABA7-8BDDFEC8B333}" type="presParOf" srcId="{ACEBDE82-1577-40B8-8651-BE0135C568B8}" destId="{51BF6E49-1778-4175-B91C-8734FC631D5F}" srcOrd="1" destOrd="0" presId="urn:microsoft.com/office/officeart/2005/8/layout/hierarchy1"/>
    <dgm:cxn modelId="{91B19719-6366-4200-BAAE-B99CF24286F3}" type="presParOf" srcId="{51BF6E49-1778-4175-B91C-8734FC631D5F}" destId="{D630C784-F19B-4197-A0EE-1B79FC7DD9D1}" srcOrd="0" destOrd="0" presId="urn:microsoft.com/office/officeart/2005/8/layout/hierarchy1"/>
    <dgm:cxn modelId="{CB32839B-B4AA-4BEA-9FC3-43590EBBC3FA}" type="presParOf" srcId="{D630C784-F19B-4197-A0EE-1B79FC7DD9D1}" destId="{F05F256D-8886-47D1-A84A-D53BE39EDEED}" srcOrd="0" destOrd="0" presId="urn:microsoft.com/office/officeart/2005/8/layout/hierarchy1"/>
    <dgm:cxn modelId="{80A76CB4-ADD2-433C-922B-BF7C97434881}" type="presParOf" srcId="{D630C784-F19B-4197-A0EE-1B79FC7DD9D1}" destId="{98FE7480-67A6-48DC-8501-39C81DA54CB8}" srcOrd="1" destOrd="0" presId="urn:microsoft.com/office/officeart/2005/8/layout/hierarchy1"/>
    <dgm:cxn modelId="{96D523FF-D53B-46D5-AE96-20F354A4EF92}" type="presParOf" srcId="{51BF6E49-1778-4175-B91C-8734FC631D5F}" destId="{C87973BC-BA1F-47A9-8ACD-B8CE7E3EE50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1004BA-02F8-426A-9268-E318FDA4E3F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52D8758-571F-4BEC-9095-C47941484FDF}">
      <dgm:prSet/>
      <dgm:spPr/>
      <dgm:t>
        <a:bodyPr/>
        <a:lstStyle/>
        <a:p>
          <a:r>
            <a:rPr lang="en-US" b="1" dirty="0"/>
            <a:t>HIPAA Breach Notification Rule: </a:t>
          </a:r>
          <a:r>
            <a:rPr lang="en-US" dirty="0"/>
            <a:t>The Rule differentiates between two kinds of breaches depending on the scope and size, called Minor Breaches and Meaningful Breaches. Organizations are required to report all breaches, regardless of size to HHS OCR, but the specific protocols for reporting change depending on the type of breach. </a:t>
          </a:r>
        </a:p>
      </dgm:t>
    </dgm:pt>
    <dgm:pt modelId="{50BF3289-28AF-4BE2-9F74-CF6190CAC487}" type="parTrans" cxnId="{B05E450B-0AA7-4B06-AB57-953E78658A98}">
      <dgm:prSet/>
      <dgm:spPr/>
      <dgm:t>
        <a:bodyPr/>
        <a:lstStyle/>
        <a:p>
          <a:endParaRPr lang="en-US"/>
        </a:p>
      </dgm:t>
    </dgm:pt>
    <dgm:pt modelId="{A19DBB70-2A1D-4D3E-B1F9-401AB7DA119A}" type="sibTrans" cxnId="{B05E450B-0AA7-4B06-AB57-953E78658A98}">
      <dgm:prSet/>
      <dgm:spPr/>
      <dgm:t>
        <a:bodyPr/>
        <a:lstStyle/>
        <a:p>
          <a:endParaRPr lang="en-US"/>
        </a:p>
      </dgm:t>
    </dgm:pt>
    <dgm:pt modelId="{4B87595E-A106-4AA1-9A09-42FAF77A8748}">
      <dgm:prSet/>
      <dgm:spPr/>
      <dgm:t>
        <a:bodyPr/>
        <a:lstStyle/>
        <a:p>
          <a:r>
            <a:rPr lang="en-US" b="1" dirty="0"/>
            <a:t>HIPAA Omnibus Rule: </a:t>
          </a:r>
          <a:r>
            <a:rPr lang="en-US" dirty="0"/>
            <a:t>Business Associate Agreements are contracts that must be executed between a covered entity and business associate–or between two business associates–before ANY PHI or ePHI can be transferred or shared.</a:t>
          </a:r>
        </a:p>
      </dgm:t>
    </dgm:pt>
    <dgm:pt modelId="{FDE1A3B2-6D18-43A8-BAC8-6B42174C0683}" type="parTrans" cxnId="{D2F4A70B-49B4-4EFD-87D3-EEDC41544605}">
      <dgm:prSet/>
      <dgm:spPr/>
      <dgm:t>
        <a:bodyPr/>
        <a:lstStyle/>
        <a:p>
          <a:endParaRPr lang="en-US"/>
        </a:p>
      </dgm:t>
    </dgm:pt>
    <dgm:pt modelId="{77C18155-3BE0-48CA-AE28-F2871EABBA09}" type="sibTrans" cxnId="{D2F4A70B-49B4-4EFD-87D3-EEDC41544605}">
      <dgm:prSet/>
      <dgm:spPr/>
      <dgm:t>
        <a:bodyPr/>
        <a:lstStyle/>
        <a:p>
          <a:endParaRPr lang="en-US"/>
        </a:p>
      </dgm:t>
    </dgm:pt>
    <dgm:pt modelId="{EE862F64-316A-41D8-8DB5-207CF31A495B}" type="pres">
      <dgm:prSet presAssocID="{A11004BA-02F8-426A-9268-E318FDA4E3F9}" presName="hierChild1" presStyleCnt="0">
        <dgm:presLayoutVars>
          <dgm:chPref val="1"/>
          <dgm:dir/>
          <dgm:animOne val="branch"/>
          <dgm:animLvl val="lvl"/>
          <dgm:resizeHandles/>
        </dgm:presLayoutVars>
      </dgm:prSet>
      <dgm:spPr/>
    </dgm:pt>
    <dgm:pt modelId="{AEBA0433-711A-44D5-B658-FF81B3078C08}" type="pres">
      <dgm:prSet presAssocID="{052D8758-571F-4BEC-9095-C47941484FDF}" presName="hierRoot1" presStyleCnt="0"/>
      <dgm:spPr/>
    </dgm:pt>
    <dgm:pt modelId="{077071D5-0D23-4F8F-A45C-65C7B8554DA3}" type="pres">
      <dgm:prSet presAssocID="{052D8758-571F-4BEC-9095-C47941484FDF}" presName="composite" presStyleCnt="0"/>
      <dgm:spPr/>
    </dgm:pt>
    <dgm:pt modelId="{25BB19BC-EA4E-45CC-95D2-BEB5CEBB5166}" type="pres">
      <dgm:prSet presAssocID="{052D8758-571F-4BEC-9095-C47941484FDF}" presName="background" presStyleLbl="node0" presStyleIdx="0" presStyleCnt="2"/>
      <dgm:spPr/>
    </dgm:pt>
    <dgm:pt modelId="{5AFE3415-5E19-424E-AA80-7258923E8E27}" type="pres">
      <dgm:prSet presAssocID="{052D8758-571F-4BEC-9095-C47941484FDF}" presName="text" presStyleLbl="fgAcc0" presStyleIdx="0" presStyleCnt="2">
        <dgm:presLayoutVars>
          <dgm:chPref val="3"/>
        </dgm:presLayoutVars>
      </dgm:prSet>
      <dgm:spPr/>
    </dgm:pt>
    <dgm:pt modelId="{5FDB0B68-BF50-4EF8-BF89-8A4B5E889D56}" type="pres">
      <dgm:prSet presAssocID="{052D8758-571F-4BEC-9095-C47941484FDF}" presName="hierChild2" presStyleCnt="0"/>
      <dgm:spPr/>
    </dgm:pt>
    <dgm:pt modelId="{CCAA138D-9BF4-43AB-BFFF-1C45F2F8229F}" type="pres">
      <dgm:prSet presAssocID="{4B87595E-A106-4AA1-9A09-42FAF77A8748}" presName="hierRoot1" presStyleCnt="0"/>
      <dgm:spPr/>
    </dgm:pt>
    <dgm:pt modelId="{8EC6D4AB-831B-4D1A-938E-CAE0091E6DCB}" type="pres">
      <dgm:prSet presAssocID="{4B87595E-A106-4AA1-9A09-42FAF77A8748}" presName="composite" presStyleCnt="0"/>
      <dgm:spPr/>
    </dgm:pt>
    <dgm:pt modelId="{46F2210A-7669-4FBA-9434-A6792A1669BC}" type="pres">
      <dgm:prSet presAssocID="{4B87595E-A106-4AA1-9A09-42FAF77A8748}" presName="background" presStyleLbl="node0" presStyleIdx="1" presStyleCnt="2"/>
      <dgm:spPr/>
    </dgm:pt>
    <dgm:pt modelId="{14583FA7-0B61-43FF-85BB-89523AD062C4}" type="pres">
      <dgm:prSet presAssocID="{4B87595E-A106-4AA1-9A09-42FAF77A8748}" presName="text" presStyleLbl="fgAcc0" presStyleIdx="1" presStyleCnt="2">
        <dgm:presLayoutVars>
          <dgm:chPref val="3"/>
        </dgm:presLayoutVars>
      </dgm:prSet>
      <dgm:spPr/>
    </dgm:pt>
    <dgm:pt modelId="{D483B0B7-D103-4245-98DC-D5CC095B623E}" type="pres">
      <dgm:prSet presAssocID="{4B87595E-A106-4AA1-9A09-42FAF77A8748}" presName="hierChild2" presStyleCnt="0"/>
      <dgm:spPr/>
    </dgm:pt>
  </dgm:ptLst>
  <dgm:cxnLst>
    <dgm:cxn modelId="{B05E450B-0AA7-4B06-AB57-953E78658A98}" srcId="{A11004BA-02F8-426A-9268-E318FDA4E3F9}" destId="{052D8758-571F-4BEC-9095-C47941484FDF}" srcOrd="0" destOrd="0" parTransId="{50BF3289-28AF-4BE2-9F74-CF6190CAC487}" sibTransId="{A19DBB70-2A1D-4D3E-B1F9-401AB7DA119A}"/>
    <dgm:cxn modelId="{D2F4A70B-49B4-4EFD-87D3-EEDC41544605}" srcId="{A11004BA-02F8-426A-9268-E318FDA4E3F9}" destId="{4B87595E-A106-4AA1-9A09-42FAF77A8748}" srcOrd="1" destOrd="0" parTransId="{FDE1A3B2-6D18-43A8-BAC8-6B42174C0683}" sibTransId="{77C18155-3BE0-48CA-AE28-F2871EABBA09}"/>
    <dgm:cxn modelId="{20063781-C154-45C8-872D-6F811B322DB9}" type="presOf" srcId="{052D8758-571F-4BEC-9095-C47941484FDF}" destId="{5AFE3415-5E19-424E-AA80-7258923E8E27}" srcOrd="0" destOrd="0" presId="urn:microsoft.com/office/officeart/2005/8/layout/hierarchy1"/>
    <dgm:cxn modelId="{8F9C3FBE-41C6-49C3-9A3B-E0FD00013DF5}" type="presOf" srcId="{A11004BA-02F8-426A-9268-E318FDA4E3F9}" destId="{EE862F64-316A-41D8-8DB5-207CF31A495B}" srcOrd="0" destOrd="0" presId="urn:microsoft.com/office/officeart/2005/8/layout/hierarchy1"/>
    <dgm:cxn modelId="{D8F643D1-10CD-4532-AE1B-0F571A720800}" type="presOf" srcId="{4B87595E-A106-4AA1-9A09-42FAF77A8748}" destId="{14583FA7-0B61-43FF-85BB-89523AD062C4}" srcOrd="0" destOrd="0" presId="urn:microsoft.com/office/officeart/2005/8/layout/hierarchy1"/>
    <dgm:cxn modelId="{BD1E6BE2-EB0D-4AB2-BF6E-C1B837ECEF3F}" type="presParOf" srcId="{EE862F64-316A-41D8-8DB5-207CF31A495B}" destId="{AEBA0433-711A-44D5-B658-FF81B3078C08}" srcOrd="0" destOrd="0" presId="urn:microsoft.com/office/officeart/2005/8/layout/hierarchy1"/>
    <dgm:cxn modelId="{6D06AF6E-F0B3-4347-9CCD-BAECFB0FAE0B}" type="presParOf" srcId="{AEBA0433-711A-44D5-B658-FF81B3078C08}" destId="{077071D5-0D23-4F8F-A45C-65C7B8554DA3}" srcOrd="0" destOrd="0" presId="urn:microsoft.com/office/officeart/2005/8/layout/hierarchy1"/>
    <dgm:cxn modelId="{22498951-995B-4DF6-8C78-87883497FC3B}" type="presParOf" srcId="{077071D5-0D23-4F8F-A45C-65C7B8554DA3}" destId="{25BB19BC-EA4E-45CC-95D2-BEB5CEBB5166}" srcOrd="0" destOrd="0" presId="urn:microsoft.com/office/officeart/2005/8/layout/hierarchy1"/>
    <dgm:cxn modelId="{6B77D9D7-C4EE-4A71-B61F-B144A2026236}" type="presParOf" srcId="{077071D5-0D23-4F8F-A45C-65C7B8554DA3}" destId="{5AFE3415-5E19-424E-AA80-7258923E8E27}" srcOrd="1" destOrd="0" presId="urn:microsoft.com/office/officeart/2005/8/layout/hierarchy1"/>
    <dgm:cxn modelId="{09218656-0F66-490B-A02D-5A58C69D4873}" type="presParOf" srcId="{AEBA0433-711A-44D5-B658-FF81B3078C08}" destId="{5FDB0B68-BF50-4EF8-BF89-8A4B5E889D56}" srcOrd="1" destOrd="0" presId="urn:microsoft.com/office/officeart/2005/8/layout/hierarchy1"/>
    <dgm:cxn modelId="{F7350697-7324-4AF8-B1E7-3E41251291EB}" type="presParOf" srcId="{EE862F64-316A-41D8-8DB5-207CF31A495B}" destId="{CCAA138D-9BF4-43AB-BFFF-1C45F2F8229F}" srcOrd="1" destOrd="0" presId="urn:microsoft.com/office/officeart/2005/8/layout/hierarchy1"/>
    <dgm:cxn modelId="{FD1EBDB0-66C3-428C-BD7F-2F3324A282CC}" type="presParOf" srcId="{CCAA138D-9BF4-43AB-BFFF-1C45F2F8229F}" destId="{8EC6D4AB-831B-4D1A-938E-CAE0091E6DCB}" srcOrd="0" destOrd="0" presId="urn:microsoft.com/office/officeart/2005/8/layout/hierarchy1"/>
    <dgm:cxn modelId="{39F68EC5-7EEE-47EE-B582-BB85E07FBE5C}" type="presParOf" srcId="{8EC6D4AB-831B-4D1A-938E-CAE0091E6DCB}" destId="{46F2210A-7669-4FBA-9434-A6792A1669BC}" srcOrd="0" destOrd="0" presId="urn:microsoft.com/office/officeart/2005/8/layout/hierarchy1"/>
    <dgm:cxn modelId="{684E0FF7-9FD9-4138-89E9-51AB88CBA577}" type="presParOf" srcId="{8EC6D4AB-831B-4D1A-938E-CAE0091E6DCB}" destId="{14583FA7-0B61-43FF-85BB-89523AD062C4}" srcOrd="1" destOrd="0" presId="urn:microsoft.com/office/officeart/2005/8/layout/hierarchy1"/>
    <dgm:cxn modelId="{C33A34D5-86CC-4570-A64F-267E1476010E}" type="presParOf" srcId="{CCAA138D-9BF4-43AB-BFFF-1C45F2F8229F}" destId="{D483B0B7-D103-4245-98DC-D5CC095B623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8E5DE-9AFD-45D3-BF38-98DE393420F1}">
      <dsp:nvSpPr>
        <dsp:cNvPr id="0" name=""/>
        <dsp:cNvSpPr/>
      </dsp:nvSpPr>
      <dsp:spPr>
        <a:xfrm>
          <a:off x="2819" y="257194"/>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the right to be let alone</a:t>
          </a:r>
          <a:endParaRPr lang="en-US" sz="1700" kern="1200"/>
        </a:p>
      </dsp:txBody>
      <dsp:txXfrm>
        <a:off x="2819" y="257194"/>
        <a:ext cx="2237149" cy="1342289"/>
      </dsp:txXfrm>
    </dsp:sp>
    <dsp:sp modelId="{A93E8119-C75F-4861-9C1A-B46DE966B787}">
      <dsp:nvSpPr>
        <dsp:cNvPr id="0" name=""/>
        <dsp:cNvSpPr/>
      </dsp:nvSpPr>
      <dsp:spPr>
        <a:xfrm>
          <a:off x="2463684" y="257194"/>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the option to limit the access others have to one's personal information</a:t>
          </a:r>
          <a:endParaRPr lang="en-US" sz="1700" kern="1200"/>
        </a:p>
      </dsp:txBody>
      <dsp:txXfrm>
        <a:off x="2463684" y="257194"/>
        <a:ext cx="2237149" cy="1342289"/>
      </dsp:txXfrm>
    </dsp:sp>
    <dsp:sp modelId="{9972AB71-4D12-41AC-904B-738D75F9AF1E}">
      <dsp:nvSpPr>
        <dsp:cNvPr id="0" name=""/>
        <dsp:cNvSpPr/>
      </dsp:nvSpPr>
      <dsp:spPr>
        <a:xfrm>
          <a:off x="4924548" y="257194"/>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secrecy, or the option to conceal any information from others</a:t>
          </a:r>
          <a:endParaRPr lang="en-US" sz="1700" kern="1200"/>
        </a:p>
      </dsp:txBody>
      <dsp:txXfrm>
        <a:off x="4924548" y="257194"/>
        <a:ext cx="2237149" cy="1342289"/>
      </dsp:txXfrm>
    </dsp:sp>
    <dsp:sp modelId="{41170E49-E05E-40F0-B523-33E58D4BB1B1}">
      <dsp:nvSpPr>
        <dsp:cNvPr id="0" name=""/>
        <dsp:cNvSpPr/>
      </dsp:nvSpPr>
      <dsp:spPr>
        <a:xfrm>
          <a:off x="7385413" y="257194"/>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control over others' use of information about oneself</a:t>
          </a:r>
          <a:endParaRPr lang="en-US" sz="1700" kern="1200"/>
        </a:p>
      </dsp:txBody>
      <dsp:txXfrm>
        <a:off x="7385413" y="257194"/>
        <a:ext cx="2237149" cy="1342289"/>
      </dsp:txXfrm>
    </dsp:sp>
    <dsp:sp modelId="{3FD8358D-9C83-4BFC-B4FE-D0F8FB70F2B9}">
      <dsp:nvSpPr>
        <dsp:cNvPr id="0" name=""/>
        <dsp:cNvSpPr/>
      </dsp:nvSpPr>
      <dsp:spPr>
        <a:xfrm>
          <a:off x="2819" y="1823198"/>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states of privacy</a:t>
          </a:r>
          <a:endParaRPr lang="en-US" sz="1700" kern="1200"/>
        </a:p>
      </dsp:txBody>
      <dsp:txXfrm>
        <a:off x="2819" y="1823198"/>
        <a:ext cx="2237149" cy="1342289"/>
      </dsp:txXfrm>
    </dsp:sp>
    <dsp:sp modelId="{32527284-E8B9-4841-B42E-8C12051AFAD7}">
      <dsp:nvSpPr>
        <dsp:cNvPr id="0" name=""/>
        <dsp:cNvSpPr/>
      </dsp:nvSpPr>
      <dsp:spPr>
        <a:xfrm>
          <a:off x="2463684" y="1823198"/>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personhood and autonomy</a:t>
          </a:r>
          <a:endParaRPr lang="en-US" sz="1700" kern="1200"/>
        </a:p>
      </dsp:txBody>
      <dsp:txXfrm>
        <a:off x="2463684" y="1823198"/>
        <a:ext cx="2237149" cy="1342289"/>
      </dsp:txXfrm>
    </dsp:sp>
    <dsp:sp modelId="{F6D67235-CDD2-40BA-A8DD-084DE5051F2C}">
      <dsp:nvSpPr>
        <dsp:cNvPr id="0" name=""/>
        <dsp:cNvSpPr/>
      </dsp:nvSpPr>
      <dsp:spPr>
        <a:xfrm>
          <a:off x="4924548" y="1823198"/>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self-identity and personal growth</a:t>
          </a:r>
          <a:endParaRPr lang="en-US" sz="1700" kern="1200"/>
        </a:p>
      </dsp:txBody>
      <dsp:txXfrm>
        <a:off x="4924548" y="1823198"/>
        <a:ext cx="2237149" cy="1342289"/>
      </dsp:txXfrm>
    </dsp:sp>
    <dsp:sp modelId="{4D803717-15C5-4C48-BE17-4DCC0269F396}">
      <dsp:nvSpPr>
        <dsp:cNvPr id="0" name=""/>
        <dsp:cNvSpPr/>
      </dsp:nvSpPr>
      <dsp:spPr>
        <a:xfrm>
          <a:off x="7385413" y="1823198"/>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protection of intimate relationships</a:t>
          </a:r>
          <a:endParaRPr lang="en-US" sz="1700" kern="1200" dirty="0"/>
        </a:p>
      </dsp:txBody>
      <dsp:txXfrm>
        <a:off x="7385413" y="1823198"/>
        <a:ext cx="2237149" cy="1342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7D693-3B72-4D82-AABE-BA1087461792}">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9BD1D90-7D3E-4D05-BCC1-D15C0618D8F4}">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HIPAA Privacy Rule: </a:t>
          </a:r>
          <a:r>
            <a:rPr lang="en-US" sz="1800" kern="1200"/>
            <a:t>The regulatory standards must be documented in the organization’s HIPAA Policies and Procedures. All employees must be trained on these Policies and Procedures annually, with documented attestation.</a:t>
          </a:r>
        </a:p>
      </dsp:txBody>
      <dsp:txXfrm>
        <a:off x="536117" y="696288"/>
        <a:ext cx="3970751" cy="2465433"/>
      </dsp:txXfrm>
    </dsp:sp>
    <dsp:sp modelId="{F05F256D-8886-47D1-A84A-D53BE39EDEED}">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8FE7480-67A6-48DC-8501-39C81DA54CB8}">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HIPAA Security Rule: </a:t>
          </a:r>
          <a:r>
            <a:rPr lang="en-US" sz="1800" kern="1200"/>
            <a:t>Specifics of the regulation must be documented in the organization’s HIPAA Policies and Procedures. Staff must be trained on these Policies and Procedures annually, with documented attestation.</a:t>
          </a:r>
        </a:p>
      </dsp:txBody>
      <dsp:txXfrm>
        <a:off x="5576754" y="696288"/>
        <a:ext cx="3970751" cy="2465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B19BC-EA4E-45CC-95D2-BEB5CEBB5166}">
      <dsp:nvSpPr>
        <dsp:cNvPr id="0" name=""/>
        <dsp:cNvSpPr/>
      </dsp:nvSpPr>
      <dsp:spPr>
        <a:xfrm>
          <a:off x="1242" y="771356"/>
          <a:ext cx="4362133" cy="276995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AFE3415-5E19-424E-AA80-7258923E8E27}">
      <dsp:nvSpPr>
        <dsp:cNvPr id="0" name=""/>
        <dsp:cNvSpPr/>
      </dsp:nvSpPr>
      <dsp:spPr>
        <a:xfrm>
          <a:off x="485924" y="1231803"/>
          <a:ext cx="4362133" cy="276995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HIPAA Breach Notification Rule: </a:t>
          </a:r>
          <a:r>
            <a:rPr lang="en-US" sz="1700" kern="1200" dirty="0"/>
            <a:t>The Rule differentiates between two kinds of breaches depending on the scope and size, called Minor Breaches and Meaningful Breaches. Organizations are required to report all breaches, regardless of size to HHS OCR, but the specific protocols for reporting change depending on the type of breach. </a:t>
          </a:r>
        </a:p>
      </dsp:txBody>
      <dsp:txXfrm>
        <a:off x="567053" y="1312932"/>
        <a:ext cx="4199875" cy="2607696"/>
      </dsp:txXfrm>
    </dsp:sp>
    <dsp:sp modelId="{46F2210A-7669-4FBA-9434-A6792A1669BC}">
      <dsp:nvSpPr>
        <dsp:cNvPr id="0" name=""/>
        <dsp:cNvSpPr/>
      </dsp:nvSpPr>
      <dsp:spPr>
        <a:xfrm>
          <a:off x="5332739" y="771356"/>
          <a:ext cx="4362133" cy="276995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4583FA7-0B61-43FF-85BB-89523AD062C4}">
      <dsp:nvSpPr>
        <dsp:cNvPr id="0" name=""/>
        <dsp:cNvSpPr/>
      </dsp:nvSpPr>
      <dsp:spPr>
        <a:xfrm>
          <a:off x="5817420" y="1231803"/>
          <a:ext cx="4362133" cy="276995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HIPAA Omnibus Rule: </a:t>
          </a:r>
          <a:r>
            <a:rPr lang="en-US" sz="1700" kern="1200" dirty="0"/>
            <a:t>Business Associate Agreements are contracts that must be executed between a covered entity and business associate–or between two business associates–before ANY PHI or ePHI can be transferred or shared.</a:t>
          </a:r>
        </a:p>
      </dsp:txBody>
      <dsp:txXfrm>
        <a:off x="5898549" y="1312932"/>
        <a:ext cx="4199875" cy="26076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22C60-2BB8-4385-B91E-F08469A68ADF}" type="datetimeFigureOut">
              <a:rPr lang="en-US" smtClean="0"/>
              <a:t>6/2/2019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FC0D3D-D078-4CD6-A83A-BA80C58F1247}" type="slidenum">
              <a:rPr lang="en-US" smtClean="0"/>
              <a:t>‹#›</a:t>
            </a:fld>
            <a:endParaRPr lang="en-US"/>
          </a:p>
        </p:txBody>
      </p:sp>
    </p:spTree>
    <p:extLst>
      <p:ext uri="{BB962C8B-B14F-4D97-AF65-F5344CB8AC3E}">
        <p14:creationId xmlns:p14="http://schemas.microsoft.com/office/powerpoint/2010/main" val="184959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HIPAA Breach Notification Rule </a:t>
            </a:r>
            <a:r>
              <a:rPr lang="en-US" dirty="0"/>
              <a:t>is a set of standards that covered entities and business associates must follow in the event of a data breach containing PHI or ePHI. </a:t>
            </a:r>
          </a:p>
          <a:p>
            <a:endParaRPr lang="en-US" dirty="0"/>
          </a:p>
        </p:txBody>
      </p:sp>
      <p:sp>
        <p:nvSpPr>
          <p:cNvPr id="4" name="Slide Number Placeholder 3"/>
          <p:cNvSpPr>
            <a:spLocks noGrp="1"/>
          </p:cNvSpPr>
          <p:nvPr>
            <p:ph type="sldNum" sz="quarter" idx="5"/>
          </p:nvPr>
        </p:nvSpPr>
        <p:spPr/>
        <p:txBody>
          <a:bodyPr/>
          <a:lstStyle/>
          <a:p>
            <a:fld id="{77FC0D3D-D078-4CD6-A83A-BA80C58F1247}" type="slidenum">
              <a:rPr lang="en-US" smtClean="0"/>
              <a:t>11</a:t>
            </a:fld>
            <a:endParaRPr lang="en-US"/>
          </a:p>
        </p:txBody>
      </p:sp>
    </p:spTree>
    <p:extLst>
      <p:ext uri="{BB962C8B-B14F-4D97-AF65-F5344CB8AC3E}">
        <p14:creationId xmlns:p14="http://schemas.microsoft.com/office/powerpoint/2010/main" val="4090849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402AAF-3FC7-4298-8CE9-B2B7D12D4DBD}" type="datetimeFigureOut">
              <a:rPr lang="en-US" smtClean="0"/>
              <a:t>6/2/2019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40646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402AAF-3FC7-4298-8CE9-B2B7D12D4DBD}"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299728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B402AAF-3FC7-4298-8CE9-B2B7D12D4DBD}"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3672075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B402AAF-3FC7-4298-8CE9-B2B7D12D4DBD}"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416314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402AAF-3FC7-4298-8CE9-B2B7D12D4DBD}"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2495927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402AAF-3FC7-4298-8CE9-B2B7D12D4DBD}" type="datetimeFigureOut">
              <a:rPr lang="en-US" smtClean="0"/>
              <a:t>6/2/2019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1646897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402AAF-3FC7-4298-8CE9-B2B7D12D4DBD}" type="datetimeFigureOut">
              <a:rPr lang="en-US" smtClean="0"/>
              <a:t>6/2/2019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400154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B402AAF-3FC7-4298-8CE9-B2B7D12D4DBD}"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989019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B402AAF-3FC7-4298-8CE9-B2B7D12D4DBD}"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71907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02AAF-3FC7-4298-8CE9-B2B7D12D4DBD}"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17247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402AAF-3FC7-4298-8CE9-B2B7D12D4DBD}"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241320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02AAF-3FC7-4298-8CE9-B2B7D12D4DBD}"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334871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402AAF-3FC7-4298-8CE9-B2B7D12D4DBD}" type="datetimeFigureOut">
              <a:rPr lang="en-US" smtClean="0"/>
              <a:t>6/2/2019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239608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02AAF-3FC7-4298-8CE9-B2B7D12D4DBD}" type="datetimeFigureOut">
              <a:rPr lang="en-US" smtClean="0"/>
              <a:t>6/2/2019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359684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02AAF-3FC7-4298-8CE9-B2B7D12D4DBD}" type="datetimeFigureOut">
              <a:rPr lang="en-US" smtClean="0"/>
              <a:t>6/2/2019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142865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402AAF-3FC7-4298-8CE9-B2B7D12D4DBD}"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324122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402AAF-3FC7-4298-8CE9-B2B7D12D4DBD}"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01BA00-2ABD-4181-BA39-B6CBF14296D8}" type="slidenum">
              <a:rPr lang="en-US" smtClean="0"/>
              <a:t>‹#›</a:t>
            </a:fld>
            <a:endParaRPr lang="en-US"/>
          </a:p>
        </p:txBody>
      </p:sp>
    </p:spTree>
    <p:extLst>
      <p:ext uri="{BB962C8B-B14F-4D97-AF65-F5344CB8AC3E}">
        <p14:creationId xmlns:p14="http://schemas.microsoft.com/office/powerpoint/2010/main" val="427179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B402AAF-3FC7-4298-8CE9-B2B7D12D4DBD}" type="datetimeFigureOut">
              <a:rPr lang="en-US" smtClean="0"/>
              <a:t>6/2/2019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01BA00-2ABD-4181-BA39-B6CBF14296D8}" type="slidenum">
              <a:rPr lang="en-US" smtClean="0"/>
              <a:t>‹#›</a:t>
            </a:fld>
            <a:endParaRPr lang="en-US"/>
          </a:p>
        </p:txBody>
      </p:sp>
    </p:spTree>
    <p:extLst>
      <p:ext uri="{BB962C8B-B14F-4D97-AF65-F5344CB8AC3E}">
        <p14:creationId xmlns:p14="http://schemas.microsoft.com/office/powerpoint/2010/main" val="2452806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hyperlink" Target="https://www.hhs.gov/hipaa/for-professionals/compliance-enforcement/index.html" TargetMode="External"/><Relationship Id="rId7" Type="http://schemas.openxmlformats.org/officeDocument/2006/relationships/image" Target="../media/image10.png"/><Relationship Id="rId2" Type="http://schemas.openxmlformats.org/officeDocument/2006/relationships/hyperlink" Target="https://www.avepoint.com/blog/protect/global-privacy-summit-2015-takeaways/" TargetMode="External"/><Relationship Id="rId1" Type="http://schemas.openxmlformats.org/officeDocument/2006/relationships/slideLayout" Target="../slideLayouts/slideLayout2.xml"/><Relationship Id="rId6" Type="http://schemas.openxmlformats.org/officeDocument/2006/relationships/hyperlink" Target="https://searchhealthit.techtarget.com/definition/HIPAA" TargetMode="External"/><Relationship Id="rId5" Type="http://schemas.openxmlformats.org/officeDocument/2006/relationships/hyperlink" Target="https://compliancy-group.com/what-is-hipaa-compliance/" TargetMode="External"/><Relationship Id="rId4" Type="http://schemas.openxmlformats.org/officeDocument/2006/relationships/hyperlink" Target="https://en.wikipedia.org/wiki/Privacy"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4FBB-FB57-4C5D-A44A-04A1A080DC52}"/>
              </a:ext>
            </a:extLst>
          </p:cNvPr>
          <p:cNvSpPr>
            <a:spLocks noGrp="1"/>
          </p:cNvSpPr>
          <p:nvPr>
            <p:ph type="ctrTitle"/>
          </p:nvPr>
        </p:nvSpPr>
        <p:spPr>
          <a:xfrm>
            <a:off x="1531474" y="1118313"/>
            <a:ext cx="8825658" cy="2677648"/>
          </a:xfrm>
        </p:spPr>
        <p:txBody>
          <a:bodyPr/>
          <a:lstStyle/>
          <a:p>
            <a:pPr algn="ctr"/>
            <a:r>
              <a:rPr lang="en-US" dirty="0"/>
              <a:t> Legal aspects of privacy and HIPAA</a:t>
            </a:r>
          </a:p>
        </p:txBody>
      </p:sp>
      <p:sp>
        <p:nvSpPr>
          <p:cNvPr id="3" name="Subtitle 2">
            <a:extLst>
              <a:ext uri="{FF2B5EF4-FFF2-40B4-BE49-F238E27FC236}">
                <a16:creationId xmlns:a16="http://schemas.microsoft.com/office/drawing/2014/main" id="{B08E4F24-9B41-4F73-8944-D7579F1A692F}"/>
              </a:ext>
            </a:extLst>
          </p:cNvPr>
          <p:cNvSpPr>
            <a:spLocks noGrp="1"/>
          </p:cNvSpPr>
          <p:nvPr>
            <p:ph type="subTitle" idx="1"/>
          </p:nvPr>
        </p:nvSpPr>
        <p:spPr/>
        <p:txBody>
          <a:bodyPr/>
          <a:lstStyle/>
          <a:p>
            <a:r>
              <a:rPr lang="en-US" dirty="0"/>
              <a:t>Alla Topp</a:t>
            </a:r>
          </a:p>
          <a:p>
            <a:r>
              <a:rPr lang="en-US" dirty="0"/>
              <a:t>MSDS 620 – Data ethics </a:t>
            </a:r>
          </a:p>
        </p:txBody>
      </p:sp>
    </p:spTree>
    <p:extLst>
      <p:ext uri="{BB962C8B-B14F-4D97-AF65-F5344CB8AC3E}">
        <p14:creationId xmlns:p14="http://schemas.microsoft.com/office/powerpoint/2010/main" val="401747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D04B8F5-67D0-40DD-9FF5-1D76CADF627E}"/>
              </a:ext>
            </a:extLst>
          </p:cNvPr>
          <p:cNvSpPr>
            <a:spLocks noGrp="1"/>
          </p:cNvSpPr>
          <p:nvPr>
            <p:ph type="title"/>
          </p:nvPr>
        </p:nvSpPr>
        <p:spPr>
          <a:xfrm>
            <a:off x="1154954" y="973668"/>
            <a:ext cx="9968658" cy="1231650"/>
          </a:xfrm>
        </p:spPr>
        <p:txBody>
          <a:bodyPr>
            <a:normAutofit/>
          </a:bodyPr>
          <a:lstStyle/>
          <a:p>
            <a:pPr algn="ctr">
              <a:lnSpc>
                <a:spcPct val="90000"/>
              </a:lnSpc>
            </a:pPr>
            <a:r>
              <a:rPr lang="en-US" sz="3200" dirty="0">
                <a:solidFill>
                  <a:srgbClr val="FFFFFF"/>
                </a:solidFill>
              </a:rPr>
              <a:t>What an organization must do to comply with the regulations</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AFC6F4E-7952-4A6A-819D-DE7CB94464D0}"/>
              </a:ext>
            </a:extLst>
          </p:cNvPr>
          <p:cNvGraphicFramePr>
            <a:graphicFrameLocks noGrp="1"/>
          </p:cNvGraphicFramePr>
          <p:nvPr>
            <p:ph idx="1"/>
            <p:extLst>
              <p:ext uri="{D42A27DB-BD31-4B8C-83A1-F6EECF244321}">
                <p14:modId xmlns:p14="http://schemas.microsoft.com/office/powerpoint/2010/main" val="413423156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104322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D6BB93FA-56E7-4D37-B970-B589DC442981}"/>
              </a:ext>
            </a:extLst>
          </p:cNvPr>
          <p:cNvSpPr>
            <a:spLocks noGrp="1"/>
          </p:cNvSpPr>
          <p:nvPr>
            <p:ph type="title"/>
          </p:nvPr>
        </p:nvSpPr>
        <p:spPr>
          <a:xfrm>
            <a:off x="1154954" y="973668"/>
            <a:ext cx="8761413" cy="706964"/>
          </a:xfrm>
        </p:spPr>
        <p:txBody>
          <a:bodyPr>
            <a:normAutofit/>
          </a:bodyPr>
          <a:lstStyle/>
          <a:p>
            <a:endParaRPr lang="en-US">
              <a:solidFill>
                <a:srgbClr val="FFFFFF"/>
              </a:solidFill>
            </a:endParaRP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1E2365A-8F31-4073-BDCA-41C9766826D8}"/>
              </a:ext>
            </a:extLst>
          </p:cNvPr>
          <p:cNvGraphicFramePr>
            <a:graphicFrameLocks noGrp="1"/>
          </p:cNvGraphicFramePr>
          <p:nvPr>
            <p:ph idx="1"/>
            <p:extLst>
              <p:ext uri="{D42A27DB-BD31-4B8C-83A1-F6EECF244321}">
                <p14:modId xmlns:p14="http://schemas.microsoft.com/office/powerpoint/2010/main" val="1863719205"/>
              </p:ext>
            </p:extLst>
          </p:nvPr>
        </p:nvGraphicFramePr>
        <p:xfrm>
          <a:off x="1068388" y="1143000"/>
          <a:ext cx="10180797" cy="47731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639297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BB90C642-63F1-431B-9487-30696BBB518E}"/>
              </a:ext>
            </a:extLst>
          </p:cNvPr>
          <p:cNvPicPr>
            <a:picLocks noGrp="1" noChangeAspect="1"/>
          </p:cNvPicPr>
          <p:nvPr>
            <p:ph idx="1"/>
          </p:nvPr>
        </p:nvPicPr>
        <p:blipFill>
          <a:blip r:embed="rId2"/>
          <a:stretch>
            <a:fillRect/>
          </a:stretch>
        </p:blipFill>
        <p:spPr>
          <a:xfrm>
            <a:off x="2246693" y="801793"/>
            <a:ext cx="6975684" cy="5214325"/>
          </a:xfrm>
          <a:prstGeom prst="rect">
            <a:avLst/>
          </a:prstGeom>
        </p:spPr>
      </p:pic>
    </p:spTree>
    <p:extLst>
      <p:ext uri="{BB962C8B-B14F-4D97-AF65-F5344CB8AC3E}">
        <p14:creationId xmlns:p14="http://schemas.microsoft.com/office/powerpoint/2010/main" val="114271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71B6DE3-F75F-47E1-990F-EFD642D63408}"/>
              </a:ext>
            </a:extLst>
          </p:cNvPr>
          <p:cNvSpPr>
            <a:spLocks noGrp="1"/>
          </p:cNvSpPr>
          <p:nvPr>
            <p:ph type="title"/>
          </p:nvPr>
        </p:nvSpPr>
        <p:spPr>
          <a:xfrm>
            <a:off x="639098" y="629265"/>
            <a:ext cx="6072776" cy="1065060"/>
          </a:xfrm>
        </p:spPr>
        <p:txBody>
          <a:bodyPr>
            <a:normAutofit/>
          </a:bodyPr>
          <a:lstStyle/>
          <a:p>
            <a:pPr algn="ctr"/>
            <a:r>
              <a:rPr lang="en-US" dirty="0">
                <a:solidFill>
                  <a:srgbClr val="EBEBEB"/>
                </a:solidFill>
              </a:rPr>
              <a:t>HIPPA enforcement </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Graphic 6" descr="LaptopSecure">
            <a:extLst>
              <a:ext uri="{FF2B5EF4-FFF2-40B4-BE49-F238E27FC236}">
                <a16:creationId xmlns:a16="http://schemas.microsoft.com/office/drawing/2014/main" id="{79E42CD4-DE48-4A43-A739-9299F55466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8226" y="1375132"/>
            <a:ext cx="4125317" cy="4125317"/>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A72C625-B926-429A-A223-4BF9AC4AE93B}"/>
              </a:ext>
            </a:extLst>
          </p:cNvPr>
          <p:cNvSpPr>
            <a:spLocks noGrp="1"/>
          </p:cNvSpPr>
          <p:nvPr>
            <p:ph idx="1"/>
          </p:nvPr>
        </p:nvSpPr>
        <p:spPr>
          <a:xfrm>
            <a:off x="639098" y="1600200"/>
            <a:ext cx="6072776" cy="4630275"/>
          </a:xfrm>
        </p:spPr>
        <p:txBody>
          <a:bodyPr anchor="ctr">
            <a:normAutofit/>
          </a:bodyPr>
          <a:lstStyle/>
          <a:p>
            <a:pPr marL="0" indent="0">
              <a:lnSpc>
                <a:spcPct val="90000"/>
              </a:lnSpc>
              <a:buNone/>
            </a:pPr>
            <a:r>
              <a:rPr lang="en-US" sz="1500" dirty="0">
                <a:solidFill>
                  <a:srgbClr val="FFFFFF"/>
                </a:solidFill>
              </a:rPr>
              <a:t>HHS’ Office for Civil Rights is responsible for enforcing the Privacy and Security Rules. Enforcement of the Privacy Rule began April 14, 2003 for most HIPAA covered entities. </a:t>
            </a:r>
          </a:p>
          <a:p>
            <a:pPr marL="0" indent="0">
              <a:lnSpc>
                <a:spcPct val="90000"/>
              </a:lnSpc>
              <a:buNone/>
            </a:pPr>
            <a:endParaRPr lang="en-US" sz="1500" dirty="0">
              <a:solidFill>
                <a:srgbClr val="FFFFFF"/>
              </a:solidFill>
            </a:endParaRPr>
          </a:p>
          <a:p>
            <a:pPr marL="0" indent="0">
              <a:lnSpc>
                <a:spcPct val="90000"/>
              </a:lnSpc>
              <a:buNone/>
            </a:pPr>
            <a:r>
              <a:rPr lang="en-US" sz="1500" dirty="0">
                <a:solidFill>
                  <a:srgbClr val="FFFFFF"/>
                </a:solidFill>
              </a:rPr>
              <a:t>OCR enforces the Privacy and Security Rules in several ways: </a:t>
            </a:r>
          </a:p>
          <a:p>
            <a:pPr>
              <a:lnSpc>
                <a:spcPct val="90000"/>
              </a:lnSpc>
              <a:buFont typeface="Arial" panose="020B0604020202020204" pitchFamily="34" charset="0"/>
              <a:buChar char="•"/>
            </a:pPr>
            <a:r>
              <a:rPr lang="en-US" sz="1500" dirty="0">
                <a:solidFill>
                  <a:srgbClr val="FFFFFF"/>
                </a:solidFill>
              </a:rPr>
              <a:t>by investigating complaints filed with it, </a:t>
            </a:r>
          </a:p>
          <a:p>
            <a:pPr>
              <a:lnSpc>
                <a:spcPct val="90000"/>
              </a:lnSpc>
              <a:buFont typeface="Arial" panose="020B0604020202020204" pitchFamily="34" charset="0"/>
              <a:buChar char="•"/>
            </a:pPr>
            <a:r>
              <a:rPr lang="en-US" sz="1500" dirty="0">
                <a:solidFill>
                  <a:srgbClr val="FFFFFF"/>
                </a:solidFill>
              </a:rPr>
              <a:t>conducting compliance reviews to determine if covered entities are in compliance, and </a:t>
            </a:r>
          </a:p>
          <a:p>
            <a:pPr>
              <a:lnSpc>
                <a:spcPct val="90000"/>
              </a:lnSpc>
              <a:buFont typeface="Arial" panose="020B0604020202020204" pitchFamily="34" charset="0"/>
              <a:buChar char="•"/>
            </a:pPr>
            <a:r>
              <a:rPr lang="en-US" sz="1500" dirty="0">
                <a:solidFill>
                  <a:srgbClr val="FFFFFF"/>
                </a:solidFill>
              </a:rPr>
              <a:t>performing education and outreach to foster compliance with the Rules' requirements. </a:t>
            </a:r>
          </a:p>
          <a:p>
            <a:pPr marL="0" indent="0">
              <a:lnSpc>
                <a:spcPct val="90000"/>
              </a:lnSpc>
              <a:buNone/>
            </a:pPr>
            <a:endParaRPr lang="en-US" sz="1500" dirty="0">
              <a:solidFill>
                <a:srgbClr val="FFFFFF"/>
              </a:solidFill>
            </a:endParaRPr>
          </a:p>
          <a:p>
            <a:pPr marL="0" indent="0">
              <a:lnSpc>
                <a:spcPct val="90000"/>
              </a:lnSpc>
              <a:buNone/>
            </a:pPr>
            <a:r>
              <a:rPr lang="en-US" sz="1500" dirty="0">
                <a:solidFill>
                  <a:srgbClr val="FFFFFF"/>
                </a:solidFill>
              </a:rPr>
              <a:t>OCR also works in conjunction with the Department of Justice (DOJ) to refer possible criminal violations of HIPAA.</a:t>
            </a:r>
          </a:p>
          <a:p>
            <a:pPr>
              <a:lnSpc>
                <a:spcPct val="90000"/>
              </a:lnSpc>
            </a:pPr>
            <a:endParaRPr lang="en-US" sz="1500" dirty="0">
              <a:solidFill>
                <a:srgbClr val="FFFFFF"/>
              </a:solidFill>
            </a:endParaRPr>
          </a:p>
        </p:txBody>
      </p:sp>
    </p:spTree>
    <p:extLst>
      <p:ext uri="{BB962C8B-B14F-4D97-AF65-F5344CB8AC3E}">
        <p14:creationId xmlns:p14="http://schemas.microsoft.com/office/powerpoint/2010/main" val="381872558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82F1162-F5D7-4147-93E6-CEED9209BFCF}"/>
              </a:ext>
            </a:extLst>
          </p:cNvPr>
          <p:cNvSpPr>
            <a:spLocks noGrp="1"/>
          </p:cNvSpPr>
          <p:nvPr>
            <p:ph type="title"/>
          </p:nvPr>
        </p:nvSpPr>
        <p:spPr>
          <a:xfrm>
            <a:off x="836247" y="1085549"/>
            <a:ext cx="3430947" cy="1778675"/>
          </a:xfrm>
        </p:spPr>
        <p:txBody>
          <a:bodyPr anchor="ctr">
            <a:normAutofit/>
          </a:bodyPr>
          <a:lstStyle/>
          <a:p>
            <a:pPr algn="ctr"/>
            <a:r>
              <a:rPr lang="en-US" dirty="0">
                <a:solidFill>
                  <a:schemeClr val="tx1"/>
                </a:solidFill>
              </a:rPr>
              <a:t>Summary </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1C6EC4-F1BD-478D-97C6-6658F30844EB}"/>
              </a:ext>
            </a:extLst>
          </p:cNvPr>
          <p:cNvSpPr>
            <a:spLocks noGrp="1"/>
          </p:cNvSpPr>
          <p:nvPr>
            <p:ph idx="1"/>
          </p:nvPr>
        </p:nvSpPr>
        <p:spPr>
          <a:xfrm>
            <a:off x="5041399" y="1085549"/>
            <a:ext cx="5579707" cy="4686903"/>
          </a:xfrm>
        </p:spPr>
        <p:txBody>
          <a:bodyPr anchor="ctr">
            <a:normAutofit/>
          </a:bodyPr>
          <a:lstStyle/>
          <a:p>
            <a:pPr marL="0" indent="0">
              <a:buNone/>
            </a:pPr>
            <a:r>
              <a:rPr lang="en-US">
                <a:solidFill>
                  <a:schemeClr val="tx1"/>
                </a:solidFill>
              </a:rPr>
              <a:t>Without a doubt, we are living in a data-driven society. We are living in a world of globalizing economies, data transfer, and ubiquitous access to everything from everywhere. Living in our increasingly social world has and will continue to present a paradox with personal privacy: Information placed on the internet and available publicly can be used in unintended ways, regardless of your original intent. This is true for public sector organizations, businesses, and individuals alike. We need to make the privacy our priority and follow the regulations at work, on the internet and in daily life. </a:t>
            </a:r>
          </a:p>
        </p:txBody>
      </p:sp>
      <p:pic>
        <p:nvPicPr>
          <p:cNvPr id="5" name="Picture 4">
            <a:extLst>
              <a:ext uri="{FF2B5EF4-FFF2-40B4-BE49-F238E27FC236}">
                <a16:creationId xmlns:a16="http://schemas.microsoft.com/office/drawing/2014/main" id="{2B40F3D9-8818-4182-A40F-6CAB67BBA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436" y="3039346"/>
            <a:ext cx="3430945" cy="2092040"/>
          </a:xfrm>
          <a:prstGeom prst="rect">
            <a:avLst/>
          </a:prstGeom>
        </p:spPr>
      </p:pic>
    </p:spTree>
    <p:extLst>
      <p:ext uri="{BB962C8B-B14F-4D97-AF65-F5344CB8AC3E}">
        <p14:creationId xmlns:p14="http://schemas.microsoft.com/office/powerpoint/2010/main" val="241423875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D4DC-225C-40DB-9664-BFC0D89816CA}"/>
              </a:ext>
            </a:extLst>
          </p:cNvPr>
          <p:cNvSpPr>
            <a:spLocks noGrp="1"/>
          </p:cNvSpPr>
          <p:nvPr>
            <p:ph type="title"/>
          </p:nvPr>
        </p:nvSpPr>
        <p:spPr>
          <a:xfrm>
            <a:off x="1961778" y="919880"/>
            <a:ext cx="8761413" cy="706964"/>
          </a:xfrm>
        </p:spPr>
        <p:txBody>
          <a:bodyPr>
            <a:normAutofit/>
          </a:bodyPr>
          <a:lstStyle/>
          <a:p>
            <a:pPr algn="ctr"/>
            <a:r>
              <a:rPr lang="en-US" dirty="0">
                <a:solidFill>
                  <a:srgbClr val="EBEBEB"/>
                </a:solidFill>
              </a:rPr>
              <a:t>References</a:t>
            </a:r>
          </a:p>
        </p:txBody>
      </p:sp>
      <p:sp>
        <p:nvSpPr>
          <p:cNvPr id="3" name="Content Placeholder 2">
            <a:extLst>
              <a:ext uri="{FF2B5EF4-FFF2-40B4-BE49-F238E27FC236}">
                <a16:creationId xmlns:a16="http://schemas.microsoft.com/office/drawing/2014/main" id="{A4D29ABF-1DCA-4945-87A9-E253176AF2D1}"/>
              </a:ext>
            </a:extLst>
          </p:cNvPr>
          <p:cNvSpPr>
            <a:spLocks noGrp="1"/>
          </p:cNvSpPr>
          <p:nvPr>
            <p:ph idx="1"/>
          </p:nvPr>
        </p:nvSpPr>
        <p:spPr>
          <a:xfrm>
            <a:off x="349624" y="2603500"/>
            <a:ext cx="9630989" cy="4052794"/>
          </a:xfrm>
        </p:spPr>
        <p:txBody>
          <a:bodyPr anchor="ctr">
            <a:normAutofit/>
          </a:bodyPr>
          <a:lstStyle/>
          <a:p>
            <a:pPr marL="0" indent="0">
              <a:buNone/>
            </a:pPr>
            <a:r>
              <a:rPr lang="en-US" dirty="0">
                <a:solidFill>
                  <a:srgbClr val="FFFFFF"/>
                </a:solidFill>
              </a:rPr>
              <a:t>4 Aspects of Data Privacy We Must Address. (2015, March 16). Retrieved from </a:t>
            </a:r>
            <a:r>
              <a:rPr lang="en-US" dirty="0">
                <a:solidFill>
                  <a:srgbClr val="0070C0"/>
                </a:solidFill>
                <a:hlinkClick r:id="rId2">
                  <a:extLst>
                    <a:ext uri="{A12FA001-AC4F-418D-AE19-62706E023703}">
                      <ahyp:hlinkClr xmlns:ahyp="http://schemas.microsoft.com/office/drawing/2018/hyperlinkcolor" val="tx"/>
                    </a:ext>
                  </a:extLst>
                </a:hlinkClick>
              </a:rPr>
              <a:t>https://www.avepoint.com/blog/protect/global-privacy-summit-2015-takeaways/</a:t>
            </a:r>
            <a:r>
              <a:rPr lang="en-US" dirty="0">
                <a:solidFill>
                  <a:srgbClr val="0070C0"/>
                </a:solidFill>
              </a:rPr>
              <a:t> </a:t>
            </a:r>
          </a:p>
          <a:p>
            <a:pPr marL="0" indent="0">
              <a:buNone/>
            </a:pPr>
            <a:r>
              <a:rPr lang="en-US" dirty="0">
                <a:solidFill>
                  <a:srgbClr val="FFFFFF"/>
                </a:solidFill>
              </a:rPr>
              <a:t>HHS Office of the </a:t>
            </a:r>
            <a:r>
              <a:rPr lang="en-US" dirty="0" err="1">
                <a:solidFill>
                  <a:srgbClr val="FFFFFF"/>
                </a:solidFill>
              </a:rPr>
              <a:t>Secretary,Office</a:t>
            </a:r>
            <a:r>
              <a:rPr lang="en-US" dirty="0">
                <a:solidFill>
                  <a:srgbClr val="FFFFFF"/>
                </a:solidFill>
              </a:rPr>
              <a:t> for Civil Rights, &amp; </a:t>
            </a:r>
            <a:r>
              <a:rPr lang="en-US" dirty="0" err="1">
                <a:solidFill>
                  <a:srgbClr val="FFFFFF"/>
                </a:solidFill>
              </a:rPr>
              <a:t>Ocr</a:t>
            </a:r>
            <a:r>
              <a:rPr lang="en-US" dirty="0">
                <a:solidFill>
                  <a:srgbClr val="FFFFFF"/>
                </a:solidFill>
              </a:rPr>
              <a:t>. (2017, July 25). HIPAA Compliance and Enforcement. Retrieved from </a:t>
            </a:r>
            <a:r>
              <a:rPr lang="en-US" dirty="0">
                <a:solidFill>
                  <a:srgbClr val="0070C0"/>
                </a:solidFill>
                <a:hlinkClick r:id="rId3">
                  <a:extLst>
                    <a:ext uri="{A12FA001-AC4F-418D-AE19-62706E023703}">
                      <ahyp:hlinkClr xmlns:ahyp="http://schemas.microsoft.com/office/drawing/2018/hyperlinkcolor" val="tx"/>
                    </a:ext>
                  </a:extLst>
                </a:hlinkClick>
              </a:rPr>
              <a:t>https://www.hhs.gov/hipaa/for-professionals/compliance-enforcement/index.html</a:t>
            </a:r>
            <a:r>
              <a:rPr lang="en-US" dirty="0">
                <a:solidFill>
                  <a:srgbClr val="0070C0"/>
                </a:solidFill>
              </a:rPr>
              <a:t> </a:t>
            </a:r>
          </a:p>
          <a:p>
            <a:pPr marL="0" indent="0">
              <a:buNone/>
            </a:pPr>
            <a:r>
              <a:rPr lang="en-US" dirty="0">
                <a:solidFill>
                  <a:srgbClr val="FFFFFF"/>
                </a:solidFill>
              </a:rPr>
              <a:t>Privacy. (2019, May 18). Retrieved from </a:t>
            </a:r>
            <a:r>
              <a:rPr lang="en-US" dirty="0">
                <a:solidFill>
                  <a:srgbClr val="0070C0"/>
                </a:solidFill>
                <a:hlinkClick r:id="rId4">
                  <a:extLst>
                    <a:ext uri="{A12FA001-AC4F-418D-AE19-62706E023703}">
                      <ahyp:hlinkClr xmlns:ahyp="http://schemas.microsoft.com/office/drawing/2018/hyperlinkcolor" val="tx"/>
                    </a:ext>
                  </a:extLst>
                </a:hlinkClick>
              </a:rPr>
              <a:t>https://en.wikipedia.org/wiki/Privacy</a:t>
            </a:r>
            <a:r>
              <a:rPr lang="en-US" dirty="0">
                <a:solidFill>
                  <a:srgbClr val="0070C0"/>
                </a:solidFill>
              </a:rPr>
              <a:t> </a:t>
            </a:r>
          </a:p>
          <a:p>
            <a:pPr marL="0" indent="0">
              <a:buNone/>
            </a:pPr>
            <a:r>
              <a:rPr lang="en-US" dirty="0" err="1">
                <a:solidFill>
                  <a:srgbClr val="FFFFFF"/>
                </a:solidFill>
              </a:rPr>
              <a:t>Sivilli</a:t>
            </a:r>
            <a:r>
              <a:rPr lang="en-US" dirty="0">
                <a:solidFill>
                  <a:srgbClr val="FFFFFF"/>
                </a:solidFill>
              </a:rPr>
              <a:t>, F. (2019, May 03). What is HIPAA Compliance? | HIPAA Requirements. Retrieved from </a:t>
            </a:r>
            <a:r>
              <a:rPr lang="en-US" dirty="0">
                <a:solidFill>
                  <a:srgbClr val="0070C0"/>
                </a:solidFill>
                <a:hlinkClick r:id="rId5">
                  <a:extLst>
                    <a:ext uri="{A12FA001-AC4F-418D-AE19-62706E023703}">
                      <ahyp:hlinkClr xmlns:ahyp="http://schemas.microsoft.com/office/drawing/2018/hyperlinkcolor" val="tx"/>
                    </a:ext>
                  </a:extLst>
                </a:hlinkClick>
              </a:rPr>
              <a:t>https://compliancy-group.com/what-is-hipaa-compliance/</a:t>
            </a:r>
            <a:r>
              <a:rPr lang="en-US" dirty="0">
                <a:solidFill>
                  <a:srgbClr val="0070C0"/>
                </a:solidFill>
              </a:rPr>
              <a:t> </a:t>
            </a:r>
          </a:p>
          <a:p>
            <a:pPr marL="0" indent="0">
              <a:buNone/>
            </a:pPr>
            <a:r>
              <a:rPr lang="en-US" dirty="0">
                <a:solidFill>
                  <a:srgbClr val="FFFFFF"/>
                </a:solidFill>
              </a:rPr>
              <a:t>What is HIPAA (Health Insurance Portability and Accountability Act) ? - Definition from WhatIs.com. (n.d.). Retrieved from </a:t>
            </a:r>
            <a:r>
              <a:rPr lang="en-US" dirty="0">
                <a:solidFill>
                  <a:srgbClr val="0070C0"/>
                </a:solidFill>
                <a:hlinkClick r:id="rId6">
                  <a:extLst>
                    <a:ext uri="{A12FA001-AC4F-418D-AE19-62706E023703}">
                      <ahyp:hlinkClr xmlns:ahyp="http://schemas.microsoft.com/office/drawing/2018/hyperlinkcolor" val="tx"/>
                    </a:ext>
                  </a:extLst>
                </a:hlinkClick>
              </a:rPr>
              <a:t>https://searchhealthit.techtarget.com/definition/HIPAA</a:t>
            </a:r>
            <a:r>
              <a:rPr lang="en-US" dirty="0">
                <a:solidFill>
                  <a:srgbClr val="0070C0"/>
                </a:solidFill>
              </a:rPr>
              <a:t> </a:t>
            </a:r>
          </a:p>
          <a:p>
            <a:pPr marL="0" indent="0">
              <a:buNone/>
            </a:pPr>
            <a:endParaRPr lang="en-US" dirty="0">
              <a:solidFill>
                <a:srgbClr val="FFFFFF"/>
              </a:solidFill>
            </a:endParaRPr>
          </a:p>
        </p:txBody>
      </p:sp>
      <p:pic>
        <p:nvPicPr>
          <p:cNvPr id="18" name="Graphic 17" descr="POI">
            <a:extLst>
              <a:ext uri="{FF2B5EF4-FFF2-40B4-BE49-F238E27FC236}">
                <a16:creationId xmlns:a16="http://schemas.microsoft.com/office/drawing/2014/main" id="{68B1B773-83E1-4B55-A05D-4AEAF5E843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67486" y="2424003"/>
            <a:ext cx="2524514" cy="2524514"/>
          </a:xfrm>
          <a:prstGeom prst="rect">
            <a:avLst/>
          </a:prstGeom>
        </p:spPr>
      </p:pic>
    </p:spTree>
    <p:extLst>
      <p:ext uri="{BB962C8B-B14F-4D97-AF65-F5344CB8AC3E}">
        <p14:creationId xmlns:p14="http://schemas.microsoft.com/office/powerpoint/2010/main" val="75358705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2" name="Picture 1">
            <a:extLst>
              <a:ext uri="{FF2B5EF4-FFF2-40B4-BE49-F238E27FC236}">
                <a16:creationId xmlns:a16="http://schemas.microsoft.com/office/drawing/2014/main" id="{589EF1B5-5316-4244-AC1C-C66D9A2AFD55}"/>
              </a:ext>
            </a:extLst>
          </p:cNvPr>
          <p:cNvPicPr>
            <a:picLocks noChangeAspect="1"/>
          </p:cNvPicPr>
          <p:nvPr/>
        </p:nvPicPr>
        <p:blipFill rotWithShape="1">
          <a:blip r:embed="rId3">
            <a:duotone>
              <a:prstClr val="black"/>
              <a:schemeClr val="accent5">
                <a:tint val="45000"/>
                <a:satMod val="400000"/>
              </a:schemeClr>
            </a:duotone>
            <a:alphaModFix amt="25000"/>
            <a:extLst/>
          </a:blip>
          <a:srcRect t="15054" r="9090" b="-1"/>
          <a:stretch/>
        </p:blipFill>
        <p:spPr>
          <a:xfrm>
            <a:off x="474133" y="475488"/>
            <a:ext cx="11243734" cy="5909733"/>
          </a:xfrm>
          <a:prstGeom prst="rect">
            <a:avLst/>
          </a:prstGeom>
        </p:spPr>
      </p:pic>
      <p:sp>
        <p:nvSpPr>
          <p:cNvPr id="4" name="Title 3">
            <a:extLst>
              <a:ext uri="{FF2B5EF4-FFF2-40B4-BE49-F238E27FC236}">
                <a16:creationId xmlns:a16="http://schemas.microsoft.com/office/drawing/2014/main" id="{3E550E25-C52C-4686-B7DB-B9A5DE2333F3}"/>
              </a:ext>
            </a:extLst>
          </p:cNvPr>
          <p:cNvSpPr>
            <a:spLocks noGrp="1"/>
          </p:cNvSpPr>
          <p:nvPr>
            <p:ph type="ctrTitle"/>
          </p:nvPr>
        </p:nvSpPr>
        <p:spPr>
          <a:xfrm>
            <a:off x="1154954" y="2099733"/>
            <a:ext cx="8827245" cy="2677648"/>
          </a:xfrm>
        </p:spPr>
        <p:txBody>
          <a:bodyPr>
            <a:normAutofit/>
          </a:bodyPr>
          <a:lstStyle/>
          <a:p>
            <a:r>
              <a:rPr lang="en-US"/>
              <a:t>Thank you!</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873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052F6DBF-1805-4FD9-AFA3-C8642175F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4" name="Picture 3">
            <a:extLst>
              <a:ext uri="{FF2B5EF4-FFF2-40B4-BE49-F238E27FC236}">
                <a16:creationId xmlns:a16="http://schemas.microsoft.com/office/drawing/2014/main" id="{EF65661A-EE22-4A79-8322-AE6BBD00CBEB}"/>
              </a:ext>
            </a:extLst>
          </p:cNvPr>
          <p:cNvPicPr>
            <a:picLocks noChangeAspect="1"/>
          </p:cNvPicPr>
          <p:nvPr/>
        </p:nvPicPr>
        <p:blipFill rotWithShape="1">
          <a:blip r:embed="rId2">
            <a:alphaModFix/>
            <a:extLst/>
          </a:blip>
          <a:srcRect t="347" r="-1" b="280"/>
          <a:stretch/>
        </p:blipFill>
        <p:spPr>
          <a:xfrm>
            <a:off x="512232" y="468124"/>
            <a:ext cx="11243735" cy="5921751"/>
          </a:xfrm>
          <a:prstGeom prst="rect">
            <a:avLst/>
          </a:prstGeom>
        </p:spPr>
      </p:pic>
      <p:sp>
        <p:nvSpPr>
          <p:cNvPr id="21" name="Rectangle 20">
            <a:extLst>
              <a:ext uri="{FF2B5EF4-FFF2-40B4-BE49-F238E27FC236}">
                <a16:creationId xmlns:a16="http://schemas.microsoft.com/office/drawing/2014/main" id="{CC79B2C4-EF9C-492F-BC64-5300A7A2F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0599BEDA-CEC9-4E6C-B05D-1353D0F16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143000" y="1295400"/>
            <a:ext cx="9982200" cy="4267200"/>
          </a:xfrm>
          <a:prstGeom prst="rect">
            <a:avLst/>
          </a:prstGeom>
          <a:solidFill>
            <a:srgbClr val="000001">
              <a:alpha val="6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B02B85-F95A-4F96-AB75-E8953FF5143D}"/>
              </a:ext>
            </a:extLst>
          </p:cNvPr>
          <p:cNvSpPr>
            <a:spLocks noGrp="1"/>
          </p:cNvSpPr>
          <p:nvPr>
            <p:ph type="title"/>
          </p:nvPr>
        </p:nvSpPr>
        <p:spPr>
          <a:xfrm>
            <a:off x="1295400" y="1447801"/>
            <a:ext cx="8620967" cy="855132"/>
          </a:xfrm>
        </p:spPr>
        <p:txBody>
          <a:bodyPr>
            <a:normAutofit/>
          </a:bodyPr>
          <a:lstStyle/>
          <a:p>
            <a:pPr algn="ctr"/>
            <a:r>
              <a:rPr lang="en-US" dirty="0">
                <a:solidFill>
                  <a:srgbClr val="FFFFFF"/>
                </a:solidFill>
              </a:rPr>
              <a:t>Introduction </a:t>
            </a:r>
          </a:p>
        </p:txBody>
      </p:sp>
      <p:sp>
        <p:nvSpPr>
          <p:cNvPr id="3" name="Content Placeholder 2">
            <a:extLst>
              <a:ext uri="{FF2B5EF4-FFF2-40B4-BE49-F238E27FC236}">
                <a16:creationId xmlns:a16="http://schemas.microsoft.com/office/drawing/2014/main" id="{B7F9CDAB-3606-4E13-9A9E-6F898C93B467}"/>
              </a:ext>
            </a:extLst>
          </p:cNvPr>
          <p:cNvSpPr>
            <a:spLocks noGrp="1"/>
          </p:cNvSpPr>
          <p:nvPr>
            <p:ph idx="1"/>
          </p:nvPr>
        </p:nvSpPr>
        <p:spPr>
          <a:xfrm>
            <a:off x="1295400" y="2446868"/>
            <a:ext cx="9753600" cy="2971800"/>
          </a:xfrm>
        </p:spPr>
        <p:txBody>
          <a:bodyPr anchor="t">
            <a:normAutofit/>
          </a:bodyPr>
          <a:lstStyle/>
          <a:p>
            <a:pPr marL="0" indent="0" algn="ctr">
              <a:buNone/>
            </a:pPr>
            <a:r>
              <a:rPr lang="en-US" sz="2000" dirty="0">
                <a:solidFill>
                  <a:srgbClr val="FFFFFF"/>
                </a:solidFill>
              </a:rPr>
              <a:t>Privacy issues arise in data science when we collect information on people and use it in various ways, such as optimizing websites, providing services, or advertising.  It is also a growing concern for Americans, especially as the internet and technology have made personal information more accessible and easier to collect and manipulate. Due to problems in the past, many rules and regulations have been created to address privacy issues. We will look at the legal aspects of privacy and regulations to see how important privacy is and what issues we can face in privacy. Also, we are going to look at HIPAA regulations ad how they deal with privacy. </a:t>
            </a:r>
          </a:p>
          <a:p>
            <a:pPr marL="0" indent="0">
              <a:buNone/>
            </a:pPr>
            <a:endParaRPr lang="en-US" sz="1600" dirty="0">
              <a:solidFill>
                <a:srgbClr val="FFFFFF"/>
              </a:solidFill>
            </a:endParaRPr>
          </a:p>
        </p:txBody>
      </p:sp>
    </p:spTree>
    <p:extLst>
      <p:ext uri="{BB962C8B-B14F-4D97-AF65-F5344CB8AC3E}">
        <p14:creationId xmlns:p14="http://schemas.microsoft.com/office/powerpoint/2010/main" val="463029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4DF0927B-80EF-4565-864A-3CB828A7D803}"/>
              </a:ext>
            </a:extLst>
          </p:cNvPr>
          <p:cNvSpPr>
            <a:spLocks noGrp="1"/>
          </p:cNvSpPr>
          <p:nvPr>
            <p:ph type="title"/>
          </p:nvPr>
        </p:nvSpPr>
        <p:spPr>
          <a:xfrm>
            <a:off x="1154954" y="973668"/>
            <a:ext cx="8761413" cy="706964"/>
          </a:xfrm>
        </p:spPr>
        <p:txBody>
          <a:bodyPr>
            <a:normAutofit/>
          </a:bodyPr>
          <a:lstStyle/>
          <a:p>
            <a:pPr algn="ctr"/>
            <a:r>
              <a:rPr lang="en-US" dirty="0">
                <a:solidFill>
                  <a:srgbClr val="FFFFFF"/>
                </a:solidFill>
              </a:rPr>
              <a:t>The legal aspects of privacy</a:t>
            </a:r>
          </a:p>
        </p:txBody>
      </p:sp>
      <p:sp>
        <p:nvSpPr>
          <p:cNvPr id="23" name="Rectangle 2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27B3EF2-BA6D-481D-A074-C9BE5E1C8E8C}"/>
              </a:ext>
            </a:extLst>
          </p:cNvPr>
          <p:cNvGraphicFramePr>
            <a:graphicFrameLocks noGrp="1"/>
          </p:cNvGraphicFramePr>
          <p:nvPr>
            <p:ph idx="1"/>
            <p:extLst>
              <p:ext uri="{D42A27DB-BD31-4B8C-83A1-F6EECF244321}">
                <p14:modId xmlns:p14="http://schemas.microsoft.com/office/powerpoint/2010/main" val="301237181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62631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741725-5301-4F03-8AAD-54B34F7C1576}"/>
              </a:ext>
            </a:extLst>
          </p:cNvPr>
          <p:cNvSpPr>
            <a:spLocks noGrp="1"/>
          </p:cNvSpPr>
          <p:nvPr>
            <p:ph type="title"/>
          </p:nvPr>
        </p:nvSpPr>
        <p:spPr/>
        <p:txBody>
          <a:bodyPr/>
          <a:lstStyle/>
          <a:p>
            <a:pPr algn="ctr"/>
            <a:r>
              <a:rPr lang="en-US" dirty="0"/>
              <a:t>The legal aspects of privacy</a:t>
            </a:r>
          </a:p>
        </p:txBody>
      </p:sp>
      <p:sp>
        <p:nvSpPr>
          <p:cNvPr id="3" name="Content Placeholder 2">
            <a:extLst>
              <a:ext uri="{FF2B5EF4-FFF2-40B4-BE49-F238E27FC236}">
                <a16:creationId xmlns:a16="http://schemas.microsoft.com/office/drawing/2014/main" id="{CBB428AF-ABB1-4391-9E4B-F6C958DE3669}"/>
              </a:ext>
            </a:extLst>
          </p:cNvPr>
          <p:cNvSpPr>
            <a:spLocks noGrp="1"/>
          </p:cNvSpPr>
          <p:nvPr>
            <p:ph type="body" idx="1"/>
          </p:nvPr>
        </p:nvSpPr>
        <p:spPr>
          <a:xfrm>
            <a:off x="1154954" y="2603502"/>
            <a:ext cx="3141878" cy="576262"/>
          </a:xfrm>
        </p:spPr>
        <p:txBody>
          <a:bodyPr>
            <a:normAutofit fontScale="92500"/>
          </a:bodyPr>
          <a:lstStyle/>
          <a:p>
            <a:pPr algn="ctr"/>
            <a:r>
              <a:rPr lang="en-US" dirty="0"/>
              <a:t>Right to be let alone</a:t>
            </a:r>
          </a:p>
        </p:txBody>
      </p:sp>
      <p:sp>
        <p:nvSpPr>
          <p:cNvPr id="7" name="Text Placeholder 6">
            <a:extLst>
              <a:ext uri="{FF2B5EF4-FFF2-40B4-BE49-F238E27FC236}">
                <a16:creationId xmlns:a16="http://schemas.microsoft.com/office/drawing/2014/main" id="{B7F6833C-6060-4574-B172-832634B06495}"/>
              </a:ext>
            </a:extLst>
          </p:cNvPr>
          <p:cNvSpPr>
            <a:spLocks noGrp="1"/>
          </p:cNvSpPr>
          <p:nvPr>
            <p:ph type="body" sz="half" idx="15"/>
          </p:nvPr>
        </p:nvSpPr>
        <p:spPr>
          <a:xfrm>
            <a:off x="989705" y="3179764"/>
            <a:ext cx="3307128" cy="3081187"/>
          </a:xfrm>
        </p:spPr>
        <p:txBody>
          <a:bodyPr/>
          <a:lstStyle/>
          <a:p>
            <a:pPr algn="ctr"/>
            <a:r>
              <a:rPr lang="en-US" sz="1800" dirty="0"/>
              <a:t>It has been interpreted to mean the right of a person to choose seclusion from the attention of others if they wish to do so, and the right to be immune from scrutiny or being observed in private settings, such as one's own home.</a:t>
            </a:r>
          </a:p>
          <a:p>
            <a:endParaRPr lang="en-US" dirty="0"/>
          </a:p>
        </p:txBody>
      </p:sp>
      <p:sp>
        <p:nvSpPr>
          <p:cNvPr id="5" name="Text Placeholder 4">
            <a:extLst>
              <a:ext uri="{FF2B5EF4-FFF2-40B4-BE49-F238E27FC236}">
                <a16:creationId xmlns:a16="http://schemas.microsoft.com/office/drawing/2014/main" id="{9400490B-4E71-4050-B88F-B83EA3520AAD}"/>
              </a:ext>
            </a:extLst>
          </p:cNvPr>
          <p:cNvSpPr>
            <a:spLocks noGrp="1"/>
          </p:cNvSpPr>
          <p:nvPr>
            <p:ph type="body" sz="quarter" idx="3"/>
          </p:nvPr>
        </p:nvSpPr>
        <p:spPr>
          <a:xfrm>
            <a:off x="4512721" y="2603500"/>
            <a:ext cx="3147009" cy="576262"/>
          </a:xfrm>
        </p:spPr>
        <p:txBody>
          <a:bodyPr/>
          <a:lstStyle/>
          <a:p>
            <a:pPr algn="ctr"/>
            <a:r>
              <a:rPr lang="en-US" dirty="0"/>
              <a:t>Limited access</a:t>
            </a:r>
          </a:p>
        </p:txBody>
      </p:sp>
      <p:sp>
        <p:nvSpPr>
          <p:cNvPr id="8" name="Text Placeholder 7">
            <a:extLst>
              <a:ext uri="{FF2B5EF4-FFF2-40B4-BE49-F238E27FC236}">
                <a16:creationId xmlns:a16="http://schemas.microsoft.com/office/drawing/2014/main" id="{A0C52608-3D32-4415-9953-5E65F60E67DE}"/>
              </a:ext>
            </a:extLst>
          </p:cNvPr>
          <p:cNvSpPr>
            <a:spLocks noGrp="1"/>
          </p:cNvSpPr>
          <p:nvPr>
            <p:ph type="body" sz="half" idx="16"/>
          </p:nvPr>
        </p:nvSpPr>
        <p:spPr>
          <a:xfrm>
            <a:off x="4512721" y="3179763"/>
            <a:ext cx="3141879" cy="2069969"/>
          </a:xfrm>
        </p:spPr>
        <p:txBody>
          <a:bodyPr>
            <a:normAutofit/>
          </a:bodyPr>
          <a:lstStyle/>
          <a:p>
            <a:pPr algn="ctr"/>
            <a:r>
              <a:rPr lang="en-US" sz="1800" dirty="0"/>
              <a:t>Limited access refers to a person's ability to participate in society without having other individuals and organizations collect information about them.</a:t>
            </a:r>
          </a:p>
        </p:txBody>
      </p:sp>
      <p:sp>
        <p:nvSpPr>
          <p:cNvPr id="6" name="Text Placeholder 5">
            <a:extLst>
              <a:ext uri="{FF2B5EF4-FFF2-40B4-BE49-F238E27FC236}">
                <a16:creationId xmlns:a16="http://schemas.microsoft.com/office/drawing/2014/main" id="{B2471FBB-8013-450D-B8A9-1255B31C7197}"/>
              </a:ext>
            </a:extLst>
          </p:cNvPr>
          <p:cNvSpPr>
            <a:spLocks noGrp="1"/>
          </p:cNvSpPr>
          <p:nvPr>
            <p:ph type="body" sz="quarter" idx="13"/>
          </p:nvPr>
        </p:nvSpPr>
        <p:spPr>
          <a:xfrm>
            <a:off x="7888135" y="2603501"/>
            <a:ext cx="3145730" cy="576262"/>
          </a:xfrm>
        </p:spPr>
        <p:txBody>
          <a:bodyPr/>
          <a:lstStyle/>
          <a:p>
            <a:pPr algn="ctr"/>
            <a:r>
              <a:rPr lang="en-US" sz="2000" dirty="0"/>
              <a:t>Control over information</a:t>
            </a:r>
          </a:p>
        </p:txBody>
      </p:sp>
      <p:sp>
        <p:nvSpPr>
          <p:cNvPr id="9" name="Text Placeholder 8">
            <a:extLst>
              <a:ext uri="{FF2B5EF4-FFF2-40B4-BE49-F238E27FC236}">
                <a16:creationId xmlns:a16="http://schemas.microsoft.com/office/drawing/2014/main" id="{71270859-ED7B-4689-9BAC-150D508F6A9C}"/>
              </a:ext>
            </a:extLst>
          </p:cNvPr>
          <p:cNvSpPr>
            <a:spLocks noGrp="1"/>
          </p:cNvSpPr>
          <p:nvPr>
            <p:ph type="body" sz="half" idx="17"/>
          </p:nvPr>
        </p:nvSpPr>
        <p:spPr>
          <a:xfrm>
            <a:off x="7888328" y="3179762"/>
            <a:ext cx="3148717" cy="2919824"/>
          </a:xfrm>
        </p:spPr>
        <p:txBody>
          <a:bodyPr>
            <a:normAutofit/>
          </a:bodyPr>
          <a:lstStyle/>
          <a:p>
            <a:pPr algn="ctr"/>
            <a:r>
              <a:rPr lang="en-US" sz="1800" dirty="0"/>
              <a:t>Control over one's personal information is the concept that "privacy is the claim of individuals, groups, or institutions to determine for themselves when, how, and to what extent information about them is communicated to others.</a:t>
            </a:r>
          </a:p>
        </p:txBody>
      </p:sp>
    </p:spTree>
    <p:extLst>
      <p:ext uri="{BB962C8B-B14F-4D97-AF65-F5344CB8AC3E}">
        <p14:creationId xmlns:p14="http://schemas.microsoft.com/office/powerpoint/2010/main" val="277840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BFFF8-6C26-40B2-A9BB-5013341C1C9E}"/>
              </a:ext>
            </a:extLst>
          </p:cNvPr>
          <p:cNvSpPr>
            <a:spLocks noGrp="1"/>
          </p:cNvSpPr>
          <p:nvPr>
            <p:ph type="title"/>
          </p:nvPr>
        </p:nvSpPr>
        <p:spPr/>
        <p:txBody>
          <a:bodyPr/>
          <a:lstStyle/>
          <a:p>
            <a:pPr algn="ctr"/>
            <a:r>
              <a:rPr lang="en-US" dirty="0"/>
              <a:t>The legal aspects of privacy</a:t>
            </a:r>
          </a:p>
        </p:txBody>
      </p:sp>
      <p:sp>
        <p:nvSpPr>
          <p:cNvPr id="5" name="Text Placeholder 4">
            <a:extLst>
              <a:ext uri="{FF2B5EF4-FFF2-40B4-BE49-F238E27FC236}">
                <a16:creationId xmlns:a16="http://schemas.microsoft.com/office/drawing/2014/main" id="{3E2B6476-BDAC-479C-B644-BF6DD3E9CBF5}"/>
              </a:ext>
            </a:extLst>
          </p:cNvPr>
          <p:cNvSpPr>
            <a:spLocks noGrp="1"/>
          </p:cNvSpPr>
          <p:nvPr>
            <p:ph type="body" idx="1"/>
          </p:nvPr>
        </p:nvSpPr>
        <p:spPr>
          <a:xfrm>
            <a:off x="1018540" y="2603500"/>
            <a:ext cx="3141878" cy="576262"/>
          </a:xfrm>
        </p:spPr>
        <p:txBody>
          <a:bodyPr/>
          <a:lstStyle/>
          <a:p>
            <a:pPr algn="ctr"/>
            <a:r>
              <a:rPr lang="en-US" dirty="0"/>
              <a:t>States of privacy</a:t>
            </a:r>
          </a:p>
        </p:txBody>
      </p:sp>
      <p:sp>
        <p:nvSpPr>
          <p:cNvPr id="8" name="Text Placeholder 7">
            <a:extLst>
              <a:ext uri="{FF2B5EF4-FFF2-40B4-BE49-F238E27FC236}">
                <a16:creationId xmlns:a16="http://schemas.microsoft.com/office/drawing/2014/main" id="{F7F98FCF-08A5-4A87-A7E1-A024E2106D19}"/>
              </a:ext>
            </a:extLst>
          </p:cNvPr>
          <p:cNvSpPr>
            <a:spLocks noGrp="1"/>
          </p:cNvSpPr>
          <p:nvPr>
            <p:ph type="body" sz="half" idx="15"/>
          </p:nvPr>
        </p:nvSpPr>
        <p:spPr>
          <a:xfrm>
            <a:off x="623944" y="3179765"/>
            <a:ext cx="3672889" cy="2847292"/>
          </a:xfrm>
        </p:spPr>
        <p:txBody>
          <a:bodyPr>
            <a:normAutofit/>
          </a:bodyPr>
          <a:lstStyle/>
          <a:p>
            <a:pPr algn="ctr"/>
            <a:r>
              <a:rPr lang="en-US" sz="1600" dirty="0"/>
              <a:t>Solitude is a physical separation from others. Intimacy is a "close, relaxed, and frank relationship between two or more individuals" that results from the seclusion of a pair or small group of individuals. Anonymity is the "desire of individuals for times of 'public privacy”.</a:t>
            </a:r>
          </a:p>
        </p:txBody>
      </p:sp>
      <p:sp>
        <p:nvSpPr>
          <p:cNvPr id="6" name="Text Placeholder 5">
            <a:extLst>
              <a:ext uri="{FF2B5EF4-FFF2-40B4-BE49-F238E27FC236}">
                <a16:creationId xmlns:a16="http://schemas.microsoft.com/office/drawing/2014/main" id="{98AC71AF-6184-4F92-8760-425A4CD9FAFB}"/>
              </a:ext>
            </a:extLst>
          </p:cNvPr>
          <p:cNvSpPr>
            <a:spLocks noGrp="1"/>
          </p:cNvSpPr>
          <p:nvPr>
            <p:ph type="body" sz="quarter" idx="3"/>
          </p:nvPr>
        </p:nvSpPr>
        <p:spPr/>
        <p:txBody>
          <a:bodyPr/>
          <a:lstStyle/>
          <a:p>
            <a:pPr algn="ctr"/>
            <a:r>
              <a:rPr lang="en-US" dirty="0"/>
              <a:t>Secrecy</a:t>
            </a:r>
          </a:p>
        </p:txBody>
      </p:sp>
      <p:sp>
        <p:nvSpPr>
          <p:cNvPr id="9" name="Text Placeholder 8">
            <a:extLst>
              <a:ext uri="{FF2B5EF4-FFF2-40B4-BE49-F238E27FC236}">
                <a16:creationId xmlns:a16="http://schemas.microsoft.com/office/drawing/2014/main" id="{D3DF5FD3-7714-4A1F-81F9-BEE7EB953F9D}"/>
              </a:ext>
            </a:extLst>
          </p:cNvPr>
          <p:cNvSpPr>
            <a:spLocks noGrp="1"/>
          </p:cNvSpPr>
          <p:nvPr>
            <p:ph type="body" sz="half" idx="16"/>
          </p:nvPr>
        </p:nvSpPr>
        <p:spPr/>
        <p:txBody>
          <a:bodyPr>
            <a:normAutofit/>
          </a:bodyPr>
          <a:lstStyle/>
          <a:p>
            <a:pPr algn="ctr"/>
            <a:r>
              <a:rPr lang="en-US" sz="1800" dirty="0"/>
              <a:t>In various legal contexts, when privacy is described as secrecy, a conclusion if privacy is secrecy then rights to privacy do not apply for any information which is already publicly disclosed.</a:t>
            </a:r>
          </a:p>
        </p:txBody>
      </p:sp>
      <p:sp>
        <p:nvSpPr>
          <p:cNvPr id="7" name="Text Placeholder 6">
            <a:extLst>
              <a:ext uri="{FF2B5EF4-FFF2-40B4-BE49-F238E27FC236}">
                <a16:creationId xmlns:a16="http://schemas.microsoft.com/office/drawing/2014/main" id="{83945A18-0DF4-4A1E-87FA-25CDB63ABFB2}"/>
              </a:ext>
            </a:extLst>
          </p:cNvPr>
          <p:cNvSpPr>
            <a:spLocks noGrp="1"/>
          </p:cNvSpPr>
          <p:nvPr>
            <p:ph type="body" sz="quarter" idx="13"/>
          </p:nvPr>
        </p:nvSpPr>
        <p:spPr/>
        <p:txBody>
          <a:bodyPr/>
          <a:lstStyle/>
          <a:p>
            <a:pPr algn="ctr"/>
            <a:r>
              <a:rPr lang="en-US" dirty="0"/>
              <a:t>Personhood and autonomy</a:t>
            </a:r>
          </a:p>
        </p:txBody>
      </p:sp>
      <p:sp>
        <p:nvSpPr>
          <p:cNvPr id="10" name="Text Placeholder 9">
            <a:extLst>
              <a:ext uri="{FF2B5EF4-FFF2-40B4-BE49-F238E27FC236}">
                <a16:creationId xmlns:a16="http://schemas.microsoft.com/office/drawing/2014/main" id="{7147FD3F-0AAB-40BA-B718-B6FEBA1CD338}"/>
              </a:ext>
            </a:extLst>
          </p:cNvPr>
          <p:cNvSpPr>
            <a:spLocks noGrp="1"/>
          </p:cNvSpPr>
          <p:nvPr>
            <p:ph type="body" sz="half" idx="17"/>
          </p:nvPr>
        </p:nvSpPr>
        <p:spPr>
          <a:xfrm>
            <a:off x="7888328" y="3179762"/>
            <a:ext cx="3499120" cy="3339372"/>
          </a:xfrm>
        </p:spPr>
        <p:txBody>
          <a:bodyPr>
            <a:noAutofit/>
          </a:bodyPr>
          <a:lstStyle/>
          <a:p>
            <a:pPr algn="ctr"/>
            <a:r>
              <a:rPr lang="en-US" sz="1600" dirty="0"/>
              <a:t>Privacy may be viewed as a state that enables autonomy, a concept closely connected to that of personhood. An autonomous self-concept entails a conception of oneself as a "purposeful, self-determining, responsible agent" and an awareness of one's capacity to control the boundary between self and other.</a:t>
            </a:r>
          </a:p>
        </p:txBody>
      </p:sp>
    </p:spTree>
    <p:extLst>
      <p:ext uri="{BB962C8B-B14F-4D97-AF65-F5344CB8AC3E}">
        <p14:creationId xmlns:p14="http://schemas.microsoft.com/office/powerpoint/2010/main" val="393655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7540DF-A8CE-409F-A6F2-76DA42C5FF6D}"/>
              </a:ext>
            </a:extLst>
          </p:cNvPr>
          <p:cNvSpPr>
            <a:spLocks noGrp="1"/>
          </p:cNvSpPr>
          <p:nvPr>
            <p:ph type="title"/>
          </p:nvPr>
        </p:nvSpPr>
        <p:spPr>
          <a:xfrm>
            <a:off x="877972" y="2327254"/>
            <a:ext cx="4825158" cy="749582"/>
          </a:xfrm>
        </p:spPr>
        <p:txBody>
          <a:bodyPr/>
          <a:lstStyle/>
          <a:p>
            <a:pPr algn="ctr"/>
            <a:r>
              <a:rPr lang="en-US" sz="2400" dirty="0">
                <a:solidFill>
                  <a:schemeClr val="accent1">
                    <a:lumMod val="60000"/>
                    <a:lumOff val="40000"/>
                  </a:schemeClr>
                </a:solidFill>
                <a:latin typeface="+mn-lt"/>
                <a:ea typeface="+mn-ea"/>
                <a:cs typeface="+mn-cs"/>
              </a:rPr>
              <a:t>Self-identity and personal growth</a:t>
            </a:r>
          </a:p>
        </p:txBody>
      </p:sp>
      <p:sp>
        <p:nvSpPr>
          <p:cNvPr id="5" name="Content Placeholder 4">
            <a:extLst>
              <a:ext uri="{FF2B5EF4-FFF2-40B4-BE49-F238E27FC236}">
                <a16:creationId xmlns:a16="http://schemas.microsoft.com/office/drawing/2014/main" id="{32D29DAD-54F1-4AC6-AB5F-24AF698E6D45}"/>
              </a:ext>
            </a:extLst>
          </p:cNvPr>
          <p:cNvSpPr>
            <a:spLocks noGrp="1"/>
          </p:cNvSpPr>
          <p:nvPr>
            <p:ph sz="half" idx="1"/>
          </p:nvPr>
        </p:nvSpPr>
        <p:spPr>
          <a:xfrm>
            <a:off x="1125857" y="3205818"/>
            <a:ext cx="4191739" cy="3416301"/>
          </a:xfrm>
        </p:spPr>
        <p:txBody>
          <a:bodyPr>
            <a:normAutofit/>
          </a:bodyPr>
          <a:lstStyle/>
          <a:p>
            <a:pPr marL="0" indent="0" algn="ctr">
              <a:buNone/>
            </a:pPr>
            <a:r>
              <a:rPr lang="en-US" dirty="0"/>
              <a:t>Privacy may be understood as a prerequisite for the development of a sense of self-identity. Privacy may be seen as a state that fosters personal growth, a process integral to the development of self-identity. without privacy—solitude, anonymity, and temporary releases from social roles—individuals would be unable to freely express themselves and to engage in self-discovery and self-criticism.</a:t>
            </a:r>
          </a:p>
        </p:txBody>
      </p:sp>
      <p:sp>
        <p:nvSpPr>
          <p:cNvPr id="6" name="Content Placeholder 5">
            <a:extLst>
              <a:ext uri="{FF2B5EF4-FFF2-40B4-BE49-F238E27FC236}">
                <a16:creationId xmlns:a16="http://schemas.microsoft.com/office/drawing/2014/main" id="{E0017CCB-A8E2-49AE-B5B6-71C40DF287AA}"/>
              </a:ext>
            </a:extLst>
          </p:cNvPr>
          <p:cNvSpPr>
            <a:spLocks noGrp="1"/>
          </p:cNvSpPr>
          <p:nvPr>
            <p:ph sz="half" idx="2"/>
          </p:nvPr>
        </p:nvSpPr>
        <p:spPr>
          <a:xfrm>
            <a:off x="6488872" y="3076836"/>
            <a:ext cx="4191739" cy="3416300"/>
          </a:xfrm>
        </p:spPr>
        <p:txBody>
          <a:bodyPr>
            <a:normAutofit/>
          </a:bodyPr>
          <a:lstStyle/>
          <a:p>
            <a:pPr marL="0" indent="0" algn="ctr">
              <a:buNone/>
            </a:pPr>
            <a:r>
              <a:rPr lang="en-US" dirty="0"/>
              <a:t>The intimacy theory imagines privacy to be an essential part of the way that humans have strengthened with other humans. Because part of human relationships includes individuals volunteering to self-disclose some information, but withholding other information, there is a concept of privacy as a part of the process by means of which humans establish relationships with each other.</a:t>
            </a:r>
          </a:p>
        </p:txBody>
      </p:sp>
      <p:sp>
        <p:nvSpPr>
          <p:cNvPr id="8" name="Text Placeholder 4">
            <a:extLst>
              <a:ext uri="{FF2B5EF4-FFF2-40B4-BE49-F238E27FC236}">
                <a16:creationId xmlns:a16="http://schemas.microsoft.com/office/drawing/2014/main" id="{E2CBA1A4-F63E-4CE7-8F1B-257B2F268808}"/>
              </a:ext>
            </a:extLst>
          </p:cNvPr>
          <p:cNvSpPr txBox="1">
            <a:spLocks/>
          </p:cNvSpPr>
          <p:nvPr/>
        </p:nvSpPr>
        <p:spPr>
          <a:xfrm>
            <a:off x="6168492" y="2327254"/>
            <a:ext cx="4970144" cy="749582"/>
          </a:xfrm>
          <a:prstGeom prst="rect">
            <a:avLst/>
          </a:prstGeom>
        </p:spPr>
        <p:txBody>
          <a:bodyPr vert="horz" lIns="91440" tIns="45720" rIns="91440" bIns="45720" rtlCol="0">
            <a:normAutofit fontScale="3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spcBef>
                <a:spcPct val="0"/>
              </a:spcBef>
              <a:buNone/>
            </a:pPr>
            <a:r>
              <a:rPr lang="en-US" sz="7400" dirty="0">
                <a:solidFill>
                  <a:schemeClr val="accent1">
                    <a:lumMod val="60000"/>
                    <a:lumOff val="40000"/>
                  </a:schemeClr>
                </a:solidFill>
              </a:rPr>
              <a:t>protection of intimate relationships</a:t>
            </a:r>
          </a:p>
          <a:p>
            <a:pPr marL="0" indent="0" algn="ctr">
              <a:buNone/>
            </a:pPr>
            <a:endParaRPr lang="en-US" dirty="0"/>
          </a:p>
        </p:txBody>
      </p:sp>
    </p:spTree>
    <p:extLst>
      <p:ext uri="{BB962C8B-B14F-4D97-AF65-F5344CB8AC3E}">
        <p14:creationId xmlns:p14="http://schemas.microsoft.com/office/powerpoint/2010/main" val="96612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3"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C79AE1D-0D9F-4BCE-A1C1-00BD1E3E90E8}"/>
              </a:ext>
            </a:extLst>
          </p:cNvPr>
          <p:cNvSpPr>
            <a:spLocks noGrp="1"/>
          </p:cNvSpPr>
          <p:nvPr>
            <p:ph type="title"/>
          </p:nvPr>
        </p:nvSpPr>
        <p:spPr>
          <a:xfrm>
            <a:off x="639098" y="629265"/>
            <a:ext cx="10757284" cy="1465365"/>
          </a:xfrm>
        </p:spPr>
        <p:txBody>
          <a:bodyPr>
            <a:normAutofit/>
          </a:bodyPr>
          <a:lstStyle/>
          <a:p>
            <a:pPr algn="ctr"/>
            <a:r>
              <a:rPr lang="en-US" sz="3400" dirty="0">
                <a:solidFill>
                  <a:srgbClr val="EBEBEB"/>
                </a:solidFill>
              </a:rPr>
              <a:t>The Health Insurance Portability and Accountability Act (HIPAA) </a:t>
            </a:r>
          </a:p>
        </p:txBody>
      </p:sp>
      <p:sp>
        <p:nvSpPr>
          <p:cNvPr id="55" name="Rectangle 54">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3EB1F9-8102-4915-8B67-D5D9C9F6669F}"/>
              </a:ext>
            </a:extLst>
          </p:cNvPr>
          <p:cNvSpPr>
            <a:spLocks noGrp="1"/>
          </p:cNvSpPr>
          <p:nvPr>
            <p:ph idx="1"/>
          </p:nvPr>
        </p:nvSpPr>
        <p:spPr>
          <a:xfrm>
            <a:off x="4768770" y="2279825"/>
            <a:ext cx="6539696" cy="2292175"/>
          </a:xfrm>
        </p:spPr>
        <p:txBody>
          <a:bodyPr anchor="ctr">
            <a:normAutofit/>
          </a:bodyPr>
          <a:lstStyle/>
          <a:p>
            <a:pPr marL="0" indent="0">
              <a:buNone/>
            </a:pPr>
            <a:r>
              <a:rPr lang="en-US" sz="1700" dirty="0">
                <a:solidFill>
                  <a:srgbClr val="FFFFFF"/>
                </a:solidFill>
              </a:rPr>
              <a:t>HIPAA (Health Insurance Portability and Accountability Act of 1996) is United States legislation that provides data privacy and security provisions for safeguarding medical information.</a:t>
            </a:r>
          </a:p>
          <a:p>
            <a:pPr marL="0" indent="0">
              <a:buNone/>
            </a:pPr>
            <a:endParaRPr lang="en-US" sz="1700" dirty="0">
              <a:solidFill>
                <a:srgbClr val="FFFFFF"/>
              </a:solidFill>
            </a:endParaRPr>
          </a:p>
          <a:p>
            <a:pPr marL="0" indent="0">
              <a:buNone/>
            </a:pPr>
            <a:r>
              <a:rPr lang="en-US" sz="1700" dirty="0">
                <a:solidFill>
                  <a:srgbClr val="FFFFFF"/>
                </a:solidFill>
              </a:rPr>
              <a:t>The act, which was signed into law by President Bill Clinton on Aug. 21, 1996, contains five sections, or titles.</a:t>
            </a:r>
          </a:p>
          <a:p>
            <a:pPr marL="0" indent="0">
              <a:buNone/>
            </a:pPr>
            <a:endParaRPr lang="en-US" sz="1700" dirty="0">
              <a:solidFill>
                <a:srgbClr val="FFFFFF"/>
              </a:solidFill>
            </a:endParaRPr>
          </a:p>
        </p:txBody>
      </p:sp>
      <p:pic>
        <p:nvPicPr>
          <p:cNvPr id="4" name="Picture 3">
            <a:extLst>
              <a:ext uri="{FF2B5EF4-FFF2-40B4-BE49-F238E27FC236}">
                <a16:creationId xmlns:a16="http://schemas.microsoft.com/office/drawing/2014/main" id="{011BDC5E-3130-4947-8CE6-F1E6DC745F0F}"/>
              </a:ext>
            </a:extLst>
          </p:cNvPr>
          <p:cNvPicPr>
            <a:picLocks noChangeAspect="1"/>
          </p:cNvPicPr>
          <p:nvPr/>
        </p:nvPicPr>
        <p:blipFill>
          <a:blip r:embed="rId2"/>
          <a:stretch>
            <a:fillRect/>
          </a:stretch>
        </p:blipFill>
        <p:spPr>
          <a:xfrm>
            <a:off x="883534" y="2175653"/>
            <a:ext cx="3601068" cy="2396347"/>
          </a:xfrm>
          <a:prstGeom prst="rect">
            <a:avLst/>
          </a:prstGeom>
        </p:spPr>
      </p:pic>
      <p:sp>
        <p:nvSpPr>
          <p:cNvPr id="5" name="TextBox 4">
            <a:extLst>
              <a:ext uri="{FF2B5EF4-FFF2-40B4-BE49-F238E27FC236}">
                <a16:creationId xmlns:a16="http://schemas.microsoft.com/office/drawing/2014/main" id="{A527F197-3832-4C82-966A-D485B5A4DBCE}"/>
              </a:ext>
            </a:extLst>
          </p:cNvPr>
          <p:cNvSpPr txBox="1"/>
          <p:nvPr/>
        </p:nvSpPr>
        <p:spPr>
          <a:xfrm>
            <a:off x="883534" y="4846461"/>
            <a:ext cx="10240078" cy="1200329"/>
          </a:xfrm>
          <a:prstGeom prst="rect">
            <a:avLst/>
          </a:prstGeom>
          <a:noFill/>
        </p:spPr>
        <p:txBody>
          <a:bodyPr wrap="square" rtlCol="0">
            <a:spAutoFit/>
          </a:bodyPr>
          <a:lstStyle/>
          <a:p>
            <a:r>
              <a:rPr lang="en-US" dirty="0"/>
              <a:t>It was created primarily to modernize the flow of healthcare information, stipulate how Personally Identifiable Information maintained by the healthcare and healthcare insurance industries should be protected from fraud and theft, and address limitations on healthcare insurance coverage.</a:t>
            </a:r>
          </a:p>
        </p:txBody>
      </p:sp>
    </p:spTree>
    <p:extLst>
      <p:ext uri="{BB962C8B-B14F-4D97-AF65-F5344CB8AC3E}">
        <p14:creationId xmlns:p14="http://schemas.microsoft.com/office/powerpoint/2010/main" val="40053471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C7B4E2D-E21A-4A75-9A1B-0EF2EBAA80C2}"/>
              </a:ext>
            </a:extLst>
          </p:cNvPr>
          <p:cNvSpPr>
            <a:spLocks noGrp="1"/>
          </p:cNvSpPr>
          <p:nvPr>
            <p:ph type="title"/>
          </p:nvPr>
        </p:nvSpPr>
        <p:spPr>
          <a:xfrm>
            <a:off x="338446" y="417880"/>
            <a:ext cx="4781671" cy="1274522"/>
          </a:xfrm>
        </p:spPr>
        <p:txBody>
          <a:bodyPr>
            <a:normAutofit/>
          </a:bodyPr>
          <a:lstStyle/>
          <a:p>
            <a:pPr algn="ctr"/>
            <a:r>
              <a:rPr lang="en-US" dirty="0">
                <a:solidFill>
                  <a:schemeClr val="tx2"/>
                </a:solidFill>
              </a:rPr>
              <a:t>Additional facts about HIPAA</a:t>
            </a:r>
          </a:p>
        </p:txBody>
      </p:sp>
      <p:sp>
        <p:nvSpPr>
          <p:cNvPr id="3" name="Content Placeholder 2">
            <a:extLst>
              <a:ext uri="{FF2B5EF4-FFF2-40B4-BE49-F238E27FC236}">
                <a16:creationId xmlns:a16="http://schemas.microsoft.com/office/drawing/2014/main" id="{7EEC3891-8D92-4799-B51B-2831D634A2BA}"/>
              </a:ext>
            </a:extLst>
          </p:cNvPr>
          <p:cNvSpPr>
            <a:spLocks noGrp="1"/>
          </p:cNvSpPr>
          <p:nvPr>
            <p:ph idx="1"/>
          </p:nvPr>
        </p:nvSpPr>
        <p:spPr>
          <a:xfrm>
            <a:off x="338446" y="1979271"/>
            <a:ext cx="4781671" cy="4703917"/>
          </a:xfrm>
        </p:spPr>
        <p:txBody>
          <a:bodyPr>
            <a:normAutofit/>
          </a:bodyPr>
          <a:lstStyle/>
          <a:p>
            <a:pPr marL="0" indent="0" algn="just">
              <a:lnSpc>
                <a:spcPct val="90000"/>
              </a:lnSpc>
              <a:buNone/>
            </a:pPr>
            <a:r>
              <a:rPr lang="en-US" sz="2000" dirty="0"/>
              <a:t>HIPAA has two main purposes: to provide continuous health insurance coverage for workers who lose or change their job, and to reduce the administrative burdens and cost of healthcare by standardizing the electronic transmission of administrative and financial transactions. Other goals include combating abuse, fraud and waste in health insurance and healthcare delivery and improving access to long-term care services and health insurance.</a:t>
            </a:r>
          </a:p>
        </p:txBody>
      </p:sp>
      <p:pic>
        <p:nvPicPr>
          <p:cNvPr id="4" name="Picture 3">
            <a:extLst>
              <a:ext uri="{FF2B5EF4-FFF2-40B4-BE49-F238E27FC236}">
                <a16:creationId xmlns:a16="http://schemas.microsoft.com/office/drawing/2014/main" id="{1758976B-756D-4F4F-AAA6-6478DD6941A7}"/>
              </a:ext>
            </a:extLst>
          </p:cNvPr>
          <p:cNvPicPr>
            <a:picLocks noChangeAspect="1"/>
          </p:cNvPicPr>
          <p:nvPr/>
        </p:nvPicPr>
        <p:blipFill rotWithShape="1">
          <a:blip r:embed="rId2"/>
          <a:srcRect t="2486" r="1" b="2905"/>
          <a:stretch/>
        </p:blipFill>
        <p:spPr>
          <a:xfrm>
            <a:off x="5325535" y="417880"/>
            <a:ext cx="6585549" cy="5934638"/>
          </a:xfrm>
          <a:custGeom>
            <a:avLst/>
            <a:gdLst>
              <a:gd name="connsiteX0" fmla="*/ 225406 w 6585549"/>
              <a:gd name="connsiteY0" fmla="*/ 0 h 5934638"/>
              <a:gd name="connsiteX1" fmla="*/ 6585549 w 6585549"/>
              <a:gd name="connsiteY1" fmla="*/ 0 h 5934638"/>
              <a:gd name="connsiteX2" fmla="*/ 6585549 w 6585549"/>
              <a:gd name="connsiteY2" fmla="*/ 5934638 h 5934638"/>
              <a:gd name="connsiteX3" fmla="*/ 226600 w 6585549"/>
              <a:gd name="connsiteY3" fmla="*/ 5934638 h 5934638"/>
              <a:gd name="connsiteX4" fmla="*/ 214529 w 6585549"/>
              <a:gd name="connsiteY4" fmla="*/ 5856373 h 5934638"/>
              <a:gd name="connsiteX5" fmla="*/ 203238 w 6585549"/>
              <a:gd name="connsiteY5" fmla="*/ 5780097 h 5934638"/>
              <a:gd name="connsiteX6" fmla="*/ 191320 w 6585549"/>
              <a:gd name="connsiteY6" fmla="*/ 5689292 h 5934638"/>
              <a:gd name="connsiteX7" fmla="*/ 177049 w 6585549"/>
              <a:gd name="connsiteY7" fmla="*/ 5581536 h 5934638"/>
              <a:gd name="connsiteX8" fmla="*/ 161995 w 6585549"/>
              <a:gd name="connsiteY8" fmla="*/ 5462279 h 5934638"/>
              <a:gd name="connsiteX9" fmla="*/ 146156 w 6585549"/>
              <a:gd name="connsiteY9" fmla="*/ 5327888 h 5934638"/>
              <a:gd name="connsiteX10" fmla="*/ 129376 w 6585549"/>
              <a:gd name="connsiteY10" fmla="*/ 5181389 h 5934638"/>
              <a:gd name="connsiteX11" fmla="*/ 112596 w 6585549"/>
              <a:gd name="connsiteY11" fmla="*/ 5022177 h 5934638"/>
              <a:gd name="connsiteX12" fmla="*/ 95503 w 6585549"/>
              <a:gd name="connsiteY12" fmla="*/ 4852675 h 5934638"/>
              <a:gd name="connsiteX13" fmla="*/ 79664 w 6585549"/>
              <a:gd name="connsiteY13" fmla="*/ 4669854 h 5934638"/>
              <a:gd name="connsiteX14" fmla="*/ 64453 w 6585549"/>
              <a:gd name="connsiteY14" fmla="*/ 4478558 h 5934638"/>
              <a:gd name="connsiteX15" fmla="*/ 50652 w 6585549"/>
              <a:gd name="connsiteY15" fmla="*/ 4276365 h 5934638"/>
              <a:gd name="connsiteX16" fmla="*/ 37480 w 6585549"/>
              <a:gd name="connsiteY16" fmla="*/ 4065697 h 5934638"/>
              <a:gd name="connsiteX17" fmla="*/ 25091 w 6585549"/>
              <a:gd name="connsiteY17" fmla="*/ 3845949 h 5934638"/>
              <a:gd name="connsiteX18" fmla="*/ 20700 w 6585549"/>
              <a:gd name="connsiteY18" fmla="*/ 3733351 h 5934638"/>
              <a:gd name="connsiteX19" fmla="*/ 15838 w 6585549"/>
              <a:gd name="connsiteY19" fmla="*/ 3618331 h 5934638"/>
              <a:gd name="connsiteX20" fmla="*/ 11291 w 6585549"/>
              <a:gd name="connsiteY20" fmla="*/ 3501495 h 5934638"/>
              <a:gd name="connsiteX21" fmla="*/ 8311 w 6585549"/>
              <a:gd name="connsiteY21" fmla="*/ 3384054 h 5934638"/>
              <a:gd name="connsiteX22" fmla="*/ 5645 w 6585549"/>
              <a:gd name="connsiteY22" fmla="*/ 3264191 h 5934638"/>
              <a:gd name="connsiteX23" fmla="*/ 2822 w 6585549"/>
              <a:gd name="connsiteY23" fmla="*/ 3143118 h 5934638"/>
              <a:gd name="connsiteX24" fmla="*/ 941 w 6585549"/>
              <a:gd name="connsiteY24" fmla="*/ 3019623 h 5934638"/>
              <a:gd name="connsiteX25" fmla="*/ 941 w 6585549"/>
              <a:gd name="connsiteY25" fmla="*/ 2894918 h 5934638"/>
              <a:gd name="connsiteX26" fmla="*/ 0 w 6585549"/>
              <a:gd name="connsiteY26" fmla="*/ 2769001 h 5934638"/>
              <a:gd name="connsiteX27" fmla="*/ 941 w 6585549"/>
              <a:gd name="connsiteY27" fmla="*/ 2641874 h 5934638"/>
              <a:gd name="connsiteX28" fmla="*/ 2822 w 6585549"/>
              <a:gd name="connsiteY28" fmla="*/ 2512931 h 5934638"/>
              <a:gd name="connsiteX29" fmla="*/ 4547 w 6585549"/>
              <a:gd name="connsiteY29" fmla="*/ 2383988 h 5934638"/>
              <a:gd name="connsiteX30" fmla="*/ 8311 w 6585549"/>
              <a:gd name="connsiteY30" fmla="*/ 2253229 h 5934638"/>
              <a:gd name="connsiteX31" fmla="*/ 12232 w 6585549"/>
              <a:gd name="connsiteY31" fmla="*/ 2121259 h 5934638"/>
              <a:gd name="connsiteX32" fmla="*/ 16779 w 6585549"/>
              <a:gd name="connsiteY32" fmla="*/ 1989289 h 5934638"/>
              <a:gd name="connsiteX33" fmla="*/ 23209 w 6585549"/>
              <a:gd name="connsiteY33" fmla="*/ 1856108 h 5934638"/>
              <a:gd name="connsiteX34" fmla="*/ 30893 w 6585549"/>
              <a:gd name="connsiteY34" fmla="*/ 1721716 h 5934638"/>
              <a:gd name="connsiteX35" fmla="*/ 38264 w 6585549"/>
              <a:gd name="connsiteY35" fmla="*/ 1586720 h 5934638"/>
              <a:gd name="connsiteX36" fmla="*/ 47673 w 6585549"/>
              <a:gd name="connsiteY36" fmla="*/ 1451723 h 5934638"/>
              <a:gd name="connsiteX37" fmla="*/ 58964 w 6585549"/>
              <a:gd name="connsiteY37" fmla="*/ 1314910 h 5934638"/>
              <a:gd name="connsiteX38" fmla="*/ 70255 w 6585549"/>
              <a:gd name="connsiteY38" fmla="*/ 1179913 h 5934638"/>
              <a:gd name="connsiteX39" fmla="*/ 83271 w 6585549"/>
              <a:gd name="connsiteY39" fmla="*/ 1042495 h 5934638"/>
              <a:gd name="connsiteX40" fmla="*/ 97542 w 6585549"/>
              <a:gd name="connsiteY40" fmla="*/ 904471 h 5934638"/>
              <a:gd name="connsiteX41" fmla="*/ 112596 w 6585549"/>
              <a:gd name="connsiteY41" fmla="*/ 768263 h 5934638"/>
              <a:gd name="connsiteX42" fmla="*/ 130160 w 6585549"/>
              <a:gd name="connsiteY42" fmla="*/ 630240 h 5934638"/>
              <a:gd name="connsiteX43" fmla="*/ 148978 w 6585549"/>
              <a:gd name="connsiteY43" fmla="*/ 492821 h 5934638"/>
              <a:gd name="connsiteX44" fmla="*/ 167640 w 6585549"/>
              <a:gd name="connsiteY44" fmla="*/ 354798 h 5934638"/>
              <a:gd name="connsiteX45" fmla="*/ 189438 w 6585549"/>
              <a:gd name="connsiteY45" fmla="*/ 217380 h 5934638"/>
              <a:gd name="connsiteX46" fmla="*/ 211706 w 6585549"/>
              <a:gd name="connsiteY46" fmla="*/ 80567 h 593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6"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408692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0"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52" name="Freeform: Shape 51">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4"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2A18539-B916-4D08-A860-41C6E7B5D7AC}"/>
              </a:ext>
            </a:extLst>
          </p:cNvPr>
          <p:cNvSpPr>
            <a:spLocks noGrp="1"/>
          </p:cNvSpPr>
          <p:nvPr>
            <p:ph type="title"/>
          </p:nvPr>
        </p:nvSpPr>
        <p:spPr>
          <a:xfrm>
            <a:off x="648457" y="278093"/>
            <a:ext cx="5426469" cy="1622322"/>
          </a:xfrm>
        </p:spPr>
        <p:txBody>
          <a:bodyPr>
            <a:normAutofit/>
          </a:bodyPr>
          <a:lstStyle/>
          <a:p>
            <a:r>
              <a:rPr lang="en-US" dirty="0">
                <a:solidFill>
                  <a:srgbClr val="EBEBEB"/>
                </a:solidFill>
              </a:rPr>
              <a:t>HIPAA compliance </a:t>
            </a:r>
          </a:p>
        </p:txBody>
      </p:sp>
      <p:pic>
        <p:nvPicPr>
          <p:cNvPr id="6" name="Picture 5">
            <a:extLst>
              <a:ext uri="{FF2B5EF4-FFF2-40B4-BE49-F238E27FC236}">
                <a16:creationId xmlns:a16="http://schemas.microsoft.com/office/drawing/2014/main" id="{098A8CC3-50CD-4110-AD1C-8F5CDE1BE500}"/>
              </a:ext>
            </a:extLst>
          </p:cNvPr>
          <p:cNvPicPr>
            <a:picLocks noChangeAspect="1"/>
          </p:cNvPicPr>
          <p:nvPr/>
        </p:nvPicPr>
        <p:blipFill>
          <a:blip r:embed="rId2"/>
          <a:stretch>
            <a:fillRect/>
          </a:stretch>
        </p:blipFill>
        <p:spPr>
          <a:xfrm>
            <a:off x="6714836" y="1526427"/>
            <a:ext cx="4828707" cy="3822726"/>
          </a:xfrm>
          <a:prstGeom prst="rect">
            <a:avLst/>
          </a:prstGeom>
        </p:spPr>
      </p:pic>
      <p:sp>
        <p:nvSpPr>
          <p:cNvPr id="56" name="Rectangle 55">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A582AB4-38C8-4614-B791-653C35F54881}"/>
              </a:ext>
            </a:extLst>
          </p:cNvPr>
          <p:cNvSpPr>
            <a:spLocks noGrp="1"/>
          </p:cNvSpPr>
          <p:nvPr>
            <p:ph idx="1"/>
          </p:nvPr>
        </p:nvSpPr>
        <p:spPr>
          <a:xfrm>
            <a:off x="639098" y="1794076"/>
            <a:ext cx="5456902" cy="4436401"/>
          </a:xfrm>
        </p:spPr>
        <p:txBody>
          <a:bodyPr anchor="ctr">
            <a:normAutofit/>
          </a:bodyPr>
          <a:lstStyle/>
          <a:p>
            <a:pPr marL="0" indent="0" algn="ctr">
              <a:buNone/>
            </a:pPr>
            <a:r>
              <a:rPr lang="en-US" sz="2000" dirty="0">
                <a:solidFill>
                  <a:srgbClr val="FFFFFF"/>
                </a:solidFill>
              </a:rPr>
              <a:t>The Health Insurance Portability and Accountability Act of 1996, commonly known as HIPAA, is a series of regulatory standards that outline the lawful use and disclosure of protected health information (PHI). HIPAA compliance is regulated by the Department of Health and Human Services (HHS) and enforced by the Office for Civil Rights (OCR).</a:t>
            </a:r>
          </a:p>
          <a:p>
            <a:pPr marL="0" indent="0">
              <a:buNone/>
            </a:pPr>
            <a:endParaRPr lang="en-US" dirty="0">
              <a:solidFill>
                <a:srgbClr val="FFFFFF"/>
              </a:solidFill>
            </a:endParaRPr>
          </a:p>
        </p:txBody>
      </p:sp>
    </p:spTree>
    <p:extLst>
      <p:ext uri="{BB962C8B-B14F-4D97-AF65-F5344CB8AC3E}">
        <p14:creationId xmlns:p14="http://schemas.microsoft.com/office/powerpoint/2010/main" val="66818674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1272</Words>
  <Application>Microsoft Office PowerPoint</Application>
  <PresentationFormat>Widescreen</PresentationFormat>
  <Paragraphs>66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 Legal aspects of privacy and HIPAA</vt:lpstr>
      <vt:lpstr>Introduction </vt:lpstr>
      <vt:lpstr>The legal aspects of privacy</vt:lpstr>
      <vt:lpstr>The legal aspects of privacy</vt:lpstr>
      <vt:lpstr>The legal aspects of privacy</vt:lpstr>
      <vt:lpstr>Self-identity and personal growth</vt:lpstr>
      <vt:lpstr>The Health Insurance Portability and Accountability Act (HIPAA) </vt:lpstr>
      <vt:lpstr>Additional facts about HIPAA</vt:lpstr>
      <vt:lpstr>HIPAA compliance </vt:lpstr>
      <vt:lpstr>What an organization must do to comply with the regulations</vt:lpstr>
      <vt:lpstr>PowerPoint Presentation</vt:lpstr>
      <vt:lpstr>PowerPoint Presentation</vt:lpstr>
      <vt:lpstr>HIPPA enforcement </vt:lpstr>
      <vt:lpstr>Summary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Legal aspects of privacy and HIPAA</dc:title>
  <dc:creator>Alla Topp</dc:creator>
  <cp:lastModifiedBy>Alla Topp</cp:lastModifiedBy>
  <cp:revision>1</cp:revision>
  <dcterms:created xsi:type="dcterms:W3CDTF">2019-06-02T17:08:12Z</dcterms:created>
  <dcterms:modified xsi:type="dcterms:W3CDTF">2019-06-02T17:11:50Z</dcterms:modified>
</cp:coreProperties>
</file>