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2"/>
  </p:notesMasterIdLst>
  <p:sldIdLst>
    <p:sldId id="256" r:id="rId2"/>
    <p:sldId id="257" r:id="rId3"/>
    <p:sldId id="258" r:id="rId4"/>
    <p:sldId id="259" r:id="rId5"/>
    <p:sldId id="266" r:id="rId6"/>
    <p:sldId id="263" r:id="rId7"/>
    <p:sldId id="268" r:id="rId8"/>
    <p:sldId id="269"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675" autoAdjust="0"/>
  </p:normalViewPr>
  <p:slideViewPr>
    <p:cSldViewPr snapToGrid="0">
      <p:cViewPr varScale="1">
        <p:scale>
          <a:sx n="71" d="100"/>
          <a:sy n="71" d="100"/>
        </p:scale>
        <p:origin x="32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98C777-D12E-4ECF-B191-67AF607FC268}" type="doc">
      <dgm:prSet loTypeId="urn:microsoft.com/office/officeart/2005/8/layout/vProcess5" loCatId="process" qsTypeId="urn:microsoft.com/office/officeart/2005/8/quickstyle/simple4" qsCatId="simple" csTypeId="urn:microsoft.com/office/officeart/2005/8/colors/colorful3" csCatId="colorful" phldr="1"/>
      <dgm:spPr/>
      <dgm:t>
        <a:bodyPr/>
        <a:lstStyle/>
        <a:p>
          <a:endParaRPr lang="en-US"/>
        </a:p>
      </dgm:t>
    </dgm:pt>
    <dgm:pt modelId="{20B07205-EB93-40EC-9B84-48B0E762B18B}">
      <dgm:prSet/>
      <dgm:spPr/>
      <dgm:t>
        <a:bodyPr/>
        <a:lstStyle/>
        <a:p>
          <a:r>
            <a:rPr lang="en-US" b="1" dirty="0"/>
            <a:t>Data presents the nature and prevalence of computer security incidents among 7,818 businesses in 2005. </a:t>
          </a:r>
        </a:p>
      </dgm:t>
    </dgm:pt>
    <dgm:pt modelId="{DE144160-076F-4284-9C11-73C912A250F5}" type="parTrans" cxnId="{63241D1E-656F-4BCB-820E-819C5677B91F}">
      <dgm:prSet/>
      <dgm:spPr/>
      <dgm:t>
        <a:bodyPr/>
        <a:lstStyle/>
        <a:p>
          <a:endParaRPr lang="en-US"/>
        </a:p>
      </dgm:t>
    </dgm:pt>
    <dgm:pt modelId="{6D2BF6DB-A0DC-435A-90AE-ACCC8DBE5A35}" type="sibTrans" cxnId="{63241D1E-656F-4BCB-820E-819C5677B91F}">
      <dgm:prSet phldrT="1" phldr="0"/>
      <dgm:spPr/>
      <dgm:t>
        <a:bodyPr/>
        <a:lstStyle/>
        <a:p>
          <a:endParaRPr lang="en-US" dirty="0"/>
        </a:p>
      </dgm:t>
    </dgm:pt>
    <dgm:pt modelId="{A9A6A69B-4A24-4226-8E9B-58A95A0FF389}">
      <dgm:prSet/>
      <dgm:spPr/>
      <dgm:t>
        <a:bodyPr/>
        <a:lstStyle/>
        <a:p>
          <a:r>
            <a:rPr lang="en-US" b="1" dirty="0"/>
            <a:t>This is the first report to provide data on monetary loss and system downtime resulting from cyber incidents.</a:t>
          </a:r>
        </a:p>
      </dgm:t>
    </dgm:pt>
    <dgm:pt modelId="{29EB6420-44EB-4550-B47C-42B16ACB8B5E}" type="parTrans" cxnId="{9737ACDC-8024-4D4E-8B0F-767830809699}">
      <dgm:prSet/>
      <dgm:spPr/>
      <dgm:t>
        <a:bodyPr/>
        <a:lstStyle/>
        <a:p>
          <a:endParaRPr lang="en-US"/>
        </a:p>
      </dgm:t>
    </dgm:pt>
    <dgm:pt modelId="{83D5B265-106C-4FC0-8D60-570EEBB212A8}" type="sibTrans" cxnId="{9737ACDC-8024-4D4E-8B0F-767830809699}">
      <dgm:prSet phldrT="2" phldr="0"/>
      <dgm:spPr/>
      <dgm:t>
        <a:bodyPr/>
        <a:lstStyle/>
        <a:p>
          <a:endParaRPr lang="en-US" dirty="0"/>
        </a:p>
      </dgm:t>
    </dgm:pt>
    <dgm:pt modelId="{34C0FAF4-2BA4-4B84-9E99-047A46201FA8}">
      <dgm:prSet/>
      <dgm:spPr/>
      <dgm:t>
        <a:bodyPr/>
        <a:lstStyle/>
        <a:p>
          <a:r>
            <a:rPr lang="en-US" b="1" dirty="0"/>
            <a:t>It examines details on types of offenders, reporting of incidents to law enforcement, reasons for not reporting incidents, types of systems affected, and the most common security vulnerabilities. </a:t>
          </a:r>
        </a:p>
      </dgm:t>
    </dgm:pt>
    <dgm:pt modelId="{BE92053B-D80F-4254-AF44-6D2CD0A6F638}" type="parTrans" cxnId="{A027722C-6C78-4E75-B0FF-C348EBA752F3}">
      <dgm:prSet/>
      <dgm:spPr/>
      <dgm:t>
        <a:bodyPr/>
        <a:lstStyle/>
        <a:p>
          <a:endParaRPr lang="en-US"/>
        </a:p>
      </dgm:t>
    </dgm:pt>
    <dgm:pt modelId="{FC98708E-3FA4-4D98-ABB7-971DDA4AADD1}" type="sibTrans" cxnId="{A027722C-6C78-4E75-B0FF-C348EBA752F3}">
      <dgm:prSet phldrT="3" phldr="0"/>
      <dgm:spPr/>
      <dgm:t>
        <a:bodyPr/>
        <a:lstStyle/>
        <a:p>
          <a:endParaRPr lang="en-US" dirty="0"/>
        </a:p>
      </dgm:t>
    </dgm:pt>
    <dgm:pt modelId="{308D9306-502E-4EA4-84BB-02234D5420F3}">
      <dgm:prSet/>
      <dgm:spPr/>
      <dgm:t>
        <a:bodyPr/>
        <a:lstStyle/>
        <a:p>
          <a:r>
            <a:rPr lang="en-US" b="1" dirty="0"/>
            <a:t>The report also compares in-house security to outsourced security in terms of prevalence of cyber attacks.</a:t>
          </a:r>
        </a:p>
      </dgm:t>
    </dgm:pt>
    <dgm:pt modelId="{85F9267F-8909-456F-9458-B73CEF928043}" type="parTrans" cxnId="{6E60A630-9D59-460A-8E5A-DD784FB8218A}">
      <dgm:prSet/>
      <dgm:spPr/>
      <dgm:t>
        <a:bodyPr/>
        <a:lstStyle/>
        <a:p>
          <a:endParaRPr lang="en-US"/>
        </a:p>
      </dgm:t>
    </dgm:pt>
    <dgm:pt modelId="{6C6CDAF5-7C40-4359-84A7-DAC84CFD3F53}" type="sibTrans" cxnId="{6E60A630-9D59-460A-8E5A-DD784FB8218A}">
      <dgm:prSet phldrT="4" phldr="0"/>
      <dgm:spPr/>
      <dgm:t>
        <a:bodyPr/>
        <a:lstStyle/>
        <a:p>
          <a:endParaRPr lang="en-US"/>
        </a:p>
      </dgm:t>
    </dgm:pt>
    <dgm:pt modelId="{AE568465-5ECA-4C38-AAC8-E557BDF09B51}">
      <dgm:prSet custT="1"/>
      <dgm:spPr/>
      <dgm:t>
        <a:bodyPr/>
        <a:lstStyle/>
        <a:p>
          <a:pPr algn="just"/>
          <a:r>
            <a:rPr lang="en-US" sz="1600" b="1" i="0" dirty="0"/>
            <a:t>The goal of NCSS is to produce reliable national and industry-level estimates of the prevalence of computer security incidents (such as denial of service attacks, fraud, or theft of information) against businesses and the resulting losses incurred by businesses.</a:t>
          </a:r>
          <a:endParaRPr lang="en-US" sz="1600" b="1" dirty="0"/>
        </a:p>
      </dgm:t>
    </dgm:pt>
    <dgm:pt modelId="{FA54EFF9-2FC6-44C4-8687-05A0E3D3D651}" type="parTrans" cxnId="{7E470DAD-D17C-44DF-86D5-005890E178C8}">
      <dgm:prSet/>
      <dgm:spPr/>
      <dgm:t>
        <a:bodyPr/>
        <a:lstStyle/>
        <a:p>
          <a:endParaRPr lang="en-US"/>
        </a:p>
      </dgm:t>
    </dgm:pt>
    <dgm:pt modelId="{3FE1AC9D-558C-4140-9243-7EF24907FAB1}" type="sibTrans" cxnId="{7E470DAD-D17C-44DF-86D5-005890E178C8}">
      <dgm:prSet/>
      <dgm:spPr/>
      <dgm:t>
        <a:bodyPr/>
        <a:lstStyle/>
        <a:p>
          <a:endParaRPr lang="en-US"/>
        </a:p>
      </dgm:t>
    </dgm:pt>
    <dgm:pt modelId="{C80921CD-91D5-4492-BBE4-B7CC85258558}" type="pres">
      <dgm:prSet presAssocID="{0F98C777-D12E-4ECF-B191-67AF607FC268}" presName="outerComposite" presStyleCnt="0">
        <dgm:presLayoutVars>
          <dgm:chMax val="5"/>
          <dgm:dir/>
          <dgm:resizeHandles val="exact"/>
        </dgm:presLayoutVars>
      </dgm:prSet>
      <dgm:spPr/>
    </dgm:pt>
    <dgm:pt modelId="{4D34999E-689D-4D7B-9B82-251A3C027FB5}" type="pres">
      <dgm:prSet presAssocID="{0F98C777-D12E-4ECF-B191-67AF607FC268}" presName="dummyMaxCanvas" presStyleCnt="0">
        <dgm:presLayoutVars/>
      </dgm:prSet>
      <dgm:spPr/>
    </dgm:pt>
    <dgm:pt modelId="{8B1B72F9-B67B-4F2D-A373-70C3A8D292A8}" type="pres">
      <dgm:prSet presAssocID="{0F98C777-D12E-4ECF-B191-67AF607FC268}" presName="FiveNodes_1" presStyleLbl="node1" presStyleIdx="0" presStyleCnt="5">
        <dgm:presLayoutVars>
          <dgm:bulletEnabled val="1"/>
        </dgm:presLayoutVars>
      </dgm:prSet>
      <dgm:spPr/>
    </dgm:pt>
    <dgm:pt modelId="{ED335F34-BA30-47A5-8C0C-04AC8BB4C033}" type="pres">
      <dgm:prSet presAssocID="{0F98C777-D12E-4ECF-B191-67AF607FC268}" presName="FiveNodes_2" presStyleLbl="node1" presStyleIdx="1" presStyleCnt="5">
        <dgm:presLayoutVars>
          <dgm:bulletEnabled val="1"/>
        </dgm:presLayoutVars>
      </dgm:prSet>
      <dgm:spPr/>
    </dgm:pt>
    <dgm:pt modelId="{6F8BABD4-CE9B-48E4-B291-AD9BB9A2257F}" type="pres">
      <dgm:prSet presAssocID="{0F98C777-D12E-4ECF-B191-67AF607FC268}" presName="FiveNodes_3" presStyleLbl="node1" presStyleIdx="2" presStyleCnt="5">
        <dgm:presLayoutVars>
          <dgm:bulletEnabled val="1"/>
        </dgm:presLayoutVars>
      </dgm:prSet>
      <dgm:spPr/>
    </dgm:pt>
    <dgm:pt modelId="{F8978B02-A14F-42C0-90DA-2924CE01F8D0}" type="pres">
      <dgm:prSet presAssocID="{0F98C777-D12E-4ECF-B191-67AF607FC268}" presName="FiveNodes_4" presStyleLbl="node1" presStyleIdx="3" presStyleCnt="5">
        <dgm:presLayoutVars>
          <dgm:bulletEnabled val="1"/>
        </dgm:presLayoutVars>
      </dgm:prSet>
      <dgm:spPr/>
    </dgm:pt>
    <dgm:pt modelId="{CFEA6B23-36BB-44E0-AEAA-53112B264862}" type="pres">
      <dgm:prSet presAssocID="{0F98C777-D12E-4ECF-B191-67AF607FC268}" presName="FiveNodes_5" presStyleLbl="node1" presStyleIdx="4" presStyleCnt="5">
        <dgm:presLayoutVars>
          <dgm:bulletEnabled val="1"/>
        </dgm:presLayoutVars>
      </dgm:prSet>
      <dgm:spPr/>
    </dgm:pt>
    <dgm:pt modelId="{458F935D-9269-4B8C-A190-7AC7F3AF6FA6}" type="pres">
      <dgm:prSet presAssocID="{0F98C777-D12E-4ECF-B191-67AF607FC268}" presName="FiveConn_1-2" presStyleLbl="fgAccFollowNode1" presStyleIdx="0" presStyleCnt="4">
        <dgm:presLayoutVars>
          <dgm:bulletEnabled val="1"/>
        </dgm:presLayoutVars>
      </dgm:prSet>
      <dgm:spPr/>
    </dgm:pt>
    <dgm:pt modelId="{3C97F518-3AA4-4AA7-A130-AA4D4CAC2D42}" type="pres">
      <dgm:prSet presAssocID="{0F98C777-D12E-4ECF-B191-67AF607FC268}" presName="FiveConn_2-3" presStyleLbl="fgAccFollowNode1" presStyleIdx="1" presStyleCnt="4">
        <dgm:presLayoutVars>
          <dgm:bulletEnabled val="1"/>
        </dgm:presLayoutVars>
      </dgm:prSet>
      <dgm:spPr/>
    </dgm:pt>
    <dgm:pt modelId="{182468FC-2459-46E2-99FF-B23B5FA31A93}" type="pres">
      <dgm:prSet presAssocID="{0F98C777-D12E-4ECF-B191-67AF607FC268}" presName="FiveConn_3-4" presStyleLbl="fgAccFollowNode1" presStyleIdx="2" presStyleCnt="4">
        <dgm:presLayoutVars>
          <dgm:bulletEnabled val="1"/>
        </dgm:presLayoutVars>
      </dgm:prSet>
      <dgm:spPr/>
    </dgm:pt>
    <dgm:pt modelId="{38685ABC-786A-4121-BB6D-7FB5724072CD}" type="pres">
      <dgm:prSet presAssocID="{0F98C777-D12E-4ECF-B191-67AF607FC268}" presName="FiveConn_4-5" presStyleLbl="fgAccFollowNode1" presStyleIdx="3" presStyleCnt="4">
        <dgm:presLayoutVars>
          <dgm:bulletEnabled val="1"/>
        </dgm:presLayoutVars>
      </dgm:prSet>
      <dgm:spPr/>
    </dgm:pt>
    <dgm:pt modelId="{203D1A46-291D-4A9E-999B-8582B92E46DE}" type="pres">
      <dgm:prSet presAssocID="{0F98C777-D12E-4ECF-B191-67AF607FC268}" presName="FiveNodes_1_text" presStyleLbl="node1" presStyleIdx="4" presStyleCnt="5">
        <dgm:presLayoutVars>
          <dgm:bulletEnabled val="1"/>
        </dgm:presLayoutVars>
      </dgm:prSet>
      <dgm:spPr/>
    </dgm:pt>
    <dgm:pt modelId="{81ACA8A6-868C-4785-964E-8ED80EE0DFFB}" type="pres">
      <dgm:prSet presAssocID="{0F98C777-D12E-4ECF-B191-67AF607FC268}" presName="FiveNodes_2_text" presStyleLbl="node1" presStyleIdx="4" presStyleCnt="5">
        <dgm:presLayoutVars>
          <dgm:bulletEnabled val="1"/>
        </dgm:presLayoutVars>
      </dgm:prSet>
      <dgm:spPr/>
    </dgm:pt>
    <dgm:pt modelId="{581EA58C-1D08-4551-AE06-C62827AC0EC4}" type="pres">
      <dgm:prSet presAssocID="{0F98C777-D12E-4ECF-B191-67AF607FC268}" presName="FiveNodes_3_text" presStyleLbl="node1" presStyleIdx="4" presStyleCnt="5">
        <dgm:presLayoutVars>
          <dgm:bulletEnabled val="1"/>
        </dgm:presLayoutVars>
      </dgm:prSet>
      <dgm:spPr/>
    </dgm:pt>
    <dgm:pt modelId="{E2E332E3-5E98-473D-8562-C724612FDD00}" type="pres">
      <dgm:prSet presAssocID="{0F98C777-D12E-4ECF-B191-67AF607FC268}" presName="FiveNodes_4_text" presStyleLbl="node1" presStyleIdx="4" presStyleCnt="5">
        <dgm:presLayoutVars>
          <dgm:bulletEnabled val="1"/>
        </dgm:presLayoutVars>
      </dgm:prSet>
      <dgm:spPr/>
    </dgm:pt>
    <dgm:pt modelId="{BE9C3E97-6D70-4EA0-81CD-B70BB55D5297}" type="pres">
      <dgm:prSet presAssocID="{0F98C777-D12E-4ECF-B191-67AF607FC268}" presName="FiveNodes_5_text" presStyleLbl="node1" presStyleIdx="4" presStyleCnt="5">
        <dgm:presLayoutVars>
          <dgm:bulletEnabled val="1"/>
        </dgm:presLayoutVars>
      </dgm:prSet>
      <dgm:spPr/>
    </dgm:pt>
  </dgm:ptLst>
  <dgm:cxnLst>
    <dgm:cxn modelId="{EE634F08-ACBC-4600-8560-3F2FBE84B331}" type="presOf" srcId="{AE568465-5ECA-4C38-AAC8-E557BDF09B51}" destId="{8B1B72F9-B67B-4F2D-A373-70C3A8D292A8}" srcOrd="0" destOrd="0" presId="urn:microsoft.com/office/officeart/2005/8/layout/vProcess5"/>
    <dgm:cxn modelId="{F91A6314-8CC8-4CE3-9CD7-B4E95032311C}" type="presOf" srcId="{FC98708E-3FA4-4D98-ABB7-971DDA4AADD1}" destId="{38685ABC-786A-4121-BB6D-7FB5724072CD}" srcOrd="0" destOrd="0" presId="urn:microsoft.com/office/officeart/2005/8/layout/vProcess5"/>
    <dgm:cxn modelId="{18EC1418-13BE-4CB3-8749-7CD185E621B6}" type="presOf" srcId="{AE568465-5ECA-4C38-AAC8-E557BDF09B51}" destId="{203D1A46-291D-4A9E-999B-8582B92E46DE}" srcOrd="1" destOrd="0" presId="urn:microsoft.com/office/officeart/2005/8/layout/vProcess5"/>
    <dgm:cxn modelId="{6934681C-6165-4F97-9C09-C60CF779D0DD}" type="presOf" srcId="{3FE1AC9D-558C-4140-9243-7EF24907FAB1}" destId="{458F935D-9269-4B8C-A190-7AC7F3AF6FA6}" srcOrd="0" destOrd="0" presId="urn:microsoft.com/office/officeart/2005/8/layout/vProcess5"/>
    <dgm:cxn modelId="{63241D1E-656F-4BCB-820E-819C5677B91F}" srcId="{0F98C777-D12E-4ECF-B191-67AF607FC268}" destId="{20B07205-EB93-40EC-9B84-48B0E762B18B}" srcOrd="1" destOrd="0" parTransId="{DE144160-076F-4284-9C11-73C912A250F5}" sibTransId="{6D2BF6DB-A0DC-435A-90AE-ACCC8DBE5A35}"/>
    <dgm:cxn modelId="{17F17C22-1674-4977-9C13-3246697A45F4}" type="presOf" srcId="{20B07205-EB93-40EC-9B84-48B0E762B18B}" destId="{ED335F34-BA30-47A5-8C0C-04AC8BB4C033}" srcOrd="0" destOrd="0" presId="urn:microsoft.com/office/officeart/2005/8/layout/vProcess5"/>
    <dgm:cxn modelId="{55FC9C2A-0105-4DD6-865D-D4A9E8B7DECB}" type="presOf" srcId="{308D9306-502E-4EA4-84BB-02234D5420F3}" destId="{CFEA6B23-36BB-44E0-AEAA-53112B264862}" srcOrd="0" destOrd="0" presId="urn:microsoft.com/office/officeart/2005/8/layout/vProcess5"/>
    <dgm:cxn modelId="{A027722C-6C78-4E75-B0FF-C348EBA752F3}" srcId="{0F98C777-D12E-4ECF-B191-67AF607FC268}" destId="{34C0FAF4-2BA4-4B84-9E99-047A46201FA8}" srcOrd="3" destOrd="0" parTransId="{BE92053B-D80F-4254-AF44-6D2CD0A6F638}" sibTransId="{FC98708E-3FA4-4D98-ABB7-971DDA4AADD1}"/>
    <dgm:cxn modelId="{6E60A630-9D59-460A-8E5A-DD784FB8218A}" srcId="{0F98C777-D12E-4ECF-B191-67AF607FC268}" destId="{308D9306-502E-4EA4-84BB-02234D5420F3}" srcOrd="4" destOrd="0" parTransId="{85F9267F-8909-456F-9458-B73CEF928043}" sibTransId="{6C6CDAF5-7C40-4359-84A7-DAC84CFD3F53}"/>
    <dgm:cxn modelId="{41745F5C-2706-4C1A-AE56-BEEEAB0A5B5E}" type="presOf" srcId="{0F98C777-D12E-4ECF-B191-67AF607FC268}" destId="{C80921CD-91D5-4492-BBE4-B7CC85258558}" srcOrd="0" destOrd="0" presId="urn:microsoft.com/office/officeart/2005/8/layout/vProcess5"/>
    <dgm:cxn modelId="{6FA7CE5E-61B3-40F4-93DA-7227F7081ADD}" type="presOf" srcId="{83D5B265-106C-4FC0-8D60-570EEBB212A8}" destId="{182468FC-2459-46E2-99FF-B23B5FA31A93}" srcOrd="0" destOrd="0" presId="urn:microsoft.com/office/officeart/2005/8/layout/vProcess5"/>
    <dgm:cxn modelId="{76B8F78D-E371-4C3E-BBA2-9F6316C42BB1}" type="presOf" srcId="{20B07205-EB93-40EC-9B84-48B0E762B18B}" destId="{81ACA8A6-868C-4785-964E-8ED80EE0DFFB}" srcOrd="1" destOrd="0" presId="urn:microsoft.com/office/officeart/2005/8/layout/vProcess5"/>
    <dgm:cxn modelId="{270936A1-1205-4801-959A-2AF622EDACE8}" type="presOf" srcId="{34C0FAF4-2BA4-4B84-9E99-047A46201FA8}" destId="{E2E332E3-5E98-473D-8562-C724612FDD00}" srcOrd="1" destOrd="0" presId="urn:microsoft.com/office/officeart/2005/8/layout/vProcess5"/>
    <dgm:cxn modelId="{7E470DAD-D17C-44DF-86D5-005890E178C8}" srcId="{0F98C777-D12E-4ECF-B191-67AF607FC268}" destId="{AE568465-5ECA-4C38-AAC8-E557BDF09B51}" srcOrd="0" destOrd="0" parTransId="{FA54EFF9-2FC6-44C4-8687-05A0E3D3D651}" sibTransId="{3FE1AC9D-558C-4140-9243-7EF24907FAB1}"/>
    <dgm:cxn modelId="{6B609AB6-8EC6-404C-B08A-AF1AE84A6FE0}" type="presOf" srcId="{A9A6A69B-4A24-4226-8E9B-58A95A0FF389}" destId="{581EA58C-1D08-4551-AE06-C62827AC0EC4}" srcOrd="1" destOrd="0" presId="urn:microsoft.com/office/officeart/2005/8/layout/vProcess5"/>
    <dgm:cxn modelId="{020F71BD-8680-43D1-A226-05AAF7A20BB2}" type="presOf" srcId="{308D9306-502E-4EA4-84BB-02234D5420F3}" destId="{BE9C3E97-6D70-4EA0-81CD-B70BB55D5297}" srcOrd="1" destOrd="0" presId="urn:microsoft.com/office/officeart/2005/8/layout/vProcess5"/>
    <dgm:cxn modelId="{719F34C6-2463-4D35-B93F-9DC658C454A3}" type="presOf" srcId="{34C0FAF4-2BA4-4B84-9E99-047A46201FA8}" destId="{F8978B02-A14F-42C0-90DA-2924CE01F8D0}" srcOrd="0" destOrd="0" presId="urn:microsoft.com/office/officeart/2005/8/layout/vProcess5"/>
    <dgm:cxn modelId="{EF8745D3-49F3-43FC-9265-2178FCA6CF49}" type="presOf" srcId="{6D2BF6DB-A0DC-435A-90AE-ACCC8DBE5A35}" destId="{3C97F518-3AA4-4AA7-A130-AA4D4CAC2D42}" srcOrd="0" destOrd="0" presId="urn:microsoft.com/office/officeart/2005/8/layout/vProcess5"/>
    <dgm:cxn modelId="{9737ACDC-8024-4D4E-8B0F-767830809699}" srcId="{0F98C777-D12E-4ECF-B191-67AF607FC268}" destId="{A9A6A69B-4A24-4226-8E9B-58A95A0FF389}" srcOrd="2" destOrd="0" parTransId="{29EB6420-44EB-4550-B47C-42B16ACB8B5E}" sibTransId="{83D5B265-106C-4FC0-8D60-570EEBB212A8}"/>
    <dgm:cxn modelId="{E0D45FF6-2F40-4807-BD96-8792296782BB}" type="presOf" srcId="{A9A6A69B-4A24-4226-8E9B-58A95A0FF389}" destId="{6F8BABD4-CE9B-48E4-B291-AD9BB9A2257F}" srcOrd="0" destOrd="0" presId="urn:microsoft.com/office/officeart/2005/8/layout/vProcess5"/>
    <dgm:cxn modelId="{3A971D65-8F3F-4461-B8A1-D8F52EE98CDB}" type="presParOf" srcId="{C80921CD-91D5-4492-BBE4-B7CC85258558}" destId="{4D34999E-689D-4D7B-9B82-251A3C027FB5}" srcOrd="0" destOrd="0" presId="urn:microsoft.com/office/officeart/2005/8/layout/vProcess5"/>
    <dgm:cxn modelId="{8A45B371-AAFA-46F6-A5E5-9EEEB9EB4ADA}" type="presParOf" srcId="{C80921CD-91D5-4492-BBE4-B7CC85258558}" destId="{8B1B72F9-B67B-4F2D-A373-70C3A8D292A8}" srcOrd="1" destOrd="0" presId="urn:microsoft.com/office/officeart/2005/8/layout/vProcess5"/>
    <dgm:cxn modelId="{6802F5B5-D4C6-474F-83BF-C81808530CCA}" type="presParOf" srcId="{C80921CD-91D5-4492-BBE4-B7CC85258558}" destId="{ED335F34-BA30-47A5-8C0C-04AC8BB4C033}" srcOrd="2" destOrd="0" presId="urn:microsoft.com/office/officeart/2005/8/layout/vProcess5"/>
    <dgm:cxn modelId="{28D78768-B39D-433E-9EF3-7FFE4517DF33}" type="presParOf" srcId="{C80921CD-91D5-4492-BBE4-B7CC85258558}" destId="{6F8BABD4-CE9B-48E4-B291-AD9BB9A2257F}" srcOrd="3" destOrd="0" presId="urn:microsoft.com/office/officeart/2005/8/layout/vProcess5"/>
    <dgm:cxn modelId="{C775A19E-003F-471F-8C84-B83F88E9828C}" type="presParOf" srcId="{C80921CD-91D5-4492-BBE4-B7CC85258558}" destId="{F8978B02-A14F-42C0-90DA-2924CE01F8D0}" srcOrd="4" destOrd="0" presId="urn:microsoft.com/office/officeart/2005/8/layout/vProcess5"/>
    <dgm:cxn modelId="{34C9F10C-FEEB-423F-8D4F-BC76B4CC0E75}" type="presParOf" srcId="{C80921CD-91D5-4492-BBE4-B7CC85258558}" destId="{CFEA6B23-36BB-44E0-AEAA-53112B264862}" srcOrd="5" destOrd="0" presId="urn:microsoft.com/office/officeart/2005/8/layout/vProcess5"/>
    <dgm:cxn modelId="{995CB5EC-5B98-4C4D-8DD1-864DFA0C750B}" type="presParOf" srcId="{C80921CD-91D5-4492-BBE4-B7CC85258558}" destId="{458F935D-9269-4B8C-A190-7AC7F3AF6FA6}" srcOrd="6" destOrd="0" presId="urn:microsoft.com/office/officeart/2005/8/layout/vProcess5"/>
    <dgm:cxn modelId="{AEFECB6A-B6E2-47AF-9988-C2B2301F9FDC}" type="presParOf" srcId="{C80921CD-91D5-4492-BBE4-B7CC85258558}" destId="{3C97F518-3AA4-4AA7-A130-AA4D4CAC2D42}" srcOrd="7" destOrd="0" presId="urn:microsoft.com/office/officeart/2005/8/layout/vProcess5"/>
    <dgm:cxn modelId="{0E64AA7F-B1C6-46A6-B603-DA9FB5C223B4}" type="presParOf" srcId="{C80921CD-91D5-4492-BBE4-B7CC85258558}" destId="{182468FC-2459-46E2-99FF-B23B5FA31A93}" srcOrd="8" destOrd="0" presId="urn:microsoft.com/office/officeart/2005/8/layout/vProcess5"/>
    <dgm:cxn modelId="{D7E164AB-265E-42E0-8AB1-AD962C3C5939}" type="presParOf" srcId="{C80921CD-91D5-4492-BBE4-B7CC85258558}" destId="{38685ABC-786A-4121-BB6D-7FB5724072CD}" srcOrd="9" destOrd="0" presId="urn:microsoft.com/office/officeart/2005/8/layout/vProcess5"/>
    <dgm:cxn modelId="{1FA95231-42BC-4E39-B8E0-64461335E3A7}" type="presParOf" srcId="{C80921CD-91D5-4492-BBE4-B7CC85258558}" destId="{203D1A46-291D-4A9E-999B-8582B92E46DE}" srcOrd="10" destOrd="0" presId="urn:microsoft.com/office/officeart/2005/8/layout/vProcess5"/>
    <dgm:cxn modelId="{8E439C90-4564-4748-8636-AFBE6FB4361B}" type="presParOf" srcId="{C80921CD-91D5-4492-BBE4-B7CC85258558}" destId="{81ACA8A6-868C-4785-964E-8ED80EE0DFFB}" srcOrd="11" destOrd="0" presId="urn:microsoft.com/office/officeart/2005/8/layout/vProcess5"/>
    <dgm:cxn modelId="{BF134112-E033-4654-A7AD-72E5474EB98A}" type="presParOf" srcId="{C80921CD-91D5-4492-BBE4-B7CC85258558}" destId="{581EA58C-1D08-4551-AE06-C62827AC0EC4}" srcOrd="12" destOrd="0" presId="urn:microsoft.com/office/officeart/2005/8/layout/vProcess5"/>
    <dgm:cxn modelId="{1165DB85-BC5B-433C-87BC-5283E2C17975}" type="presParOf" srcId="{C80921CD-91D5-4492-BBE4-B7CC85258558}" destId="{E2E332E3-5E98-473D-8562-C724612FDD00}" srcOrd="13" destOrd="0" presId="urn:microsoft.com/office/officeart/2005/8/layout/vProcess5"/>
    <dgm:cxn modelId="{B2AA5F22-DCB2-4D64-BFA9-D4CF52CD6F87}" type="presParOf" srcId="{C80921CD-91D5-4492-BBE4-B7CC85258558}" destId="{BE9C3E97-6D70-4EA0-81CD-B70BB55D5297}"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8B2652-5246-4778-B742-0A583E4B2A77}"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90ACDAB9-99AF-4490-934C-5568CBA26B3B}">
      <dgm:prSet phldrT="[Text]"/>
      <dgm:spPr/>
      <dgm:t>
        <a:bodyPr/>
        <a:lstStyle/>
        <a:p>
          <a:endParaRPr lang="en-US" dirty="0"/>
        </a:p>
      </dgm:t>
    </dgm:pt>
    <dgm:pt modelId="{3B45C1CD-0C5C-481D-B255-D8C0BBF2467B}" type="parTrans" cxnId="{F91AB06C-A78C-48F6-BD52-BA530273C236}">
      <dgm:prSet/>
      <dgm:spPr/>
      <dgm:t>
        <a:bodyPr/>
        <a:lstStyle/>
        <a:p>
          <a:endParaRPr lang="en-US"/>
        </a:p>
      </dgm:t>
    </dgm:pt>
    <dgm:pt modelId="{09AD0DDE-79B2-4654-971F-B3A36E1964CA}" type="sibTrans" cxnId="{F91AB06C-A78C-48F6-BD52-BA530273C236}">
      <dgm:prSet/>
      <dgm:spPr/>
      <dgm:t>
        <a:bodyPr/>
        <a:lstStyle/>
        <a:p>
          <a:endParaRPr lang="en-US"/>
        </a:p>
      </dgm:t>
    </dgm:pt>
    <dgm:pt modelId="{FE64C422-24EF-44BB-A7B5-9304A1C1A12C}" type="pres">
      <dgm:prSet presAssocID="{378B2652-5246-4778-B742-0A583E4B2A77}" presName="cycle" presStyleCnt="0">
        <dgm:presLayoutVars>
          <dgm:dir/>
          <dgm:resizeHandles val="exact"/>
        </dgm:presLayoutVars>
      </dgm:prSet>
      <dgm:spPr/>
    </dgm:pt>
    <dgm:pt modelId="{E1DB9A7E-E506-43A7-B797-F47882532E42}" type="pres">
      <dgm:prSet presAssocID="{90ACDAB9-99AF-4490-934C-5568CBA26B3B}" presName="node" presStyleLbl="revTx" presStyleIdx="0" presStyleCnt="1">
        <dgm:presLayoutVars>
          <dgm:bulletEnabled val="1"/>
        </dgm:presLayoutVars>
      </dgm:prSet>
      <dgm:spPr/>
    </dgm:pt>
  </dgm:ptLst>
  <dgm:cxnLst>
    <dgm:cxn modelId="{874F452A-CFA5-4414-A35A-D13955F93558}" type="presOf" srcId="{378B2652-5246-4778-B742-0A583E4B2A77}" destId="{FE64C422-24EF-44BB-A7B5-9304A1C1A12C}" srcOrd="0" destOrd="0" presId="urn:microsoft.com/office/officeart/2005/8/layout/cycle1"/>
    <dgm:cxn modelId="{F91AB06C-A78C-48F6-BD52-BA530273C236}" srcId="{378B2652-5246-4778-B742-0A583E4B2A77}" destId="{90ACDAB9-99AF-4490-934C-5568CBA26B3B}" srcOrd="0" destOrd="0" parTransId="{3B45C1CD-0C5C-481D-B255-D8C0BBF2467B}" sibTransId="{09AD0DDE-79B2-4654-971F-B3A36E1964CA}"/>
    <dgm:cxn modelId="{FAF468A3-A420-40DA-AF17-BA25BA8329B7}" type="presOf" srcId="{90ACDAB9-99AF-4490-934C-5568CBA26B3B}" destId="{E1DB9A7E-E506-43A7-B797-F47882532E42}" srcOrd="0" destOrd="0" presId="urn:microsoft.com/office/officeart/2005/8/layout/cycle1"/>
    <dgm:cxn modelId="{023A952E-0808-4470-9023-146C143AC3CA}" type="presParOf" srcId="{FE64C422-24EF-44BB-A7B5-9304A1C1A12C}" destId="{E1DB9A7E-E506-43A7-B797-F47882532E42}" srcOrd="0"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9DE0E7F-3FC1-46DB-A670-A3C5FCDAC5A3}" type="doc">
      <dgm:prSet loTypeId="urn:microsoft.com/office/officeart/2005/8/layout/chevronAccent+Icon" loCatId="process" qsTypeId="urn:microsoft.com/office/officeart/2005/8/quickstyle/simple1" qsCatId="simple" csTypeId="urn:microsoft.com/office/officeart/2005/8/colors/accent0_3" csCatId="mainScheme" phldr="1"/>
      <dgm:spPr/>
    </dgm:pt>
    <dgm:pt modelId="{AD42F812-BFCA-4F46-9D96-095301F22093}">
      <dgm:prSet phldrT="[Text]" custT="1"/>
      <dgm:spPr/>
      <dgm:t>
        <a:bodyPr/>
        <a:lstStyle/>
        <a:p>
          <a:r>
            <a:rPr lang="en-US" sz="1800" dirty="0"/>
            <a:t>Cyber attacks are crimes in which the computer system is the target.</a:t>
          </a:r>
        </a:p>
      </dgm:t>
    </dgm:pt>
    <dgm:pt modelId="{4B49B2D2-36DD-4721-8586-CA73A09D2964}" type="parTrans" cxnId="{D1F3702F-5B8C-4289-9AEF-CFD0A830DB68}">
      <dgm:prSet/>
      <dgm:spPr/>
      <dgm:t>
        <a:bodyPr/>
        <a:lstStyle/>
        <a:p>
          <a:endParaRPr lang="en-US"/>
        </a:p>
      </dgm:t>
    </dgm:pt>
    <dgm:pt modelId="{AAB8701B-2099-4118-AF29-633972703317}" type="sibTrans" cxnId="{D1F3702F-5B8C-4289-9AEF-CFD0A830DB68}">
      <dgm:prSet/>
      <dgm:spPr/>
      <dgm:t>
        <a:bodyPr/>
        <a:lstStyle/>
        <a:p>
          <a:endParaRPr lang="en-US"/>
        </a:p>
      </dgm:t>
    </dgm:pt>
    <dgm:pt modelId="{E4644A41-D5CB-4661-923E-B87455071312}">
      <dgm:prSet phldrT="[Text]" custT="1"/>
      <dgm:spPr/>
      <dgm:t>
        <a:bodyPr/>
        <a:lstStyle/>
        <a:p>
          <a:r>
            <a:rPr lang="en-US" sz="1600" dirty="0"/>
            <a:t>Cyber theft comprises crimes in which a computer is used to steal money or other things of value.</a:t>
          </a:r>
        </a:p>
      </dgm:t>
    </dgm:pt>
    <dgm:pt modelId="{1CCA6AE1-17E4-49CA-841A-67D8E3824F8A}" type="parTrans" cxnId="{FB741491-211F-4B93-9336-4918C6EE8470}">
      <dgm:prSet/>
      <dgm:spPr/>
      <dgm:t>
        <a:bodyPr/>
        <a:lstStyle/>
        <a:p>
          <a:endParaRPr lang="en-US"/>
        </a:p>
      </dgm:t>
    </dgm:pt>
    <dgm:pt modelId="{D94ED7E4-0946-49E3-9174-DA8F7C93BE87}" type="sibTrans" cxnId="{FB741491-211F-4B93-9336-4918C6EE8470}">
      <dgm:prSet/>
      <dgm:spPr/>
      <dgm:t>
        <a:bodyPr/>
        <a:lstStyle/>
        <a:p>
          <a:endParaRPr lang="en-US"/>
        </a:p>
      </dgm:t>
    </dgm:pt>
    <dgm:pt modelId="{F4C5A185-82CF-4910-854E-48BDC6D2FB4D}">
      <dgm:prSet phldrT="[Text]" custT="1"/>
      <dgm:spPr/>
      <dgm:t>
        <a:bodyPr/>
        <a:lstStyle/>
        <a:p>
          <a:r>
            <a:rPr lang="en-US" sz="1400" dirty="0"/>
            <a:t>Other computer security incidents encompass spyware, adware, hacking, phishing, spoofing, pinging, port scanning, and theft of other information, regardless of whether the breach was successful.</a:t>
          </a:r>
        </a:p>
      </dgm:t>
    </dgm:pt>
    <dgm:pt modelId="{03804E67-D3B3-4F40-A0E5-67CCA2BF6595}" type="parTrans" cxnId="{B906741D-64DA-45A0-927D-DA27E629AAB6}">
      <dgm:prSet/>
      <dgm:spPr/>
      <dgm:t>
        <a:bodyPr/>
        <a:lstStyle/>
        <a:p>
          <a:endParaRPr lang="en-US"/>
        </a:p>
      </dgm:t>
    </dgm:pt>
    <dgm:pt modelId="{0F361F5E-A901-4F40-BD77-14206CC49800}" type="sibTrans" cxnId="{B906741D-64DA-45A0-927D-DA27E629AAB6}">
      <dgm:prSet/>
      <dgm:spPr/>
      <dgm:t>
        <a:bodyPr/>
        <a:lstStyle/>
        <a:p>
          <a:endParaRPr lang="en-US"/>
        </a:p>
      </dgm:t>
    </dgm:pt>
    <dgm:pt modelId="{984AB2E4-2EBF-4D9D-BF49-EF8C95A03614}" type="pres">
      <dgm:prSet presAssocID="{F9DE0E7F-3FC1-46DB-A670-A3C5FCDAC5A3}" presName="Name0" presStyleCnt="0">
        <dgm:presLayoutVars>
          <dgm:dir/>
          <dgm:resizeHandles val="exact"/>
        </dgm:presLayoutVars>
      </dgm:prSet>
      <dgm:spPr/>
    </dgm:pt>
    <dgm:pt modelId="{3C54C0FA-3E6F-4B53-9D5D-0C3D794E00F5}" type="pres">
      <dgm:prSet presAssocID="{AD42F812-BFCA-4F46-9D96-095301F22093}" presName="composite" presStyleCnt="0"/>
      <dgm:spPr/>
    </dgm:pt>
    <dgm:pt modelId="{7261C9A9-148C-4A09-9C1D-D1F195BB2EAB}" type="pres">
      <dgm:prSet presAssocID="{AD42F812-BFCA-4F46-9D96-095301F22093}" presName="bgChev" presStyleLbl="node1" presStyleIdx="0" presStyleCnt="3"/>
      <dgm:spPr>
        <a:prstGeom prst="roundRect">
          <a:avLst/>
        </a:prstGeom>
      </dgm:spPr>
    </dgm:pt>
    <dgm:pt modelId="{657033DB-0B40-4B76-9BCD-32E60AAAD322}" type="pres">
      <dgm:prSet presAssocID="{AD42F812-BFCA-4F46-9D96-095301F22093}" presName="txNode" presStyleLbl="fgAcc1" presStyleIdx="0" presStyleCnt="3" custScaleX="116736" custScaleY="118727">
        <dgm:presLayoutVars>
          <dgm:bulletEnabled val="1"/>
        </dgm:presLayoutVars>
      </dgm:prSet>
      <dgm:spPr/>
    </dgm:pt>
    <dgm:pt modelId="{A73C8028-DB29-4F8E-8393-88AB095566E2}" type="pres">
      <dgm:prSet presAssocID="{AAB8701B-2099-4118-AF29-633972703317}" presName="compositeSpace" presStyleCnt="0"/>
      <dgm:spPr/>
    </dgm:pt>
    <dgm:pt modelId="{5A178405-86DF-42F0-AFFF-1DF91794BAC3}" type="pres">
      <dgm:prSet presAssocID="{E4644A41-D5CB-4661-923E-B87455071312}" presName="composite" presStyleCnt="0"/>
      <dgm:spPr/>
    </dgm:pt>
    <dgm:pt modelId="{F5AF06F2-DC25-4258-8056-8E643A8D90B0}" type="pres">
      <dgm:prSet presAssocID="{E4644A41-D5CB-4661-923E-B87455071312}" presName="bgChev" presStyleLbl="node1" presStyleIdx="1" presStyleCnt="3"/>
      <dgm:spPr>
        <a:prstGeom prst="roundRect">
          <a:avLst/>
        </a:prstGeom>
      </dgm:spPr>
    </dgm:pt>
    <dgm:pt modelId="{388061C7-9C84-4B83-8084-3F05E5D36DE9}" type="pres">
      <dgm:prSet presAssocID="{E4644A41-D5CB-4661-923E-B87455071312}" presName="txNode" presStyleLbl="fgAcc1" presStyleIdx="1" presStyleCnt="3" custScaleX="108609" custScaleY="113138">
        <dgm:presLayoutVars>
          <dgm:bulletEnabled val="1"/>
        </dgm:presLayoutVars>
      </dgm:prSet>
      <dgm:spPr/>
    </dgm:pt>
    <dgm:pt modelId="{20E08A2D-5AE9-4BCD-ACE7-87DA578A4A98}" type="pres">
      <dgm:prSet presAssocID="{D94ED7E4-0946-49E3-9174-DA8F7C93BE87}" presName="compositeSpace" presStyleCnt="0"/>
      <dgm:spPr/>
    </dgm:pt>
    <dgm:pt modelId="{0AF88925-A69E-4C39-8B65-2205BAA063B0}" type="pres">
      <dgm:prSet presAssocID="{F4C5A185-82CF-4910-854E-48BDC6D2FB4D}" presName="composite" presStyleCnt="0"/>
      <dgm:spPr/>
    </dgm:pt>
    <dgm:pt modelId="{13623EFE-0372-4C3A-8610-9B7B5D287FCA}" type="pres">
      <dgm:prSet presAssocID="{F4C5A185-82CF-4910-854E-48BDC6D2FB4D}" presName="bgChev" presStyleLbl="node1" presStyleIdx="2" presStyleCnt="3"/>
      <dgm:spPr>
        <a:prstGeom prst="roundRect">
          <a:avLst/>
        </a:prstGeom>
      </dgm:spPr>
    </dgm:pt>
    <dgm:pt modelId="{741AF467-2332-49F7-B293-A47A0EEA2E11}" type="pres">
      <dgm:prSet presAssocID="{F4C5A185-82CF-4910-854E-48BDC6D2FB4D}" presName="txNode" presStyleLbl="fgAcc1" presStyleIdx="2" presStyleCnt="3" custScaleX="108899" custScaleY="126519">
        <dgm:presLayoutVars>
          <dgm:bulletEnabled val="1"/>
        </dgm:presLayoutVars>
      </dgm:prSet>
      <dgm:spPr/>
    </dgm:pt>
  </dgm:ptLst>
  <dgm:cxnLst>
    <dgm:cxn modelId="{B906741D-64DA-45A0-927D-DA27E629AAB6}" srcId="{F9DE0E7F-3FC1-46DB-A670-A3C5FCDAC5A3}" destId="{F4C5A185-82CF-4910-854E-48BDC6D2FB4D}" srcOrd="2" destOrd="0" parTransId="{03804E67-D3B3-4F40-A0E5-67CCA2BF6595}" sibTransId="{0F361F5E-A901-4F40-BD77-14206CC49800}"/>
    <dgm:cxn modelId="{D1F3702F-5B8C-4289-9AEF-CFD0A830DB68}" srcId="{F9DE0E7F-3FC1-46DB-A670-A3C5FCDAC5A3}" destId="{AD42F812-BFCA-4F46-9D96-095301F22093}" srcOrd="0" destOrd="0" parTransId="{4B49B2D2-36DD-4721-8586-CA73A09D2964}" sibTransId="{AAB8701B-2099-4118-AF29-633972703317}"/>
    <dgm:cxn modelId="{9039EB45-1DE0-44E2-9CD2-026F62515E0A}" type="presOf" srcId="{F9DE0E7F-3FC1-46DB-A670-A3C5FCDAC5A3}" destId="{984AB2E4-2EBF-4D9D-BF49-EF8C95A03614}" srcOrd="0" destOrd="0" presId="urn:microsoft.com/office/officeart/2005/8/layout/chevronAccent+Icon"/>
    <dgm:cxn modelId="{F7797E58-077A-4912-8DD7-9E76382BC2C0}" type="presOf" srcId="{E4644A41-D5CB-4661-923E-B87455071312}" destId="{388061C7-9C84-4B83-8084-3F05E5D36DE9}" srcOrd="0" destOrd="0" presId="urn:microsoft.com/office/officeart/2005/8/layout/chevronAccent+Icon"/>
    <dgm:cxn modelId="{FB741491-211F-4B93-9336-4918C6EE8470}" srcId="{F9DE0E7F-3FC1-46DB-A670-A3C5FCDAC5A3}" destId="{E4644A41-D5CB-4661-923E-B87455071312}" srcOrd="1" destOrd="0" parTransId="{1CCA6AE1-17E4-49CA-841A-67D8E3824F8A}" sibTransId="{D94ED7E4-0946-49E3-9174-DA8F7C93BE87}"/>
    <dgm:cxn modelId="{7D675B96-CF0A-415E-9B05-C1FAB6F982B0}" type="presOf" srcId="{AD42F812-BFCA-4F46-9D96-095301F22093}" destId="{657033DB-0B40-4B76-9BCD-32E60AAAD322}" srcOrd="0" destOrd="0" presId="urn:microsoft.com/office/officeart/2005/8/layout/chevronAccent+Icon"/>
    <dgm:cxn modelId="{566256A8-6376-4F0C-8B56-1A4946C1A91D}" type="presOf" srcId="{F4C5A185-82CF-4910-854E-48BDC6D2FB4D}" destId="{741AF467-2332-49F7-B293-A47A0EEA2E11}" srcOrd="0" destOrd="0" presId="urn:microsoft.com/office/officeart/2005/8/layout/chevronAccent+Icon"/>
    <dgm:cxn modelId="{AAF06BDF-5C02-4C21-8611-E56875555839}" type="presParOf" srcId="{984AB2E4-2EBF-4D9D-BF49-EF8C95A03614}" destId="{3C54C0FA-3E6F-4B53-9D5D-0C3D794E00F5}" srcOrd="0" destOrd="0" presId="urn:microsoft.com/office/officeart/2005/8/layout/chevronAccent+Icon"/>
    <dgm:cxn modelId="{E79E9B7D-DB41-4D6B-982E-7FD1183BAAD0}" type="presParOf" srcId="{3C54C0FA-3E6F-4B53-9D5D-0C3D794E00F5}" destId="{7261C9A9-148C-4A09-9C1D-D1F195BB2EAB}" srcOrd="0" destOrd="0" presId="urn:microsoft.com/office/officeart/2005/8/layout/chevronAccent+Icon"/>
    <dgm:cxn modelId="{1D48AF6D-EB64-4EEF-A2F8-49739AE18A07}" type="presParOf" srcId="{3C54C0FA-3E6F-4B53-9D5D-0C3D794E00F5}" destId="{657033DB-0B40-4B76-9BCD-32E60AAAD322}" srcOrd="1" destOrd="0" presId="urn:microsoft.com/office/officeart/2005/8/layout/chevronAccent+Icon"/>
    <dgm:cxn modelId="{8293E1B7-8B35-4B1F-91B8-D135E3013A22}" type="presParOf" srcId="{984AB2E4-2EBF-4D9D-BF49-EF8C95A03614}" destId="{A73C8028-DB29-4F8E-8393-88AB095566E2}" srcOrd="1" destOrd="0" presId="urn:microsoft.com/office/officeart/2005/8/layout/chevronAccent+Icon"/>
    <dgm:cxn modelId="{0875DAC9-E398-4371-A252-07D117B965D7}" type="presParOf" srcId="{984AB2E4-2EBF-4D9D-BF49-EF8C95A03614}" destId="{5A178405-86DF-42F0-AFFF-1DF91794BAC3}" srcOrd="2" destOrd="0" presId="urn:microsoft.com/office/officeart/2005/8/layout/chevronAccent+Icon"/>
    <dgm:cxn modelId="{7435924A-F407-4F9A-80CE-3AE5525701D8}" type="presParOf" srcId="{5A178405-86DF-42F0-AFFF-1DF91794BAC3}" destId="{F5AF06F2-DC25-4258-8056-8E643A8D90B0}" srcOrd="0" destOrd="0" presId="urn:microsoft.com/office/officeart/2005/8/layout/chevronAccent+Icon"/>
    <dgm:cxn modelId="{AE6D82A1-228F-4775-8AB7-C3A582BEC9D4}" type="presParOf" srcId="{5A178405-86DF-42F0-AFFF-1DF91794BAC3}" destId="{388061C7-9C84-4B83-8084-3F05E5D36DE9}" srcOrd="1" destOrd="0" presId="urn:microsoft.com/office/officeart/2005/8/layout/chevronAccent+Icon"/>
    <dgm:cxn modelId="{866F1436-ED29-4FC1-9FC6-C9E3E0028957}" type="presParOf" srcId="{984AB2E4-2EBF-4D9D-BF49-EF8C95A03614}" destId="{20E08A2D-5AE9-4BCD-ACE7-87DA578A4A98}" srcOrd="3" destOrd="0" presId="urn:microsoft.com/office/officeart/2005/8/layout/chevronAccent+Icon"/>
    <dgm:cxn modelId="{0C385895-9C74-4FAB-B242-E93AE65F5F0B}" type="presParOf" srcId="{984AB2E4-2EBF-4D9D-BF49-EF8C95A03614}" destId="{0AF88925-A69E-4C39-8B65-2205BAA063B0}" srcOrd="4" destOrd="0" presId="urn:microsoft.com/office/officeart/2005/8/layout/chevronAccent+Icon"/>
    <dgm:cxn modelId="{D7ED71A7-65ED-48C9-9D8B-6552854C90A5}" type="presParOf" srcId="{0AF88925-A69E-4C39-8B65-2205BAA063B0}" destId="{13623EFE-0372-4C3A-8610-9B7B5D287FCA}" srcOrd="0" destOrd="0" presId="urn:microsoft.com/office/officeart/2005/8/layout/chevronAccent+Icon"/>
    <dgm:cxn modelId="{3DC00CD9-E8D9-4CB5-8BE1-C255E82069CA}" type="presParOf" srcId="{0AF88925-A69E-4C39-8B65-2205BAA063B0}" destId="{741AF467-2332-49F7-B293-A47A0EEA2E11}" srcOrd="1" destOrd="0" presId="urn:microsoft.com/office/officeart/2005/8/layout/chevronAccent+Icon"/>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F8E004-D8D0-415A-97CA-53BDFC84A97C}" type="doc">
      <dgm:prSet loTypeId="urn:microsoft.com/office/officeart/2016/7/layout/RepeatingBendingProcessNew" loCatId="process" qsTypeId="urn:microsoft.com/office/officeart/2005/8/quickstyle/simple2" qsCatId="simple" csTypeId="urn:microsoft.com/office/officeart/2005/8/colors/colorful1" csCatId="colorful" phldr="1"/>
      <dgm:spPr/>
      <dgm:t>
        <a:bodyPr/>
        <a:lstStyle/>
        <a:p>
          <a:endParaRPr lang="en-US"/>
        </a:p>
      </dgm:t>
    </dgm:pt>
    <dgm:pt modelId="{84060240-881B-413E-9300-40003CF2CAA5}">
      <dgm:prSet/>
      <dgm:spPr/>
      <dgm:t>
        <a:bodyPr/>
        <a:lstStyle/>
        <a:p>
          <a:r>
            <a:rPr lang="en-US" dirty="0"/>
            <a:t>Privacy - right of individual to control personal information</a:t>
          </a:r>
        </a:p>
      </dgm:t>
    </dgm:pt>
    <dgm:pt modelId="{30115B6F-2E83-4761-B7D4-76A6270C67DD}" type="parTrans" cxnId="{3015566C-02D0-4276-B661-BC51051F8533}">
      <dgm:prSet/>
      <dgm:spPr/>
      <dgm:t>
        <a:bodyPr/>
        <a:lstStyle/>
        <a:p>
          <a:endParaRPr lang="en-US"/>
        </a:p>
      </dgm:t>
    </dgm:pt>
    <dgm:pt modelId="{DE3CF2ED-356A-4200-9448-EAA087673425}" type="sibTrans" cxnId="{3015566C-02D0-4276-B661-BC51051F8533}">
      <dgm:prSet/>
      <dgm:spPr/>
      <dgm:t>
        <a:bodyPr/>
        <a:lstStyle/>
        <a:p>
          <a:endParaRPr lang="en-US"/>
        </a:p>
      </dgm:t>
    </dgm:pt>
    <dgm:pt modelId="{7DC9DEF8-936A-4A88-8922-3FA09E4192A0}">
      <dgm:prSet/>
      <dgm:spPr/>
      <dgm:t>
        <a:bodyPr/>
        <a:lstStyle/>
        <a:p>
          <a:r>
            <a:rPr lang="en-US" dirty="0"/>
            <a:t>Accuracy – who is responsible for the authenticity, fidelity, and accuracy of information?</a:t>
          </a:r>
        </a:p>
      </dgm:t>
    </dgm:pt>
    <dgm:pt modelId="{0EF6EFE0-06E0-4E30-891D-100851A46CA6}" type="parTrans" cxnId="{9E41A640-C4F1-4493-9CC8-9676437A81B8}">
      <dgm:prSet/>
      <dgm:spPr/>
      <dgm:t>
        <a:bodyPr/>
        <a:lstStyle/>
        <a:p>
          <a:endParaRPr lang="en-US"/>
        </a:p>
      </dgm:t>
    </dgm:pt>
    <dgm:pt modelId="{8225B8D8-4291-431D-81CE-C4AC42DF5BF2}" type="sibTrans" cxnId="{9E41A640-C4F1-4493-9CC8-9676437A81B8}">
      <dgm:prSet/>
      <dgm:spPr/>
      <dgm:t>
        <a:bodyPr/>
        <a:lstStyle/>
        <a:p>
          <a:endParaRPr lang="en-US"/>
        </a:p>
      </dgm:t>
    </dgm:pt>
    <dgm:pt modelId="{0EEB6C28-C442-4E7E-91EF-CE75DF664D8C}">
      <dgm:prSet/>
      <dgm:spPr/>
      <dgm:t>
        <a:bodyPr/>
        <a:lstStyle/>
        <a:p>
          <a:r>
            <a:rPr lang="en-US" dirty="0"/>
            <a:t>Property – Who owns the information? Who controls access? (e.g. buying the IP verses access to the IP)</a:t>
          </a:r>
        </a:p>
      </dgm:t>
    </dgm:pt>
    <dgm:pt modelId="{D39AB31F-4A18-4CA5-B185-D8CD71F5252E}" type="parTrans" cxnId="{A62CDC16-CB53-47DF-A655-A71C06D7588E}">
      <dgm:prSet/>
      <dgm:spPr/>
      <dgm:t>
        <a:bodyPr/>
        <a:lstStyle/>
        <a:p>
          <a:endParaRPr lang="en-US"/>
        </a:p>
      </dgm:t>
    </dgm:pt>
    <dgm:pt modelId="{260CF32F-F909-4B14-AF2D-44098D0EB468}" type="sibTrans" cxnId="{A62CDC16-CB53-47DF-A655-A71C06D7588E}">
      <dgm:prSet/>
      <dgm:spPr/>
      <dgm:t>
        <a:bodyPr/>
        <a:lstStyle/>
        <a:p>
          <a:endParaRPr lang="en-US"/>
        </a:p>
      </dgm:t>
    </dgm:pt>
    <dgm:pt modelId="{7724CA37-9E73-42F1-A79B-F9940F8EAD9D}">
      <dgm:prSet/>
      <dgm:spPr/>
      <dgm:t>
        <a:bodyPr/>
        <a:lstStyle/>
        <a:p>
          <a:r>
            <a:rPr lang="en-US" dirty="0"/>
            <a:t>Accessibility – what information does an organization have the right to collect? Under what safeguards?</a:t>
          </a:r>
        </a:p>
      </dgm:t>
    </dgm:pt>
    <dgm:pt modelId="{23065D70-1AF4-4DBD-A03D-53D8EA1054EB}" type="parTrans" cxnId="{8249B7BB-D1FC-427F-A7CC-55FC69982A28}">
      <dgm:prSet/>
      <dgm:spPr/>
      <dgm:t>
        <a:bodyPr/>
        <a:lstStyle/>
        <a:p>
          <a:endParaRPr lang="en-US"/>
        </a:p>
      </dgm:t>
    </dgm:pt>
    <dgm:pt modelId="{3F0D26ED-BD5A-48BE-B5BF-54239DFFDA06}" type="sibTrans" cxnId="{8249B7BB-D1FC-427F-A7CC-55FC69982A28}">
      <dgm:prSet/>
      <dgm:spPr/>
      <dgm:t>
        <a:bodyPr/>
        <a:lstStyle/>
        <a:p>
          <a:endParaRPr lang="en-US"/>
        </a:p>
      </dgm:t>
    </dgm:pt>
    <dgm:pt modelId="{FF2B2E60-54FC-4D8D-825A-79627C400BBD}">
      <dgm:prSet/>
      <dgm:spPr/>
      <dgm:t>
        <a:bodyPr/>
        <a:lstStyle/>
        <a:p>
          <a:r>
            <a:rPr lang="en-US" dirty="0"/>
            <a:t>Transparency – Do the researchers need to get informed consent from the users?  </a:t>
          </a:r>
        </a:p>
      </dgm:t>
    </dgm:pt>
    <dgm:pt modelId="{C68F19F8-2942-41F6-AFD1-29E52E810663}" type="parTrans" cxnId="{B634D9EB-1C04-4093-8162-D8D43B61DBA5}">
      <dgm:prSet/>
      <dgm:spPr/>
      <dgm:t>
        <a:bodyPr/>
        <a:lstStyle/>
        <a:p>
          <a:endParaRPr lang="en-US"/>
        </a:p>
      </dgm:t>
    </dgm:pt>
    <dgm:pt modelId="{B2B73C87-4E48-4BF4-90BD-676965AA245C}" type="sibTrans" cxnId="{B634D9EB-1C04-4093-8162-D8D43B61DBA5}">
      <dgm:prSet/>
      <dgm:spPr/>
      <dgm:t>
        <a:bodyPr/>
        <a:lstStyle/>
        <a:p>
          <a:endParaRPr lang="en-US"/>
        </a:p>
      </dgm:t>
    </dgm:pt>
    <dgm:pt modelId="{3B583AA9-F197-42A5-9E5E-3BA5F1BF02EC}" type="pres">
      <dgm:prSet presAssocID="{A0F8E004-D8D0-415A-97CA-53BDFC84A97C}" presName="Name0" presStyleCnt="0">
        <dgm:presLayoutVars>
          <dgm:dir/>
          <dgm:resizeHandles val="exact"/>
        </dgm:presLayoutVars>
      </dgm:prSet>
      <dgm:spPr/>
    </dgm:pt>
    <dgm:pt modelId="{2996F513-7200-438D-9EB5-D63C85F3F52C}" type="pres">
      <dgm:prSet presAssocID="{84060240-881B-413E-9300-40003CF2CAA5}" presName="node" presStyleLbl="node1" presStyleIdx="0" presStyleCnt="5">
        <dgm:presLayoutVars>
          <dgm:bulletEnabled val="1"/>
        </dgm:presLayoutVars>
      </dgm:prSet>
      <dgm:spPr/>
    </dgm:pt>
    <dgm:pt modelId="{844FF2DB-0A1E-47A4-8FEA-B0D93EE6C8BD}" type="pres">
      <dgm:prSet presAssocID="{DE3CF2ED-356A-4200-9448-EAA087673425}" presName="sibTrans" presStyleLbl="sibTrans1D1" presStyleIdx="0" presStyleCnt="4"/>
      <dgm:spPr/>
    </dgm:pt>
    <dgm:pt modelId="{9AF755C6-5078-4FA2-A16A-B2BA79E825CC}" type="pres">
      <dgm:prSet presAssocID="{DE3CF2ED-356A-4200-9448-EAA087673425}" presName="connectorText" presStyleLbl="sibTrans1D1" presStyleIdx="0" presStyleCnt="4"/>
      <dgm:spPr/>
    </dgm:pt>
    <dgm:pt modelId="{B6101155-A9CA-4990-B762-03BB79C48841}" type="pres">
      <dgm:prSet presAssocID="{7DC9DEF8-936A-4A88-8922-3FA09E4192A0}" presName="node" presStyleLbl="node1" presStyleIdx="1" presStyleCnt="5">
        <dgm:presLayoutVars>
          <dgm:bulletEnabled val="1"/>
        </dgm:presLayoutVars>
      </dgm:prSet>
      <dgm:spPr/>
    </dgm:pt>
    <dgm:pt modelId="{EC150795-8192-4A67-AA3E-01E8B97EC501}" type="pres">
      <dgm:prSet presAssocID="{8225B8D8-4291-431D-81CE-C4AC42DF5BF2}" presName="sibTrans" presStyleLbl="sibTrans1D1" presStyleIdx="1" presStyleCnt="4"/>
      <dgm:spPr/>
    </dgm:pt>
    <dgm:pt modelId="{42EA92DA-F203-41E2-8553-932AE09B0162}" type="pres">
      <dgm:prSet presAssocID="{8225B8D8-4291-431D-81CE-C4AC42DF5BF2}" presName="connectorText" presStyleLbl="sibTrans1D1" presStyleIdx="1" presStyleCnt="4"/>
      <dgm:spPr/>
    </dgm:pt>
    <dgm:pt modelId="{61DBDF8B-5EDD-406C-8A52-956636E072B5}" type="pres">
      <dgm:prSet presAssocID="{0EEB6C28-C442-4E7E-91EF-CE75DF664D8C}" presName="node" presStyleLbl="node1" presStyleIdx="2" presStyleCnt="5">
        <dgm:presLayoutVars>
          <dgm:bulletEnabled val="1"/>
        </dgm:presLayoutVars>
      </dgm:prSet>
      <dgm:spPr/>
    </dgm:pt>
    <dgm:pt modelId="{D26D7298-383B-458D-866E-AB7E1D366331}" type="pres">
      <dgm:prSet presAssocID="{260CF32F-F909-4B14-AF2D-44098D0EB468}" presName="sibTrans" presStyleLbl="sibTrans1D1" presStyleIdx="2" presStyleCnt="4"/>
      <dgm:spPr/>
    </dgm:pt>
    <dgm:pt modelId="{B430E2EE-15F0-4490-8AC7-5CFD38C448D2}" type="pres">
      <dgm:prSet presAssocID="{260CF32F-F909-4B14-AF2D-44098D0EB468}" presName="connectorText" presStyleLbl="sibTrans1D1" presStyleIdx="2" presStyleCnt="4"/>
      <dgm:spPr/>
    </dgm:pt>
    <dgm:pt modelId="{588D56D2-0224-4304-AF0C-99FEFAFCFDF5}" type="pres">
      <dgm:prSet presAssocID="{7724CA37-9E73-42F1-A79B-F9940F8EAD9D}" presName="node" presStyleLbl="node1" presStyleIdx="3" presStyleCnt="5">
        <dgm:presLayoutVars>
          <dgm:bulletEnabled val="1"/>
        </dgm:presLayoutVars>
      </dgm:prSet>
      <dgm:spPr/>
    </dgm:pt>
    <dgm:pt modelId="{0789FD2E-8847-4D40-B271-DBAC585B91D9}" type="pres">
      <dgm:prSet presAssocID="{3F0D26ED-BD5A-48BE-B5BF-54239DFFDA06}" presName="sibTrans" presStyleLbl="sibTrans1D1" presStyleIdx="3" presStyleCnt="4"/>
      <dgm:spPr/>
    </dgm:pt>
    <dgm:pt modelId="{4A0C0BCD-B75E-4D5C-93F8-4DAFA1FAF153}" type="pres">
      <dgm:prSet presAssocID="{3F0D26ED-BD5A-48BE-B5BF-54239DFFDA06}" presName="connectorText" presStyleLbl="sibTrans1D1" presStyleIdx="3" presStyleCnt="4"/>
      <dgm:spPr/>
    </dgm:pt>
    <dgm:pt modelId="{A7828683-C398-4950-B0A1-33E6D31A8FCF}" type="pres">
      <dgm:prSet presAssocID="{FF2B2E60-54FC-4D8D-825A-79627C400BBD}" presName="node" presStyleLbl="node1" presStyleIdx="4" presStyleCnt="5">
        <dgm:presLayoutVars>
          <dgm:bulletEnabled val="1"/>
        </dgm:presLayoutVars>
      </dgm:prSet>
      <dgm:spPr/>
    </dgm:pt>
  </dgm:ptLst>
  <dgm:cxnLst>
    <dgm:cxn modelId="{C62B3913-75EB-4633-96F9-D4C314A21857}" type="presOf" srcId="{260CF32F-F909-4B14-AF2D-44098D0EB468}" destId="{B430E2EE-15F0-4490-8AC7-5CFD38C448D2}" srcOrd="1" destOrd="0" presId="urn:microsoft.com/office/officeart/2016/7/layout/RepeatingBendingProcessNew"/>
    <dgm:cxn modelId="{A62CDC16-CB53-47DF-A655-A71C06D7588E}" srcId="{A0F8E004-D8D0-415A-97CA-53BDFC84A97C}" destId="{0EEB6C28-C442-4E7E-91EF-CE75DF664D8C}" srcOrd="2" destOrd="0" parTransId="{D39AB31F-4A18-4CA5-B185-D8CD71F5252E}" sibTransId="{260CF32F-F909-4B14-AF2D-44098D0EB468}"/>
    <dgm:cxn modelId="{8E8D0222-5F8B-4EEC-8007-AEB2A20613BA}" type="presOf" srcId="{260CF32F-F909-4B14-AF2D-44098D0EB468}" destId="{D26D7298-383B-458D-866E-AB7E1D366331}" srcOrd="0" destOrd="0" presId="urn:microsoft.com/office/officeart/2016/7/layout/RepeatingBendingProcessNew"/>
    <dgm:cxn modelId="{0B636F3B-9D37-41D9-938A-12E1A5FFB75A}" type="presOf" srcId="{8225B8D8-4291-431D-81CE-C4AC42DF5BF2}" destId="{42EA92DA-F203-41E2-8553-932AE09B0162}" srcOrd="1" destOrd="0" presId="urn:microsoft.com/office/officeart/2016/7/layout/RepeatingBendingProcessNew"/>
    <dgm:cxn modelId="{44D46140-03CD-4E95-8C62-6250150EFBCD}" type="presOf" srcId="{84060240-881B-413E-9300-40003CF2CAA5}" destId="{2996F513-7200-438D-9EB5-D63C85F3F52C}" srcOrd="0" destOrd="0" presId="urn:microsoft.com/office/officeart/2016/7/layout/RepeatingBendingProcessNew"/>
    <dgm:cxn modelId="{9E41A640-C4F1-4493-9CC8-9676437A81B8}" srcId="{A0F8E004-D8D0-415A-97CA-53BDFC84A97C}" destId="{7DC9DEF8-936A-4A88-8922-3FA09E4192A0}" srcOrd="1" destOrd="0" parTransId="{0EF6EFE0-06E0-4E30-891D-100851A46CA6}" sibTransId="{8225B8D8-4291-431D-81CE-C4AC42DF5BF2}"/>
    <dgm:cxn modelId="{A4F2E146-7884-4ECA-A5F3-35D17A7EDB51}" type="presOf" srcId="{7724CA37-9E73-42F1-A79B-F9940F8EAD9D}" destId="{588D56D2-0224-4304-AF0C-99FEFAFCFDF5}" srcOrd="0" destOrd="0" presId="urn:microsoft.com/office/officeart/2016/7/layout/RepeatingBendingProcessNew"/>
    <dgm:cxn modelId="{3015566C-02D0-4276-B661-BC51051F8533}" srcId="{A0F8E004-D8D0-415A-97CA-53BDFC84A97C}" destId="{84060240-881B-413E-9300-40003CF2CAA5}" srcOrd="0" destOrd="0" parTransId="{30115B6F-2E83-4761-B7D4-76A6270C67DD}" sibTransId="{DE3CF2ED-356A-4200-9448-EAA087673425}"/>
    <dgm:cxn modelId="{79B7905A-FD2F-411E-897E-FAE867195995}" type="presOf" srcId="{DE3CF2ED-356A-4200-9448-EAA087673425}" destId="{9AF755C6-5078-4FA2-A16A-B2BA79E825CC}" srcOrd="1" destOrd="0" presId="urn:microsoft.com/office/officeart/2016/7/layout/RepeatingBendingProcessNew"/>
    <dgm:cxn modelId="{70AB037E-B29A-4060-B1A9-5670BC3E7A1A}" type="presOf" srcId="{3F0D26ED-BD5A-48BE-B5BF-54239DFFDA06}" destId="{4A0C0BCD-B75E-4D5C-93F8-4DAFA1FAF153}" srcOrd="1" destOrd="0" presId="urn:microsoft.com/office/officeart/2016/7/layout/RepeatingBendingProcessNew"/>
    <dgm:cxn modelId="{5FB91C8A-7677-435C-AC19-FA92CE61EA23}" type="presOf" srcId="{3F0D26ED-BD5A-48BE-B5BF-54239DFFDA06}" destId="{0789FD2E-8847-4D40-B271-DBAC585B91D9}" srcOrd="0" destOrd="0" presId="urn:microsoft.com/office/officeart/2016/7/layout/RepeatingBendingProcessNew"/>
    <dgm:cxn modelId="{F3E690AB-D029-4560-BF8C-EF6B0267827D}" type="presOf" srcId="{DE3CF2ED-356A-4200-9448-EAA087673425}" destId="{844FF2DB-0A1E-47A4-8FEA-B0D93EE6C8BD}" srcOrd="0" destOrd="0" presId="urn:microsoft.com/office/officeart/2016/7/layout/RepeatingBendingProcessNew"/>
    <dgm:cxn modelId="{951643AC-1289-42B9-A113-2D087E57623A}" type="presOf" srcId="{8225B8D8-4291-431D-81CE-C4AC42DF5BF2}" destId="{EC150795-8192-4A67-AA3E-01E8B97EC501}" srcOrd="0" destOrd="0" presId="urn:microsoft.com/office/officeart/2016/7/layout/RepeatingBendingProcessNew"/>
    <dgm:cxn modelId="{A11A39B4-77FF-4D45-A89A-28B75518AAF3}" type="presOf" srcId="{0EEB6C28-C442-4E7E-91EF-CE75DF664D8C}" destId="{61DBDF8B-5EDD-406C-8A52-956636E072B5}" srcOrd="0" destOrd="0" presId="urn:microsoft.com/office/officeart/2016/7/layout/RepeatingBendingProcessNew"/>
    <dgm:cxn modelId="{8249B7BB-D1FC-427F-A7CC-55FC69982A28}" srcId="{A0F8E004-D8D0-415A-97CA-53BDFC84A97C}" destId="{7724CA37-9E73-42F1-A79B-F9940F8EAD9D}" srcOrd="3" destOrd="0" parTransId="{23065D70-1AF4-4DBD-A03D-53D8EA1054EB}" sibTransId="{3F0D26ED-BD5A-48BE-B5BF-54239DFFDA06}"/>
    <dgm:cxn modelId="{B822ABDE-C815-40A4-A7D6-73D5BAD004C5}" type="presOf" srcId="{A0F8E004-D8D0-415A-97CA-53BDFC84A97C}" destId="{3B583AA9-F197-42A5-9E5E-3BA5F1BF02EC}" srcOrd="0" destOrd="0" presId="urn:microsoft.com/office/officeart/2016/7/layout/RepeatingBendingProcessNew"/>
    <dgm:cxn modelId="{E46307E3-AF42-4470-9D30-E004B3ECA26B}" type="presOf" srcId="{FF2B2E60-54FC-4D8D-825A-79627C400BBD}" destId="{A7828683-C398-4950-B0A1-33E6D31A8FCF}" srcOrd="0" destOrd="0" presId="urn:microsoft.com/office/officeart/2016/7/layout/RepeatingBendingProcessNew"/>
    <dgm:cxn modelId="{B634D9EB-1C04-4093-8162-D8D43B61DBA5}" srcId="{A0F8E004-D8D0-415A-97CA-53BDFC84A97C}" destId="{FF2B2E60-54FC-4D8D-825A-79627C400BBD}" srcOrd="4" destOrd="0" parTransId="{C68F19F8-2942-41F6-AFD1-29E52E810663}" sibTransId="{B2B73C87-4E48-4BF4-90BD-676965AA245C}"/>
    <dgm:cxn modelId="{307F2CEC-B9C4-4D14-A465-E791B5AB0E40}" type="presOf" srcId="{7DC9DEF8-936A-4A88-8922-3FA09E4192A0}" destId="{B6101155-A9CA-4990-B762-03BB79C48841}" srcOrd="0" destOrd="0" presId="urn:microsoft.com/office/officeart/2016/7/layout/RepeatingBendingProcessNew"/>
    <dgm:cxn modelId="{CB519177-D35C-477C-BB66-7552522D32CA}" type="presParOf" srcId="{3B583AA9-F197-42A5-9E5E-3BA5F1BF02EC}" destId="{2996F513-7200-438D-9EB5-D63C85F3F52C}" srcOrd="0" destOrd="0" presId="urn:microsoft.com/office/officeart/2016/7/layout/RepeatingBendingProcessNew"/>
    <dgm:cxn modelId="{C331ACB7-779E-422C-9753-446747037CE9}" type="presParOf" srcId="{3B583AA9-F197-42A5-9E5E-3BA5F1BF02EC}" destId="{844FF2DB-0A1E-47A4-8FEA-B0D93EE6C8BD}" srcOrd="1" destOrd="0" presId="urn:microsoft.com/office/officeart/2016/7/layout/RepeatingBendingProcessNew"/>
    <dgm:cxn modelId="{07CFDD73-7735-43D9-B827-6AA7940CF275}" type="presParOf" srcId="{844FF2DB-0A1E-47A4-8FEA-B0D93EE6C8BD}" destId="{9AF755C6-5078-4FA2-A16A-B2BA79E825CC}" srcOrd="0" destOrd="0" presId="urn:microsoft.com/office/officeart/2016/7/layout/RepeatingBendingProcessNew"/>
    <dgm:cxn modelId="{CAB8AB75-5DF3-4992-92A8-D815DAF58431}" type="presParOf" srcId="{3B583AA9-F197-42A5-9E5E-3BA5F1BF02EC}" destId="{B6101155-A9CA-4990-B762-03BB79C48841}" srcOrd="2" destOrd="0" presId="urn:microsoft.com/office/officeart/2016/7/layout/RepeatingBendingProcessNew"/>
    <dgm:cxn modelId="{131F7CE0-9400-4559-8947-36FC41DAE2D0}" type="presParOf" srcId="{3B583AA9-F197-42A5-9E5E-3BA5F1BF02EC}" destId="{EC150795-8192-4A67-AA3E-01E8B97EC501}" srcOrd="3" destOrd="0" presId="urn:microsoft.com/office/officeart/2016/7/layout/RepeatingBendingProcessNew"/>
    <dgm:cxn modelId="{19532858-EF01-4034-B746-D953A776F853}" type="presParOf" srcId="{EC150795-8192-4A67-AA3E-01E8B97EC501}" destId="{42EA92DA-F203-41E2-8553-932AE09B0162}" srcOrd="0" destOrd="0" presId="urn:microsoft.com/office/officeart/2016/7/layout/RepeatingBendingProcessNew"/>
    <dgm:cxn modelId="{A3641955-2865-4FB3-9F58-832CC692490C}" type="presParOf" srcId="{3B583AA9-F197-42A5-9E5E-3BA5F1BF02EC}" destId="{61DBDF8B-5EDD-406C-8A52-956636E072B5}" srcOrd="4" destOrd="0" presId="urn:microsoft.com/office/officeart/2016/7/layout/RepeatingBendingProcessNew"/>
    <dgm:cxn modelId="{3A787ED8-C884-4A9A-A36A-5A5C84775559}" type="presParOf" srcId="{3B583AA9-F197-42A5-9E5E-3BA5F1BF02EC}" destId="{D26D7298-383B-458D-866E-AB7E1D366331}" srcOrd="5" destOrd="0" presId="urn:microsoft.com/office/officeart/2016/7/layout/RepeatingBendingProcessNew"/>
    <dgm:cxn modelId="{17FDA428-F9CC-41A6-B501-EF0C8ED4742D}" type="presParOf" srcId="{D26D7298-383B-458D-866E-AB7E1D366331}" destId="{B430E2EE-15F0-4490-8AC7-5CFD38C448D2}" srcOrd="0" destOrd="0" presId="urn:microsoft.com/office/officeart/2016/7/layout/RepeatingBendingProcessNew"/>
    <dgm:cxn modelId="{47589ED1-CC1A-448C-AD7E-3BF7965AE302}" type="presParOf" srcId="{3B583AA9-F197-42A5-9E5E-3BA5F1BF02EC}" destId="{588D56D2-0224-4304-AF0C-99FEFAFCFDF5}" srcOrd="6" destOrd="0" presId="urn:microsoft.com/office/officeart/2016/7/layout/RepeatingBendingProcessNew"/>
    <dgm:cxn modelId="{4D6F8082-C424-4773-BCD9-E0A242556ABC}" type="presParOf" srcId="{3B583AA9-F197-42A5-9E5E-3BA5F1BF02EC}" destId="{0789FD2E-8847-4D40-B271-DBAC585B91D9}" srcOrd="7" destOrd="0" presId="urn:microsoft.com/office/officeart/2016/7/layout/RepeatingBendingProcessNew"/>
    <dgm:cxn modelId="{13D46197-5013-44C3-A84D-0EF526082B65}" type="presParOf" srcId="{0789FD2E-8847-4D40-B271-DBAC585B91D9}" destId="{4A0C0BCD-B75E-4D5C-93F8-4DAFA1FAF153}" srcOrd="0" destOrd="0" presId="urn:microsoft.com/office/officeart/2016/7/layout/RepeatingBendingProcessNew"/>
    <dgm:cxn modelId="{442780D3-A25B-4157-B9C6-422125A0535E}" type="presParOf" srcId="{3B583AA9-F197-42A5-9E5E-3BA5F1BF02EC}" destId="{A7828683-C398-4950-B0A1-33E6D31A8FCF}" srcOrd="8" destOrd="0" presId="urn:microsoft.com/office/officeart/2016/7/layout/RepeatingBendingProcessNew"/>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C8AAA0-D761-490A-92EC-61B357E2AAAE}"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CCF38A56-CF3E-4BCB-8FDB-A06F9D34B029}">
      <dgm:prSet phldrT="[Text]"/>
      <dgm:spPr/>
      <dgm:t>
        <a:bodyPr/>
        <a:lstStyle/>
        <a:p>
          <a:r>
            <a:rPr lang="en-US" dirty="0"/>
            <a:t>67% detected at least one cybercrime.</a:t>
          </a:r>
        </a:p>
        <a:p>
          <a:endParaRPr lang="en-US" dirty="0"/>
        </a:p>
      </dgm:t>
    </dgm:pt>
    <dgm:pt modelId="{986B92B4-B3D5-452A-8AC8-C61AA41C598D}" type="parTrans" cxnId="{1EAF7C4F-2980-4C1D-8A9C-858A8CFFFB9B}">
      <dgm:prSet/>
      <dgm:spPr/>
      <dgm:t>
        <a:bodyPr/>
        <a:lstStyle/>
        <a:p>
          <a:endParaRPr lang="en-US"/>
        </a:p>
      </dgm:t>
    </dgm:pt>
    <dgm:pt modelId="{6EA371CE-AF8D-40BF-B936-BF7B16BACBD3}" type="sibTrans" cxnId="{1EAF7C4F-2980-4C1D-8A9C-858A8CFFFB9B}">
      <dgm:prSet/>
      <dgm:spPr/>
      <dgm:t>
        <a:bodyPr/>
        <a:lstStyle/>
        <a:p>
          <a:endParaRPr lang="en-US"/>
        </a:p>
      </dgm:t>
    </dgm:pt>
    <dgm:pt modelId="{90C70FC7-09E7-4D88-AA07-73EB55990DDE}">
      <dgm:prSet/>
      <dgm:spPr/>
      <dgm:t>
        <a:bodyPr/>
        <a:lstStyle/>
        <a:p>
          <a:r>
            <a:rPr lang="en-US" dirty="0"/>
            <a:t>Nearly 60% detected one or more types of cyber attack.</a:t>
          </a:r>
        </a:p>
        <a:p>
          <a:r>
            <a:rPr lang="en-US" dirty="0"/>
            <a:t> </a:t>
          </a:r>
        </a:p>
      </dgm:t>
    </dgm:pt>
    <dgm:pt modelId="{9D08B02E-F498-4F31-ACC4-AAF6E782F94D}" type="parTrans" cxnId="{F73CFEB2-8A96-41ED-8EA3-29F839E1D237}">
      <dgm:prSet/>
      <dgm:spPr/>
      <dgm:t>
        <a:bodyPr/>
        <a:lstStyle/>
        <a:p>
          <a:endParaRPr lang="en-US"/>
        </a:p>
      </dgm:t>
    </dgm:pt>
    <dgm:pt modelId="{1DF657B0-222A-45F6-BBDD-CAAAB9A58AC6}" type="sibTrans" cxnId="{F73CFEB2-8A96-41ED-8EA3-29F839E1D237}">
      <dgm:prSet/>
      <dgm:spPr/>
      <dgm:t>
        <a:bodyPr/>
        <a:lstStyle/>
        <a:p>
          <a:endParaRPr lang="en-US"/>
        </a:p>
      </dgm:t>
    </dgm:pt>
    <dgm:pt modelId="{0DDF5CE7-BFF4-4BB6-AFFA-6513B868F2F9}">
      <dgm:prSet/>
      <dgm:spPr/>
      <dgm:t>
        <a:bodyPr/>
        <a:lstStyle/>
        <a:p>
          <a:r>
            <a:rPr lang="en-US" dirty="0"/>
            <a:t>11% detected cyber theft.</a:t>
          </a:r>
        </a:p>
      </dgm:t>
    </dgm:pt>
    <dgm:pt modelId="{E06D7968-DB6D-4863-8AB5-26219FA92BEA}" type="parTrans" cxnId="{D8EFAF10-47DF-4728-80B6-A09658069EF7}">
      <dgm:prSet/>
      <dgm:spPr/>
      <dgm:t>
        <a:bodyPr/>
        <a:lstStyle/>
        <a:p>
          <a:endParaRPr lang="en-US"/>
        </a:p>
      </dgm:t>
    </dgm:pt>
    <dgm:pt modelId="{636BB027-205A-4C81-9819-FF66FD0375D0}" type="sibTrans" cxnId="{D8EFAF10-47DF-4728-80B6-A09658069EF7}">
      <dgm:prSet/>
      <dgm:spPr/>
      <dgm:t>
        <a:bodyPr/>
        <a:lstStyle/>
        <a:p>
          <a:endParaRPr lang="en-US"/>
        </a:p>
      </dgm:t>
    </dgm:pt>
    <dgm:pt modelId="{984B14CC-6EDF-423C-B98E-131D28C11E58}">
      <dgm:prSet/>
      <dgm:spPr/>
      <dgm:t>
        <a:bodyPr/>
        <a:lstStyle/>
        <a:p>
          <a:r>
            <a:rPr lang="en-US" dirty="0"/>
            <a:t>24% detected other computer security incidents.</a:t>
          </a:r>
        </a:p>
      </dgm:t>
    </dgm:pt>
    <dgm:pt modelId="{FD5D36E5-6799-432B-84D7-3E4AF388DE21}" type="parTrans" cxnId="{56AD957B-8DA3-4FEB-BB94-10A1575BCA94}">
      <dgm:prSet/>
      <dgm:spPr/>
      <dgm:t>
        <a:bodyPr/>
        <a:lstStyle/>
        <a:p>
          <a:endParaRPr lang="en-US"/>
        </a:p>
      </dgm:t>
    </dgm:pt>
    <dgm:pt modelId="{0DEFF081-85DF-4C3B-A582-21AC08C3B97A}" type="sibTrans" cxnId="{56AD957B-8DA3-4FEB-BB94-10A1575BCA94}">
      <dgm:prSet/>
      <dgm:spPr/>
      <dgm:t>
        <a:bodyPr/>
        <a:lstStyle/>
        <a:p>
          <a:endParaRPr lang="en-US"/>
        </a:p>
      </dgm:t>
    </dgm:pt>
    <dgm:pt modelId="{13417A66-7AF6-4BD3-8100-E3A55D4D61AA}">
      <dgm:prSet/>
      <dgm:spPr/>
      <dgm:t>
        <a:bodyPr/>
        <a:lstStyle/>
        <a:p>
          <a:r>
            <a:rPr lang="en-US" dirty="0"/>
            <a:t>Approximately 68% of the victims of cyber theft sustained monetary loss of $10,000 or more. </a:t>
          </a:r>
        </a:p>
      </dgm:t>
    </dgm:pt>
    <dgm:pt modelId="{8E77B5E3-3703-4E70-A263-E8F8A1510F00}" type="parTrans" cxnId="{91413A58-06E0-410B-B5EF-2D0C47E23D81}">
      <dgm:prSet/>
      <dgm:spPr/>
      <dgm:t>
        <a:bodyPr/>
        <a:lstStyle/>
        <a:p>
          <a:endParaRPr lang="en-US"/>
        </a:p>
      </dgm:t>
    </dgm:pt>
    <dgm:pt modelId="{65AFF461-9044-45AE-890E-3F08A70B2CD7}" type="sibTrans" cxnId="{91413A58-06E0-410B-B5EF-2D0C47E23D81}">
      <dgm:prSet/>
      <dgm:spPr/>
      <dgm:t>
        <a:bodyPr/>
        <a:lstStyle/>
        <a:p>
          <a:endParaRPr lang="en-US"/>
        </a:p>
      </dgm:t>
    </dgm:pt>
    <dgm:pt modelId="{F20CF95C-C792-4BD8-9AAF-496DA4F28EC2}">
      <dgm:prSet/>
      <dgm:spPr/>
      <dgm:t>
        <a:bodyPr/>
        <a:lstStyle/>
        <a:p>
          <a:r>
            <a:rPr lang="en-US" dirty="0"/>
            <a:t>System downtime lasted between 1 and 24 hours for half of the businesses and more than 24 hours for a third of businesses detecting cyber attacks or other computer security incidents.</a:t>
          </a:r>
        </a:p>
        <a:p>
          <a:endParaRPr lang="en-US" dirty="0"/>
        </a:p>
      </dgm:t>
    </dgm:pt>
    <dgm:pt modelId="{447DFDF0-5293-4E8F-87FD-854368DCE421}" type="sibTrans" cxnId="{2A635F35-5E1B-41CD-9B28-88A02FA84120}">
      <dgm:prSet/>
      <dgm:spPr/>
      <dgm:t>
        <a:bodyPr/>
        <a:lstStyle/>
        <a:p>
          <a:endParaRPr lang="en-US"/>
        </a:p>
      </dgm:t>
    </dgm:pt>
    <dgm:pt modelId="{B36A7CFE-1C01-4182-8C83-04E035CAE916}" type="parTrans" cxnId="{2A635F35-5E1B-41CD-9B28-88A02FA84120}">
      <dgm:prSet/>
      <dgm:spPr/>
      <dgm:t>
        <a:bodyPr/>
        <a:lstStyle/>
        <a:p>
          <a:endParaRPr lang="en-US"/>
        </a:p>
      </dgm:t>
    </dgm:pt>
    <dgm:pt modelId="{6CFEF77A-49D2-4412-8896-3A4AA563678D}" type="pres">
      <dgm:prSet presAssocID="{C8C8AAA0-D761-490A-92EC-61B357E2AAAE}" presName="diagram" presStyleCnt="0">
        <dgm:presLayoutVars>
          <dgm:dir/>
          <dgm:resizeHandles val="exact"/>
        </dgm:presLayoutVars>
      </dgm:prSet>
      <dgm:spPr/>
    </dgm:pt>
    <dgm:pt modelId="{F5F30DED-7311-4F99-B854-07047EE9EEF9}" type="pres">
      <dgm:prSet presAssocID="{CCF38A56-CF3E-4BCB-8FDB-A06F9D34B029}" presName="node" presStyleLbl="node1" presStyleIdx="0" presStyleCnt="6">
        <dgm:presLayoutVars>
          <dgm:bulletEnabled val="1"/>
        </dgm:presLayoutVars>
      </dgm:prSet>
      <dgm:spPr/>
    </dgm:pt>
    <dgm:pt modelId="{C637F7AE-022F-4DA6-9D73-489153C55B88}" type="pres">
      <dgm:prSet presAssocID="{6EA371CE-AF8D-40BF-B936-BF7B16BACBD3}" presName="sibTrans" presStyleCnt="0"/>
      <dgm:spPr/>
    </dgm:pt>
    <dgm:pt modelId="{6DA17A2F-8DC9-4D97-A0AD-81BDAC1C0CE3}" type="pres">
      <dgm:prSet presAssocID="{90C70FC7-09E7-4D88-AA07-73EB55990DDE}" presName="node" presStyleLbl="node1" presStyleIdx="1" presStyleCnt="6">
        <dgm:presLayoutVars>
          <dgm:bulletEnabled val="1"/>
        </dgm:presLayoutVars>
      </dgm:prSet>
      <dgm:spPr/>
    </dgm:pt>
    <dgm:pt modelId="{64C5351F-A63A-4E52-A00B-0E9A7E8C8EE1}" type="pres">
      <dgm:prSet presAssocID="{1DF657B0-222A-45F6-BBDD-CAAAB9A58AC6}" presName="sibTrans" presStyleCnt="0"/>
      <dgm:spPr/>
    </dgm:pt>
    <dgm:pt modelId="{8CF65EE6-EA06-4A18-AB61-64C2DE2E8C33}" type="pres">
      <dgm:prSet presAssocID="{0DDF5CE7-BFF4-4BB6-AFFA-6513B868F2F9}" presName="node" presStyleLbl="node1" presStyleIdx="2" presStyleCnt="6">
        <dgm:presLayoutVars>
          <dgm:bulletEnabled val="1"/>
        </dgm:presLayoutVars>
      </dgm:prSet>
      <dgm:spPr/>
    </dgm:pt>
    <dgm:pt modelId="{A83EC3A3-1A13-4720-86F5-8FCDBC3FFAFE}" type="pres">
      <dgm:prSet presAssocID="{636BB027-205A-4C81-9819-FF66FD0375D0}" presName="sibTrans" presStyleCnt="0"/>
      <dgm:spPr/>
    </dgm:pt>
    <dgm:pt modelId="{F6129DB6-8941-4F4E-9641-3FED4F4D2FDC}" type="pres">
      <dgm:prSet presAssocID="{984B14CC-6EDF-423C-B98E-131D28C11E58}" presName="node" presStyleLbl="node1" presStyleIdx="3" presStyleCnt="6">
        <dgm:presLayoutVars>
          <dgm:bulletEnabled val="1"/>
        </dgm:presLayoutVars>
      </dgm:prSet>
      <dgm:spPr/>
    </dgm:pt>
    <dgm:pt modelId="{48477EAA-DE74-47CB-BD56-266A6A7DCAEC}" type="pres">
      <dgm:prSet presAssocID="{0DEFF081-85DF-4C3B-A582-21AC08C3B97A}" presName="sibTrans" presStyleCnt="0"/>
      <dgm:spPr/>
    </dgm:pt>
    <dgm:pt modelId="{186348C4-51EE-496F-9153-72B15ABB8B15}" type="pres">
      <dgm:prSet presAssocID="{13417A66-7AF6-4BD3-8100-E3A55D4D61AA}" presName="node" presStyleLbl="node1" presStyleIdx="4" presStyleCnt="6" custLinFactNeighborY="-1003">
        <dgm:presLayoutVars>
          <dgm:bulletEnabled val="1"/>
        </dgm:presLayoutVars>
      </dgm:prSet>
      <dgm:spPr/>
    </dgm:pt>
    <dgm:pt modelId="{35D384C5-4977-46B9-B5D1-EB91B6BAA310}" type="pres">
      <dgm:prSet presAssocID="{65AFF461-9044-45AE-890E-3F08A70B2CD7}" presName="sibTrans" presStyleCnt="0"/>
      <dgm:spPr/>
    </dgm:pt>
    <dgm:pt modelId="{24FFE679-B638-4572-8D27-97F162F2AC97}" type="pres">
      <dgm:prSet presAssocID="{F20CF95C-C792-4BD8-9AAF-496DA4F28EC2}" presName="node" presStyleLbl="node1" presStyleIdx="5" presStyleCnt="6">
        <dgm:presLayoutVars>
          <dgm:bulletEnabled val="1"/>
        </dgm:presLayoutVars>
      </dgm:prSet>
      <dgm:spPr/>
    </dgm:pt>
  </dgm:ptLst>
  <dgm:cxnLst>
    <dgm:cxn modelId="{E0334006-2948-49D9-81D8-39D108CDA49A}" type="presOf" srcId="{CCF38A56-CF3E-4BCB-8FDB-A06F9D34B029}" destId="{F5F30DED-7311-4F99-B854-07047EE9EEF9}" srcOrd="0" destOrd="0" presId="urn:microsoft.com/office/officeart/2005/8/layout/default"/>
    <dgm:cxn modelId="{D8EFAF10-47DF-4728-80B6-A09658069EF7}" srcId="{C8C8AAA0-D761-490A-92EC-61B357E2AAAE}" destId="{0DDF5CE7-BFF4-4BB6-AFFA-6513B868F2F9}" srcOrd="2" destOrd="0" parTransId="{E06D7968-DB6D-4863-8AB5-26219FA92BEA}" sibTransId="{636BB027-205A-4C81-9819-FF66FD0375D0}"/>
    <dgm:cxn modelId="{1D906217-330E-4A4D-BAC2-6A8938FB4967}" type="presOf" srcId="{984B14CC-6EDF-423C-B98E-131D28C11E58}" destId="{F6129DB6-8941-4F4E-9641-3FED4F4D2FDC}" srcOrd="0" destOrd="0" presId="urn:microsoft.com/office/officeart/2005/8/layout/default"/>
    <dgm:cxn modelId="{BC1FE22D-55F6-4D88-8A69-97473CCA6950}" type="presOf" srcId="{F20CF95C-C792-4BD8-9AAF-496DA4F28EC2}" destId="{24FFE679-B638-4572-8D27-97F162F2AC97}" srcOrd="0" destOrd="0" presId="urn:microsoft.com/office/officeart/2005/8/layout/default"/>
    <dgm:cxn modelId="{2A635F35-5E1B-41CD-9B28-88A02FA84120}" srcId="{C8C8AAA0-D761-490A-92EC-61B357E2AAAE}" destId="{F20CF95C-C792-4BD8-9AAF-496DA4F28EC2}" srcOrd="5" destOrd="0" parTransId="{B36A7CFE-1C01-4182-8C83-04E035CAE916}" sibTransId="{447DFDF0-5293-4E8F-87FD-854368DCE421}"/>
    <dgm:cxn modelId="{6B696268-E900-4384-92D3-4870CB895B3F}" type="presOf" srcId="{13417A66-7AF6-4BD3-8100-E3A55D4D61AA}" destId="{186348C4-51EE-496F-9153-72B15ABB8B15}" srcOrd="0" destOrd="0" presId="urn:microsoft.com/office/officeart/2005/8/layout/default"/>
    <dgm:cxn modelId="{1EAF7C4F-2980-4C1D-8A9C-858A8CFFFB9B}" srcId="{C8C8AAA0-D761-490A-92EC-61B357E2AAAE}" destId="{CCF38A56-CF3E-4BCB-8FDB-A06F9D34B029}" srcOrd="0" destOrd="0" parTransId="{986B92B4-B3D5-452A-8AC8-C61AA41C598D}" sibTransId="{6EA371CE-AF8D-40BF-B936-BF7B16BACBD3}"/>
    <dgm:cxn modelId="{91413A58-06E0-410B-B5EF-2D0C47E23D81}" srcId="{C8C8AAA0-D761-490A-92EC-61B357E2AAAE}" destId="{13417A66-7AF6-4BD3-8100-E3A55D4D61AA}" srcOrd="4" destOrd="0" parTransId="{8E77B5E3-3703-4E70-A263-E8F8A1510F00}" sibTransId="{65AFF461-9044-45AE-890E-3F08A70B2CD7}"/>
    <dgm:cxn modelId="{56AD957B-8DA3-4FEB-BB94-10A1575BCA94}" srcId="{C8C8AAA0-D761-490A-92EC-61B357E2AAAE}" destId="{984B14CC-6EDF-423C-B98E-131D28C11E58}" srcOrd="3" destOrd="0" parTransId="{FD5D36E5-6799-432B-84D7-3E4AF388DE21}" sibTransId="{0DEFF081-85DF-4C3B-A582-21AC08C3B97A}"/>
    <dgm:cxn modelId="{1D87748E-D16A-48A6-897C-9726D4B1B806}" type="presOf" srcId="{90C70FC7-09E7-4D88-AA07-73EB55990DDE}" destId="{6DA17A2F-8DC9-4D97-A0AD-81BDAC1C0CE3}" srcOrd="0" destOrd="0" presId="urn:microsoft.com/office/officeart/2005/8/layout/default"/>
    <dgm:cxn modelId="{F73CFEB2-8A96-41ED-8EA3-29F839E1D237}" srcId="{C8C8AAA0-D761-490A-92EC-61B357E2AAAE}" destId="{90C70FC7-09E7-4D88-AA07-73EB55990DDE}" srcOrd="1" destOrd="0" parTransId="{9D08B02E-F498-4F31-ACC4-AAF6E782F94D}" sibTransId="{1DF657B0-222A-45F6-BBDD-CAAAB9A58AC6}"/>
    <dgm:cxn modelId="{115654C4-CEC9-459C-9E76-765A3088021F}" type="presOf" srcId="{C8C8AAA0-D761-490A-92EC-61B357E2AAAE}" destId="{6CFEF77A-49D2-4412-8896-3A4AA563678D}" srcOrd="0" destOrd="0" presId="urn:microsoft.com/office/officeart/2005/8/layout/default"/>
    <dgm:cxn modelId="{85EF29F2-3A02-4C9B-BB95-E11684C1C98C}" type="presOf" srcId="{0DDF5CE7-BFF4-4BB6-AFFA-6513B868F2F9}" destId="{8CF65EE6-EA06-4A18-AB61-64C2DE2E8C33}" srcOrd="0" destOrd="0" presId="urn:microsoft.com/office/officeart/2005/8/layout/default"/>
    <dgm:cxn modelId="{D6BB43FA-468B-4D68-871F-0606C0141592}" type="presParOf" srcId="{6CFEF77A-49D2-4412-8896-3A4AA563678D}" destId="{F5F30DED-7311-4F99-B854-07047EE9EEF9}" srcOrd="0" destOrd="0" presId="urn:microsoft.com/office/officeart/2005/8/layout/default"/>
    <dgm:cxn modelId="{7062F0B9-327A-41F5-A0C0-80F4433E5D10}" type="presParOf" srcId="{6CFEF77A-49D2-4412-8896-3A4AA563678D}" destId="{C637F7AE-022F-4DA6-9D73-489153C55B88}" srcOrd="1" destOrd="0" presId="urn:microsoft.com/office/officeart/2005/8/layout/default"/>
    <dgm:cxn modelId="{3DDC18F8-74B0-461F-B7F9-27AB5A61249F}" type="presParOf" srcId="{6CFEF77A-49D2-4412-8896-3A4AA563678D}" destId="{6DA17A2F-8DC9-4D97-A0AD-81BDAC1C0CE3}" srcOrd="2" destOrd="0" presId="urn:microsoft.com/office/officeart/2005/8/layout/default"/>
    <dgm:cxn modelId="{DE9184CF-B11D-4F7F-A315-644886AA7B84}" type="presParOf" srcId="{6CFEF77A-49D2-4412-8896-3A4AA563678D}" destId="{64C5351F-A63A-4E52-A00B-0E9A7E8C8EE1}" srcOrd="3" destOrd="0" presId="urn:microsoft.com/office/officeart/2005/8/layout/default"/>
    <dgm:cxn modelId="{16EBE4F4-66B5-41C6-A77C-2CFD6E6F21AB}" type="presParOf" srcId="{6CFEF77A-49D2-4412-8896-3A4AA563678D}" destId="{8CF65EE6-EA06-4A18-AB61-64C2DE2E8C33}" srcOrd="4" destOrd="0" presId="urn:microsoft.com/office/officeart/2005/8/layout/default"/>
    <dgm:cxn modelId="{7B06A61D-4951-40EF-9ACB-F08B81166422}" type="presParOf" srcId="{6CFEF77A-49D2-4412-8896-3A4AA563678D}" destId="{A83EC3A3-1A13-4720-86F5-8FCDBC3FFAFE}" srcOrd="5" destOrd="0" presId="urn:microsoft.com/office/officeart/2005/8/layout/default"/>
    <dgm:cxn modelId="{20109D7E-5483-40FF-9DFD-68F2C4649243}" type="presParOf" srcId="{6CFEF77A-49D2-4412-8896-3A4AA563678D}" destId="{F6129DB6-8941-4F4E-9641-3FED4F4D2FDC}" srcOrd="6" destOrd="0" presId="urn:microsoft.com/office/officeart/2005/8/layout/default"/>
    <dgm:cxn modelId="{69E5F44B-0267-409D-87D5-A78D663FDF1A}" type="presParOf" srcId="{6CFEF77A-49D2-4412-8896-3A4AA563678D}" destId="{48477EAA-DE74-47CB-BD56-266A6A7DCAEC}" srcOrd="7" destOrd="0" presId="urn:microsoft.com/office/officeart/2005/8/layout/default"/>
    <dgm:cxn modelId="{3F963F1D-E1E8-4D69-B5C0-16F07DBF7BD0}" type="presParOf" srcId="{6CFEF77A-49D2-4412-8896-3A4AA563678D}" destId="{186348C4-51EE-496F-9153-72B15ABB8B15}" srcOrd="8" destOrd="0" presId="urn:microsoft.com/office/officeart/2005/8/layout/default"/>
    <dgm:cxn modelId="{6C6E79B7-1531-4A5D-9A52-386A67DCB3AF}" type="presParOf" srcId="{6CFEF77A-49D2-4412-8896-3A4AA563678D}" destId="{35D384C5-4977-46B9-B5D1-EB91B6BAA310}" srcOrd="9" destOrd="0" presId="urn:microsoft.com/office/officeart/2005/8/layout/default"/>
    <dgm:cxn modelId="{18D606EA-48E2-47E8-870F-7901615879A9}" type="presParOf" srcId="{6CFEF77A-49D2-4412-8896-3A4AA563678D}" destId="{24FFE679-B638-4572-8D27-97F162F2AC97}"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1B72F9-B67B-4F2D-A373-70C3A8D292A8}">
      <dsp:nvSpPr>
        <dsp:cNvPr id="0" name=""/>
        <dsp:cNvSpPr/>
      </dsp:nvSpPr>
      <dsp:spPr>
        <a:xfrm>
          <a:off x="0" y="0"/>
          <a:ext cx="8547300" cy="965829"/>
        </a:xfrm>
        <a:prstGeom prst="roundRect">
          <a:avLst>
            <a:gd name="adj" fmla="val 1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b="1" i="0" kern="1200" dirty="0"/>
            <a:t>The goal of NCSS is to produce reliable national and industry-level estimates of the prevalence of computer security incidents (such as denial of service attacks, fraud, or theft of information) against businesses and the resulting losses incurred by businesses.</a:t>
          </a:r>
          <a:endParaRPr lang="en-US" sz="1600" b="1" kern="1200" dirty="0"/>
        </a:p>
      </dsp:txBody>
      <dsp:txXfrm>
        <a:off x="28288" y="28288"/>
        <a:ext cx="7392092" cy="909253"/>
      </dsp:txXfrm>
    </dsp:sp>
    <dsp:sp modelId="{ED335F34-BA30-47A5-8C0C-04AC8BB4C033}">
      <dsp:nvSpPr>
        <dsp:cNvPr id="0" name=""/>
        <dsp:cNvSpPr/>
      </dsp:nvSpPr>
      <dsp:spPr>
        <a:xfrm>
          <a:off x="638272" y="1099972"/>
          <a:ext cx="8547300" cy="965829"/>
        </a:xfrm>
        <a:prstGeom prst="roundRect">
          <a:avLst>
            <a:gd name="adj" fmla="val 10000"/>
          </a:avLst>
        </a:prstGeom>
        <a:gradFill rotWithShape="0">
          <a:gsLst>
            <a:gs pos="0">
              <a:schemeClr val="accent3">
                <a:hueOff val="2812261"/>
                <a:satOff val="547"/>
                <a:lumOff val="2941"/>
                <a:alphaOff val="0"/>
                <a:tint val="98000"/>
                <a:lumMod val="114000"/>
              </a:schemeClr>
            </a:gs>
            <a:gs pos="100000">
              <a:schemeClr val="accent3">
                <a:hueOff val="2812261"/>
                <a:satOff val="547"/>
                <a:lumOff val="294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Data presents the nature and prevalence of computer security incidents among 7,818 businesses in 2005. </a:t>
          </a:r>
        </a:p>
      </dsp:txBody>
      <dsp:txXfrm>
        <a:off x="666560" y="1128260"/>
        <a:ext cx="7224662" cy="909253"/>
      </dsp:txXfrm>
    </dsp:sp>
    <dsp:sp modelId="{6F8BABD4-CE9B-48E4-B291-AD9BB9A2257F}">
      <dsp:nvSpPr>
        <dsp:cNvPr id="0" name=""/>
        <dsp:cNvSpPr/>
      </dsp:nvSpPr>
      <dsp:spPr>
        <a:xfrm>
          <a:off x="1276544" y="2199945"/>
          <a:ext cx="8547300" cy="965829"/>
        </a:xfrm>
        <a:prstGeom prst="roundRect">
          <a:avLst>
            <a:gd name="adj" fmla="val 10000"/>
          </a:avLst>
        </a:prstGeom>
        <a:gradFill rotWithShape="0">
          <a:gsLst>
            <a:gs pos="0">
              <a:schemeClr val="accent3">
                <a:hueOff val="5624522"/>
                <a:satOff val="1095"/>
                <a:lumOff val="5882"/>
                <a:alphaOff val="0"/>
                <a:tint val="98000"/>
                <a:lumMod val="114000"/>
              </a:schemeClr>
            </a:gs>
            <a:gs pos="100000">
              <a:schemeClr val="accent3">
                <a:hueOff val="5624522"/>
                <a:satOff val="1095"/>
                <a:lumOff val="588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This is the first report to provide data on monetary loss and system downtime resulting from cyber incidents.</a:t>
          </a:r>
        </a:p>
      </dsp:txBody>
      <dsp:txXfrm>
        <a:off x="1304832" y="2228233"/>
        <a:ext cx="7224662" cy="909253"/>
      </dsp:txXfrm>
    </dsp:sp>
    <dsp:sp modelId="{F8978B02-A14F-42C0-90DA-2924CE01F8D0}">
      <dsp:nvSpPr>
        <dsp:cNvPr id="0" name=""/>
        <dsp:cNvSpPr/>
      </dsp:nvSpPr>
      <dsp:spPr>
        <a:xfrm>
          <a:off x="1914817" y="3299918"/>
          <a:ext cx="8547300" cy="965829"/>
        </a:xfrm>
        <a:prstGeom prst="roundRect">
          <a:avLst>
            <a:gd name="adj" fmla="val 10000"/>
          </a:avLst>
        </a:prstGeom>
        <a:gradFill rotWithShape="0">
          <a:gsLst>
            <a:gs pos="0">
              <a:schemeClr val="accent3">
                <a:hueOff val="8436782"/>
                <a:satOff val="1642"/>
                <a:lumOff val="8824"/>
                <a:alphaOff val="0"/>
                <a:tint val="98000"/>
                <a:lumMod val="114000"/>
              </a:schemeClr>
            </a:gs>
            <a:gs pos="100000">
              <a:schemeClr val="accent3">
                <a:hueOff val="8436782"/>
                <a:satOff val="1642"/>
                <a:lumOff val="8824"/>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It examines details on types of offenders, reporting of incidents to law enforcement, reasons for not reporting incidents, types of systems affected, and the most common security vulnerabilities. </a:t>
          </a:r>
        </a:p>
      </dsp:txBody>
      <dsp:txXfrm>
        <a:off x="1943105" y="3328206"/>
        <a:ext cx="7224662" cy="909253"/>
      </dsp:txXfrm>
    </dsp:sp>
    <dsp:sp modelId="{CFEA6B23-36BB-44E0-AEAA-53112B264862}">
      <dsp:nvSpPr>
        <dsp:cNvPr id="0" name=""/>
        <dsp:cNvSpPr/>
      </dsp:nvSpPr>
      <dsp:spPr>
        <a:xfrm>
          <a:off x="2553089" y="4399891"/>
          <a:ext cx="8547300" cy="965829"/>
        </a:xfrm>
        <a:prstGeom prst="roundRect">
          <a:avLst>
            <a:gd name="adj" fmla="val 10000"/>
          </a:avLst>
        </a:prstGeom>
        <a:gradFill rotWithShape="0">
          <a:gsLst>
            <a:gs pos="0">
              <a:schemeClr val="accent3">
                <a:hueOff val="11249043"/>
                <a:satOff val="2189"/>
                <a:lumOff val="11765"/>
                <a:alphaOff val="0"/>
                <a:tint val="98000"/>
                <a:lumMod val="114000"/>
              </a:schemeClr>
            </a:gs>
            <a:gs pos="100000">
              <a:schemeClr val="accent3">
                <a:hueOff val="11249043"/>
                <a:satOff val="2189"/>
                <a:lumOff val="1176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The report also compares in-house security to outsourced security in terms of prevalence of cyber attacks.</a:t>
          </a:r>
        </a:p>
      </dsp:txBody>
      <dsp:txXfrm>
        <a:off x="2581377" y="4428179"/>
        <a:ext cx="7224662" cy="909253"/>
      </dsp:txXfrm>
    </dsp:sp>
    <dsp:sp modelId="{458F935D-9269-4B8C-A190-7AC7F3AF6FA6}">
      <dsp:nvSpPr>
        <dsp:cNvPr id="0" name=""/>
        <dsp:cNvSpPr/>
      </dsp:nvSpPr>
      <dsp:spPr>
        <a:xfrm>
          <a:off x="7919510" y="705592"/>
          <a:ext cx="627789" cy="627789"/>
        </a:xfrm>
        <a:prstGeom prst="downArrow">
          <a:avLst>
            <a:gd name="adj1" fmla="val 55000"/>
            <a:gd name="adj2" fmla="val 45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060763" y="705592"/>
        <a:ext cx="345283" cy="472411"/>
      </dsp:txXfrm>
    </dsp:sp>
    <dsp:sp modelId="{3C97F518-3AA4-4AA7-A130-AA4D4CAC2D42}">
      <dsp:nvSpPr>
        <dsp:cNvPr id="0" name=""/>
        <dsp:cNvSpPr/>
      </dsp:nvSpPr>
      <dsp:spPr>
        <a:xfrm>
          <a:off x="8557783" y="1805565"/>
          <a:ext cx="627789" cy="627789"/>
        </a:xfrm>
        <a:prstGeom prst="downArrow">
          <a:avLst>
            <a:gd name="adj1" fmla="val 55000"/>
            <a:gd name="adj2" fmla="val 45000"/>
          </a:avLst>
        </a:prstGeom>
        <a:solidFill>
          <a:schemeClr val="accent3">
            <a:tint val="40000"/>
            <a:alpha val="90000"/>
            <a:hueOff val="4120928"/>
            <a:satOff val="2020"/>
            <a:lumOff val="477"/>
            <a:alphaOff val="0"/>
          </a:schemeClr>
        </a:solidFill>
        <a:ln w="9525" cap="rnd" cmpd="sng" algn="ctr">
          <a:solidFill>
            <a:schemeClr val="accent3">
              <a:tint val="40000"/>
              <a:alpha val="90000"/>
              <a:hueOff val="4120928"/>
              <a:satOff val="2020"/>
              <a:lumOff val="47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8699036" y="1805565"/>
        <a:ext cx="345283" cy="472411"/>
      </dsp:txXfrm>
    </dsp:sp>
    <dsp:sp modelId="{182468FC-2459-46E2-99FF-B23B5FA31A93}">
      <dsp:nvSpPr>
        <dsp:cNvPr id="0" name=""/>
        <dsp:cNvSpPr/>
      </dsp:nvSpPr>
      <dsp:spPr>
        <a:xfrm>
          <a:off x="9196055" y="2889440"/>
          <a:ext cx="627789" cy="627789"/>
        </a:xfrm>
        <a:prstGeom prst="downArrow">
          <a:avLst>
            <a:gd name="adj1" fmla="val 55000"/>
            <a:gd name="adj2" fmla="val 45000"/>
          </a:avLst>
        </a:prstGeom>
        <a:solidFill>
          <a:schemeClr val="accent3">
            <a:tint val="40000"/>
            <a:alpha val="90000"/>
            <a:hueOff val="8241856"/>
            <a:satOff val="4040"/>
            <a:lumOff val="954"/>
            <a:alphaOff val="0"/>
          </a:schemeClr>
        </a:solidFill>
        <a:ln w="9525" cap="rnd" cmpd="sng" algn="ctr">
          <a:solidFill>
            <a:schemeClr val="accent3">
              <a:tint val="40000"/>
              <a:alpha val="90000"/>
              <a:hueOff val="8241856"/>
              <a:satOff val="4040"/>
              <a:lumOff val="95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9337308" y="2889440"/>
        <a:ext cx="345283" cy="472411"/>
      </dsp:txXfrm>
    </dsp:sp>
    <dsp:sp modelId="{38685ABC-786A-4121-BB6D-7FB5724072CD}">
      <dsp:nvSpPr>
        <dsp:cNvPr id="0" name=""/>
        <dsp:cNvSpPr/>
      </dsp:nvSpPr>
      <dsp:spPr>
        <a:xfrm>
          <a:off x="9834328" y="4000145"/>
          <a:ext cx="627789" cy="627789"/>
        </a:xfrm>
        <a:prstGeom prst="downArrow">
          <a:avLst>
            <a:gd name="adj1" fmla="val 55000"/>
            <a:gd name="adj2" fmla="val 45000"/>
          </a:avLst>
        </a:prstGeom>
        <a:solidFill>
          <a:schemeClr val="accent3">
            <a:tint val="40000"/>
            <a:alpha val="90000"/>
            <a:hueOff val="12362784"/>
            <a:satOff val="6060"/>
            <a:lumOff val="1431"/>
            <a:alphaOff val="0"/>
          </a:schemeClr>
        </a:solidFill>
        <a:ln w="9525" cap="rnd" cmpd="sng" algn="ctr">
          <a:solidFill>
            <a:schemeClr val="accent3">
              <a:tint val="40000"/>
              <a:alpha val="90000"/>
              <a:hueOff val="12362784"/>
              <a:satOff val="6060"/>
              <a:lumOff val="143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p>
      </dsp:txBody>
      <dsp:txXfrm>
        <a:off x="9975581" y="4000145"/>
        <a:ext cx="345283" cy="4724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DB9A7E-E506-43A7-B797-F47882532E42}">
      <dsp:nvSpPr>
        <dsp:cNvPr id="0" name=""/>
        <dsp:cNvSpPr/>
      </dsp:nvSpPr>
      <dsp:spPr>
        <a:xfrm>
          <a:off x="2170792" y="4446"/>
          <a:ext cx="5973455" cy="5973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2170792" y="4446"/>
        <a:ext cx="5973455" cy="59734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1C9A9-148C-4A09-9C1D-D1F195BB2EAB}">
      <dsp:nvSpPr>
        <dsp:cNvPr id="0" name=""/>
        <dsp:cNvSpPr/>
      </dsp:nvSpPr>
      <dsp:spPr>
        <a:xfrm>
          <a:off x="7023" y="1608963"/>
          <a:ext cx="3238390" cy="1250018"/>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7033DB-0B40-4B76-9BCD-32E60AAAD322}">
      <dsp:nvSpPr>
        <dsp:cNvPr id="0" name=""/>
        <dsp:cNvSpPr/>
      </dsp:nvSpPr>
      <dsp:spPr>
        <a:xfrm>
          <a:off x="641759" y="1804423"/>
          <a:ext cx="3192310" cy="1484109"/>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Cyber attacks are crimes in which the computer system is the target.</a:t>
          </a:r>
        </a:p>
      </dsp:txBody>
      <dsp:txXfrm>
        <a:off x="685227" y="1847891"/>
        <a:ext cx="3105374" cy="1397173"/>
      </dsp:txXfrm>
    </dsp:sp>
    <dsp:sp modelId="{F5AF06F2-DC25-4258-8056-8E643A8D90B0}">
      <dsp:nvSpPr>
        <dsp:cNvPr id="0" name=""/>
        <dsp:cNvSpPr/>
      </dsp:nvSpPr>
      <dsp:spPr>
        <a:xfrm>
          <a:off x="3934820" y="1626429"/>
          <a:ext cx="3238390" cy="1250018"/>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8061C7-9C84-4B83-8084-3F05E5D36DE9}">
      <dsp:nvSpPr>
        <dsp:cNvPr id="0" name=""/>
        <dsp:cNvSpPr/>
      </dsp:nvSpPr>
      <dsp:spPr>
        <a:xfrm>
          <a:off x="4680678" y="1856820"/>
          <a:ext cx="2970066" cy="1414246"/>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Cyber theft comprises crimes in which a computer is used to steal money or other things of value.</a:t>
          </a:r>
        </a:p>
      </dsp:txBody>
      <dsp:txXfrm>
        <a:off x="4722100" y="1898242"/>
        <a:ext cx="2887222" cy="1331402"/>
      </dsp:txXfrm>
    </dsp:sp>
    <dsp:sp modelId="{13623EFE-0372-4C3A-8610-9B7B5D287FCA}">
      <dsp:nvSpPr>
        <dsp:cNvPr id="0" name=""/>
        <dsp:cNvSpPr/>
      </dsp:nvSpPr>
      <dsp:spPr>
        <a:xfrm>
          <a:off x="7751495" y="1584613"/>
          <a:ext cx="3238390" cy="1250018"/>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1AF467-2332-49F7-B293-A47A0EEA2E11}">
      <dsp:nvSpPr>
        <dsp:cNvPr id="0" name=""/>
        <dsp:cNvSpPr/>
      </dsp:nvSpPr>
      <dsp:spPr>
        <a:xfrm>
          <a:off x="8493388" y="1731372"/>
          <a:ext cx="2977996" cy="1581511"/>
        </a:xfrm>
        <a:prstGeom prst="roundRect">
          <a:avLst>
            <a:gd name="adj" fmla="val 10000"/>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t>Other computer security incidents encompass spyware, adware, hacking, phishing, spoofing, pinging, port scanning, and theft of other information, regardless of whether the breach was successful.</a:t>
          </a:r>
        </a:p>
      </dsp:txBody>
      <dsp:txXfrm>
        <a:off x="8539709" y="1777693"/>
        <a:ext cx="2885354" cy="14888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FF2DB-0A1E-47A4-8FEA-B0D93EE6C8BD}">
      <dsp:nvSpPr>
        <dsp:cNvPr id="0" name=""/>
        <dsp:cNvSpPr/>
      </dsp:nvSpPr>
      <dsp:spPr>
        <a:xfrm>
          <a:off x="3096168" y="1085298"/>
          <a:ext cx="680044" cy="91440"/>
        </a:xfrm>
        <a:custGeom>
          <a:avLst/>
          <a:gdLst/>
          <a:ahLst/>
          <a:cxnLst/>
          <a:rect l="0" t="0" r="0" b="0"/>
          <a:pathLst>
            <a:path>
              <a:moveTo>
                <a:pt x="0" y="45720"/>
              </a:moveTo>
              <a:lnTo>
                <a:pt x="680044"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8424" y="1127464"/>
        <a:ext cx="35532" cy="7106"/>
      </dsp:txXfrm>
    </dsp:sp>
    <dsp:sp modelId="{2996F513-7200-438D-9EB5-D63C85F3F52C}">
      <dsp:nvSpPr>
        <dsp:cNvPr id="0" name=""/>
        <dsp:cNvSpPr/>
      </dsp:nvSpPr>
      <dsp:spPr>
        <a:xfrm>
          <a:off x="8207" y="204090"/>
          <a:ext cx="3089760" cy="1853856"/>
        </a:xfrm>
        <a:prstGeom prst="rect">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1401" tIns="158922" rIns="151401" bIns="158922" numCol="1" spcCol="1270" anchor="ctr" anchorCtr="0">
          <a:noAutofit/>
        </a:bodyPr>
        <a:lstStyle/>
        <a:p>
          <a:pPr marL="0" lvl="0" indent="0" algn="ctr" defTabSz="889000">
            <a:lnSpc>
              <a:spcPct val="90000"/>
            </a:lnSpc>
            <a:spcBef>
              <a:spcPct val="0"/>
            </a:spcBef>
            <a:spcAft>
              <a:spcPct val="35000"/>
            </a:spcAft>
            <a:buNone/>
          </a:pPr>
          <a:r>
            <a:rPr lang="en-US" sz="2000" kern="1200" dirty="0"/>
            <a:t>Privacy - right of individual to control personal information</a:t>
          </a:r>
        </a:p>
      </dsp:txBody>
      <dsp:txXfrm>
        <a:off x="8207" y="204090"/>
        <a:ext cx="3089760" cy="1853856"/>
      </dsp:txXfrm>
    </dsp:sp>
    <dsp:sp modelId="{EC150795-8192-4A67-AA3E-01E8B97EC501}">
      <dsp:nvSpPr>
        <dsp:cNvPr id="0" name=""/>
        <dsp:cNvSpPr/>
      </dsp:nvSpPr>
      <dsp:spPr>
        <a:xfrm>
          <a:off x="6896573" y="1085298"/>
          <a:ext cx="680044" cy="91440"/>
        </a:xfrm>
        <a:custGeom>
          <a:avLst/>
          <a:gdLst/>
          <a:ahLst/>
          <a:cxnLst/>
          <a:rect l="0" t="0" r="0" b="0"/>
          <a:pathLst>
            <a:path>
              <a:moveTo>
                <a:pt x="0" y="45720"/>
              </a:moveTo>
              <a:lnTo>
                <a:pt x="680044"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18829" y="1127464"/>
        <a:ext cx="35532" cy="7106"/>
      </dsp:txXfrm>
    </dsp:sp>
    <dsp:sp modelId="{B6101155-A9CA-4990-B762-03BB79C48841}">
      <dsp:nvSpPr>
        <dsp:cNvPr id="0" name=""/>
        <dsp:cNvSpPr/>
      </dsp:nvSpPr>
      <dsp:spPr>
        <a:xfrm>
          <a:off x="3808612" y="204090"/>
          <a:ext cx="3089760" cy="1853856"/>
        </a:xfrm>
        <a:prstGeom prst="rect">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1401" tIns="158922" rIns="151401" bIns="158922" numCol="1" spcCol="1270" anchor="ctr" anchorCtr="0">
          <a:noAutofit/>
        </a:bodyPr>
        <a:lstStyle/>
        <a:p>
          <a:pPr marL="0" lvl="0" indent="0" algn="ctr" defTabSz="889000">
            <a:lnSpc>
              <a:spcPct val="90000"/>
            </a:lnSpc>
            <a:spcBef>
              <a:spcPct val="0"/>
            </a:spcBef>
            <a:spcAft>
              <a:spcPct val="35000"/>
            </a:spcAft>
            <a:buNone/>
          </a:pPr>
          <a:r>
            <a:rPr lang="en-US" sz="2000" kern="1200" dirty="0"/>
            <a:t>Accuracy – who is responsible for the authenticity, fidelity, and accuracy of information?</a:t>
          </a:r>
        </a:p>
      </dsp:txBody>
      <dsp:txXfrm>
        <a:off x="3808612" y="204090"/>
        <a:ext cx="3089760" cy="1853856"/>
      </dsp:txXfrm>
    </dsp:sp>
    <dsp:sp modelId="{D26D7298-383B-458D-866E-AB7E1D366331}">
      <dsp:nvSpPr>
        <dsp:cNvPr id="0" name=""/>
        <dsp:cNvSpPr/>
      </dsp:nvSpPr>
      <dsp:spPr>
        <a:xfrm>
          <a:off x="1553088" y="2056146"/>
          <a:ext cx="7600809" cy="680044"/>
        </a:xfrm>
        <a:custGeom>
          <a:avLst/>
          <a:gdLst/>
          <a:ahLst/>
          <a:cxnLst/>
          <a:rect l="0" t="0" r="0" b="0"/>
          <a:pathLst>
            <a:path>
              <a:moveTo>
                <a:pt x="7600809" y="0"/>
              </a:moveTo>
              <a:lnTo>
                <a:pt x="7600809" y="357122"/>
              </a:lnTo>
              <a:lnTo>
                <a:pt x="0" y="357122"/>
              </a:lnTo>
              <a:lnTo>
                <a:pt x="0" y="680044"/>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62644" y="2392615"/>
        <a:ext cx="381697" cy="7106"/>
      </dsp:txXfrm>
    </dsp:sp>
    <dsp:sp modelId="{61DBDF8B-5EDD-406C-8A52-956636E072B5}">
      <dsp:nvSpPr>
        <dsp:cNvPr id="0" name=""/>
        <dsp:cNvSpPr/>
      </dsp:nvSpPr>
      <dsp:spPr>
        <a:xfrm>
          <a:off x="7609017" y="204090"/>
          <a:ext cx="3089760" cy="1853856"/>
        </a:xfrm>
        <a:prstGeom prst="rect">
          <a:avLst/>
        </a:prstGeom>
        <a:solidFill>
          <a:schemeClr val="accent4">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1401" tIns="158922" rIns="151401" bIns="158922" numCol="1" spcCol="1270" anchor="ctr" anchorCtr="0">
          <a:noAutofit/>
        </a:bodyPr>
        <a:lstStyle/>
        <a:p>
          <a:pPr marL="0" lvl="0" indent="0" algn="ctr" defTabSz="889000">
            <a:lnSpc>
              <a:spcPct val="90000"/>
            </a:lnSpc>
            <a:spcBef>
              <a:spcPct val="0"/>
            </a:spcBef>
            <a:spcAft>
              <a:spcPct val="35000"/>
            </a:spcAft>
            <a:buNone/>
          </a:pPr>
          <a:r>
            <a:rPr lang="en-US" sz="2000" kern="1200" dirty="0"/>
            <a:t>Property – Who owns the information? Who controls access? (e.g. buying the IP verses access to the IP)</a:t>
          </a:r>
        </a:p>
      </dsp:txBody>
      <dsp:txXfrm>
        <a:off x="7609017" y="204090"/>
        <a:ext cx="3089760" cy="1853856"/>
      </dsp:txXfrm>
    </dsp:sp>
    <dsp:sp modelId="{0789FD2E-8847-4D40-B271-DBAC585B91D9}">
      <dsp:nvSpPr>
        <dsp:cNvPr id="0" name=""/>
        <dsp:cNvSpPr/>
      </dsp:nvSpPr>
      <dsp:spPr>
        <a:xfrm>
          <a:off x="3096168" y="3649798"/>
          <a:ext cx="680044" cy="91440"/>
        </a:xfrm>
        <a:custGeom>
          <a:avLst/>
          <a:gdLst/>
          <a:ahLst/>
          <a:cxnLst/>
          <a:rect l="0" t="0" r="0" b="0"/>
          <a:pathLst>
            <a:path>
              <a:moveTo>
                <a:pt x="0" y="45720"/>
              </a:moveTo>
              <a:lnTo>
                <a:pt x="680044"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18424" y="3691965"/>
        <a:ext cx="35532" cy="7106"/>
      </dsp:txXfrm>
    </dsp:sp>
    <dsp:sp modelId="{588D56D2-0224-4304-AF0C-99FEFAFCFDF5}">
      <dsp:nvSpPr>
        <dsp:cNvPr id="0" name=""/>
        <dsp:cNvSpPr/>
      </dsp:nvSpPr>
      <dsp:spPr>
        <a:xfrm>
          <a:off x="8207" y="2768590"/>
          <a:ext cx="3089760" cy="1853856"/>
        </a:xfrm>
        <a:prstGeom prst="rect">
          <a:avLst/>
        </a:prstGeom>
        <a:solidFill>
          <a:schemeClr val="accent5">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1401" tIns="158922" rIns="151401" bIns="158922" numCol="1" spcCol="1270" anchor="ctr" anchorCtr="0">
          <a:noAutofit/>
        </a:bodyPr>
        <a:lstStyle/>
        <a:p>
          <a:pPr marL="0" lvl="0" indent="0" algn="ctr" defTabSz="889000">
            <a:lnSpc>
              <a:spcPct val="90000"/>
            </a:lnSpc>
            <a:spcBef>
              <a:spcPct val="0"/>
            </a:spcBef>
            <a:spcAft>
              <a:spcPct val="35000"/>
            </a:spcAft>
            <a:buNone/>
          </a:pPr>
          <a:r>
            <a:rPr lang="en-US" sz="2000" kern="1200" dirty="0"/>
            <a:t>Accessibility – what information does an organization have the right to collect? Under what safeguards?</a:t>
          </a:r>
        </a:p>
      </dsp:txBody>
      <dsp:txXfrm>
        <a:off x="8207" y="2768590"/>
        <a:ext cx="3089760" cy="1853856"/>
      </dsp:txXfrm>
    </dsp:sp>
    <dsp:sp modelId="{A7828683-C398-4950-B0A1-33E6D31A8FCF}">
      <dsp:nvSpPr>
        <dsp:cNvPr id="0" name=""/>
        <dsp:cNvSpPr/>
      </dsp:nvSpPr>
      <dsp:spPr>
        <a:xfrm>
          <a:off x="3808612" y="2768590"/>
          <a:ext cx="3089760" cy="1853856"/>
        </a:xfrm>
        <a:prstGeom prst="rect">
          <a:avLst/>
        </a:prstGeom>
        <a:solidFill>
          <a:schemeClr val="accent6">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1401" tIns="158922" rIns="151401" bIns="158922" numCol="1" spcCol="1270" anchor="ctr" anchorCtr="0">
          <a:noAutofit/>
        </a:bodyPr>
        <a:lstStyle/>
        <a:p>
          <a:pPr marL="0" lvl="0" indent="0" algn="ctr" defTabSz="889000">
            <a:lnSpc>
              <a:spcPct val="90000"/>
            </a:lnSpc>
            <a:spcBef>
              <a:spcPct val="0"/>
            </a:spcBef>
            <a:spcAft>
              <a:spcPct val="35000"/>
            </a:spcAft>
            <a:buNone/>
          </a:pPr>
          <a:r>
            <a:rPr lang="en-US" sz="2000" kern="1200" dirty="0"/>
            <a:t>Transparency – Do the researchers need to get informed consent from the users?  </a:t>
          </a:r>
        </a:p>
      </dsp:txBody>
      <dsp:txXfrm>
        <a:off x="3808612" y="2768590"/>
        <a:ext cx="3089760" cy="18538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30DED-7311-4F99-B854-07047EE9EEF9}">
      <dsp:nvSpPr>
        <dsp:cNvPr id="0" name=""/>
        <dsp:cNvSpPr/>
      </dsp:nvSpPr>
      <dsp:spPr>
        <a:xfrm>
          <a:off x="380618" y="1308"/>
          <a:ext cx="3387055" cy="2032233"/>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67% detected at least one cybercrime.</a:t>
          </a:r>
        </a:p>
        <a:p>
          <a:pPr marL="0" lvl="0" indent="0" algn="ctr" defTabSz="711200">
            <a:lnSpc>
              <a:spcPct val="90000"/>
            </a:lnSpc>
            <a:spcBef>
              <a:spcPct val="0"/>
            </a:spcBef>
            <a:spcAft>
              <a:spcPct val="35000"/>
            </a:spcAft>
            <a:buNone/>
          </a:pPr>
          <a:endParaRPr lang="en-US" sz="1600" kern="1200" dirty="0"/>
        </a:p>
      </dsp:txBody>
      <dsp:txXfrm>
        <a:off x="380618" y="1308"/>
        <a:ext cx="3387055" cy="2032233"/>
      </dsp:txXfrm>
    </dsp:sp>
    <dsp:sp modelId="{6DA17A2F-8DC9-4D97-A0AD-81BDAC1C0CE3}">
      <dsp:nvSpPr>
        <dsp:cNvPr id="0" name=""/>
        <dsp:cNvSpPr/>
      </dsp:nvSpPr>
      <dsp:spPr>
        <a:xfrm>
          <a:off x="4106380" y="1308"/>
          <a:ext cx="3387055" cy="2032233"/>
        </a:xfrm>
        <a:prstGeom prst="rect">
          <a:avLst/>
        </a:prstGeom>
        <a:solidFill>
          <a:schemeClr val="accent5">
            <a:hueOff val="-525587"/>
            <a:satOff val="-3570"/>
            <a:lumOff val="-149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Nearly 60% detected one or more types of cyber attack.</a:t>
          </a:r>
        </a:p>
        <a:p>
          <a:pPr marL="0" lvl="0" indent="0" algn="ctr" defTabSz="711200">
            <a:lnSpc>
              <a:spcPct val="90000"/>
            </a:lnSpc>
            <a:spcBef>
              <a:spcPct val="0"/>
            </a:spcBef>
            <a:spcAft>
              <a:spcPct val="35000"/>
            </a:spcAft>
            <a:buNone/>
          </a:pPr>
          <a:r>
            <a:rPr lang="en-US" sz="1600" kern="1200" dirty="0"/>
            <a:t> </a:t>
          </a:r>
        </a:p>
      </dsp:txBody>
      <dsp:txXfrm>
        <a:off x="4106380" y="1308"/>
        <a:ext cx="3387055" cy="2032233"/>
      </dsp:txXfrm>
    </dsp:sp>
    <dsp:sp modelId="{8CF65EE6-EA06-4A18-AB61-64C2DE2E8C33}">
      <dsp:nvSpPr>
        <dsp:cNvPr id="0" name=""/>
        <dsp:cNvSpPr/>
      </dsp:nvSpPr>
      <dsp:spPr>
        <a:xfrm>
          <a:off x="7832142" y="1308"/>
          <a:ext cx="3387055" cy="2032233"/>
        </a:xfrm>
        <a:prstGeom prst="rect">
          <a:avLst/>
        </a:prstGeom>
        <a:solidFill>
          <a:schemeClr val="accent5">
            <a:hueOff val="-1051175"/>
            <a:satOff val="-7139"/>
            <a:lumOff val="-298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11% detected cyber theft.</a:t>
          </a:r>
        </a:p>
      </dsp:txBody>
      <dsp:txXfrm>
        <a:off x="7832142" y="1308"/>
        <a:ext cx="3387055" cy="2032233"/>
      </dsp:txXfrm>
    </dsp:sp>
    <dsp:sp modelId="{F6129DB6-8941-4F4E-9641-3FED4F4D2FDC}">
      <dsp:nvSpPr>
        <dsp:cNvPr id="0" name=""/>
        <dsp:cNvSpPr/>
      </dsp:nvSpPr>
      <dsp:spPr>
        <a:xfrm>
          <a:off x="380618" y="2372247"/>
          <a:ext cx="3387055" cy="2032233"/>
        </a:xfrm>
        <a:prstGeom prst="rect">
          <a:avLst/>
        </a:prstGeom>
        <a:solidFill>
          <a:schemeClr val="accent5">
            <a:hueOff val="-1576762"/>
            <a:satOff val="-10709"/>
            <a:lumOff val="-4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24% detected other computer security incidents.</a:t>
          </a:r>
        </a:p>
      </dsp:txBody>
      <dsp:txXfrm>
        <a:off x="380618" y="2372247"/>
        <a:ext cx="3387055" cy="2032233"/>
      </dsp:txXfrm>
    </dsp:sp>
    <dsp:sp modelId="{186348C4-51EE-496F-9153-72B15ABB8B15}">
      <dsp:nvSpPr>
        <dsp:cNvPr id="0" name=""/>
        <dsp:cNvSpPr/>
      </dsp:nvSpPr>
      <dsp:spPr>
        <a:xfrm>
          <a:off x="4106380" y="2351863"/>
          <a:ext cx="3387055" cy="2032233"/>
        </a:xfrm>
        <a:prstGeom prst="rect">
          <a:avLst/>
        </a:prstGeom>
        <a:solidFill>
          <a:schemeClr val="accent5">
            <a:hueOff val="-2102350"/>
            <a:satOff val="-14278"/>
            <a:lumOff val="-596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Approximately 68% of the victims of cyber theft sustained monetary loss of $10,000 or more. </a:t>
          </a:r>
        </a:p>
      </dsp:txBody>
      <dsp:txXfrm>
        <a:off x="4106380" y="2351863"/>
        <a:ext cx="3387055" cy="2032233"/>
      </dsp:txXfrm>
    </dsp:sp>
    <dsp:sp modelId="{24FFE679-B638-4572-8D27-97F162F2AC97}">
      <dsp:nvSpPr>
        <dsp:cNvPr id="0" name=""/>
        <dsp:cNvSpPr/>
      </dsp:nvSpPr>
      <dsp:spPr>
        <a:xfrm>
          <a:off x="7832142" y="2372247"/>
          <a:ext cx="3387055" cy="2032233"/>
        </a:xfrm>
        <a:prstGeom prst="rect">
          <a:avLst/>
        </a:prstGeom>
        <a:solidFill>
          <a:schemeClr val="accent5">
            <a:hueOff val="-2627937"/>
            <a:satOff val="-17848"/>
            <a:lumOff val="-745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System downtime lasted between 1 and 24 hours for half of the businesses and more than 24 hours for a third of businesses detecting cyber attacks or other computer security incidents.</a:t>
          </a:r>
        </a:p>
        <a:p>
          <a:pPr marL="0" lvl="0" indent="0" algn="ctr" defTabSz="711200">
            <a:lnSpc>
              <a:spcPct val="90000"/>
            </a:lnSpc>
            <a:spcBef>
              <a:spcPct val="0"/>
            </a:spcBef>
            <a:spcAft>
              <a:spcPct val="35000"/>
            </a:spcAft>
            <a:buNone/>
          </a:pPr>
          <a:endParaRPr lang="en-US" sz="1600" kern="1200" dirty="0"/>
        </a:p>
      </dsp:txBody>
      <dsp:txXfrm>
        <a:off x="7832142" y="2372247"/>
        <a:ext cx="3387055" cy="203223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9FCFE-9D8F-4581-850F-3DD2FE8F9491}" type="datetimeFigureOut">
              <a:rPr lang="en-US" smtClean="0"/>
              <a:t>6/8/2019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56AB5D-9F9E-434D-95E7-A6A4E0AA2A96}" type="slidenum">
              <a:rPr lang="en-US" smtClean="0"/>
              <a:t>‹#›</a:t>
            </a:fld>
            <a:endParaRPr lang="en-US"/>
          </a:p>
        </p:txBody>
      </p:sp>
    </p:spTree>
    <p:extLst>
      <p:ext uri="{BB962C8B-B14F-4D97-AF65-F5344CB8AC3E}">
        <p14:creationId xmlns:p14="http://schemas.microsoft.com/office/powerpoint/2010/main" val="4233973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bjs.gov/index.cfm?ty=pbdetail&amp;iid=769"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NCSS -</a:t>
            </a:r>
            <a:r>
              <a:rPr lang="en-US" b="0" dirty="0"/>
              <a:t> The National Computer Security Survey </a:t>
            </a:r>
          </a:p>
          <a:p>
            <a:endParaRPr lang="en-US" dirty="0"/>
          </a:p>
        </p:txBody>
      </p:sp>
      <p:sp>
        <p:nvSpPr>
          <p:cNvPr id="4" name="Slide Number Placeholder 3"/>
          <p:cNvSpPr>
            <a:spLocks noGrp="1"/>
          </p:cNvSpPr>
          <p:nvPr>
            <p:ph type="sldNum" sz="quarter" idx="5"/>
          </p:nvPr>
        </p:nvSpPr>
        <p:spPr/>
        <p:txBody>
          <a:bodyPr/>
          <a:lstStyle/>
          <a:p>
            <a:fld id="{6F56AB5D-9F9E-434D-95E7-A6A4E0AA2A96}" type="slidenum">
              <a:rPr lang="en-US" smtClean="0"/>
              <a:t>3</a:t>
            </a:fld>
            <a:endParaRPr lang="en-US"/>
          </a:p>
        </p:txBody>
      </p:sp>
    </p:spTree>
    <p:extLst>
      <p:ext uri="{BB962C8B-B14F-4D97-AF65-F5344CB8AC3E}">
        <p14:creationId xmlns:p14="http://schemas.microsoft.com/office/powerpoint/2010/main" val="262909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national survey of thousands of businesses is being conducted in 2006. It is cosponsored by the Bureau of Justice Statistics and the National Cyber Security Division (NCSD) of the U.S. Department of Homeland Security. </a:t>
            </a:r>
          </a:p>
          <a:p>
            <a:r>
              <a:rPr lang="en-US" dirty="0"/>
              <a:t>		</a:t>
            </a:r>
          </a:p>
        </p:txBody>
      </p:sp>
      <p:sp>
        <p:nvSpPr>
          <p:cNvPr id="4" name="Slide Number Placeholder 3"/>
          <p:cNvSpPr>
            <a:spLocks noGrp="1"/>
          </p:cNvSpPr>
          <p:nvPr>
            <p:ph type="sldNum" sz="quarter" idx="5"/>
          </p:nvPr>
        </p:nvSpPr>
        <p:spPr/>
        <p:txBody>
          <a:bodyPr/>
          <a:lstStyle/>
          <a:p>
            <a:fld id="{6F56AB5D-9F9E-434D-95E7-A6A4E0AA2A96}" type="slidenum">
              <a:rPr lang="en-US" smtClean="0"/>
              <a:t>4</a:t>
            </a:fld>
            <a:endParaRPr lang="en-US"/>
          </a:p>
        </p:txBody>
      </p:sp>
    </p:spTree>
    <p:extLst>
      <p:ext uri="{BB962C8B-B14F-4D97-AF65-F5344CB8AC3E}">
        <p14:creationId xmlns:p14="http://schemas.microsoft.com/office/powerpoint/2010/main" val="1101217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ethical issues:</a:t>
            </a:r>
          </a:p>
          <a:p>
            <a:r>
              <a:rPr lang="en-US" dirty="0"/>
              <a:t>Tracking employee computer use, managing customer profiles, tracking travel with a national ID card, location tracking (to spam cell phone with text message advertisements)</a:t>
            </a:r>
          </a:p>
          <a:p>
            <a:endParaRPr lang="en-US" dirty="0"/>
          </a:p>
        </p:txBody>
      </p:sp>
      <p:sp>
        <p:nvSpPr>
          <p:cNvPr id="4" name="Slide Number Placeholder 3"/>
          <p:cNvSpPr>
            <a:spLocks noGrp="1"/>
          </p:cNvSpPr>
          <p:nvPr>
            <p:ph type="sldNum" sz="quarter" idx="5"/>
          </p:nvPr>
        </p:nvSpPr>
        <p:spPr/>
        <p:txBody>
          <a:bodyPr/>
          <a:lstStyle/>
          <a:p>
            <a:fld id="{6F56AB5D-9F9E-434D-95E7-A6A4E0AA2A96}" type="slidenum">
              <a:rPr lang="en-US" smtClean="0"/>
              <a:t>5</a:t>
            </a:fld>
            <a:endParaRPr lang="en-US"/>
          </a:p>
        </p:txBody>
      </p:sp>
    </p:spTree>
    <p:extLst>
      <p:ext uri="{BB962C8B-B14F-4D97-AF65-F5344CB8AC3E}">
        <p14:creationId xmlns:p14="http://schemas.microsoft.com/office/powerpoint/2010/main" val="3908400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Refernece</a:t>
            </a:r>
            <a:r>
              <a:rPr lang="en-US" dirty="0"/>
              <a:t>: Cybercrime against Businesses, 2005. (n.d.). Retrieved from </a:t>
            </a:r>
            <a:r>
              <a:rPr lang="en-US" dirty="0">
                <a:hlinkClick r:id="rId3"/>
              </a:rPr>
              <a:t>https://www.bjs.gov/index.cfm?ty=pbdetail&amp;iid=769</a:t>
            </a:r>
            <a:r>
              <a:rPr lang="en-US" dirty="0"/>
              <a:t> </a:t>
            </a:r>
          </a:p>
          <a:p>
            <a:endParaRPr lang="en-US" dirty="0"/>
          </a:p>
        </p:txBody>
      </p:sp>
      <p:sp>
        <p:nvSpPr>
          <p:cNvPr id="4" name="Slide Number Placeholder 3"/>
          <p:cNvSpPr>
            <a:spLocks noGrp="1"/>
          </p:cNvSpPr>
          <p:nvPr>
            <p:ph type="sldNum" sz="quarter" idx="5"/>
          </p:nvPr>
        </p:nvSpPr>
        <p:spPr/>
        <p:txBody>
          <a:bodyPr/>
          <a:lstStyle/>
          <a:p>
            <a:fld id="{6F56AB5D-9F9E-434D-95E7-A6A4E0AA2A96}" type="slidenum">
              <a:rPr lang="en-US" smtClean="0"/>
              <a:t>7</a:t>
            </a:fld>
            <a:endParaRPr lang="en-US"/>
          </a:p>
        </p:txBody>
      </p:sp>
    </p:spTree>
    <p:extLst>
      <p:ext uri="{BB962C8B-B14F-4D97-AF65-F5344CB8AC3E}">
        <p14:creationId xmlns:p14="http://schemas.microsoft.com/office/powerpoint/2010/main" val="484235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56AB5D-9F9E-434D-95E7-A6A4E0AA2A96}" type="slidenum">
              <a:rPr lang="en-US" smtClean="0"/>
              <a:t>8</a:t>
            </a:fld>
            <a:endParaRPr lang="en-US"/>
          </a:p>
        </p:txBody>
      </p:sp>
    </p:spTree>
    <p:extLst>
      <p:ext uri="{BB962C8B-B14F-4D97-AF65-F5344CB8AC3E}">
        <p14:creationId xmlns:p14="http://schemas.microsoft.com/office/powerpoint/2010/main" val="221958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E6941B-B242-45E8-BA22-3E698507186B}" type="datetimeFigureOut">
              <a:rPr lang="en-US" smtClean="0"/>
              <a:t>6/8/2019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D5176-D57D-4D86-A195-D86189388AC9}" type="slidenum">
              <a:rPr lang="en-US" smtClean="0"/>
              <a:t>‹#›</a:t>
            </a:fld>
            <a:endParaRPr lang="en-US"/>
          </a:p>
        </p:txBody>
      </p:sp>
    </p:spTree>
    <p:extLst>
      <p:ext uri="{BB962C8B-B14F-4D97-AF65-F5344CB8AC3E}">
        <p14:creationId xmlns:p14="http://schemas.microsoft.com/office/powerpoint/2010/main" val="3832684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5E6941B-B242-45E8-BA22-3E698507186B}" type="datetimeFigureOut">
              <a:rPr lang="en-US" smtClean="0"/>
              <a:t>6/8/2019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D5176-D57D-4D86-A195-D86189388AC9}" type="slidenum">
              <a:rPr lang="en-US" smtClean="0"/>
              <a:t>‹#›</a:t>
            </a:fld>
            <a:endParaRPr lang="en-US"/>
          </a:p>
        </p:txBody>
      </p:sp>
    </p:spTree>
    <p:extLst>
      <p:ext uri="{BB962C8B-B14F-4D97-AF65-F5344CB8AC3E}">
        <p14:creationId xmlns:p14="http://schemas.microsoft.com/office/powerpoint/2010/main" val="3035397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5E6941B-B242-45E8-BA22-3E698507186B}" type="datetimeFigureOut">
              <a:rPr lang="en-US" smtClean="0"/>
              <a:t>6/8/2019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D5176-D57D-4D86-A195-D86189388AC9}" type="slidenum">
              <a:rPr lang="en-US" smtClean="0"/>
              <a:t>‹#›</a:t>
            </a:fld>
            <a:endParaRPr lang="en-US"/>
          </a:p>
        </p:txBody>
      </p:sp>
    </p:spTree>
    <p:extLst>
      <p:ext uri="{BB962C8B-B14F-4D97-AF65-F5344CB8AC3E}">
        <p14:creationId xmlns:p14="http://schemas.microsoft.com/office/powerpoint/2010/main" val="1044809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5E6941B-B242-45E8-BA22-3E698507186B}" type="datetimeFigureOut">
              <a:rPr lang="en-US" smtClean="0"/>
              <a:t>6/8/2019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D5176-D57D-4D86-A195-D86189388AC9}"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51138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E6941B-B242-45E8-BA22-3E698507186B}" type="datetimeFigureOut">
              <a:rPr lang="en-US" smtClean="0"/>
              <a:t>6/8/2019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D5176-D57D-4D86-A195-D86189388AC9}" type="slidenum">
              <a:rPr lang="en-US" smtClean="0"/>
              <a:t>‹#›</a:t>
            </a:fld>
            <a:endParaRPr lang="en-US"/>
          </a:p>
        </p:txBody>
      </p:sp>
    </p:spTree>
    <p:extLst>
      <p:ext uri="{BB962C8B-B14F-4D97-AF65-F5344CB8AC3E}">
        <p14:creationId xmlns:p14="http://schemas.microsoft.com/office/powerpoint/2010/main" val="3015515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5E6941B-B242-45E8-BA22-3E698507186B}" type="datetimeFigureOut">
              <a:rPr lang="en-US" smtClean="0"/>
              <a:t>6/8/2019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D5176-D57D-4D86-A195-D86189388AC9}" type="slidenum">
              <a:rPr lang="en-US" smtClean="0"/>
              <a:t>‹#›</a:t>
            </a:fld>
            <a:endParaRPr lang="en-US"/>
          </a:p>
        </p:txBody>
      </p:sp>
    </p:spTree>
    <p:extLst>
      <p:ext uri="{BB962C8B-B14F-4D97-AF65-F5344CB8AC3E}">
        <p14:creationId xmlns:p14="http://schemas.microsoft.com/office/powerpoint/2010/main" val="3719567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5E6941B-B242-45E8-BA22-3E698507186B}" type="datetimeFigureOut">
              <a:rPr lang="en-US" smtClean="0"/>
              <a:t>6/8/2019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D5176-D57D-4D86-A195-D86189388AC9}" type="slidenum">
              <a:rPr lang="en-US" smtClean="0"/>
              <a:t>‹#›</a:t>
            </a:fld>
            <a:endParaRPr lang="en-US"/>
          </a:p>
        </p:txBody>
      </p:sp>
    </p:spTree>
    <p:extLst>
      <p:ext uri="{BB962C8B-B14F-4D97-AF65-F5344CB8AC3E}">
        <p14:creationId xmlns:p14="http://schemas.microsoft.com/office/powerpoint/2010/main" val="1935531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6941B-B242-45E8-BA22-3E698507186B}" type="datetimeFigureOut">
              <a:rPr lang="en-US" smtClean="0"/>
              <a:t>6/8/2019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D5176-D57D-4D86-A195-D86189388AC9}" type="slidenum">
              <a:rPr lang="en-US" smtClean="0"/>
              <a:t>‹#›</a:t>
            </a:fld>
            <a:endParaRPr lang="en-US"/>
          </a:p>
        </p:txBody>
      </p:sp>
    </p:spTree>
    <p:extLst>
      <p:ext uri="{BB962C8B-B14F-4D97-AF65-F5344CB8AC3E}">
        <p14:creationId xmlns:p14="http://schemas.microsoft.com/office/powerpoint/2010/main" val="997636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6941B-B242-45E8-BA22-3E698507186B}" type="datetimeFigureOut">
              <a:rPr lang="en-US" smtClean="0"/>
              <a:t>6/8/2019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D5176-D57D-4D86-A195-D86189388AC9}" type="slidenum">
              <a:rPr lang="en-US" smtClean="0"/>
              <a:t>‹#›</a:t>
            </a:fld>
            <a:endParaRPr lang="en-US"/>
          </a:p>
        </p:txBody>
      </p:sp>
    </p:spTree>
    <p:extLst>
      <p:ext uri="{BB962C8B-B14F-4D97-AF65-F5344CB8AC3E}">
        <p14:creationId xmlns:p14="http://schemas.microsoft.com/office/powerpoint/2010/main" val="3560351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E6941B-B242-45E8-BA22-3E698507186B}" type="datetimeFigureOut">
              <a:rPr lang="en-US" smtClean="0"/>
              <a:t>6/8/2019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D5176-D57D-4D86-A195-D86189388AC9}" type="slidenum">
              <a:rPr lang="en-US" smtClean="0"/>
              <a:t>‹#›</a:t>
            </a:fld>
            <a:endParaRPr lang="en-US"/>
          </a:p>
        </p:txBody>
      </p:sp>
    </p:spTree>
    <p:extLst>
      <p:ext uri="{BB962C8B-B14F-4D97-AF65-F5344CB8AC3E}">
        <p14:creationId xmlns:p14="http://schemas.microsoft.com/office/powerpoint/2010/main" val="414792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E6941B-B242-45E8-BA22-3E698507186B}" type="datetimeFigureOut">
              <a:rPr lang="en-US" smtClean="0"/>
              <a:t>6/8/2019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D5176-D57D-4D86-A195-D86189388AC9}" type="slidenum">
              <a:rPr lang="en-US" smtClean="0"/>
              <a:t>‹#›</a:t>
            </a:fld>
            <a:endParaRPr lang="en-US"/>
          </a:p>
        </p:txBody>
      </p:sp>
    </p:spTree>
    <p:extLst>
      <p:ext uri="{BB962C8B-B14F-4D97-AF65-F5344CB8AC3E}">
        <p14:creationId xmlns:p14="http://schemas.microsoft.com/office/powerpoint/2010/main" val="1647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E6941B-B242-45E8-BA22-3E698507186B}" type="datetimeFigureOut">
              <a:rPr lang="en-US" smtClean="0"/>
              <a:t>6/8/2019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D5176-D57D-4D86-A195-D86189388AC9}" type="slidenum">
              <a:rPr lang="en-US" smtClean="0"/>
              <a:t>‹#›</a:t>
            </a:fld>
            <a:endParaRPr lang="en-US"/>
          </a:p>
        </p:txBody>
      </p:sp>
    </p:spTree>
    <p:extLst>
      <p:ext uri="{BB962C8B-B14F-4D97-AF65-F5344CB8AC3E}">
        <p14:creationId xmlns:p14="http://schemas.microsoft.com/office/powerpoint/2010/main" val="156456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E6941B-B242-45E8-BA22-3E698507186B}" type="datetimeFigureOut">
              <a:rPr lang="en-US" smtClean="0"/>
              <a:t>6/8/2019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8D5176-D57D-4D86-A195-D86189388AC9}" type="slidenum">
              <a:rPr lang="en-US" smtClean="0"/>
              <a:t>‹#›</a:t>
            </a:fld>
            <a:endParaRPr lang="en-US"/>
          </a:p>
        </p:txBody>
      </p:sp>
    </p:spTree>
    <p:extLst>
      <p:ext uri="{BB962C8B-B14F-4D97-AF65-F5344CB8AC3E}">
        <p14:creationId xmlns:p14="http://schemas.microsoft.com/office/powerpoint/2010/main" val="1053294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5E6941B-B242-45E8-BA22-3E698507186B}" type="datetimeFigureOut">
              <a:rPr lang="en-US" smtClean="0"/>
              <a:t>6/8/2019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B8D5176-D57D-4D86-A195-D86189388AC9}" type="slidenum">
              <a:rPr lang="en-US" smtClean="0"/>
              <a:t>‹#›</a:t>
            </a:fld>
            <a:endParaRPr lang="en-US"/>
          </a:p>
        </p:txBody>
      </p:sp>
    </p:spTree>
    <p:extLst>
      <p:ext uri="{BB962C8B-B14F-4D97-AF65-F5344CB8AC3E}">
        <p14:creationId xmlns:p14="http://schemas.microsoft.com/office/powerpoint/2010/main" val="374728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5E6941B-B242-45E8-BA22-3E698507186B}" type="datetimeFigureOut">
              <a:rPr lang="en-US" smtClean="0"/>
              <a:t>6/8/2019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B8D5176-D57D-4D86-A195-D86189388AC9}" type="slidenum">
              <a:rPr lang="en-US" smtClean="0"/>
              <a:t>‹#›</a:t>
            </a:fld>
            <a:endParaRPr lang="en-US"/>
          </a:p>
        </p:txBody>
      </p:sp>
    </p:spTree>
    <p:extLst>
      <p:ext uri="{BB962C8B-B14F-4D97-AF65-F5344CB8AC3E}">
        <p14:creationId xmlns:p14="http://schemas.microsoft.com/office/powerpoint/2010/main" val="178009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C5E6941B-B242-45E8-BA22-3E698507186B}" type="datetimeFigureOut">
              <a:rPr lang="en-US" smtClean="0"/>
              <a:t>6/8/2019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B8D5176-D57D-4D86-A195-D86189388AC9}" type="slidenum">
              <a:rPr lang="en-US" smtClean="0"/>
              <a:t>‹#›</a:t>
            </a:fld>
            <a:endParaRPr lang="en-US"/>
          </a:p>
        </p:txBody>
      </p:sp>
    </p:spTree>
    <p:extLst>
      <p:ext uri="{BB962C8B-B14F-4D97-AF65-F5344CB8AC3E}">
        <p14:creationId xmlns:p14="http://schemas.microsoft.com/office/powerpoint/2010/main" val="2396507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5E6941B-B242-45E8-BA22-3E698507186B}" type="datetimeFigureOut">
              <a:rPr lang="en-US" smtClean="0"/>
              <a:t>6/8/2019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D5176-D57D-4D86-A195-D86189388AC9}" type="slidenum">
              <a:rPr lang="en-US" smtClean="0"/>
              <a:t>‹#›</a:t>
            </a:fld>
            <a:endParaRPr lang="en-US"/>
          </a:p>
        </p:txBody>
      </p:sp>
    </p:spTree>
    <p:extLst>
      <p:ext uri="{BB962C8B-B14F-4D97-AF65-F5344CB8AC3E}">
        <p14:creationId xmlns:p14="http://schemas.microsoft.com/office/powerpoint/2010/main" val="2947035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5E6941B-B242-45E8-BA22-3E698507186B}" type="datetimeFigureOut">
              <a:rPr lang="en-US" smtClean="0"/>
              <a:t>6/8/2019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B8D5176-D57D-4D86-A195-D86189388AC9}" type="slidenum">
              <a:rPr lang="en-US" smtClean="0"/>
              <a:t>‹#›</a:t>
            </a:fld>
            <a:endParaRPr lang="en-US"/>
          </a:p>
        </p:txBody>
      </p:sp>
    </p:spTree>
    <p:extLst>
      <p:ext uri="{BB962C8B-B14F-4D97-AF65-F5344CB8AC3E}">
        <p14:creationId xmlns:p14="http://schemas.microsoft.com/office/powerpoint/2010/main" val="496721181"/>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bjs.gov/index.cfm?ty=pbdetail&amp;iid=76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8.jpe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5.png"/><Relationship Id="rId12"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diagramColors" Target="../diagrams/colors4.xml"/><Relationship Id="rId5" Type="http://schemas.openxmlformats.org/officeDocument/2006/relationships/image" Target="../media/image3.png"/><Relationship Id="rId10" Type="http://schemas.openxmlformats.org/officeDocument/2006/relationships/diagramQuickStyle" Target="../diagrams/quickStyle4.xml"/><Relationship Id="rId4" Type="http://schemas.openxmlformats.org/officeDocument/2006/relationships/image" Target="../media/image2.png"/><Relationship Id="rId9"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FE62C-15F5-4535-BE9C-42AB9B3DD4C5}"/>
              </a:ext>
            </a:extLst>
          </p:cNvPr>
          <p:cNvSpPr>
            <a:spLocks noGrp="1"/>
          </p:cNvSpPr>
          <p:nvPr>
            <p:ph type="ctrTitle"/>
          </p:nvPr>
        </p:nvSpPr>
        <p:spPr>
          <a:xfrm>
            <a:off x="8201839" y="1454964"/>
            <a:ext cx="3342460" cy="3308840"/>
          </a:xfrm>
        </p:spPr>
        <p:txBody>
          <a:bodyPr>
            <a:normAutofit/>
          </a:bodyPr>
          <a:lstStyle/>
          <a:p>
            <a:pPr>
              <a:lnSpc>
                <a:spcPct val="90000"/>
              </a:lnSpc>
            </a:pPr>
            <a:r>
              <a:rPr lang="en-US" sz="4200"/>
              <a:t>Cybercrime Against Businesses</a:t>
            </a:r>
          </a:p>
        </p:txBody>
      </p:sp>
      <p:sp>
        <p:nvSpPr>
          <p:cNvPr id="3" name="Subtitle 2">
            <a:extLst>
              <a:ext uri="{FF2B5EF4-FFF2-40B4-BE49-F238E27FC236}">
                <a16:creationId xmlns:a16="http://schemas.microsoft.com/office/drawing/2014/main" id="{CB7255DF-64B0-4CAF-A9D7-1D6D79E27C8D}"/>
              </a:ext>
            </a:extLst>
          </p:cNvPr>
          <p:cNvSpPr>
            <a:spLocks noGrp="1"/>
          </p:cNvSpPr>
          <p:nvPr>
            <p:ph type="subTitle" idx="1"/>
          </p:nvPr>
        </p:nvSpPr>
        <p:spPr>
          <a:xfrm>
            <a:off x="8201839" y="4763803"/>
            <a:ext cx="3342460" cy="1464378"/>
          </a:xfrm>
        </p:spPr>
        <p:txBody>
          <a:bodyPr>
            <a:normAutofit/>
          </a:bodyPr>
          <a:lstStyle/>
          <a:p>
            <a:r>
              <a:rPr lang="en-US" sz="1800"/>
              <a:t>Alla Topp</a:t>
            </a:r>
          </a:p>
          <a:p>
            <a:r>
              <a:rPr lang="en-US" sz="1800"/>
              <a:t>MSDS 640 – Data Ethics </a:t>
            </a:r>
          </a:p>
        </p:txBody>
      </p:sp>
      <p:pic>
        <p:nvPicPr>
          <p:cNvPr id="4" name="Picture 3">
            <a:extLst>
              <a:ext uri="{FF2B5EF4-FFF2-40B4-BE49-F238E27FC236}">
                <a16:creationId xmlns:a16="http://schemas.microsoft.com/office/drawing/2014/main" id="{9E923517-097C-47A2-AE15-37EB4D448B43}"/>
              </a:ext>
            </a:extLst>
          </p:cNvPr>
          <p:cNvPicPr>
            <a:picLocks noChangeAspect="1"/>
          </p:cNvPicPr>
          <p:nvPr/>
        </p:nvPicPr>
        <p:blipFill rotWithShape="1">
          <a:blip r:embed="rId3">
            <a:extLst/>
          </a:blip>
          <a:srcRect l="19160" r="7040" b="2"/>
          <a:stretch/>
        </p:blipFill>
        <p:spPr>
          <a:xfrm>
            <a:off x="-1" y="10"/>
            <a:ext cx="7554140" cy="6857990"/>
          </a:xfrm>
          <a:prstGeom prst="rect">
            <a:avLst/>
          </a:prstGeom>
        </p:spPr>
      </p:pic>
    </p:spTree>
    <p:extLst>
      <p:ext uri="{BB962C8B-B14F-4D97-AF65-F5344CB8AC3E}">
        <p14:creationId xmlns:p14="http://schemas.microsoft.com/office/powerpoint/2010/main" val="4265843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9AA3-416B-4F12-8A45-E7F6E6C70727}"/>
              </a:ext>
            </a:extLst>
          </p:cNvPr>
          <p:cNvSpPr>
            <a:spLocks noGrp="1"/>
          </p:cNvSpPr>
          <p:nvPr>
            <p:ph type="title"/>
          </p:nvPr>
        </p:nvSpPr>
        <p:spPr>
          <a:xfrm>
            <a:off x="928296" y="225113"/>
            <a:ext cx="9905998" cy="1478570"/>
          </a:xfrm>
        </p:spPr>
        <p:txBody>
          <a:bodyPr/>
          <a:lstStyle/>
          <a:p>
            <a:pPr algn="ctr"/>
            <a:r>
              <a:rPr lang="en-US" dirty="0"/>
              <a:t>References </a:t>
            </a:r>
          </a:p>
        </p:txBody>
      </p:sp>
      <p:sp>
        <p:nvSpPr>
          <p:cNvPr id="3" name="Content Placeholder 2">
            <a:extLst>
              <a:ext uri="{FF2B5EF4-FFF2-40B4-BE49-F238E27FC236}">
                <a16:creationId xmlns:a16="http://schemas.microsoft.com/office/drawing/2014/main" id="{AF6F4ABF-8DAD-4891-9C33-8585CF6F24F4}"/>
              </a:ext>
            </a:extLst>
          </p:cNvPr>
          <p:cNvSpPr>
            <a:spLocks noGrp="1"/>
          </p:cNvSpPr>
          <p:nvPr>
            <p:ph idx="1"/>
          </p:nvPr>
        </p:nvSpPr>
        <p:spPr>
          <a:xfrm>
            <a:off x="408791" y="1570616"/>
            <a:ext cx="10945009" cy="4606347"/>
          </a:xfrm>
        </p:spPr>
        <p:txBody>
          <a:bodyPr/>
          <a:lstStyle/>
          <a:p>
            <a:pPr marL="0" indent="0" algn="ctr">
              <a:buNone/>
            </a:pPr>
            <a:r>
              <a:rPr lang="en-US" dirty="0"/>
              <a:t>Cybercrime against Businesses, 2005. (n.d.). Retrieved from </a:t>
            </a:r>
            <a:r>
              <a:rPr lang="en-US" dirty="0">
                <a:hlinkClick r:id="rId2"/>
              </a:rPr>
              <a:t>https://www.bjs.gov/index.cfm?ty=pbdetail&amp;iid=769</a:t>
            </a:r>
            <a:r>
              <a:rPr lang="en-US" dirty="0"/>
              <a:t> </a:t>
            </a:r>
          </a:p>
          <a:p>
            <a:endParaRPr lang="en-US" dirty="0"/>
          </a:p>
        </p:txBody>
      </p:sp>
    </p:spTree>
    <p:extLst>
      <p:ext uri="{BB962C8B-B14F-4D97-AF65-F5344CB8AC3E}">
        <p14:creationId xmlns:p14="http://schemas.microsoft.com/office/powerpoint/2010/main" val="188186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BBAA22-8A38-4827-BC5B-B2D43C09F43F}"/>
              </a:ext>
            </a:extLst>
          </p:cNvPr>
          <p:cNvSpPr>
            <a:spLocks noGrp="1"/>
          </p:cNvSpPr>
          <p:nvPr>
            <p:ph type="title"/>
          </p:nvPr>
        </p:nvSpPr>
        <p:spPr>
          <a:xfrm>
            <a:off x="5969867" y="-31686"/>
            <a:ext cx="3521359" cy="1672714"/>
          </a:xfrm>
        </p:spPr>
        <p:txBody>
          <a:bodyPr anchor="ctr">
            <a:normAutofit/>
          </a:bodyPr>
          <a:lstStyle/>
          <a:p>
            <a:pPr algn="ctr"/>
            <a:r>
              <a:rPr lang="en-US" dirty="0"/>
              <a:t>Content </a:t>
            </a:r>
          </a:p>
        </p:txBody>
      </p:sp>
      <p:sp>
        <p:nvSpPr>
          <p:cNvPr id="86" name="Content Placeholder 4">
            <a:extLst>
              <a:ext uri="{FF2B5EF4-FFF2-40B4-BE49-F238E27FC236}">
                <a16:creationId xmlns:a16="http://schemas.microsoft.com/office/drawing/2014/main" id="{40B8F67E-A0A6-44B9-BE6D-030014680629}"/>
              </a:ext>
            </a:extLst>
          </p:cNvPr>
          <p:cNvSpPr>
            <a:spLocks noGrp="1"/>
          </p:cNvSpPr>
          <p:nvPr>
            <p:ph idx="1"/>
          </p:nvPr>
        </p:nvSpPr>
        <p:spPr>
          <a:xfrm>
            <a:off x="5675108" y="804672"/>
            <a:ext cx="6399930" cy="5248657"/>
          </a:xfrm>
        </p:spPr>
        <p:txBody>
          <a:bodyPr anchor="ctr">
            <a:normAutofit/>
          </a:bodyPr>
          <a:lstStyle/>
          <a:p>
            <a:pPr marL="514350" indent="-514350">
              <a:buFont typeface="+mj-lt"/>
              <a:buAutoNum type="arabicPeriod"/>
            </a:pPr>
            <a:r>
              <a:rPr lang="en-US" sz="2400" dirty="0"/>
              <a:t>Description / Purpose</a:t>
            </a:r>
          </a:p>
          <a:p>
            <a:pPr marL="514350" indent="-514350">
              <a:buFont typeface="+mj-lt"/>
              <a:buAutoNum type="arabicPeriod"/>
            </a:pPr>
            <a:r>
              <a:rPr lang="en-US" sz="2400" dirty="0"/>
              <a:t>Ongoing data gathering</a:t>
            </a:r>
          </a:p>
          <a:p>
            <a:pPr marL="514350" indent="-514350">
              <a:buFont typeface="+mj-lt"/>
              <a:buAutoNum type="arabicPeriod"/>
            </a:pPr>
            <a:r>
              <a:rPr lang="en-US" sz="2400" dirty="0"/>
              <a:t>Ethical Issues of the Information Age</a:t>
            </a:r>
          </a:p>
          <a:p>
            <a:pPr marL="514350" indent="-514350">
              <a:buFont typeface="+mj-lt"/>
              <a:buAutoNum type="arabicPeriod"/>
            </a:pPr>
            <a:r>
              <a:rPr lang="en-US" sz="2400" dirty="0"/>
              <a:t>Summary findings of the data collected</a:t>
            </a:r>
          </a:p>
          <a:p>
            <a:pPr marL="514350" indent="-514350">
              <a:buFont typeface="+mj-lt"/>
              <a:buAutoNum type="arabicPeriod"/>
            </a:pPr>
            <a:r>
              <a:rPr lang="en-US" sz="2400" dirty="0"/>
              <a:t>The types of businesses affected the most </a:t>
            </a:r>
          </a:p>
          <a:p>
            <a:pPr marL="514350" indent="-514350">
              <a:buFont typeface="+mj-lt"/>
              <a:buAutoNum type="arabicPeriod"/>
            </a:pPr>
            <a:r>
              <a:rPr lang="en-US" sz="2400" dirty="0"/>
              <a:t>Summary </a:t>
            </a:r>
          </a:p>
          <a:p>
            <a:pPr marL="514350" indent="-514350">
              <a:buFont typeface="+mj-lt"/>
              <a:buAutoNum type="arabicPeriod"/>
            </a:pPr>
            <a:r>
              <a:rPr lang="en-US" sz="2400" dirty="0"/>
              <a:t>References</a:t>
            </a:r>
          </a:p>
        </p:txBody>
      </p:sp>
      <p:pic>
        <p:nvPicPr>
          <p:cNvPr id="3" name="Picture 2">
            <a:extLst>
              <a:ext uri="{FF2B5EF4-FFF2-40B4-BE49-F238E27FC236}">
                <a16:creationId xmlns:a16="http://schemas.microsoft.com/office/drawing/2014/main" id="{9F0F20EB-6040-4F97-B736-9DF5E2E915F6}"/>
              </a:ext>
            </a:extLst>
          </p:cNvPr>
          <p:cNvPicPr>
            <a:picLocks noChangeAspect="1"/>
          </p:cNvPicPr>
          <p:nvPr/>
        </p:nvPicPr>
        <p:blipFill>
          <a:blip r:embed="rId3"/>
          <a:stretch>
            <a:fillRect/>
          </a:stretch>
        </p:blipFill>
        <p:spPr>
          <a:xfrm>
            <a:off x="456272" y="1641028"/>
            <a:ext cx="4916933" cy="3277955"/>
          </a:xfrm>
          <a:prstGeom prst="rect">
            <a:avLst/>
          </a:prstGeom>
        </p:spPr>
      </p:pic>
    </p:spTree>
    <p:extLst>
      <p:ext uri="{BB962C8B-B14F-4D97-AF65-F5344CB8AC3E}">
        <p14:creationId xmlns:p14="http://schemas.microsoft.com/office/powerpoint/2010/main" val="120094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454F-624F-4867-98F6-ED5817F5654F}"/>
              </a:ext>
            </a:extLst>
          </p:cNvPr>
          <p:cNvSpPr>
            <a:spLocks noGrp="1"/>
          </p:cNvSpPr>
          <p:nvPr>
            <p:ph type="title"/>
          </p:nvPr>
        </p:nvSpPr>
        <p:spPr>
          <a:xfrm>
            <a:off x="2984216" y="-96320"/>
            <a:ext cx="5384708" cy="894387"/>
          </a:xfrm>
        </p:spPr>
        <p:txBody>
          <a:bodyPr vert="horz" lIns="91440" tIns="45720" rIns="91440" bIns="45720" rtlCol="0" anchor="b">
            <a:normAutofit/>
          </a:bodyPr>
          <a:lstStyle/>
          <a:p>
            <a:pPr algn="ctr"/>
            <a:r>
              <a:rPr lang="en-US" sz="3600" b="1" dirty="0"/>
              <a:t>Description/Purpose</a:t>
            </a:r>
          </a:p>
        </p:txBody>
      </p:sp>
      <p:graphicFrame>
        <p:nvGraphicFramePr>
          <p:cNvPr id="5" name="Content Placeholder 2">
            <a:extLst>
              <a:ext uri="{FF2B5EF4-FFF2-40B4-BE49-F238E27FC236}">
                <a16:creationId xmlns:a16="http://schemas.microsoft.com/office/drawing/2014/main" id="{C005F2AE-37F3-497C-92E3-12E9B3656875}"/>
              </a:ext>
            </a:extLst>
          </p:cNvPr>
          <p:cNvGraphicFramePr>
            <a:graphicFrameLocks noGrp="1"/>
          </p:cNvGraphicFramePr>
          <p:nvPr>
            <p:ph idx="1"/>
            <p:extLst>
              <p:ext uri="{D42A27DB-BD31-4B8C-83A1-F6EECF244321}">
                <p14:modId xmlns:p14="http://schemas.microsoft.com/office/powerpoint/2010/main" val="519651312"/>
              </p:ext>
            </p:extLst>
          </p:nvPr>
        </p:nvGraphicFramePr>
        <p:xfrm>
          <a:off x="510364" y="1141405"/>
          <a:ext cx="11100390" cy="5365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5356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40F6-2246-4C59-A77D-408392AC8265}"/>
              </a:ext>
            </a:extLst>
          </p:cNvPr>
          <p:cNvSpPr>
            <a:spLocks noGrp="1"/>
          </p:cNvSpPr>
          <p:nvPr>
            <p:ph type="title"/>
          </p:nvPr>
        </p:nvSpPr>
        <p:spPr>
          <a:xfrm>
            <a:off x="1363482" y="0"/>
            <a:ext cx="9060678" cy="1478570"/>
          </a:xfrm>
        </p:spPr>
        <p:txBody>
          <a:bodyPr>
            <a:normAutofit/>
          </a:bodyPr>
          <a:lstStyle/>
          <a:p>
            <a:pPr algn="ctr"/>
            <a:r>
              <a:rPr lang="en-US" sz="3600" dirty="0">
                <a:solidFill>
                  <a:schemeClr val="bg1"/>
                </a:solidFill>
              </a:rPr>
              <a:t>Ongoing data gathering</a:t>
            </a:r>
            <a:br>
              <a:rPr lang="en-US" sz="3200" dirty="0"/>
            </a:br>
            <a:endParaRPr lang="en-US" sz="3200" dirty="0"/>
          </a:p>
        </p:txBody>
      </p:sp>
      <p:sp>
        <p:nvSpPr>
          <p:cNvPr id="3" name="Content Placeholder 2">
            <a:extLst>
              <a:ext uri="{FF2B5EF4-FFF2-40B4-BE49-F238E27FC236}">
                <a16:creationId xmlns:a16="http://schemas.microsoft.com/office/drawing/2014/main" id="{1F1F1E42-7A66-4571-B58B-0170D26AB9B6}"/>
              </a:ext>
            </a:extLst>
          </p:cNvPr>
          <p:cNvSpPr>
            <a:spLocks noGrp="1"/>
          </p:cNvSpPr>
          <p:nvPr>
            <p:ph idx="1"/>
          </p:nvPr>
        </p:nvSpPr>
        <p:spPr>
          <a:xfrm>
            <a:off x="1141412" y="2249487"/>
            <a:ext cx="4459287" cy="3965046"/>
          </a:xfrm>
        </p:spPr>
        <p:txBody>
          <a:bodyPr>
            <a:normAutofit/>
          </a:bodyPr>
          <a:lstStyle/>
          <a:p>
            <a:pPr marL="0" indent="0">
              <a:lnSpc>
                <a:spcPct val="110000"/>
              </a:lnSpc>
              <a:buNone/>
            </a:pPr>
            <a:endParaRPr lang="en-US" sz="1400" dirty="0"/>
          </a:p>
          <a:p>
            <a:pPr marL="0" indent="0">
              <a:lnSpc>
                <a:spcPct val="110000"/>
              </a:lnSpc>
              <a:buNone/>
            </a:pPr>
            <a:endParaRPr lang="en-US" sz="1400" dirty="0"/>
          </a:p>
        </p:txBody>
      </p:sp>
      <p:graphicFrame>
        <p:nvGraphicFramePr>
          <p:cNvPr id="6" name="Diagram 5">
            <a:extLst>
              <a:ext uri="{FF2B5EF4-FFF2-40B4-BE49-F238E27FC236}">
                <a16:creationId xmlns:a16="http://schemas.microsoft.com/office/drawing/2014/main" id="{8D733824-8F52-4F2C-ACC4-7937D0B68304}"/>
              </a:ext>
            </a:extLst>
          </p:cNvPr>
          <p:cNvGraphicFramePr/>
          <p:nvPr>
            <p:extLst>
              <p:ext uri="{D42A27DB-BD31-4B8C-83A1-F6EECF244321}">
                <p14:modId xmlns:p14="http://schemas.microsoft.com/office/powerpoint/2010/main" val="1773974990"/>
              </p:ext>
            </p:extLst>
          </p:nvPr>
        </p:nvGraphicFramePr>
        <p:xfrm>
          <a:off x="938480" y="1240836"/>
          <a:ext cx="10315040" cy="59823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4" name="Diagram 3">
            <a:extLst>
              <a:ext uri="{FF2B5EF4-FFF2-40B4-BE49-F238E27FC236}">
                <a16:creationId xmlns:a16="http://schemas.microsoft.com/office/drawing/2014/main" id="{17B5457A-66D1-4C21-88F9-A3CEC9FF09E3}"/>
              </a:ext>
            </a:extLst>
          </p:cNvPr>
          <p:cNvGraphicFramePr/>
          <p:nvPr>
            <p:extLst>
              <p:ext uri="{D42A27DB-BD31-4B8C-83A1-F6EECF244321}">
                <p14:modId xmlns:p14="http://schemas.microsoft.com/office/powerpoint/2010/main" val="1356859949"/>
              </p:ext>
            </p:extLst>
          </p:nvPr>
        </p:nvGraphicFramePr>
        <p:xfrm>
          <a:off x="154616" y="1589853"/>
          <a:ext cx="11478409" cy="489749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8" name="TextBox 7">
            <a:extLst>
              <a:ext uri="{FF2B5EF4-FFF2-40B4-BE49-F238E27FC236}">
                <a16:creationId xmlns:a16="http://schemas.microsoft.com/office/drawing/2014/main" id="{1F757F86-0B4B-4D27-BA8B-4861A5637550}"/>
              </a:ext>
            </a:extLst>
          </p:cNvPr>
          <p:cNvSpPr txBox="1"/>
          <p:nvPr/>
        </p:nvSpPr>
        <p:spPr>
          <a:xfrm>
            <a:off x="-313947" y="1532890"/>
            <a:ext cx="12415534" cy="1292662"/>
          </a:xfrm>
          <a:prstGeom prst="rect">
            <a:avLst/>
          </a:prstGeom>
          <a:noFill/>
        </p:spPr>
        <p:txBody>
          <a:bodyPr wrap="square" rtlCol="0">
            <a:spAutoFit/>
          </a:bodyPr>
          <a:lstStyle/>
          <a:p>
            <a:pPr lvl="0" algn="ctr" defTabSz="914400">
              <a:defRPr/>
            </a:pPr>
            <a:r>
              <a:rPr lang="en-US" sz="2000" dirty="0">
                <a:solidFill>
                  <a:schemeClr val="bg1"/>
                </a:solidFill>
              </a:rPr>
              <a:t>The National Computer Security Survey provides the nation’s first large-scale measure of cybercrime.  NCSS</a:t>
            </a:r>
            <a:r>
              <a:rPr lang="en-US" sz="2000" b="1" dirty="0">
                <a:solidFill>
                  <a:schemeClr val="bg1"/>
                </a:solidFill>
              </a:rPr>
              <a:t> </a:t>
            </a:r>
            <a:r>
              <a:rPr lang="en-US" sz="2000" dirty="0">
                <a:solidFill>
                  <a:schemeClr val="bg1"/>
                </a:solidFill>
              </a:rPr>
              <a:t>documents the nature, prevalence, and impact of cyber intrusions against businesses in the United States. It examines three general types of cybercrime:</a:t>
            </a:r>
          </a:p>
          <a:p>
            <a:endParaRPr lang="en-US" dirty="0"/>
          </a:p>
        </p:txBody>
      </p:sp>
    </p:spTree>
    <p:extLst>
      <p:ext uri="{BB962C8B-B14F-4D97-AF65-F5344CB8AC3E}">
        <p14:creationId xmlns:p14="http://schemas.microsoft.com/office/powerpoint/2010/main" val="239400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A085689-791F-4B8F-9F30-12415B97D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AA3FED7F-6821-47C0-A464-E9278B2412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8F54B2FB-3F54-4350-8D1B-F86D677CA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561B34F5-88E5-4711-BC16-3005C29AD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4F3661D0-2268-4D3E-88BA-0647BCBE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DDB56DB5-0324-4F79-9AB8-CB18C1DC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0795614-E8F2-43E9-9AA7-CCE87F41D36C}"/>
              </a:ext>
            </a:extLst>
          </p:cNvPr>
          <p:cNvSpPr>
            <a:spLocks noGrp="1"/>
          </p:cNvSpPr>
          <p:nvPr>
            <p:ph type="title"/>
          </p:nvPr>
        </p:nvSpPr>
        <p:spPr>
          <a:xfrm>
            <a:off x="1068388" y="32381"/>
            <a:ext cx="9451711" cy="1306858"/>
          </a:xfrm>
        </p:spPr>
        <p:txBody>
          <a:bodyPr vert="horz" lIns="91440" tIns="45720" rIns="91440" bIns="45720" rtlCol="0" anchor="b">
            <a:normAutofit fontScale="90000"/>
          </a:bodyPr>
          <a:lstStyle/>
          <a:p>
            <a:pPr algn="ctr"/>
            <a:r>
              <a:rPr lang="en-US" sz="4400" dirty="0"/>
              <a:t>Ethical Issues of the</a:t>
            </a:r>
            <a:br>
              <a:rPr lang="en-US" sz="4400" dirty="0"/>
            </a:br>
            <a:r>
              <a:rPr lang="en-US" sz="4400" dirty="0"/>
              <a:t>Information Age</a:t>
            </a:r>
          </a:p>
        </p:txBody>
      </p:sp>
      <p:sp>
        <p:nvSpPr>
          <p:cNvPr id="22" name="Rectangle 21">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BFD8829-FBAD-4363-86F3-D978F18AF98C}"/>
              </a:ext>
            </a:extLst>
          </p:cNvPr>
          <p:cNvGraphicFramePr>
            <a:graphicFrameLocks noGrp="1"/>
          </p:cNvGraphicFramePr>
          <p:nvPr>
            <p:ph idx="1"/>
            <p:extLst>
              <p:ext uri="{D42A27DB-BD31-4B8C-83A1-F6EECF244321}">
                <p14:modId xmlns:p14="http://schemas.microsoft.com/office/powerpoint/2010/main" val="3213675869"/>
              </p:ext>
            </p:extLst>
          </p:nvPr>
        </p:nvGraphicFramePr>
        <p:xfrm>
          <a:off x="518368" y="1600200"/>
          <a:ext cx="10706986" cy="48265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3" name="Picture 2">
            <a:extLst>
              <a:ext uri="{FF2B5EF4-FFF2-40B4-BE49-F238E27FC236}">
                <a16:creationId xmlns:a16="http://schemas.microsoft.com/office/drawing/2014/main" id="{AE2DF88E-2F82-4650-BC59-E57381A8A33D}"/>
              </a:ext>
            </a:extLst>
          </p:cNvPr>
          <p:cNvPicPr>
            <a:picLocks noChangeAspect="1"/>
          </p:cNvPicPr>
          <p:nvPr/>
        </p:nvPicPr>
        <p:blipFill>
          <a:blip r:embed="rId13"/>
          <a:stretch>
            <a:fillRect/>
          </a:stretch>
        </p:blipFill>
        <p:spPr>
          <a:xfrm>
            <a:off x="7999412" y="4329505"/>
            <a:ext cx="3439908" cy="1932791"/>
          </a:xfrm>
          <a:prstGeom prst="rect">
            <a:avLst/>
          </a:prstGeom>
        </p:spPr>
      </p:pic>
    </p:spTree>
    <p:extLst>
      <p:ext uri="{BB962C8B-B14F-4D97-AF65-F5344CB8AC3E}">
        <p14:creationId xmlns:p14="http://schemas.microsoft.com/office/powerpoint/2010/main" val="2225943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CE6A3-3B17-4CA7-94F5-A7C2DC36B2EB}"/>
              </a:ext>
            </a:extLst>
          </p:cNvPr>
          <p:cNvSpPr>
            <a:spLocks noGrp="1"/>
          </p:cNvSpPr>
          <p:nvPr>
            <p:ph type="title"/>
          </p:nvPr>
        </p:nvSpPr>
        <p:spPr>
          <a:xfrm>
            <a:off x="838200" y="1"/>
            <a:ext cx="9626600" cy="995680"/>
          </a:xfrm>
        </p:spPr>
        <p:txBody>
          <a:bodyPr>
            <a:normAutofit/>
          </a:bodyPr>
          <a:lstStyle/>
          <a:p>
            <a:pPr algn="ctr"/>
            <a:r>
              <a:rPr lang="en-US" dirty="0"/>
              <a:t>Statistics</a:t>
            </a:r>
          </a:p>
        </p:txBody>
      </p:sp>
      <p:graphicFrame>
        <p:nvGraphicFramePr>
          <p:cNvPr id="4" name="Diagram 3">
            <a:extLst>
              <a:ext uri="{FF2B5EF4-FFF2-40B4-BE49-F238E27FC236}">
                <a16:creationId xmlns:a16="http://schemas.microsoft.com/office/drawing/2014/main" id="{46F4C38C-A6B2-42CE-A4A3-23A83DE32727}"/>
              </a:ext>
            </a:extLst>
          </p:cNvPr>
          <p:cNvGraphicFramePr/>
          <p:nvPr>
            <p:extLst>
              <p:ext uri="{D42A27DB-BD31-4B8C-83A1-F6EECF244321}">
                <p14:modId xmlns:p14="http://schemas.microsoft.com/office/powerpoint/2010/main" val="1361068530"/>
              </p:ext>
            </p:extLst>
          </p:nvPr>
        </p:nvGraphicFramePr>
        <p:xfrm>
          <a:off x="300446" y="1207839"/>
          <a:ext cx="11599817" cy="4405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639F2527-D056-4F94-B8E8-4D6717097614}"/>
              </a:ext>
            </a:extLst>
          </p:cNvPr>
          <p:cNvSpPr/>
          <p:nvPr/>
        </p:nvSpPr>
        <p:spPr>
          <a:xfrm>
            <a:off x="3829567" y="732428"/>
            <a:ext cx="4532866" cy="369332"/>
          </a:xfrm>
          <a:prstGeom prst="rect">
            <a:avLst/>
          </a:prstGeom>
        </p:spPr>
        <p:txBody>
          <a:bodyPr wrap="square">
            <a:spAutoFit/>
          </a:bodyPr>
          <a:lstStyle/>
          <a:p>
            <a:r>
              <a:rPr lang="en-US" dirty="0"/>
              <a:t>In 2005, among 7,818 businesses </a:t>
            </a:r>
          </a:p>
        </p:txBody>
      </p:sp>
      <p:sp>
        <p:nvSpPr>
          <p:cNvPr id="7" name="Rectangle 6">
            <a:extLst>
              <a:ext uri="{FF2B5EF4-FFF2-40B4-BE49-F238E27FC236}">
                <a16:creationId xmlns:a16="http://schemas.microsoft.com/office/drawing/2014/main" id="{9A932707-59F9-4DA3-835F-9288E87EE23A}"/>
              </a:ext>
            </a:extLst>
          </p:cNvPr>
          <p:cNvSpPr/>
          <p:nvPr/>
        </p:nvSpPr>
        <p:spPr>
          <a:xfrm>
            <a:off x="905435" y="6016178"/>
            <a:ext cx="10381129" cy="646331"/>
          </a:xfrm>
          <a:prstGeom prst="rect">
            <a:avLst/>
          </a:prstGeom>
        </p:spPr>
        <p:txBody>
          <a:bodyPr wrap="square">
            <a:spAutoFit/>
          </a:bodyPr>
          <a:lstStyle/>
          <a:p>
            <a:r>
              <a:rPr lang="en-US" dirty="0"/>
              <a:t>The monetary loss for these businesses totaled $867 million in 2005. Cyber theft accounted for more than half of the loss ($450 million). Cyber attacks cost businesses $314 million. </a:t>
            </a:r>
          </a:p>
        </p:txBody>
      </p:sp>
    </p:spTree>
    <p:extLst>
      <p:ext uri="{BB962C8B-B14F-4D97-AF65-F5344CB8AC3E}">
        <p14:creationId xmlns:p14="http://schemas.microsoft.com/office/powerpoint/2010/main" val="288909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DF416-7B4A-488D-838C-8B007AF19AF7}"/>
              </a:ext>
            </a:extLst>
          </p:cNvPr>
          <p:cNvSpPr>
            <a:spLocks noGrp="1"/>
          </p:cNvSpPr>
          <p:nvPr>
            <p:ph type="title"/>
          </p:nvPr>
        </p:nvSpPr>
        <p:spPr>
          <a:xfrm>
            <a:off x="813391" y="489098"/>
            <a:ext cx="9905998" cy="1478570"/>
          </a:xfrm>
        </p:spPr>
        <p:txBody>
          <a:bodyPr>
            <a:normAutofit/>
          </a:bodyPr>
          <a:lstStyle/>
          <a:p>
            <a:pPr algn="ctr"/>
            <a:r>
              <a:rPr lang="en-US" sz="3600" dirty="0"/>
              <a:t>The types of businesses affected the most</a:t>
            </a:r>
          </a:p>
        </p:txBody>
      </p:sp>
      <p:pic>
        <p:nvPicPr>
          <p:cNvPr id="7" name="Content Placeholder 6">
            <a:extLst>
              <a:ext uri="{FF2B5EF4-FFF2-40B4-BE49-F238E27FC236}">
                <a16:creationId xmlns:a16="http://schemas.microsoft.com/office/drawing/2014/main" id="{44D8CCF4-19E6-4DC2-BB59-8B0BEDCC3AD3}"/>
              </a:ext>
            </a:extLst>
          </p:cNvPr>
          <p:cNvPicPr>
            <a:picLocks noGrp="1" noChangeAspect="1"/>
          </p:cNvPicPr>
          <p:nvPr>
            <p:ph idx="1"/>
          </p:nvPr>
        </p:nvPicPr>
        <p:blipFill rotWithShape="1">
          <a:blip r:embed="rId3"/>
          <a:srcRect r="1382" b="4217"/>
          <a:stretch/>
        </p:blipFill>
        <p:spPr>
          <a:xfrm>
            <a:off x="1143002" y="2957138"/>
            <a:ext cx="9905998" cy="3013356"/>
          </a:xfrm>
          <a:prstGeom prst="rect">
            <a:avLst/>
          </a:prstGeom>
        </p:spPr>
      </p:pic>
      <p:pic>
        <p:nvPicPr>
          <p:cNvPr id="8" name="Picture 7">
            <a:extLst>
              <a:ext uri="{FF2B5EF4-FFF2-40B4-BE49-F238E27FC236}">
                <a16:creationId xmlns:a16="http://schemas.microsoft.com/office/drawing/2014/main" id="{3BE90AE5-2B4C-4734-8BB3-1381AB36BA30}"/>
              </a:ext>
            </a:extLst>
          </p:cNvPr>
          <p:cNvPicPr>
            <a:picLocks noChangeAspect="1"/>
          </p:cNvPicPr>
          <p:nvPr/>
        </p:nvPicPr>
        <p:blipFill rotWithShape="1">
          <a:blip r:embed="rId4"/>
          <a:srcRect r="2359"/>
          <a:stretch/>
        </p:blipFill>
        <p:spPr>
          <a:xfrm>
            <a:off x="1143001" y="1478569"/>
            <a:ext cx="9905997" cy="1478569"/>
          </a:xfrm>
          <a:prstGeom prst="rect">
            <a:avLst/>
          </a:prstGeom>
        </p:spPr>
      </p:pic>
    </p:spTree>
    <p:extLst>
      <p:ext uri="{BB962C8B-B14F-4D97-AF65-F5344CB8AC3E}">
        <p14:creationId xmlns:p14="http://schemas.microsoft.com/office/powerpoint/2010/main" val="1703001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9" name="Rectangle 18">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9E4B485-97F9-4E25-B502-8CD0A27CE24A}"/>
              </a:ext>
            </a:extLst>
          </p:cNvPr>
          <p:cNvSpPr>
            <a:spLocks noGrp="1"/>
          </p:cNvSpPr>
          <p:nvPr>
            <p:ph type="title"/>
          </p:nvPr>
        </p:nvSpPr>
        <p:spPr>
          <a:xfrm>
            <a:off x="7809955" y="1325880"/>
            <a:ext cx="4217422" cy="3066507"/>
          </a:xfrm>
        </p:spPr>
        <p:txBody>
          <a:bodyPr vert="horz" lIns="91440" tIns="45720" rIns="91440" bIns="45720" rtlCol="0" anchor="b">
            <a:noAutofit/>
          </a:bodyPr>
          <a:lstStyle/>
          <a:p>
            <a:pPr algn="ctr"/>
            <a:r>
              <a:rPr lang="en-US" sz="3600" dirty="0"/>
              <a:t>Additional cyber facts and statistics nowadays</a:t>
            </a:r>
          </a:p>
        </p:txBody>
      </p:sp>
      <p:sp>
        <p:nvSpPr>
          <p:cNvPr id="21" name="Rectangle 20">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5"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Content Placeholder 3">
            <a:extLst>
              <a:ext uri="{FF2B5EF4-FFF2-40B4-BE49-F238E27FC236}">
                <a16:creationId xmlns:a16="http://schemas.microsoft.com/office/drawing/2014/main" id="{369E35C6-D40F-435A-A52A-BFDE8DB1B0B3}"/>
              </a:ext>
            </a:extLst>
          </p:cNvPr>
          <p:cNvPicPr>
            <a:picLocks noGrp="1" noChangeAspect="1"/>
          </p:cNvPicPr>
          <p:nvPr>
            <p:ph idx="1"/>
          </p:nvPr>
        </p:nvPicPr>
        <p:blipFill>
          <a:blip r:embed="rId8"/>
          <a:stretch>
            <a:fillRect/>
          </a:stretch>
        </p:blipFill>
        <p:spPr>
          <a:xfrm>
            <a:off x="324639" y="18824"/>
            <a:ext cx="6812957" cy="6812957"/>
          </a:xfrm>
          <a:prstGeom prst="rect">
            <a:avLst/>
          </a:prstGeom>
          <a:effectLst/>
        </p:spPr>
      </p:pic>
    </p:spTree>
    <p:extLst>
      <p:ext uri="{BB962C8B-B14F-4D97-AF65-F5344CB8AC3E}">
        <p14:creationId xmlns:p14="http://schemas.microsoft.com/office/powerpoint/2010/main" val="4079229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13DB-7518-4323-A460-7A6519C0471E}"/>
              </a:ext>
            </a:extLst>
          </p:cNvPr>
          <p:cNvSpPr>
            <a:spLocks noGrp="1"/>
          </p:cNvSpPr>
          <p:nvPr>
            <p:ph type="title"/>
          </p:nvPr>
        </p:nvSpPr>
        <p:spPr>
          <a:xfrm>
            <a:off x="648930" y="352820"/>
            <a:ext cx="9252154" cy="1223983"/>
          </a:xfrm>
        </p:spPr>
        <p:txBody>
          <a:bodyPr>
            <a:normAutofit/>
          </a:bodyPr>
          <a:lstStyle/>
          <a:p>
            <a:r>
              <a:rPr lang="en-US" dirty="0"/>
              <a:t>Summary</a:t>
            </a:r>
          </a:p>
        </p:txBody>
      </p:sp>
      <p:sp>
        <p:nvSpPr>
          <p:cNvPr id="3" name="Content Placeholder 2">
            <a:extLst>
              <a:ext uri="{FF2B5EF4-FFF2-40B4-BE49-F238E27FC236}">
                <a16:creationId xmlns:a16="http://schemas.microsoft.com/office/drawing/2014/main" id="{49B2BB8B-8FBD-446F-BBD4-28C34A2B7CB8}"/>
              </a:ext>
            </a:extLst>
          </p:cNvPr>
          <p:cNvSpPr>
            <a:spLocks noGrp="1"/>
          </p:cNvSpPr>
          <p:nvPr>
            <p:ph idx="1"/>
          </p:nvPr>
        </p:nvSpPr>
        <p:spPr>
          <a:xfrm>
            <a:off x="6296298" y="1576802"/>
            <a:ext cx="5695406" cy="5046067"/>
          </a:xfrm>
        </p:spPr>
        <p:txBody>
          <a:bodyPr>
            <a:normAutofit/>
          </a:bodyPr>
          <a:lstStyle/>
          <a:p>
            <a:pPr marL="0" indent="0" algn="ctr">
              <a:lnSpc>
                <a:spcPct val="90000"/>
              </a:lnSpc>
              <a:buNone/>
            </a:pPr>
            <a:r>
              <a:rPr lang="en-US" sz="2400" dirty="0"/>
              <a:t>Cybercrime is already a big problem all over the world—and it's growing fast.  We can see that a large amount of businesses suffer from cyberattacks every day.  NCSS is gathering information on cybercrime and  examines it to prevent it from happening. Ethical and privacy issues play a big role in causing cybercrimes because information security is in people`s hands, and it should be a priority among businesses. </a:t>
            </a:r>
          </a:p>
        </p:txBody>
      </p:sp>
      <p:pic>
        <p:nvPicPr>
          <p:cNvPr id="5" name="Picture 4">
            <a:extLst>
              <a:ext uri="{FF2B5EF4-FFF2-40B4-BE49-F238E27FC236}">
                <a16:creationId xmlns:a16="http://schemas.microsoft.com/office/drawing/2014/main" id="{B6C8616A-D339-4B9B-B055-8485BCFD1485}"/>
              </a:ext>
            </a:extLst>
          </p:cNvPr>
          <p:cNvPicPr>
            <a:picLocks noChangeAspect="1"/>
          </p:cNvPicPr>
          <p:nvPr/>
        </p:nvPicPr>
        <p:blipFill rotWithShape="1">
          <a:blip r:embed="rId3"/>
          <a:srcRect r="2559" b="-2"/>
          <a:stretch/>
        </p:blipFill>
        <p:spPr>
          <a:xfrm>
            <a:off x="648930" y="2052213"/>
            <a:ext cx="545162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3184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712</Words>
  <Application>Microsoft Office PowerPoint</Application>
  <PresentationFormat>Widescreen</PresentationFormat>
  <Paragraphs>55</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Cybercrime Against Businesses</vt:lpstr>
      <vt:lpstr>Content </vt:lpstr>
      <vt:lpstr>Description/Purpose</vt:lpstr>
      <vt:lpstr>Ongoing data gathering </vt:lpstr>
      <vt:lpstr>Ethical Issues of the Information Age</vt:lpstr>
      <vt:lpstr>Statistics</vt:lpstr>
      <vt:lpstr>The types of businesses affected the most</vt:lpstr>
      <vt:lpstr>Additional cyber facts and statistics nowadays</vt:lpstr>
      <vt:lpstr>Summary</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Cybercrime Against Businesses</dc:title>
  <dc:creator>Alla Topp</dc:creator>
  <cp:lastModifiedBy>Alla Topp</cp:lastModifiedBy>
  <cp:revision>3</cp:revision>
  <dcterms:created xsi:type="dcterms:W3CDTF">2019-06-08T20:14:29Z</dcterms:created>
  <dcterms:modified xsi:type="dcterms:W3CDTF">2019-06-08T20:32:24Z</dcterms:modified>
</cp:coreProperties>
</file>