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Raleway"/>
      <p:regular r:id="rId37"/>
      <p:bold r:id="rId38"/>
      <p:italic r:id="rId39"/>
      <p:boldItalic r:id="rId40"/>
    </p:embeddedFont>
    <p:embeddedFont>
      <p:font typeface="Roboto"/>
      <p:regular r:id="rId41"/>
      <p:bold r:id="rId42"/>
      <p:italic r:id="rId43"/>
      <p:boldItalic r:id="rId44"/>
    </p:embeddedFont>
    <p:embeddedFont>
      <p:font typeface="Lato"/>
      <p:regular r:id="rId45"/>
      <p:bold r:id="rId46"/>
      <p:italic r:id="rId47"/>
      <p:boldItalic r:id="rId48"/>
    </p:embeddedFont>
    <p:embeddedFont>
      <p:font typeface="Raleway Thin"/>
      <p:bold r:id="rId49"/>
      <p:boldItalic r:id="rId50"/>
    </p:embeddedFont>
    <p:embeddedFont>
      <p:font typeface="Playfair Display Regular"/>
      <p:bold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675837D-C831-481E-84BA-040C051B2CA2}">
  <a:tblStyle styleId="{A675837D-C831-481E-84BA-040C051B2CA2}"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boldItalic.fntdata"/><Relationship Id="rId42" Type="http://schemas.openxmlformats.org/officeDocument/2006/relationships/font" Target="fonts/Roboto-bold.fntdata"/><Relationship Id="rId41" Type="http://schemas.openxmlformats.org/officeDocument/2006/relationships/font" Target="fonts/Roboto-regular.fntdata"/><Relationship Id="rId44" Type="http://schemas.openxmlformats.org/officeDocument/2006/relationships/font" Target="fonts/Roboto-boldItalic.fntdata"/><Relationship Id="rId43" Type="http://schemas.openxmlformats.org/officeDocument/2006/relationships/font" Target="fonts/Roboto-italic.fntdata"/><Relationship Id="rId46" Type="http://schemas.openxmlformats.org/officeDocument/2006/relationships/font" Target="fonts/Lato-bold.fntdata"/><Relationship Id="rId45"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Lato-boldItalic.fntdata"/><Relationship Id="rId47" Type="http://schemas.openxmlformats.org/officeDocument/2006/relationships/font" Target="fonts/Lato-italic.fntdata"/><Relationship Id="rId49" Type="http://schemas.openxmlformats.org/officeDocument/2006/relationships/font" Target="fonts/RalewayThin-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font" Target="fonts/Raleway-regular.fntdata"/><Relationship Id="rId36" Type="http://schemas.openxmlformats.org/officeDocument/2006/relationships/slide" Target="slides/slide30.xml"/><Relationship Id="rId39" Type="http://schemas.openxmlformats.org/officeDocument/2006/relationships/font" Target="fonts/Raleway-italic.fntdata"/><Relationship Id="rId38" Type="http://schemas.openxmlformats.org/officeDocument/2006/relationships/font" Target="fonts/Raleway-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PlayfairDisplayRegular-bold.fntdata"/><Relationship Id="rId50" Type="http://schemas.openxmlformats.org/officeDocument/2006/relationships/font" Target="fonts/RalewayThin-boldItalic.fntdata"/><Relationship Id="rId52" Type="http://schemas.openxmlformats.org/officeDocument/2006/relationships/font" Target="fonts/PlayfairDisplayRegular-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patrick</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7765f23567_9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765f23567_9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Kevin presents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7765f23567_4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765f23567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Justin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7765f23567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765f23567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should add the R correlation factor here. It’s most likely going to be extremely low…</a:t>
            </a:r>
            <a:endParaRPr/>
          </a:p>
          <a:p>
            <a:pPr indent="0" lvl="0" marL="0" rtl="0" algn="l">
              <a:spcBef>
                <a:spcPts val="0"/>
              </a:spcBef>
              <a:spcAft>
                <a:spcPts val="0"/>
              </a:spcAft>
              <a:buNone/>
            </a:pPr>
            <a:r>
              <a:rPr lang="en"/>
              <a:t>Zoe and Jenny and patrick</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7765f23567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765f23567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Zoe and Jenny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7765f23567_4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765f23567_4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Jenny, patrick for the </a:t>
            </a:r>
            <a:r>
              <a:rPr lang="en"/>
              <a:t>negligible</a:t>
            </a:r>
            <a:r>
              <a:rPr lang="en"/>
              <a:t> point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7765f23567_9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765f23567_9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malem</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7765f2356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765f2356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Zoe and patrick</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801bf8ff42_6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801bf8ff42_6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Jenny and Alex</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84a2027ee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84a2027ee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Zoe and Jenny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84a2027ee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84a2027ee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Patrick,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4a2027a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4a2027a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People presenting this slide: Patrick(hypothesis), Zoe(</a:t>
            </a:r>
            <a:r>
              <a:rPr lang="en"/>
              <a:t>explanation</a:t>
            </a:r>
            <a:r>
              <a:rPr lang="en"/>
              <a:t>)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84a2027eec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4a2027eec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Alejandro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84a2027eec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84a2027eec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Justin,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7765f23567_9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7765f23567_9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Patrick and Alex</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84a2027a5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84a2027a5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Alejandro</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801bf8ff42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801bf8ff42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Alejandro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801bf8ff42_1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801bf8ff42_1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alejandro</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84a2027a5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84a2027a5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t>I think we can mention how marijuana had more people so even though the percentage was low, users were high</a:t>
            </a:r>
            <a:endParaRPr sz="1300"/>
          </a:p>
          <a:p>
            <a:pPr indent="0" lvl="0" marL="0" rtl="0" algn="l">
              <a:lnSpc>
                <a:spcPct val="115000"/>
              </a:lnSpc>
              <a:spcBef>
                <a:spcPts val="1600"/>
              </a:spcBef>
              <a:spcAft>
                <a:spcPts val="1600"/>
              </a:spcAft>
              <a:buNone/>
            </a:pPr>
            <a:r>
              <a:rPr lang="en" sz="1300"/>
              <a:t>Zoe, Malem</a:t>
            </a:r>
            <a:endParaRPr sz="13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84a2027a5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84a2027a5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Justin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7765f23567_9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765f23567_9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Jenny</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52f90219cd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52f90219cd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Malem and Alex</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7765f23567_9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765f23567_9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People presenting this slide: Jenny</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84a2027a5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84a2027a5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7765f23567_9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765f23567_9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malem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7765f23567_9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765f23567_9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Talks about new users each year compared to life time. There was a dip in drugs due to 2008 recession</a:t>
            </a:r>
            <a:endParaRPr/>
          </a:p>
          <a:p>
            <a:pPr indent="0" lvl="0" marL="0" rtl="0" algn="l">
              <a:spcBef>
                <a:spcPts val="0"/>
              </a:spcBef>
              <a:spcAft>
                <a:spcPts val="0"/>
              </a:spcAft>
              <a:buNone/>
            </a:pPr>
            <a:r>
              <a:rPr lang="en"/>
              <a:t>People presenting- Justin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84f5f993da_1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4f5f993da_1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Whos presenting;  justin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7765f23567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765f23567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Justin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84f5f993d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4f5f993d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Whos presenting- kevin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7765f23567_9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765f23567_9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kevin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4.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www.samhsa.gov/data/sites/default/files/NSDUH-DetTabs-2016/NSDUH-DetTabs-2016.pdf" TargetMode="External"/><Relationship Id="rId4" Type="http://schemas.openxmlformats.org/officeDocument/2006/relationships/hyperlink" Target="https://datacenter.kidscount.org/data/tables/99-total-population-by-child-and-adult-populations#detailed/1/any/false/869,36,868,867,133,38,35,18,17,16/39,40,41/416,417" TargetMode="External"/><Relationship Id="rId5" Type="http://schemas.openxmlformats.org/officeDocument/2006/relationships/hyperlink" Target="https://www.samhsa.gov/data/sites/default/files/NSDUH-DetTabs2014/NSDUH-DetTabs2014.pdf" TargetMode="External"/><Relationship Id="rId6" Type="http://schemas.openxmlformats.org/officeDocument/2006/relationships/hyperlink" Target="https://www.socscistatistics.com/tests/pearson/default2.aspx" TargetMode="External"/><Relationship Id="rId7" Type="http://schemas.openxmlformats.org/officeDocument/2006/relationships/hyperlink" Target="https://www.drugabuse.gov/publications/research-reports/heroin/what-are-immediate-short-term-effects-heroin-use" TargetMode="External"/><Relationship Id="rId8" Type="http://schemas.openxmlformats.org/officeDocument/2006/relationships/hyperlink" Target="https://www.drugabuse.gov/publications/drugfacts/marijuan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21.png"/><Relationship Id="rId5"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311708" y="1450150"/>
            <a:ext cx="8520600" cy="205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drug is associated with the highest suicide rate?</a:t>
            </a:r>
            <a:endParaRPr/>
          </a:p>
        </p:txBody>
      </p:sp>
      <p:sp>
        <p:nvSpPr>
          <p:cNvPr id="87" name="Google Shape;87;p13"/>
          <p:cNvSpPr txBox="1"/>
          <p:nvPr>
            <p:ph idx="1" type="subTitle"/>
          </p:nvPr>
        </p:nvSpPr>
        <p:spPr>
          <a:xfrm>
            <a:off x="311700" y="3209675"/>
            <a:ext cx="8520600" cy="135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Group A: Patrick Ging, Alejandro Alonso, Zoe Kuehne, Jenny Liu, Malem Ashem, Kevin Li, Alex Cho, Justin Zou</a:t>
            </a:r>
            <a:endParaRPr sz="2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2"/>
          <p:cNvSpPr txBox="1"/>
          <p:nvPr>
            <p:ph type="title"/>
          </p:nvPr>
        </p:nvSpPr>
        <p:spPr>
          <a:xfrm>
            <a:off x="4654775" y="76750"/>
            <a:ext cx="4370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solidFill>
                  <a:srgbClr val="000000"/>
                </a:solidFill>
                <a:latin typeface="Raleway Thin"/>
                <a:ea typeface="Raleway Thin"/>
                <a:cs typeface="Raleway Thin"/>
                <a:sym typeface="Raleway Thin"/>
              </a:rPr>
              <a:t>Code for Lifetime graphs</a:t>
            </a:r>
            <a:endParaRPr/>
          </a:p>
        </p:txBody>
      </p:sp>
      <p:sp>
        <p:nvSpPr>
          <p:cNvPr id="161" name="Google Shape;161;p22"/>
          <p:cNvSpPr txBox="1"/>
          <p:nvPr>
            <p:ph idx="1" type="body"/>
          </p:nvPr>
        </p:nvSpPr>
        <p:spPr>
          <a:xfrm>
            <a:off x="4945950" y="2078875"/>
            <a:ext cx="3472200" cy="812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solidFill>
                  <a:srgbClr val="000000"/>
                </a:solidFill>
              </a:rPr>
              <a:t>The data from each year was put into a list for each drug. All of the lists were put into another list so that the for loop could iterate through and and plot each line quickly</a:t>
            </a:r>
            <a:endParaRPr/>
          </a:p>
        </p:txBody>
      </p:sp>
      <p:pic>
        <p:nvPicPr>
          <p:cNvPr id="162" name="Google Shape;162;p22"/>
          <p:cNvPicPr preferRelativeResize="0"/>
          <p:nvPr/>
        </p:nvPicPr>
        <p:blipFill>
          <a:blip r:embed="rId3">
            <a:alphaModFix/>
          </a:blip>
          <a:stretch>
            <a:fillRect/>
          </a:stretch>
        </p:blipFill>
        <p:spPr>
          <a:xfrm>
            <a:off x="120875" y="197613"/>
            <a:ext cx="4533900" cy="4572425"/>
          </a:xfrm>
          <a:prstGeom prst="rect">
            <a:avLst/>
          </a:prstGeom>
          <a:noFill/>
          <a:ln>
            <a:noFill/>
          </a:ln>
        </p:spPr>
      </p:pic>
      <p:sp>
        <p:nvSpPr>
          <p:cNvPr id="163" name="Google Shape;163;p22"/>
          <p:cNvSpPr/>
          <p:nvPr/>
        </p:nvSpPr>
        <p:spPr>
          <a:xfrm rot="1278813">
            <a:off x="4222933" y="274892"/>
            <a:ext cx="268247" cy="2033666"/>
          </a:xfrm>
          <a:prstGeom prst="rightBrace">
            <a:avLst>
              <a:gd fmla="val 50000" name="adj1"/>
              <a:gd fmla="val 42698"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2"/>
          <p:cNvSpPr txBox="1"/>
          <p:nvPr/>
        </p:nvSpPr>
        <p:spPr>
          <a:xfrm>
            <a:off x="4654775" y="1133613"/>
            <a:ext cx="3000000" cy="4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Data we found from National Drug Survey.</a:t>
            </a:r>
            <a:endParaRPr sz="10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3"/>
          <p:cNvSpPr txBox="1"/>
          <p:nvPr>
            <p:ph type="title"/>
          </p:nvPr>
        </p:nvSpPr>
        <p:spPr>
          <a:xfrm>
            <a:off x="784400" y="5603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Number of User Conclusions</a:t>
            </a:r>
            <a:endParaRPr/>
          </a:p>
        </p:txBody>
      </p:sp>
      <p:sp>
        <p:nvSpPr>
          <p:cNvPr id="170" name="Google Shape;170;p23"/>
          <p:cNvSpPr txBox="1"/>
          <p:nvPr>
            <p:ph idx="1" type="body"/>
          </p:nvPr>
        </p:nvSpPr>
        <p:spPr>
          <a:xfrm>
            <a:off x="727650" y="1519450"/>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see a general trend of  the stagnation of drug usage or decreases</a:t>
            </a:r>
            <a:endParaRPr/>
          </a:p>
          <a:p>
            <a:pPr indent="-311150" lvl="0" marL="457200" rtl="0" algn="l">
              <a:spcBef>
                <a:spcPts val="0"/>
              </a:spcBef>
              <a:spcAft>
                <a:spcPts val="0"/>
              </a:spcAft>
              <a:buSzPts val="1300"/>
              <a:buChar char="●"/>
            </a:pPr>
            <a:r>
              <a:rPr lang="en"/>
              <a:t>We see Marijuana usage spiking, but most likely due to how it is </a:t>
            </a:r>
            <a:r>
              <a:rPr lang="en"/>
              <a:t>becoming</a:t>
            </a:r>
            <a:r>
              <a:rPr lang="en"/>
              <a:t>  legalized in more US states over time</a:t>
            </a:r>
            <a:endParaRPr/>
          </a:p>
          <a:p>
            <a:pPr indent="-311150" lvl="0" marL="457200" rtl="0" algn="l">
              <a:spcBef>
                <a:spcPts val="0"/>
              </a:spcBef>
              <a:spcAft>
                <a:spcPts val="0"/>
              </a:spcAft>
              <a:buSzPts val="1300"/>
              <a:buChar char="●"/>
            </a:pPr>
            <a:r>
              <a:rPr lang="en"/>
              <a:t>We see that the lifetime graphs have large amount of users but when looking at the amount of users per year we see a much lower amount </a:t>
            </a:r>
            <a:r>
              <a:rPr lang="en"/>
              <a:t>showing</a:t>
            </a:r>
            <a:r>
              <a:rPr lang="en"/>
              <a:t> how drug usage has slowed prior to 2002</a:t>
            </a:r>
            <a:endParaRPr/>
          </a:p>
          <a:p>
            <a:pPr indent="-311150" lvl="0" marL="457200" rtl="0" algn="l">
              <a:spcBef>
                <a:spcPts val="0"/>
              </a:spcBef>
              <a:spcAft>
                <a:spcPts val="0"/>
              </a:spcAft>
              <a:buSzPts val="1300"/>
              <a:buChar char="●"/>
            </a:pPr>
            <a:r>
              <a:rPr lang="en"/>
              <a:t>Inhalants and meth show good trends. The % of inhalant users dropped from 9.6</a:t>
            </a:r>
            <a:r>
              <a:rPr lang="en"/>
              <a:t>%</a:t>
            </a:r>
            <a:r>
              <a:rPr lang="en"/>
              <a:t> to 8.3</a:t>
            </a:r>
            <a:r>
              <a:rPr lang="en"/>
              <a:t>%</a:t>
            </a:r>
            <a:r>
              <a:rPr lang="en"/>
              <a:t> and</a:t>
            </a:r>
            <a:r>
              <a:rPr lang="en"/>
              <a:t> from 2002 to 2014</a:t>
            </a:r>
            <a:r>
              <a:rPr lang="en"/>
              <a:t>. While the adult population increased ~30,000, the number of users steadily dropped ~300. As for meth, the number of users dropped ~2200 (from 7.1% to 5.3% of pop ) which is a good sign as it has the highest % of suicidal tendencies in users (later in the presentation)</a:t>
            </a:r>
            <a:endParaRPr/>
          </a:p>
          <a:p>
            <a:pPr indent="-311150" lvl="0" marL="457200" rtl="0" algn="l">
              <a:spcBef>
                <a:spcPts val="0"/>
              </a:spcBef>
              <a:spcAft>
                <a:spcPts val="0"/>
              </a:spcAft>
              <a:buSzPts val="1300"/>
              <a:buChar char="●"/>
            </a:pPr>
            <a:r>
              <a:rPr lang="en"/>
              <a:t>% of heroin users increased by .3%. Although it isn’t much, it’s still concerning as it is the drug with the 2nd highest in % of users with suicidal tendencies.</a:t>
            </a:r>
            <a:endParaRPr/>
          </a:p>
          <a:p>
            <a:pPr indent="-311150" lvl="0" marL="457200" rtl="0" algn="l">
              <a:spcBef>
                <a:spcPts val="0"/>
              </a:spcBef>
              <a:spcAft>
                <a:spcPts val="0"/>
              </a:spcAft>
              <a:buSzPts val="1300"/>
              <a:buChar char="●"/>
            </a:pPr>
            <a:r>
              <a:rPr lang="en"/>
              <a:t>Ecstasy</a:t>
            </a:r>
            <a:r>
              <a:rPr lang="en"/>
              <a:t> nearly doubled in % of adult users, from 4.4% to 7.2%. It’s growing popularity is also a cause for concern.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Scatter Plot</a:t>
            </a:r>
            <a:endParaRPr/>
          </a:p>
        </p:txBody>
      </p:sp>
      <p:pic>
        <p:nvPicPr>
          <p:cNvPr id="176" name="Google Shape;176;p24"/>
          <p:cNvPicPr preferRelativeResize="0"/>
          <p:nvPr/>
        </p:nvPicPr>
        <p:blipFill>
          <a:blip r:embed="rId3">
            <a:alphaModFix/>
          </a:blip>
          <a:stretch>
            <a:fillRect/>
          </a:stretch>
        </p:blipFill>
        <p:spPr>
          <a:xfrm>
            <a:off x="3451275" y="772375"/>
            <a:ext cx="5297374" cy="3973025"/>
          </a:xfrm>
          <a:prstGeom prst="rect">
            <a:avLst/>
          </a:prstGeom>
          <a:noFill/>
          <a:ln>
            <a:noFill/>
          </a:ln>
        </p:spPr>
      </p:pic>
      <p:sp>
        <p:nvSpPr>
          <p:cNvPr id="177" name="Google Shape;177;p24"/>
          <p:cNvSpPr txBox="1"/>
          <p:nvPr/>
        </p:nvSpPr>
        <p:spPr>
          <a:xfrm>
            <a:off x="4356275" y="2956475"/>
            <a:ext cx="2033100" cy="10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Lato"/>
                <a:ea typeface="Lato"/>
                <a:cs typeface="Lato"/>
                <a:sym typeface="Lato"/>
              </a:rPr>
              <a:t>Line of Best Fit </a:t>
            </a:r>
            <a:endParaRPr sz="1600">
              <a:latin typeface="Lato"/>
              <a:ea typeface="Lato"/>
              <a:cs typeface="Lato"/>
              <a:sym typeface="Lato"/>
            </a:endParaRPr>
          </a:p>
          <a:p>
            <a:pPr indent="0" lvl="0" marL="0" rtl="0" algn="l">
              <a:spcBef>
                <a:spcPts val="0"/>
              </a:spcBef>
              <a:spcAft>
                <a:spcPts val="0"/>
              </a:spcAft>
              <a:buNone/>
            </a:pPr>
            <a:r>
              <a:rPr lang="en" sz="1600">
                <a:latin typeface="Lato"/>
                <a:ea typeface="Lato"/>
                <a:cs typeface="Lato"/>
                <a:sym typeface="Lato"/>
              </a:rPr>
              <a:t>r = -0.9234 </a:t>
            </a:r>
            <a:endParaRPr sz="1600">
              <a:latin typeface="Lato"/>
              <a:ea typeface="Lato"/>
              <a:cs typeface="Lato"/>
              <a:sym typeface="Lato"/>
            </a:endParaRPr>
          </a:p>
          <a:p>
            <a:pPr indent="0" lvl="0" marL="0" rtl="0" algn="l">
              <a:spcBef>
                <a:spcPts val="0"/>
              </a:spcBef>
              <a:spcAft>
                <a:spcPts val="0"/>
              </a:spcAft>
              <a:buNone/>
            </a:pPr>
            <a:r>
              <a:rPr lang="en" sz="1600">
                <a:latin typeface="Lato"/>
                <a:ea typeface="Lato"/>
                <a:cs typeface="Lato"/>
                <a:sym typeface="Lato"/>
              </a:rPr>
              <a:t>r^2 = </a:t>
            </a:r>
            <a:r>
              <a:rPr lang="en" sz="1600"/>
              <a:t>0.8527</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latin typeface="Lato"/>
              <a:ea typeface="Lato"/>
              <a:cs typeface="Lato"/>
              <a:sym typeface="Lato"/>
            </a:endParaRPr>
          </a:p>
        </p:txBody>
      </p:sp>
      <p:sp>
        <p:nvSpPr>
          <p:cNvPr id="178" name="Google Shape;178;p24"/>
          <p:cNvSpPr txBox="1"/>
          <p:nvPr/>
        </p:nvSpPr>
        <p:spPr>
          <a:xfrm>
            <a:off x="373975" y="2154000"/>
            <a:ext cx="2802600" cy="29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Taking a closer look at the year 2016 specifically, this demonstrates the relationship between age and drug usage.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This is the sample size we used for analyzing each individual drug’s effect.</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5"/>
          <p:cNvSpPr txBox="1"/>
          <p:nvPr>
            <p:ph type="title"/>
          </p:nvPr>
        </p:nvSpPr>
        <p:spPr>
          <a:xfrm>
            <a:off x="729450" y="1318650"/>
            <a:ext cx="34125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Scatterplot: Code</a:t>
            </a:r>
            <a:endParaRPr/>
          </a:p>
        </p:txBody>
      </p:sp>
      <p:pic>
        <p:nvPicPr>
          <p:cNvPr id="184" name="Google Shape;184;p25"/>
          <p:cNvPicPr preferRelativeResize="0"/>
          <p:nvPr/>
        </p:nvPicPr>
        <p:blipFill rotWithShape="1">
          <a:blip r:embed="rId3">
            <a:alphaModFix/>
          </a:blip>
          <a:srcRect b="11067" l="0" r="45082" t="6088"/>
          <a:stretch/>
        </p:blipFill>
        <p:spPr>
          <a:xfrm>
            <a:off x="3765395" y="681800"/>
            <a:ext cx="5258030" cy="4461699"/>
          </a:xfrm>
          <a:prstGeom prst="rect">
            <a:avLst/>
          </a:prstGeom>
          <a:noFill/>
          <a:ln>
            <a:noFill/>
          </a:ln>
        </p:spPr>
      </p:pic>
      <p:sp>
        <p:nvSpPr>
          <p:cNvPr id="185" name="Google Shape;185;p25"/>
          <p:cNvSpPr/>
          <p:nvPr/>
        </p:nvSpPr>
        <p:spPr>
          <a:xfrm>
            <a:off x="3680600" y="1318650"/>
            <a:ext cx="791100" cy="197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5"/>
          <p:cNvSpPr/>
          <p:nvPr/>
        </p:nvSpPr>
        <p:spPr>
          <a:xfrm>
            <a:off x="3680600" y="1955550"/>
            <a:ext cx="791100" cy="197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5"/>
          <p:cNvSpPr/>
          <p:nvPr/>
        </p:nvSpPr>
        <p:spPr>
          <a:xfrm>
            <a:off x="4404500" y="4053800"/>
            <a:ext cx="791100" cy="197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5"/>
          <p:cNvSpPr/>
          <p:nvPr/>
        </p:nvSpPr>
        <p:spPr>
          <a:xfrm>
            <a:off x="3613400" y="4480950"/>
            <a:ext cx="2464500" cy="197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9" name="Google Shape;189;p25"/>
          <p:cNvCxnSpPr>
            <a:stCxn id="185" idx="4"/>
          </p:cNvCxnSpPr>
          <p:nvPr/>
        </p:nvCxnSpPr>
        <p:spPr>
          <a:xfrm flipH="1">
            <a:off x="1824650" y="1516350"/>
            <a:ext cx="2251500" cy="1221000"/>
          </a:xfrm>
          <a:prstGeom prst="straightConnector1">
            <a:avLst/>
          </a:prstGeom>
          <a:noFill/>
          <a:ln cap="flat" cmpd="sng" w="9525">
            <a:solidFill>
              <a:schemeClr val="dk2"/>
            </a:solidFill>
            <a:prstDash val="solid"/>
            <a:round/>
            <a:headEnd len="med" w="med" type="none"/>
            <a:tailEnd len="med" w="med" type="triangle"/>
          </a:ln>
        </p:spPr>
      </p:cxnSp>
      <p:cxnSp>
        <p:nvCxnSpPr>
          <p:cNvPr id="190" name="Google Shape;190;p25"/>
          <p:cNvCxnSpPr>
            <a:stCxn id="186" idx="4"/>
          </p:cNvCxnSpPr>
          <p:nvPr/>
        </p:nvCxnSpPr>
        <p:spPr>
          <a:xfrm flipH="1">
            <a:off x="1835750" y="2153250"/>
            <a:ext cx="2240400" cy="551100"/>
          </a:xfrm>
          <a:prstGeom prst="straightConnector1">
            <a:avLst/>
          </a:prstGeom>
          <a:noFill/>
          <a:ln cap="flat" cmpd="sng" w="9525">
            <a:solidFill>
              <a:schemeClr val="dk2"/>
            </a:solidFill>
            <a:prstDash val="solid"/>
            <a:round/>
            <a:headEnd len="med" w="med" type="none"/>
            <a:tailEnd len="med" w="med" type="triangle"/>
          </a:ln>
        </p:spPr>
      </p:cxnSp>
      <p:sp>
        <p:nvSpPr>
          <p:cNvPr id="191" name="Google Shape;191;p25"/>
          <p:cNvSpPr txBox="1"/>
          <p:nvPr/>
        </p:nvSpPr>
        <p:spPr>
          <a:xfrm>
            <a:off x="220100" y="2231775"/>
            <a:ext cx="1505700" cy="9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Necessary for plotting multiple datasets on same graph</a:t>
            </a:r>
            <a:endParaRPr>
              <a:latin typeface="Lato"/>
              <a:ea typeface="Lato"/>
              <a:cs typeface="Lato"/>
              <a:sym typeface="Lato"/>
            </a:endParaRPr>
          </a:p>
        </p:txBody>
      </p:sp>
      <p:cxnSp>
        <p:nvCxnSpPr>
          <p:cNvPr id="192" name="Google Shape;192;p25"/>
          <p:cNvCxnSpPr/>
          <p:nvPr/>
        </p:nvCxnSpPr>
        <p:spPr>
          <a:xfrm rot="10800000">
            <a:off x="2638100" y="3924350"/>
            <a:ext cx="1766400" cy="228300"/>
          </a:xfrm>
          <a:prstGeom prst="straightConnector1">
            <a:avLst/>
          </a:prstGeom>
          <a:noFill/>
          <a:ln cap="flat" cmpd="sng" w="9525">
            <a:solidFill>
              <a:schemeClr val="dk2"/>
            </a:solidFill>
            <a:prstDash val="solid"/>
            <a:round/>
            <a:headEnd len="med" w="med" type="none"/>
            <a:tailEnd len="med" w="med" type="triangle"/>
          </a:ln>
        </p:spPr>
      </p:cxnSp>
      <p:cxnSp>
        <p:nvCxnSpPr>
          <p:cNvPr id="193" name="Google Shape;193;p25"/>
          <p:cNvCxnSpPr>
            <a:stCxn id="188" idx="2"/>
          </p:cNvCxnSpPr>
          <p:nvPr/>
        </p:nvCxnSpPr>
        <p:spPr>
          <a:xfrm flipH="1">
            <a:off x="1824800" y="4579800"/>
            <a:ext cx="1788600" cy="15000"/>
          </a:xfrm>
          <a:prstGeom prst="straightConnector1">
            <a:avLst/>
          </a:prstGeom>
          <a:noFill/>
          <a:ln cap="flat" cmpd="sng" w="9525">
            <a:solidFill>
              <a:schemeClr val="dk2"/>
            </a:solidFill>
            <a:prstDash val="solid"/>
            <a:round/>
            <a:headEnd len="med" w="med" type="none"/>
            <a:tailEnd len="med" w="med" type="triangle"/>
          </a:ln>
        </p:spPr>
      </p:cxnSp>
      <p:sp>
        <p:nvSpPr>
          <p:cNvPr id="194" name="Google Shape;194;p25"/>
          <p:cNvSpPr txBox="1"/>
          <p:nvPr/>
        </p:nvSpPr>
        <p:spPr>
          <a:xfrm>
            <a:off x="791600" y="3433275"/>
            <a:ext cx="1791300" cy="45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Helps fit the line to the graph as needed</a:t>
            </a:r>
            <a:endParaRPr>
              <a:latin typeface="Lato"/>
              <a:ea typeface="Lato"/>
              <a:cs typeface="Lato"/>
              <a:sym typeface="Lato"/>
            </a:endParaRPr>
          </a:p>
        </p:txBody>
      </p:sp>
      <p:sp>
        <p:nvSpPr>
          <p:cNvPr id="195" name="Google Shape;195;p25"/>
          <p:cNvSpPr txBox="1"/>
          <p:nvPr/>
        </p:nvSpPr>
        <p:spPr>
          <a:xfrm>
            <a:off x="352100" y="4241100"/>
            <a:ext cx="1373700" cy="6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Needed helper function from above</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Scatter Plot conclusions</a:t>
            </a:r>
            <a:endParaRPr/>
          </a:p>
        </p:txBody>
      </p:sp>
      <p:sp>
        <p:nvSpPr>
          <p:cNvPr id="201" name="Google Shape;201;p26"/>
          <p:cNvSpPr txBox="1"/>
          <p:nvPr>
            <p:ph idx="1" type="body"/>
          </p:nvPr>
        </p:nvSpPr>
        <p:spPr>
          <a:xfrm>
            <a:off x="729450" y="1710975"/>
            <a:ext cx="7810500" cy="2486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400">
              <a:solidFill>
                <a:srgbClr val="000000"/>
              </a:solidFill>
            </a:endParaRPr>
          </a:p>
          <a:p>
            <a:pPr indent="-311150" lvl="0" marL="457200" rtl="0" algn="l">
              <a:lnSpc>
                <a:spcPct val="100000"/>
              </a:lnSpc>
              <a:spcBef>
                <a:spcPts val="0"/>
              </a:spcBef>
              <a:spcAft>
                <a:spcPts val="0"/>
              </a:spcAft>
              <a:buSzPts val="1300"/>
              <a:buChar char="●"/>
            </a:pPr>
            <a:r>
              <a:rPr lang="en" sz="1400">
                <a:solidFill>
                  <a:srgbClr val="000000"/>
                </a:solidFill>
              </a:rPr>
              <a:t>The r value shows how strong the correlation is with the line of best fit. </a:t>
            </a:r>
            <a:endParaRPr sz="1400">
              <a:solidFill>
                <a:srgbClr val="000000"/>
              </a:solidFill>
            </a:endParaRPr>
          </a:p>
          <a:p>
            <a:pPr indent="-311150" lvl="0" marL="457200" rtl="0" algn="l">
              <a:lnSpc>
                <a:spcPct val="100000"/>
              </a:lnSpc>
              <a:spcBef>
                <a:spcPts val="0"/>
              </a:spcBef>
              <a:spcAft>
                <a:spcPts val="0"/>
              </a:spcAft>
              <a:buSzPts val="1300"/>
              <a:buChar char="●"/>
            </a:pPr>
            <a:r>
              <a:rPr lang="en" sz="1400">
                <a:solidFill>
                  <a:srgbClr val="000000"/>
                </a:solidFill>
              </a:rPr>
              <a:t>Although it’s not a causal relationship, our r value shows a strong negative correlation between age and the number of drugs users, that is the older someone gets, the less drugs they do. (This isn’t perfect as there is notable variance, but the trend still holds true). </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In teenagers (12-19), generally there were higher counts of male drug users reported. However from 19-62, it’s mostly women. Now why this is the case is unclear, but it does appear to be negligible. </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Men and women tend to use the same amount. Perhaps gender is not a factor in suicide rates or usage.</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This hints that suicide rates may be more dependable and concentrated towards young and middle-aged people than elderly people.</a:t>
            </a:r>
            <a:endParaRPr sz="14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7"/>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Looking at Individual Drugs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8"/>
          <p:cNvSpPr txBox="1"/>
          <p:nvPr>
            <p:ph type="title"/>
          </p:nvPr>
        </p:nvSpPr>
        <p:spPr>
          <a:xfrm>
            <a:off x="652500" y="5823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Depression?</a:t>
            </a:r>
            <a:endParaRPr/>
          </a:p>
        </p:txBody>
      </p:sp>
      <p:sp>
        <p:nvSpPr>
          <p:cNvPr id="212" name="Google Shape;212;p28"/>
          <p:cNvSpPr txBox="1"/>
          <p:nvPr>
            <p:ph idx="1" type="body"/>
          </p:nvPr>
        </p:nvSpPr>
        <p:spPr>
          <a:xfrm>
            <a:off x="378300" y="1359275"/>
            <a:ext cx="8387400" cy="3289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111111"/>
                </a:solidFill>
                <a:highlight>
                  <a:srgbClr val="FFFFFF"/>
                </a:highlight>
                <a:latin typeface="Roboto"/>
                <a:ea typeface="Roboto"/>
                <a:cs typeface="Roboto"/>
                <a:sym typeface="Roboto"/>
              </a:rPr>
              <a:t>Depression is a common medical illness that negatively affects how you feel, the way you think and how you act.</a:t>
            </a:r>
            <a:r>
              <a:rPr lang="en"/>
              <a:t>	</a:t>
            </a:r>
            <a:r>
              <a:rPr lang="en" sz="1200">
                <a:solidFill>
                  <a:srgbClr val="111111"/>
                </a:solidFill>
                <a:highlight>
                  <a:srgbClr val="FFFFFF"/>
                </a:highlight>
                <a:latin typeface="Roboto"/>
                <a:ea typeface="Roboto"/>
                <a:cs typeface="Roboto"/>
                <a:sym typeface="Roboto"/>
              </a:rPr>
              <a:t>Depression symptoms can vary from mild to severe and can include:</a:t>
            </a:r>
            <a:endParaRPr sz="1200">
              <a:solidFill>
                <a:srgbClr val="111111"/>
              </a:solidFill>
              <a:highlight>
                <a:srgbClr val="FFFFFF"/>
              </a:highlight>
              <a:latin typeface="Roboto"/>
              <a:ea typeface="Roboto"/>
              <a:cs typeface="Roboto"/>
              <a:sym typeface="Roboto"/>
            </a:endParaRPr>
          </a:p>
          <a:p>
            <a:pPr indent="-304800" lvl="0" marL="457200" rtl="0" algn="l">
              <a:spcBef>
                <a:spcPts val="1600"/>
              </a:spcBef>
              <a:spcAft>
                <a:spcPts val="0"/>
              </a:spcAft>
              <a:buClr>
                <a:srgbClr val="111111"/>
              </a:buClr>
              <a:buSzPts val="1200"/>
              <a:buFont typeface="Roboto"/>
              <a:buChar char="○"/>
            </a:pPr>
            <a:r>
              <a:rPr lang="en" sz="1200">
                <a:solidFill>
                  <a:srgbClr val="111111"/>
                </a:solidFill>
                <a:highlight>
                  <a:srgbClr val="FFFFFF"/>
                </a:highlight>
                <a:latin typeface="Roboto"/>
                <a:ea typeface="Roboto"/>
                <a:cs typeface="Roboto"/>
                <a:sym typeface="Roboto"/>
              </a:rPr>
              <a:t>Feeling sad or having a depressed mood</a:t>
            </a:r>
            <a:endParaRPr sz="1200">
              <a:solidFill>
                <a:srgbClr val="111111"/>
              </a:solidFill>
              <a:highlight>
                <a:srgbClr val="FFFFFF"/>
              </a:highlight>
              <a:latin typeface="Roboto"/>
              <a:ea typeface="Roboto"/>
              <a:cs typeface="Roboto"/>
              <a:sym typeface="Roboto"/>
            </a:endParaRPr>
          </a:p>
          <a:p>
            <a:pPr indent="-304800" lvl="0" marL="457200" rtl="0" algn="l">
              <a:spcBef>
                <a:spcPts val="0"/>
              </a:spcBef>
              <a:spcAft>
                <a:spcPts val="0"/>
              </a:spcAft>
              <a:buClr>
                <a:srgbClr val="111111"/>
              </a:buClr>
              <a:buSzPts val="1200"/>
              <a:buFont typeface="Roboto"/>
              <a:buChar char="○"/>
            </a:pPr>
            <a:r>
              <a:rPr lang="en" sz="1200">
                <a:solidFill>
                  <a:srgbClr val="111111"/>
                </a:solidFill>
                <a:highlight>
                  <a:srgbClr val="FFFFFF"/>
                </a:highlight>
                <a:latin typeface="Roboto"/>
                <a:ea typeface="Roboto"/>
                <a:cs typeface="Roboto"/>
                <a:sym typeface="Roboto"/>
              </a:rPr>
              <a:t>Loss of interest or pleasure in activities once enjoyed</a:t>
            </a:r>
            <a:endParaRPr sz="1200">
              <a:solidFill>
                <a:srgbClr val="111111"/>
              </a:solidFill>
              <a:highlight>
                <a:srgbClr val="FFFFFF"/>
              </a:highlight>
              <a:latin typeface="Roboto"/>
              <a:ea typeface="Roboto"/>
              <a:cs typeface="Roboto"/>
              <a:sym typeface="Roboto"/>
            </a:endParaRPr>
          </a:p>
          <a:p>
            <a:pPr indent="-304800" lvl="0" marL="457200" rtl="0" algn="l">
              <a:spcBef>
                <a:spcPts val="0"/>
              </a:spcBef>
              <a:spcAft>
                <a:spcPts val="0"/>
              </a:spcAft>
              <a:buClr>
                <a:srgbClr val="111111"/>
              </a:buClr>
              <a:buSzPts val="1200"/>
              <a:buFont typeface="Roboto"/>
              <a:buChar char="○"/>
            </a:pPr>
            <a:r>
              <a:rPr lang="en" sz="1200">
                <a:solidFill>
                  <a:srgbClr val="111111"/>
                </a:solidFill>
                <a:highlight>
                  <a:srgbClr val="FFFFFF"/>
                </a:highlight>
                <a:latin typeface="Roboto"/>
                <a:ea typeface="Roboto"/>
                <a:cs typeface="Roboto"/>
                <a:sym typeface="Roboto"/>
              </a:rPr>
              <a:t>Loss of energy or increased fatigue</a:t>
            </a:r>
            <a:endParaRPr sz="1200">
              <a:solidFill>
                <a:srgbClr val="111111"/>
              </a:solidFill>
              <a:highlight>
                <a:srgbClr val="FFFFFF"/>
              </a:highlight>
              <a:latin typeface="Roboto"/>
              <a:ea typeface="Roboto"/>
              <a:cs typeface="Roboto"/>
              <a:sym typeface="Roboto"/>
            </a:endParaRPr>
          </a:p>
          <a:p>
            <a:pPr indent="-304800" lvl="0" marL="457200" rtl="0" algn="l">
              <a:spcBef>
                <a:spcPts val="0"/>
              </a:spcBef>
              <a:spcAft>
                <a:spcPts val="0"/>
              </a:spcAft>
              <a:buClr>
                <a:srgbClr val="111111"/>
              </a:buClr>
              <a:buSzPts val="1200"/>
              <a:buFont typeface="Roboto"/>
              <a:buChar char="○"/>
            </a:pPr>
            <a:r>
              <a:rPr lang="en" sz="1200">
                <a:solidFill>
                  <a:srgbClr val="111111"/>
                </a:solidFill>
                <a:highlight>
                  <a:srgbClr val="FFFFFF"/>
                </a:highlight>
                <a:latin typeface="Roboto"/>
                <a:ea typeface="Roboto"/>
                <a:cs typeface="Roboto"/>
                <a:sym typeface="Roboto"/>
              </a:rPr>
              <a:t>Feeling worthless or guilty</a:t>
            </a:r>
            <a:endParaRPr sz="1200">
              <a:solidFill>
                <a:srgbClr val="111111"/>
              </a:solidFill>
              <a:highlight>
                <a:srgbClr val="FFFFFF"/>
              </a:highlight>
              <a:latin typeface="Roboto"/>
              <a:ea typeface="Roboto"/>
              <a:cs typeface="Roboto"/>
              <a:sym typeface="Roboto"/>
            </a:endParaRPr>
          </a:p>
          <a:p>
            <a:pPr indent="-304800" lvl="0" marL="457200" rtl="0" algn="l">
              <a:spcBef>
                <a:spcPts val="0"/>
              </a:spcBef>
              <a:spcAft>
                <a:spcPts val="0"/>
              </a:spcAft>
              <a:buClr>
                <a:srgbClr val="111111"/>
              </a:buClr>
              <a:buSzPts val="1200"/>
              <a:buFont typeface="Roboto"/>
              <a:buChar char="○"/>
            </a:pPr>
            <a:r>
              <a:rPr lang="en" sz="1200">
                <a:solidFill>
                  <a:srgbClr val="111111"/>
                </a:solidFill>
                <a:highlight>
                  <a:srgbClr val="FFFFFF"/>
                </a:highlight>
                <a:latin typeface="Roboto"/>
                <a:ea typeface="Roboto"/>
                <a:cs typeface="Roboto"/>
                <a:sym typeface="Roboto"/>
              </a:rPr>
              <a:t>Difficulty thinking, concentrating or making decisions</a:t>
            </a:r>
            <a:endParaRPr sz="1200">
              <a:solidFill>
                <a:srgbClr val="111111"/>
              </a:solidFill>
              <a:highlight>
                <a:srgbClr val="FFFFFF"/>
              </a:highlight>
              <a:latin typeface="Roboto"/>
              <a:ea typeface="Roboto"/>
              <a:cs typeface="Roboto"/>
              <a:sym typeface="Roboto"/>
            </a:endParaRPr>
          </a:p>
          <a:p>
            <a:pPr indent="-304800" lvl="0" marL="457200" rtl="0" algn="l">
              <a:spcBef>
                <a:spcPts val="0"/>
              </a:spcBef>
              <a:spcAft>
                <a:spcPts val="0"/>
              </a:spcAft>
              <a:buClr>
                <a:srgbClr val="111111"/>
              </a:buClr>
              <a:buSzPts val="1200"/>
              <a:buFont typeface="Roboto"/>
              <a:buChar char="○"/>
            </a:pPr>
            <a:r>
              <a:rPr lang="en" sz="1200">
                <a:solidFill>
                  <a:srgbClr val="111111"/>
                </a:solidFill>
                <a:highlight>
                  <a:srgbClr val="FFFFFF"/>
                </a:highlight>
                <a:latin typeface="Roboto"/>
                <a:ea typeface="Roboto"/>
                <a:cs typeface="Roboto"/>
                <a:sym typeface="Roboto"/>
              </a:rPr>
              <a:t>Thoughts of death or suicide</a:t>
            </a:r>
            <a:endParaRPr sz="1200">
              <a:solidFill>
                <a:srgbClr val="111111"/>
              </a:solidFill>
              <a:highlight>
                <a:srgbClr val="FFFFFF"/>
              </a:highlight>
              <a:latin typeface="Roboto"/>
              <a:ea typeface="Roboto"/>
              <a:cs typeface="Roboto"/>
              <a:sym typeface="Roboto"/>
            </a:endParaRPr>
          </a:p>
          <a:p>
            <a:pPr indent="0" lvl="0" marL="0" rtl="0" algn="l">
              <a:spcBef>
                <a:spcPts val="1900"/>
              </a:spcBef>
              <a:spcAft>
                <a:spcPts val="0"/>
              </a:spcAft>
              <a:buNone/>
            </a:pPr>
            <a:r>
              <a:rPr lang="en" sz="1200">
                <a:solidFill>
                  <a:srgbClr val="111111"/>
                </a:solidFill>
                <a:highlight>
                  <a:srgbClr val="FFFFFF"/>
                </a:highlight>
                <a:latin typeface="Roboto"/>
                <a:ea typeface="Roboto"/>
                <a:cs typeface="Roboto"/>
                <a:sym typeface="Roboto"/>
              </a:rPr>
              <a:t>Abnormal chemical circuitry in the brain may contribute to symptoms of depression.</a:t>
            </a:r>
            <a:endParaRPr sz="1200">
              <a:solidFill>
                <a:srgbClr val="111111"/>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111111"/>
                </a:solidFill>
                <a:highlight>
                  <a:srgbClr val="FFFFFF"/>
                </a:highlight>
                <a:latin typeface="Roboto"/>
                <a:ea typeface="Roboto"/>
                <a:cs typeface="Roboto"/>
                <a:sym typeface="Roboto"/>
              </a:rPr>
              <a:t>People with low self-esteem, who are easily overwhelmed by stress, or who are generally pessimistic appear to be more likely to experience depression.</a:t>
            </a:r>
            <a:endParaRPr sz="1200">
              <a:solidFill>
                <a:srgbClr val="111111"/>
              </a:solidFill>
              <a:highlight>
                <a:srgbClr val="FFFFFF"/>
              </a:highlight>
              <a:latin typeface="Roboto"/>
              <a:ea typeface="Roboto"/>
              <a:cs typeface="Roboto"/>
              <a:sym typeface="Roboto"/>
            </a:endParaRPr>
          </a:p>
          <a:p>
            <a:pPr indent="0" lvl="0" marL="0" rtl="0" algn="l">
              <a:spcBef>
                <a:spcPts val="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Individual Drugs: Trends for Comparison </a:t>
            </a:r>
            <a:endParaRPr/>
          </a:p>
        </p:txBody>
      </p:sp>
      <p:sp>
        <p:nvSpPr>
          <p:cNvPr id="218" name="Google Shape;218;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selected the eight most popular recreational drugs to compare. </a:t>
            </a:r>
            <a:r>
              <a:rPr lang="en" sz="1400"/>
              <a:t>Dataset from 2016 National Survey on Drug Use and Health. </a:t>
            </a:r>
            <a:endParaRPr sz="1400"/>
          </a:p>
          <a:p>
            <a:pPr indent="0" lvl="0" marL="0" rtl="0" algn="l">
              <a:spcBef>
                <a:spcPts val="1600"/>
              </a:spcBef>
              <a:spcAft>
                <a:spcPts val="0"/>
              </a:spcAft>
              <a:buNone/>
            </a:pPr>
            <a:r>
              <a:rPr lang="en" sz="1400"/>
              <a:t>We used pie charts to compare these trends within one drug.</a:t>
            </a:r>
            <a:endParaRPr sz="1400"/>
          </a:p>
          <a:p>
            <a:pPr indent="-317500" lvl="0" marL="457200" rtl="0" algn="l">
              <a:spcBef>
                <a:spcPts val="1600"/>
              </a:spcBef>
              <a:spcAft>
                <a:spcPts val="0"/>
              </a:spcAft>
              <a:buSzPts val="1400"/>
              <a:buAutoNum type="arabicPeriod"/>
            </a:pPr>
            <a:r>
              <a:rPr lang="en" sz="1400"/>
              <a:t># of Non-Suicidal Users (Total Users - Users with Thoughts, Plans, or Attempts)</a:t>
            </a:r>
            <a:endParaRPr sz="1400"/>
          </a:p>
          <a:p>
            <a:pPr indent="-317500" lvl="0" marL="457200" rtl="0" algn="l">
              <a:spcBef>
                <a:spcPts val="0"/>
              </a:spcBef>
              <a:spcAft>
                <a:spcPts val="0"/>
              </a:spcAft>
              <a:buSzPts val="1400"/>
              <a:buAutoNum type="arabicPeriod"/>
            </a:pPr>
            <a:r>
              <a:rPr lang="en" sz="1400"/>
              <a:t># of Users with Serious Thoughts of Suicide</a:t>
            </a:r>
            <a:endParaRPr sz="1400"/>
          </a:p>
          <a:p>
            <a:pPr indent="-317500" lvl="0" marL="457200" rtl="0" algn="l">
              <a:spcBef>
                <a:spcPts val="0"/>
              </a:spcBef>
              <a:spcAft>
                <a:spcPts val="0"/>
              </a:spcAft>
              <a:buSzPts val="1400"/>
              <a:buAutoNum type="arabicPeriod"/>
            </a:pPr>
            <a:r>
              <a:rPr lang="en" sz="1400"/>
              <a:t># of Users  with Planned Suicides </a:t>
            </a:r>
            <a:endParaRPr sz="1400"/>
          </a:p>
          <a:p>
            <a:pPr indent="-317500" lvl="0" marL="457200" rtl="0" algn="l">
              <a:spcBef>
                <a:spcPts val="0"/>
              </a:spcBef>
              <a:spcAft>
                <a:spcPts val="0"/>
              </a:spcAft>
              <a:buSzPts val="1400"/>
              <a:buAutoNum type="arabicPeriod"/>
            </a:pPr>
            <a:r>
              <a:rPr lang="en" sz="1400"/>
              <a:t># of Users with Attempted Suicides </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Marijuana and Cocaine</a:t>
            </a:r>
            <a:endParaRPr/>
          </a:p>
          <a:p>
            <a:pPr indent="0" lvl="0" marL="0" rtl="0" algn="l">
              <a:spcBef>
                <a:spcPts val="0"/>
              </a:spcBef>
              <a:spcAft>
                <a:spcPts val="0"/>
              </a:spcAft>
              <a:buNone/>
            </a:pPr>
            <a:r>
              <a:t/>
            </a:r>
            <a:endParaRPr/>
          </a:p>
        </p:txBody>
      </p:sp>
      <p:pic>
        <p:nvPicPr>
          <p:cNvPr id="224" name="Google Shape;224;p30"/>
          <p:cNvPicPr preferRelativeResize="0"/>
          <p:nvPr/>
        </p:nvPicPr>
        <p:blipFill rotWithShape="1">
          <a:blip r:embed="rId3">
            <a:alphaModFix/>
          </a:blip>
          <a:srcRect b="6059" l="12051" r="10399" t="0"/>
          <a:stretch/>
        </p:blipFill>
        <p:spPr>
          <a:xfrm>
            <a:off x="239450" y="1959250"/>
            <a:ext cx="4569725" cy="3118300"/>
          </a:xfrm>
          <a:prstGeom prst="rect">
            <a:avLst/>
          </a:prstGeom>
          <a:noFill/>
          <a:ln>
            <a:noFill/>
          </a:ln>
        </p:spPr>
      </p:pic>
      <p:pic>
        <p:nvPicPr>
          <p:cNvPr id="225" name="Google Shape;225;p30"/>
          <p:cNvPicPr preferRelativeResize="0"/>
          <p:nvPr/>
        </p:nvPicPr>
        <p:blipFill rotWithShape="1">
          <a:blip r:embed="rId4">
            <a:alphaModFix/>
          </a:blip>
          <a:srcRect b="8709" l="12976" r="10195" t="0"/>
          <a:stretch/>
        </p:blipFill>
        <p:spPr>
          <a:xfrm>
            <a:off x="4809175" y="1883050"/>
            <a:ext cx="4334824" cy="3030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1"/>
          <p:cNvSpPr txBox="1"/>
          <p:nvPr>
            <p:ph type="title"/>
          </p:nvPr>
        </p:nvSpPr>
        <p:spPr>
          <a:xfrm>
            <a:off x="7276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Heroin and LSD</a:t>
            </a:r>
            <a:endParaRPr/>
          </a:p>
          <a:p>
            <a:pPr indent="0" lvl="0" marL="0" rtl="0" algn="l">
              <a:spcBef>
                <a:spcPts val="0"/>
              </a:spcBef>
              <a:spcAft>
                <a:spcPts val="0"/>
              </a:spcAft>
              <a:buNone/>
            </a:pPr>
            <a:r>
              <a:t/>
            </a:r>
            <a:endParaRPr/>
          </a:p>
        </p:txBody>
      </p:sp>
      <p:pic>
        <p:nvPicPr>
          <p:cNvPr id="231" name="Google Shape;231;p31"/>
          <p:cNvPicPr preferRelativeResize="0"/>
          <p:nvPr/>
        </p:nvPicPr>
        <p:blipFill>
          <a:blip r:embed="rId3">
            <a:alphaModFix/>
          </a:blip>
          <a:stretch>
            <a:fillRect/>
          </a:stretch>
        </p:blipFill>
        <p:spPr>
          <a:xfrm>
            <a:off x="253750" y="1853850"/>
            <a:ext cx="3728550" cy="2984850"/>
          </a:xfrm>
          <a:prstGeom prst="rect">
            <a:avLst/>
          </a:prstGeom>
          <a:noFill/>
          <a:ln>
            <a:noFill/>
          </a:ln>
        </p:spPr>
      </p:pic>
      <p:pic>
        <p:nvPicPr>
          <p:cNvPr id="232" name="Google Shape;232;p31"/>
          <p:cNvPicPr preferRelativeResize="0"/>
          <p:nvPr/>
        </p:nvPicPr>
        <p:blipFill>
          <a:blip r:embed="rId4">
            <a:alphaModFix/>
          </a:blip>
          <a:stretch>
            <a:fillRect/>
          </a:stretch>
        </p:blipFill>
        <p:spPr>
          <a:xfrm>
            <a:off x="4438750" y="1853850"/>
            <a:ext cx="3868522" cy="29848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a:t>
            </a:r>
            <a:endParaRPr/>
          </a:p>
        </p:txBody>
      </p:sp>
      <p:sp>
        <p:nvSpPr>
          <p:cNvPr id="93" name="Google Shape;93;p14"/>
          <p:cNvSpPr txBox="1"/>
          <p:nvPr>
            <p:ph idx="1" type="body"/>
          </p:nvPr>
        </p:nvSpPr>
        <p:spPr>
          <a:xfrm>
            <a:off x="729450" y="1853852"/>
            <a:ext cx="3957600" cy="302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Hypothesis: If the dependence on a drug increases, then the likelihood of suicidal thoughts or actions increases. </a:t>
            </a:r>
            <a:endParaRPr sz="1400"/>
          </a:p>
          <a:p>
            <a:pPr indent="0" lvl="0" marL="0" rtl="0" algn="l">
              <a:spcBef>
                <a:spcPts val="1600"/>
              </a:spcBef>
              <a:spcAft>
                <a:spcPts val="0"/>
              </a:spcAft>
              <a:buNone/>
            </a:pPr>
            <a:r>
              <a:rPr lang="en" sz="1400"/>
              <a:t>From general knowledge,  we know opioid painkillers can be extremely addictive. As a result, the users will continuously suffer from the detrimental side effects, increasing suicidal thoughts and actions. Therefore, we believe we can conclude a positive correlation between addictiveness and suicidal thoughts  in populations. </a:t>
            </a:r>
            <a:endParaRPr sz="1400"/>
          </a:p>
          <a:p>
            <a:pPr indent="0" lvl="0" marL="0" rtl="0" algn="l">
              <a:spcBef>
                <a:spcPts val="1600"/>
              </a:spcBef>
              <a:spcAft>
                <a:spcPts val="1600"/>
              </a:spcAft>
              <a:buNone/>
            </a:pPr>
            <a:r>
              <a:t/>
            </a:r>
            <a:endParaRPr sz="1400"/>
          </a:p>
        </p:txBody>
      </p:sp>
      <p:pic>
        <p:nvPicPr>
          <p:cNvPr id="94" name="Google Shape;94;p14"/>
          <p:cNvPicPr preferRelativeResize="0"/>
          <p:nvPr/>
        </p:nvPicPr>
        <p:blipFill>
          <a:blip r:embed="rId3">
            <a:alphaModFix/>
          </a:blip>
          <a:stretch>
            <a:fillRect/>
          </a:stretch>
        </p:blipFill>
        <p:spPr>
          <a:xfrm>
            <a:off x="4890199" y="1853840"/>
            <a:ext cx="3957725" cy="26336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Opioids and Ecstasy</a:t>
            </a:r>
            <a:endParaRPr/>
          </a:p>
        </p:txBody>
      </p:sp>
      <p:pic>
        <p:nvPicPr>
          <p:cNvPr id="238" name="Google Shape;238;p32"/>
          <p:cNvPicPr preferRelativeResize="0"/>
          <p:nvPr/>
        </p:nvPicPr>
        <p:blipFill>
          <a:blip r:embed="rId3">
            <a:alphaModFix/>
          </a:blip>
          <a:stretch>
            <a:fillRect/>
          </a:stretch>
        </p:blipFill>
        <p:spPr>
          <a:xfrm>
            <a:off x="454725" y="1934250"/>
            <a:ext cx="4055351" cy="2996875"/>
          </a:xfrm>
          <a:prstGeom prst="rect">
            <a:avLst/>
          </a:prstGeom>
          <a:noFill/>
          <a:ln>
            <a:noFill/>
          </a:ln>
        </p:spPr>
      </p:pic>
      <p:pic>
        <p:nvPicPr>
          <p:cNvPr id="239" name="Google Shape;239;p32"/>
          <p:cNvPicPr preferRelativeResize="0"/>
          <p:nvPr/>
        </p:nvPicPr>
        <p:blipFill>
          <a:blip r:embed="rId4">
            <a:alphaModFix/>
          </a:blip>
          <a:stretch>
            <a:fillRect/>
          </a:stretch>
        </p:blipFill>
        <p:spPr>
          <a:xfrm>
            <a:off x="4789175" y="1934260"/>
            <a:ext cx="4055351" cy="315766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3"/>
          <p:cNvSpPr txBox="1"/>
          <p:nvPr>
            <p:ph type="title"/>
          </p:nvPr>
        </p:nvSpPr>
        <p:spPr>
          <a:xfrm>
            <a:off x="727800" y="12417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Inhalants and Meth</a:t>
            </a:r>
            <a:endParaRPr/>
          </a:p>
        </p:txBody>
      </p:sp>
      <p:pic>
        <p:nvPicPr>
          <p:cNvPr id="245" name="Google Shape;245;p33"/>
          <p:cNvPicPr preferRelativeResize="0"/>
          <p:nvPr/>
        </p:nvPicPr>
        <p:blipFill>
          <a:blip r:embed="rId3">
            <a:alphaModFix/>
          </a:blip>
          <a:stretch>
            <a:fillRect/>
          </a:stretch>
        </p:blipFill>
        <p:spPr>
          <a:xfrm>
            <a:off x="76925" y="1853858"/>
            <a:ext cx="4572000" cy="2942068"/>
          </a:xfrm>
          <a:prstGeom prst="rect">
            <a:avLst/>
          </a:prstGeom>
          <a:noFill/>
          <a:ln>
            <a:noFill/>
          </a:ln>
        </p:spPr>
      </p:pic>
      <p:pic>
        <p:nvPicPr>
          <p:cNvPr id="246" name="Google Shape;246;p33"/>
          <p:cNvPicPr preferRelativeResize="0"/>
          <p:nvPr/>
        </p:nvPicPr>
        <p:blipFill>
          <a:blip r:embed="rId4">
            <a:alphaModFix/>
          </a:blip>
          <a:stretch>
            <a:fillRect/>
          </a:stretch>
        </p:blipFill>
        <p:spPr>
          <a:xfrm>
            <a:off x="4809400" y="1826425"/>
            <a:ext cx="4098597" cy="2942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4"/>
          <p:cNvSpPr txBox="1"/>
          <p:nvPr>
            <p:ph type="title"/>
          </p:nvPr>
        </p:nvSpPr>
        <p:spPr>
          <a:xfrm>
            <a:off x="729450" y="1318650"/>
            <a:ext cx="49968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Statistics of Individual Drugs</a:t>
            </a:r>
            <a:endParaRPr/>
          </a:p>
          <a:p>
            <a:pPr indent="0" lvl="0" marL="0" rtl="0" algn="l">
              <a:spcBef>
                <a:spcPts val="0"/>
              </a:spcBef>
              <a:spcAft>
                <a:spcPts val="0"/>
              </a:spcAft>
              <a:buNone/>
            </a:pPr>
            <a:r>
              <a:t/>
            </a:r>
            <a:endParaRPr/>
          </a:p>
        </p:txBody>
      </p:sp>
      <p:graphicFrame>
        <p:nvGraphicFramePr>
          <p:cNvPr id="252" name="Google Shape;252;p34"/>
          <p:cNvGraphicFramePr/>
          <p:nvPr/>
        </p:nvGraphicFramePr>
        <p:xfrm>
          <a:off x="729450" y="2009775"/>
          <a:ext cx="3000000" cy="3000000"/>
        </p:xfrm>
        <a:graphic>
          <a:graphicData uri="http://schemas.openxmlformats.org/drawingml/2006/table">
            <a:tbl>
              <a:tblPr>
                <a:noFill/>
                <a:tableStyleId>{A675837D-C831-481E-84BA-040C051B2CA2}</a:tableStyleId>
              </a:tblPr>
              <a:tblGrid>
                <a:gridCol w="1055800"/>
                <a:gridCol w="1055800"/>
                <a:gridCol w="1055800"/>
                <a:gridCol w="1055800"/>
                <a:gridCol w="1055800"/>
              </a:tblGrid>
              <a:tr h="2586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Name</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Non-Suicidal</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Thoughts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Planned</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Attempted</a:t>
                      </a:r>
                      <a:endParaRPr sz="1200">
                        <a:latin typeface="Times New Roman"/>
                        <a:ea typeface="Times New Roman"/>
                        <a:cs typeface="Times New Roman"/>
                        <a:sym typeface="Times New Roman"/>
                      </a:endParaRPr>
                    </a:p>
                  </a:txBody>
                  <a:tcPr marT="63500" marB="63500" marR="63500" marL="63500"/>
                </a:tc>
              </a:tr>
              <a:tr h="2586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Marijuana</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29,828</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3,307</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944</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509</a:t>
                      </a:r>
                      <a:endParaRPr sz="1200">
                        <a:latin typeface="Times New Roman"/>
                        <a:ea typeface="Times New Roman"/>
                        <a:cs typeface="Times New Roman"/>
                        <a:sym typeface="Times New Roman"/>
                      </a:endParaRPr>
                    </a:p>
                  </a:txBody>
                  <a:tcPr marT="63500" marB="63500" marR="63500" marL="63500"/>
                </a:tc>
              </a:tr>
              <a:tr h="2586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Cocaine</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3829</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736</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221</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150</a:t>
                      </a:r>
                      <a:endParaRPr sz="1200">
                        <a:latin typeface="Times New Roman"/>
                        <a:ea typeface="Times New Roman"/>
                        <a:cs typeface="Times New Roman"/>
                        <a:sym typeface="Times New Roman"/>
                      </a:endParaRPr>
                    </a:p>
                  </a:txBody>
                  <a:tcPr marT="63500" marB="63500" marR="63500" marL="63500"/>
                </a:tc>
              </a:tr>
              <a:tr h="2586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Heroin</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601</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201</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80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52</a:t>
                      </a:r>
                      <a:endParaRPr sz="1200">
                        <a:latin typeface="Times New Roman"/>
                        <a:ea typeface="Times New Roman"/>
                        <a:cs typeface="Times New Roman"/>
                        <a:sym typeface="Times New Roman"/>
                      </a:endParaRPr>
                    </a:p>
                  </a:txBody>
                  <a:tcPr marT="63500" marB="63500" marR="63500" marL="63500"/>
                </a:tc>
              </a:tr>
              <a:tr h="2586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LSD</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1193</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302</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111</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86</a:t>
                      </a:r>
                      <a:endParaRPr sz="1200">
                        <a:latin typeface="Times New Roman"/>
                        <a:ea typeface="Times New Roman"/>
                        <a:cs typeface="Times New Roman"/>
                        <a:sym typeface="Times New Roman"/>
                      </a:endParaRPr>
                    </a:p>
                  </a:txBody>
                  <a:tcPr marT="63500" marB="63500" marR="63500" marL="63500"/>
                </a:tc>
              </a:tr>
              <a:tr h="2586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Opioids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8436</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1595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581</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321</a:t>
                      </a:r>
                      <a:endParaRPr sz="1200">
                        <a:latin typeface="Times New Roman"/>
                        <a:ea typeface="Times New Roman"/>
                        <a:cs typeface="Times New Roman"/>
                        <a:sym typeface="Times New Roman"/>
                      </a:endParaRPr>
                    </a:p>
                  </a:txBody>
                  <a:tcPr marT="63500" marB="63500" marR="63500" marL="63500"/>
                </a:tc>
              </a:tr>
              <a:tr h="2586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Ecstasy</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1717</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362</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128</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101</a:t>
                      </a:r>
                      <a:endParaRPr sz="1200">
                        <a:latin typeface="Times New Roman"/>
                        <a:ea typeface="Times New Roman"/>
                        <a:cs typeface="Times New Roman"/>
                        <a:sym typeface="Times New Roman"/>
                      </a:endParaRPr>
                    </a:p>
                  </a:txBody>
                  <a:tcPr marT="63500" marB="63500" marR="63500" marL="63500"/>
                </a:tc>
              </a:tr>
              <a:tr h="2586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Inhalants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824</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198</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50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34</a:t>
                      </a:r>
                      <a:endParaRPr sz="1200">
                        <a:latin typeface="Times New Roman"/>
                        <a:ea typeface="Times New Roman"/>
                        <a:cs typeface="Times New Roman"/>
                        <a:sym typeface="Times New Roman"/>
                      </a:endParaRPr>
                    </a:p>
                  </a:txBody>
                  <a:tcPr marT="63500" marB="63500" marR="63500" marL="63500"/>
                </a:tc>
              </a:tr>
              <a:tr h="2586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Meth</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835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330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128</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67</a:t>
                      </a:r>
                      <a:endParaRPr sz="1200">
                        <a:latin typeface="Times New Roman"/>
                        <a:ea typeface="Times New Roman"/>
                        <a:cs typeface="Times New Roman"/>
                        <a:sym typeface="Times New Roman"/>
                      </a:endParaRPr>
                    </a:p>
                  </a:txBody>
                  <a:tcPr marT="63500" marB="63500" marR="63500" marL="63500"/>
                </a:tc>
              </a:tr>
            </a:tbl>
          </a:graphicData>
        </a:graphic>
      </p:graphicFrame>
      <p:sp>
        <p:nvSpPr>
          <p:cNvPr id="253" name="Google Shape;253;p34"/>
          <p:cNvSpPr txBox="1"/>
          <p:nvPr/>
        </p:nvSpPr>
        <p:spPr>
          <a:xfrm>
            <a:off x="6220850" y="880050"/>
            <a:ext cx="2571600" cy="390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Range Between Thoughts and Attempted and %: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Marijuana: 2798 (15%)</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Cocaine: 586 (20%)</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Heroin: 149 (10%)</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LSD: 216 (29%)</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Opioids: 1274 (20%)</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Ecstasy: 261 (28%)</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Inhalants: 164 (17%)</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Meth: 263 (20%)</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Even though number of users may decrease, the percentage of people who end up committing suicide could increase.</a:t>
            </a:r>
            <a:endParaRPr>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BAR GRAPH</a:t>
            </a:r>
            <a:endParaRPr/>
          </a:p>
        </p:txBody>
      </p:sp>
      <p:pic>
        <p:nvPicPr>
          <p:cNvPr id="259" name="Google Shape;259;p35"/>
          <p:cNvPicPr preferRelativeResize="0"/>
          <p:nvPr/>
        </p:nvPicPr>
        <p:blipFill>
          <a:blip r:embed="rId3">
            <a:alphaModFix/>
          </a:blip>
          <a:stretch>
            <a:fillRect/>
          </a:stretch>
        </p:blipFill>
        <p:spPr>
          <a:xfrm>
            <a:off x="1034975" y="1971625"/>
            <a:ext cx="7077650" cy="2636775"/>
          </a:xfrm>
          <a:prstGeom prst="rect">
            <a:avLst/>
          </a:prstGeom>
          <a:noFill/>
          <a:ln>
            <a:noFill/>
          </a:ln>
        </p:spPr>
      </p:pic>
      <p:sp>
        <p:nvSpPr>
          <p:cNvPr id="260" name="Google Shape;260;p35"/>
          <p:cNvSpPr/>
          <p:nvPr/>
        </p:nvSpPr>
        <p:spPr>
          <a:xfrm>
            <a:off x="1572200" y="3294225"/>
            <a:ext cx="1165500" cy="1144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5"/>
          <p:cNvSpPr/>
          <p:nvPr/>
        </p:nvSpPr>
        <p:spPr>
          <a:xfrm>
            <a:off x="6840025" y="2056500"/>
            <a:ext cx="1223100" cy="2328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5"/>
          <p:cNvSpPr txBox="1"/>
          <p:nvPr/>
        </p:nvSpPr>
        <p:spPr>
          <a:xfrm>
            <a:off x="61775" y="3923950"/>
            <a:ext cx="973200" cy="10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Lato"/>
                <a:ea typeface="Lato"/>
                <a:cs typeface="Lato"/>
                <a:sym typeface="Lato"/>
              </a:rPr>
              <a:t>Highest % of users  has the lowest % of suicidal tendencies</a:t>
            </a:r>
            <a:endParaRPr sz="1100">
              <a:latin typeface="Lato"/>
              <a:ea typeface="Lato"/>
              <a:cs typeface="Lato"/>
              <a:sym typeface="Lato"/>
            </a:endParaRPr>
          </a:p>
        </p:txBody>
      </p:sp>
      <p:sp>
        <p:nvSpPr>
          <p:cNvPr id="263" name="Google Shape;263;p35"/>
          <p:cNvSpPr txBox="1"/>
          <p:nvPr/>
        </p:nvSpPr>
        <p:spPr>
          <a:xfrm>
            <a:off x="7988175" y="709650"/>
            <a:ext cx="973200" cy="114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Lato"/>
                <a:ea typeface="Lato"/>
                <a:cs typeface="Lato"/>
                <a:sym typeface="Lato"/>
              </a:rPr>
              <a:t>Meth  has the highest % of suicidal tendencies</a:t>
            </a:r>
            <a:endParaRPr sz="1100">
              <a:latin typeface="Lato"/>
              <a:ea typeface="Lato"/>
              <a:cs typeface="Lato"/>
              <a:sym typeface="Lato"/>
            </a:endParaRPr>
          </a:p>
          <a:p>
            <a:pPr indent="0" lvl="0" marL="0" rtl="0" algn="l">
              <a:spcBef>
                <a:spcPts val="0"/>
              </a:spcBef>
              <a:spcAft>
                <a:spcPts val="0"/>
              </a:spcAft>
              <a:buNone/>
            </a:pPr>
            <a:r>
              <a:rPr lang="en" sz="1100">
                <a:latin typeface="Lato"/>
                <a:ea typeface="Lato"/>
                <a:cs typeface="Lato"/>
                <a:sym typeface="Lato"/>
              </a:rPr>
              <a:t>Despite having a lower number of users</a:t>
            </a:r>
            <a:endParaRPr sz="1100">
              <a:latin typeface="Lato"/>
              <a:ea typeface="Lato"/>
              <a:cs typeface="Lato"/>
              <a:sym typeface="Lato"/>
            </a:endParaRPr>
          </a:p>
        </p:txBody>
      </p:sp>
      <p:cxnSp>
        <p:nvCxnSpPr>
          <p:cNvPr id="264" name="Google Shape;264;p35"/>
          <p:cNvCxnSpPr>
            <a:stCxn id="262" idx="3"/>
          </p:cNvCxnSpPr>
          <p:nvPr/>
        </p:nvCxnSpPr>
        <p:spPr>
          <a:xfrm flipH="1" rot="10800000">
            <a:off x="1034975" y="3936400"/>
            <a:ext cx="673500" cy="512400"/>
          </a:xfrm>
          <a:prstGeom prst="straightConnector1">
            <a:avLst/>
          </a:prstGeom>
          <a:noFill/>
          <a:ln cap="flat" cmpd="sng" w="9525">
            <a:solidFill>
              <a:schemeClr val="dk2"/>
            </a:solidFill>
            <a:prstDash val="solid"/>
            <a:round/>
            <a:headEnd len="med" w="med" type="none"/>
            <a:tailEnd len="med" w="med" type="triangle"/>
          </a:ln>
        </p:spPr>
      </p:cxnSp>
      <p:cxnSp>
        <p:nvCxnSpPr>
          <p:cNvPr id="265" name="Google Shape;265;p35"/>
          <p:cNvCxnSpPr/>
          <p:nvPr/>
        </p:nvCxnSpPr>
        <p:spPr>
          <a:xfrm flipH="1">
            <a:off x="7581675" y="1745500"/>
            <a:ext cx="406500" cy="566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36"/>
          <p:cNvPicPr preferRelativeResize="0"/>
          <p:nvPr/>
        </p:nvPicPr>
        <p:blipFill>
          <a:blip r:embed="rId3">
            <a:alphaModFix/>
          </a:blip>
          <a:stretch>
            <a:fillRect/>
          </a:stretch>
        </p:blipFill>
        <p:spPr>
          <a:xfrm>
            <a:off x="2969475" y="163000"/>
            <a:ext cx="5812149" cy="4925550"/>
          </a:xfrm>
          <a:prstGeom prst="rect">
            <a:avLst/>
          </a:prstGeom>
          <a:noFill/>
          <a:ln>
            <a:noFill/>
          </a:ln>
        </p:spPr>
      </p:pic>
      <p:sp>
        <p:nvSpPr>
          <p:cNvPr id="271" name="Google Shape;271;p36"/>
          <p:cNvSpPr txBox="1"/>
          <p:nvPr>
            <p:ph type="title"/>
          </p:nvPr>
        </p:nvSpPr>
        <p:spPr>
          <a:xfrm>
            <a:off x="617900" y="1508075"/>
            <a:ext cx="1203900" cy="5352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200">
                <a:solidFill>
                  <a:schemeClr val="accent2"/>
                </a:solidFill>
                <a:latin typeface="Lato"/>
                <a:ea typeface="Lato"/>
                <a:cs typeface="Lato"/>
                <a:sym typeface="Lato"/>
              </a:rPr>
              <a:t>C</a:t>
            </a:r>
            <a:endParaRPr sz="3200">
              <a:solidFill>
                <a:schemeClr val="accent2"/>
              </a:solidFill>
              <a:latin typeface="Lato"/>
              <a:ea typeface="Lato"/>
              <a:cs typeface="Lato"/>
              <a:sym typeface="Lato"/>
            </a:endParaRPr>
          </a:p>
          <a:p>
            <a:pPr indent="0" lvl="0" marL="0" rtl="0" algn="ctr">
              <a:lnSpc>
                <a:spcPct val="115000"/>
              </a:lnSpc>
              <a:spcBef>
                <a:spcPts val="0"/>
              </a:spcBef>
              <a:spcAft>
                <a:spcPts val="0"/>
              </a:spcAft>
              <a:buNone/>
            </a:pPr>
            <a:r>
              <a:rPr lang="en" sz="3200">
                <a:solidFill>
                  <a:schemeClr val="accent2"/>
                </a:solidFill>
                <a:latin typeface="Lato"/>
                <a:ea typeface="Lato"/>
                <a:cs typeface="Lato"/>
                <a:sym typeface="Lato"/>
              </a:rPr>
              <a:t>O</a:t>
            </a:r>
            <a:endParaRPr sz="3200">
              <a:solidFill>
                <a:schemeClr val="accent2"/>
              </a:solidFill>
              <a:latin typeface="Lato"/>
              <a:ea typeface="Lato"/>
              <a:cs typeface="Lato"/>
              <a:sym typeface="Lato"/>
            </a:endParaRPr>
          </a:p>
          <a:p>
            <a:pPr indent="0" lvl="0" marL="0" rtl="0" algn="ctr">
              <a:lnSpc>
                <a:spcPct val="115000"/>
              </a:lnSpc>
              <a:spcBef>
                <a:spcPts val="0"/>
              </a:spcBef>
              <a:spcAft>
                <a:spcPts val="0"/>
              </a:spcAft>
              <a:buNone/>
            </a:pPr>
            <a:r>
              <a:rPr lang="en" sz="3200">
                <a:solidFill>
                  <a:schemeClr val="accent2"/>
                </a:solidFill>
                <a:latin typeface="Lato"/>
                <a:ea typeface="Lato"/>
                <a:cs typeface="Lato"/>
                <a:sym typeface="Lato"/>
              </a:rPr>
              <a:t>D</a:t>
            </a:r>
            <a:endParaRPr sz="3200">
              <a:solidFill>
                <a:schemeClr val="accent2"/>
              </a:solidFill>
              <a:latin typeface="Lato"/>
              <a:ea typeface="Lato"/>
              <a:cs typeface="Lato"/>
              <a:sym typeface="Lato"/>
            </a:endParaRPr>
          </a:p>
          <a:p>
            <a:pPr indent="0" lvl="0" marL="0" rtl="0" algn="ctr">
              <a:lnSpc>
                <a:spcPct val="115000"/>
              </a:lnSpc>
              <a:spcBef>
                <a:spcPts val="0"/>
              </a:spcBef>
              <a:spcAft>
                <a:spcPts val="0"/>
              </a:spcAft>
              <a:buNone/>
            </a:pPr>
            <a:r>
              <a:rPr lang="en" sz="3200">
                <a:solidFill>
                  <a:schemeClr val="accent2"/>
                </a:solidFill>
                <a:latin typeface="Lato"/>
                <a:ea typeface="Lato"/>
                <a:cs typeface="Lato"/>
                <a:sym typeface="Lato"/>
              </a:rPr>
              <a:t>E</a:t>
            </a:r>
            <a:endParaRPr sz="3200">
              <a:solidFill>
                <a:schemeClr val="accent2"/>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7"/>
          <p:cNvSpPr txBox="1"/>
          <p:nvPr>
            <p:ph type="title"/>
          </p:nvPr>
        </p:nvSpPr>
        <p:spPr>
          <a:xfrm>
            <a:off x="526050" y="1538700"/>
            <a:ext cx="1203900" cy="5352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200">
                <a:solidFill>
                  <a:schemeClr val="accent2"/>
                </a:solidFill>
                <a:latin typeface="Lato"/>
                <a:ea typeface="Lato"/>
                <a:cs typeface="Lato"/>
                <a:sym typeface="Lato"/>
              </a:rPr>
              <a:t>C</a:t>
            </a:r>
            <a:endParaRPr sz="3200">
              <a:solidFill>
                <a:schemeClr val="accent2"/>
              </a:solidFill>
              <a:latin typeface="Lato"/>
              <a:ea typeface="Lato"/>
              <a:cs typeface="Lato"/>
              <a:sym typeface="Lato"/>
            </a:endParaRPr>
          </a:p>
          <a:p>
            <a:pPr indent="0" lvl="0" marL="0" marR="0" rtl="0" algn="ctr">
              <a:lnSpc>
                <a:spcPct val="115000"/>
              </a:lnSpc>
              <a:spcBef>
                <a:spcPts val="0"/>
              </a:spcBef>
              <a:spcAft>
                <a:spcPts val="0"/>
              </a:spcAft>
              <a:buNone/>
            </a:pPr>
            <a:r>
              <a:rPr lang="en" sz="3200">
                <a:solidFill>
                  <a:schemeClr val="accent2"/>
                </a:solidFill>
                <a:latin typeface="Lato"/>
                <a:ea typeface="Lato"/>
                <a:cs typeface="Lato"/>
                <a:sym typeface="Lato"/>
              </a:rPr>
              <a:t>O</a:t>
            </a:r>
            <a:endParaRPr sz="3200">
              <a:solidFill>
                <a:schemeClr val="accent2"/>
              </a:solidFill>
              <a:latin typeface="Lato"/>
              <a:ea typeface="Lato"/>
              <a:cs typeface="Lato"/>
              <a:sym typeface="Lato"/>
            </a:endParaRPr>
          </a:p>
          <a:p>
            <a:pPr indent="0" lvl="0" marL="0" marR="0" rtl="0" algn="ctr">
              <a:lnSpc>
                <a:spcPct val="115000"/>
              </a:lnSpc>
              <a:spcBef>
                <a:spcPts val="0"/>
              </a:spcBef>
              <a:spcAft>
                <a:spcPts val="0"/>
              </a:spcAft>
              <a:buNone/>
            </a:pPr>
            <a:r>
              <a:rPr lang="en" sz="3200">
                <a:solidFill>
                  <a:schemeClr val="accent2"/>
                </a:solidFill>
                <a:latin typeface="Lato"/>
                <a:ea typeface="Lato"/>
                <a:cs typeface="Lato"/>
                <a:sym typeface="Lato"/>
              </a:rPr>
              <a:t>D</a:t>
            </a:r>
            <a:endParaRPr sz="3200">
              <a:solidFill>
                <a:schemeClr val="accent2"/>
              </a:solidFill>
              <a:latin typeface="Lato"/>
              <a:ea typeface="Lato"/>
              <a:cs typeface="Lato"/>
              <a:sym typeface="Lato"/>
            </a:endParaRPr>
          </a:p>
          <a:p>
            <a:pPr indent="0" lvl="0" marL="0" marR="0" rtl="0" algn="ctr">
              <a:lnSpc>
                <a:spcPct val="115000"/>
              </a:lnSpc>
              <a:spcBef>
                <a:spcPts val="0"/>
              </a:spcBef>
              <a:spcAft>
                <a:spcPts val="0"/>
              </a:spcAft>
              <a:buNone/>
            </a:pPr>
            <a:r>
              <a:rPr lang="en" sz="3200">
                <a:solidFill>
                  <a:schemeClr val="accent2"/>
                </a:solidFill>
                <a:latin typeface="Lato"/>
                <a:ea typeface="Lato"/>
                <a:cs typeface="Lato"/>
                <a:sym typeface="Lato"/>
              </a:rPr>
              <a:t>E</a:t>
            </a:r>
            <a:endParaRPr b="0" sz="3200">
              <a:solidFill>
                <a:schemeClr val="accent2"/>
              </a:solidFill>
              <a:latin typeface="Playfair Display Regular"/>
              <a:ea typeface="Playfair Display Regular"/>
              <a:cs typeface="Playfair Display Regular"/>
              <a:sym typeface="Playfair Display Regular"/>
            </a:endParaRPr>
          </a:p>
        </p:txBody>
      </p:sp>
      <p:pic>
        <p:nvPicPr>
          <p:cNvPr id="277" name="Google Shape;277;p37"/>
          <p:cNvPicPr preferRelativeResize="0"/>
          <p:nvPr/>
        </p:nvPicPr>
        <p:blipFill>
          <a:blip r:embed="rId3">
            <a:alphaModFix/>
          </a:blip>
          <a:stretch>
            <a:fillRect/>
          </a:stretch>
        </p:blipFill>
        <p:spPr>
          <a:xfrm>
            <a:off x="2096575" y="731650"/>
            <a:ext cx="6751000" cy="43194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Suicidal tendency Conclusions</a:t>
            </a:r>
            <a:endParaRPr/>
          </a:p>
        </p:txBody>
      </p:sp>
      <p:sp>
        <p:nvSpPr>
          <p:cNvPr id="283" name="Google Shape;283;p38"/>
          <p:cNvSpPr txBox="1"/>
          <p:nvPr>
            <p:ph idx="1" type="body"/>
          </p:nvPr>
        </p:nvSpPr>
        <p:spPr>
          <a:xfrm>
            <a:off x="729450" y="2078875"/>
            <a:ext cx="7688700" cy="28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conclusion that we drew from the graph was…</a:t>
            </a:r>
            <a:endParaRPr/>
          </a:p>
          <a:p>
            <a:pPr indent="-311150" lvl="0" marL="457200" rtl="0" algn="l">
              <a:spcBef>
                <a:spcPts val="1600"/>
              </a:spcBef>
              <a:spcAft>
                <a:spcPts val="0"/>
              </a:spcAft>
              <a:buSzPts val="1300"/>
              <a:buChar char="●"/>
            </a:pPr>
            <a:r>
              <a:rPr lang="en"/>
              <a:t>Heroin and </a:t>
            </a:r>
            <a:r>
              <a:rPr lang="en"/>
              <a:t>Methamphetamine</a:t>
            </a:r>
            <a:r>
              <a:rPr lang="en"/>
              <a:t> were the most mentally damaging drugs with about forty percent of users having seriously thought about ending their lives or attempted to</a:t>
            </a:r>
            <a:endParaRPr/>
          </a:p>
          <a:p>
            <a:pPr indent="-311150" lvl="0" marL="457200" rtl="0" algn="l">
              <a:spcBef>
                <a:spcPts val="0"/>
              </a:spcBef>
              <a:spcAft>
                <a:spcPts val="0"/>
              </a:spcAft>
              <a:buSzPts val="1300"/>
              <a:buChar char="●"/>
            </a:pPr>
            <a:r>
              <a:rPr lang="en"/>
              <a:t>Marijuana had the least unhealthy </a:t>
            </a:r>
            <a:r>
              <a:rPr lang="en"/>
              <a:t>impact</a:t>
            </a:r>
            <a:r>
              <a:rPr lang="en"/>
              <a:t> on its users due to it being weaker than the other drugs.  However about fifteen percent of its users were still negatively impacted mentally </a:t>
            </a:r>
            <a:endParaRPr/>
          </a:p>
          <a:p>
            <a:pPr indent="-311150" lvl="0" marL="457200" rtl="0" algn="l">
              <a:spcBef>
                <a:spcPts val="0"/>
              </a:spcBef>
              <a:spcAft>
                <a:spcPts val="0"/>
              </a:spcAft>
              <a:buSzPts val="1300"/>
              <a:buChar char="●"/>
            </a:pPr>
            <a:r>
              <a:rPr lang="en"/>
              <a:t>Marijuana was the only drug with a below twenty percent suicidal tendencies rate, proving that all of the other drugs that we tested led to twenty percent of its users developed suicidal tendencies</a:t>
            </a:r>
            <a:endParaRPr/>
          </a:p>
          <a:p>
            <a:pPr indent="-311150" lvl="0" marL="457200" rtl="0" algn="l">
              <a:spcBef>
                <a:spcPts val="0"/>
              </a:spcBef>
              <a:spcAft>
                <a:spcPts val="0"/>
              </a:spcAft>
              <a:buSzPts val="1300"/>
              <a:buChar char="●"/>
            </a:pPr>
            <a:r>
              <a:rPr lang="en"/>
              <a:t>Opioids and stimulants also highly affected its users due to their addictive nature, its users relied on the drug therefore putting them at risk for mental illness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9"/>
          <p:cNvSpPr txBox="1"/>
          <p:nvPr>
            <p:ph type="title"/>
          </p:nvPr>
        </p:nvSpPr>
        <p:spPr>
          <a:xfrm>
            <a:off x="729450" y="12319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thoughts and conclusions</a:t>
            </a:r>
            <a:endParaRPr/>
          </a:p>
        </p:txBody>
      </p:sp>
      <p:sp>
        <p:nvSpPr>
          <p:cNvPr id="289" name="Google Shape;289;p39"/>
          <p:cNvSpPr txBox="1"/>
          <p:nvPr>
            <p:ph idx="1" type="body"/>
          </p:nvPr>
        </p:nvSpPr>
        <p:spPr>
          <a:xfrm>
            <a:off x="507025" y="1492350"/>
            <a:ext cx="7823400" cy="298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11150" lvl="0" marL="457200" rtl="0" algn="l">
              <a:spcBef>
                <a:spcPts val="1600"/>
              </a:spcBef>
              <a:spcAft>
                <a:spcPts val="0"/>
              </a:spcAft>
              <a:buSzPts val="1300"/>
              <a:buChar char="●"/>
            </a:pPr>
            <a:r>
              <a:rPr lang="en"/>
              <a:t>Both Methamphetamine and Heroin have euphoric effects by going into your brain and affecting your mood, making them both highly addictive. </a:t>
            </a:r>
            <a:endParaRPr/>
          </a:p>
          <a:p>
            <a:pPr indent="-298450" lvl="1" marL="914400" rtl="0" algn="l">
              <a:spcBef>
                <a:spcPts val="0"/>
              </a:spcBef>
              <a:spcAft>
                <a:spcPts val="0"/>
              </a:spcAft>
              <a:buSzPts val="1100"/>
              <a:buChar char="○"/>
            </a:pPr>
            <a:r>
              <a:rPr lang="en"/>
              <a:t>Heroin enters the brain rapidly, attaching themselves to </a:t>
            </a:r>
            <a:r>
              <a:rPr lang="en"/>
              <a:t>opioid</a:t>
            </a:r>
            <a:r>
              <a:rPr lang="en"/>
              <a:t> receptors, the areas of pain and pleasure. When heroin attaches onto the receptors, it stimulates the release of dopamine (a neurotransmitter  that has the feeling of happiness)--creating a feedback loop where the user would abuse the drug more often.</a:t>
            </a:r>
            <a:endParaRPr/>
          </a:p>
          <a:p>
            <a:pPr indent="-298450" lvl="1" marL="914400" rtl="0" algn="l">
              <a:spcBef>
                <a:spcPts val="0"/>
              </a:spcBef>
              <a:spcAft>
                <a:spcPts val="0"/>
              </a:spcAft>
              <a:buSzPts val="1100"/>
              <a:buChar char="○"/>
            </a:pPr>
            <a:r>
              <a:rPr lang="en"/>
              <a:t>Methamphetamine </a:t>
            </a:r>
            <a:r>
              <a:rPr lang="en"/>
              <a:t>similarly</a:t>
            </a:r>
            <a:r>
              <a:rPr lang="en"/>
              <a:t> increase activities in the central nervous system and parts of the brain increasing energy and pleasure (the release of dopamine).</a:t>
            </a:r>
            <a:endParaRPr/>
          </a:p>
          <a:p>
            <a:pPr indent="-311150" lvl="0" marL="457200" rtl="0" algn="l">
              <a:spcBef>
                <a:spcPts val="0"/>
              </a:spcBef>
              <a:spcAft>
                <a:spcPts val="0"/>
              </a:spcAft>
              <a:buSzPts val="1300"/>
              <a:buChar char="●"/>
            </a:pPr>
            <a:r>
              <a:rPr lang="en"/>
              <a:t>These are shared traits with stimulants, </a:t>
            </a:r>
            <a:r>
              <a:rPr lang="en"/>
              <a:t>opioids, and inhalants which all go into your brain trying to increase energy (stimulants), cause pain relief (opioids) and to get an euphoric high (inhalants).</a:t>
            </a:r>
            <a:endParaRPr/>
          </a:p>
          <a:p>
            <a:pPr indent="-311150" lvl="0" marL="457200" rtl="0" algn="l">
              <a:spcBef>
                <a:spcPts val="0"/>
              </a:spcBef>
              <a:spcAft>
                <a:spcPts val="0"/>
              </a:spcAft>
              <a:buSzPts val="1300"/>
              <a:buChar char="●"/>
            </a:pPr>
            <a:r>
              <a:rPr lang="en"/>
              <a:t>Marijuana also lead to highs and affect the brain, but it is actually considered less harmful than alcohol when used recreationally, as alcohol is a poison when consumed in large amounts.</a:t>
            </a:r>
            <a:endParaRPr/>
          </a:p>
          <a:p>
            <a:pPr indent="0" lvl="0" marL="0" rtl="0" algn="l">
              <a:spcBef>
                <a:spcPts val="1600"/>
              </a:spcBef>
              <a:spcAft>
                <a:spcPts val="1600"/>
              </a:spcAft>
              <a:buNone/>
            </a:pPr>
            <a:r>
              <a:t/>
            </a:r>
            <a:endParaRPr sz="1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Did It Support The Hypothesis?</a:t>
            </a:r>
            <a:endParaRPr/>
          </a:p>
          <a:p>
            <a:pPr indent="0" lvl="0" marL="0" rtl="0" algn="l">
              <a:spcBef>
                <a:spcPts val="0"/>
              </a:spcBef>
              <a:spcAft>
                <a:spcPts val="0"/>
              </a:spcAft>
              <a:buNone/>
            </a:pPr>
            <a:r>
              <a:t/>
            </a:r>
            <a:endParaRPr/>
          </a:p>
        </p:txBody>
      </p:sp>
      <p:sp>
        <p:nvSpPr>
          <p:cNvPr id="295" name="Google Shape;295;p4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We believe</a:t>
            </a:r>
            <a:r>
              <a:rPr lang="en" sz="1500"/>
              <a:t> that our hypothesis was ultimately correct.</a:t>
            </a:r>
            <a:endParaRPr sz="1500"/>
          </a:p>
          <a:p>
            <a:pPr indent="0" lvl="0" marL="0" rtl="0" algn="l">
              <a:spcBef>
                <a:spcPts val="1600"/>
              </a:spcBef>
              <a:spcAft>
                <a:spcPts val="0"/>
              </a:spcAft>
              <a:buNone/>
            </a:pPr>
            <a:r>
              <a:rPr lang="en" sz="1500"/>
              <a:t>D</a:t>
            </a:r>
            <a:r>
              <a:rPr lang="en" sz="1500"/>
              <a:t>rugs that highly affect your central nervous systems or parts of your brain show increase signs of addictiveness and the more addictive it is, the higher the suicidal tendencies. </a:t>
            </a:r>
            <a:endParaRPr sz="1500"/>
          </a:p>
          <a:p>
            <a:pPr indent="0" lvl="0" marL="0" rtl="0" algn="l">
              <a:spcBef>
                <a:spcPts val="1600"/>
              </a:spcBef>
              <a:spcAft>
                <a:spcPts val="0"/>
              </a:spcAft>
              <a:buNone/>
            </a:pPr>
            <a:r>
              <a:t/>
            </a:r>
            <a:endParaRPr sz="1500"/>
          </a:p>
          <a:p>
            <a:pPr indent="0" lvl="0" marL="0" rtl="0" algn="l">
              <a:spcBef>
                <a:spcPts val="1600"/>
              </a:spcBef>
              <a:spcAft>
                <a:spcPts val="1600"/>
              </a:spcAft>
              <a:buNone/>
            </a:pPr>
            <a:br>
              <a:rPr lang="en" sz="1500"/>
            </a:br>
            <a:endParaRPr sz="12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Interesting Facts</a:t>
            </a:r>
            <a:endParaRPr/>
          </a:p>
        </p:txBody>
      </p:sp>
      <p:sp>
        <p:nvSpPr>
          <p:cNvPr id="301" name="Google Shape;301;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200"/>
              <a:t>Unlike the drugs that increased rates of suicide  in its users such as heroin, marijuana has no known harmful effects to the adult human body whatsoever, due to its nature as one of the weaker psychoactive drugs. This would help in explaining why it had such a low correlation with suicidal thoughts or actions, as marijuana helps with stress relief with its “high”.</a:t>
            </a:r>
            <a:endParaRPr sz="1200"/>
          </a:p>
          <a:p>
            <a:pPr indent="-304800" lvl="0" marL="457200" rtl="0" algn="l">
              <a:spcBef>
                <a:spcPts val="1600"/>
              </a:spcBef>
              <a:spcAft>
                <a:spcPts val="0"/>
              </a:spcAft>
              <a:buSzPts val="1200"/>
              <a:buChar char="-"/>
            </a:pPr>
            <a:r>
              <a:rPr lang="en" sz="1200"/>
              <a:t>Marijuana also has a wide variety of potential medical usage. There is research that indicates that THC, a compound in marijuana,  can stop the growth of blood vessels that feed cancerous growths, delaying/stopping tumors from forming in the first place. Not only that, THC  is thought to ease inflammation and control spasms/seizures due to its nature as a relaxant. THC also eases the symptoms of glaucoma, since it reduces pressure built in the eyes.</a:t>
            </a:r>
            <a:endParaRPr sz="1200"/>
          </a:p>
          <a:p>
            <a:pPr indent="-304800" lvl="0" marL="457200" rtl="0" algn="l">
              <a:spcBef>
                <a:spcPts val="1600"/>
              </a:spcBef>
              <a:spcAft>
                <a:spcPts val="1600"/>
              </a:spcAft>
              <a:buSzPts val="1200"/>
              <a:buChar char="-"/>
            </a:pPr>
            <a:r>
              <a:rPr lang="en" sz="1200"/>
              <a:t>Compared to this, Heroin has a multitude of side effects, such nausea, vomiting, and severe itching. Additionally, heroin’s effect of  slowing down the heart rate could be so severe, it may leave its users in a coma.</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accent1"/>
                </a:solidFill>
              </a:rPr>
              <a:t>In this presentation:</a:t>
            </a:r>
            <a:endParaRPr>
              <a:solidFill>
                <a:schemeClr val="accent1"/>
              </a:solidFill>
            </a:endParaRPr>
          </a:p>
          <a:p>
            <a:pPr indent="0" lvl="0" marL="0" rtl="0" algn="l">
              <a:spcBef>
                <a:spcPts val="1600"/>
              </a:spcBef>
              <a:spcAft>
                <a:spcPts val="0"/>
              </a:spcAft>
              <a:buNone/>
            </a:pPr>
            <a:r>
              <a:t/>
            </a:r>
            <a:endParaRPr/>
          </a:p>
        </p:txBody>
      </p:sp>
      <p:sp>
        <p:nvSpPr>
          <p:cNvPr id="100" name="Google Shape;100;p15"/>
          <p:cNvSpPr txBox="1"/>
          <p:nvPr>
            <p:ph idx="1" type="body"/>
          </p:nvPr>
        </p:nvSpPr>
        <p:spPr>
          <a:xfrm>
            <a:off x="729450" y="2078875"/>
            <a:ext cx="8019300" cy="2801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will introduce some background information on drug usage nationally from 2002-2016.</a:t>
            </a:r>
            <a:endParaRPr/>
          </a:p>
          <a:p>
            <a:pPr indent="-311150" lvl="0" marL="457200" rtl="0" algn="l">
              <a:spcBef>
                <a:spcPts val="0"/>
              </a:spcBef>
              <a:spcAft>
                <a:spcPts val="0"/>
              </a:spcAft>
              <a:buSzPts val="1300"/>
              <a:buChar char="●"/>
            </a:pPr>
            <a:r>
              <a:rPr lang="en"/>
              <a:t>We will then move on to 2016, provide the sample size of our data, and examine the eight-most popular recreational drugs individually and their relationship to suicide rates to determine which one may make the most impact.</a:t>
            </a:r>
            <a:endParaRPr/>
          </a:p>
          <a:p>
            <a:pPr indent="-311150" lvl="0" marL="457200" rtl="0" algn="l">
              <a:spcBef>
                <a:spcPts val="0"/>
              </a:spcBef>
              <a:spcAft>
                <a:spcPts val="0"/>
              </a:spcAft>
              <a:buSzPts val="1300"/>
              <a:buChar char="●"/>
            </a:pPr>
            <a:r>
              <a:rPr lang="en"/>
              <a:t>We will determine whether or not our original hypothesis correlating drugs and suicidalness  was correct.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a:t>
            </a:r>
            <a:endParaRPr/>
          </a:p>
        </p:txBody>
      </p:sp>
      <p:sp>
        <p:nvSpPr>
          <p:cNvPr id="307" name="Google Shape;307;p42"/>
          <p:cNvSpPr txBox="1"/>
          <p:nvPr>
            <p:ph idx="1" type="body"/>
          </p:nvPr>
        </p:nvSpPr>
        <p:spPr>
          <a:xfrm>
            <a:off x="727650" y="204590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 Substance Abuse and Mental Health Services Administration </a:t>
            </a:r>
            <a:endParaRPr/>
          </a:p>
          <a:p>
            <a:pPr indent="0" lvl="0" marL="0" rtl="0" algn="l">
              <a:spcBef>
                <a:spcPts val="1600"/>
              </a:spcBef>
              <a:spcAft>
                <a:spcPts val="0"/>
              </a:spcAft>
              <a:buNone/>
            </a:pPr>
            <a:r>
              <a:rPr lang="en" u="sng">
                <a:solidFill>
                  <a:schemeClr val="hlink"/>
                </a:solidFill>
                <a:hlinkClick r:id="rId3"/>
              </a:rPr>
              <a:t>https://www.samhsa.gov/data/sites/default/files/NSDUH-DetTabs-2016/NSDUH-DetTabs-2016.pdf</a:t>
            </a:r>
            <a:endParaRPr/>
          </a:p>
          <a:p>
            <a:pPr indent="0" lvl="0" marL="0" marR="0" rtl="0" algn="l">
              <a:lnSpc>
                <a:spcPct val="115000"/>
              </a:lnSpc>
              <a:spcBef>
                <a:spcPts val="1600"/>
              </a:spcBef>
              <a:spcAft>
                <a:spcPts val="0"/>
              </a:spcAft>
              <a:buNone/>
            </a:pPr>
            <a:r>
              <a:rPr lang="en" u="sng">
                <a:solidFill>
                  <a:schemeClr val="hlink"/>
                </a:solidFill>
                <a:hlinkClick r:id="rId4"/>
              </a:rPr>
              <a:t>https://datacenter.kidscount.org/data/tables/99-total-population-by-child-and-adult-populations#detailed/1/any/false/869,36,868,867,133,38,35,18,17,16/39,40,41/416,417</a:t>
            </a:r>
            <a:r>
              <a:rPr lang="en" u="sng">
                <a:solidFill>
                  <a:schemeClr val="hlink"/>
                </a:solidFill>
              </a:rPr>
              <a:t> </a:t>
            </a:r>
            <a:endParaRPr u="sng">
              <a:solidFill>
                <a:schemeClr val="hlink"/>
              </a:solidFill>
            </a:endParaRPr>
          </a:p>
          <a:p>
            <a:pPr indent="0" lvl="0" marL="0" rtl="0" algn="l">
              <a:spcBef>
                <a:spcPts val="1600"/>
              </a:spcBef>
              <a:spcAft>
                <a:spcPts val="0"/>
              </a:spcAft>
              <a:buNone/>
            </a:pPr>
            <a:r>
              <a:rPr b="1" lang="en" u="sng">
                <a:solidFill>
                  <a:srgbClr val="1155CC"/>
                </a:solidFill>
                <a:hlinkClick r:id="rId5">
                  <a:extLst>
                    <a:ext uri="{A12FA001-AC4F-418D-AE19-62706E023703}">
                      <ahyp:hlinkClr val="tx"/>
                    </a:ext>
                  </a:extLst>
                </a:hlinkClick>
              </a:rPr>
              <a:t>https://www.samhsa.gov/data/sites/default/files/NSDUH-DetTabs2014/NSDUH-DetTabs2014.pdf</a:t>
            </a:r>
            <a:endParaRPr u="sng">
              <a:solidFill>
                <a:schemeClr val="hlink"/>
              </a:solidFill>
            </a:endParaRPr>
          </a:p>
          <a:p>
            <a:pPr indent="0" lvl="0" marL="0" rtl="0" algn="l">
              <a:spcBef>
                <a:spcPts val="0"/>
              </a:spcBef>
              <a:spcAft>
                <a:spcPts val="0"/>
              </a:spcAft>
              <a:buNone/>
            </a:pPr>
            <a:r>
              <a:rPr lang="en" u="sng">
                <a:solidFill>
                  <a:srgbClr val="1155CC"/>
                </a:solidFill>
                <a:hlinkClick r:id="rId6">
                  <a:extLst>
                    <a:ext uri="{A12FA001-AC4F-418D-AE19-62706E023703}">
                      <ahyp:hlinkClr val="tx"/>
                    </a:ext>
                  </a:extLst>
                </a:hlinkClick>
              </a:rPr>
              <a:t>https://www.socscistatistics.com/tests/pearson/default2.aspx</a:t>
            </a:r>
            <a:endParaRPr u="sng">
              <a:solidFill>
                <a:schemeClr val="hlink"/>
              </a:solidFill>
            </a:endParaRPr>
          </a:p>
          <a:p>
            <a:pPr indent="0" lvl="0" marL="0" rtl="0" algn="l">
              <a:spcBef>
                <a:spcPts val="0"/>
              </a:spcBef>
              <a:spcAft>
                <a:spcPts val="0"/>
              </a:spcAft>
              <a:buNone/>
            </a:pPr>
            <a:r>
              <a:t/>
            </a:r>
            <a:endParaRPr u="sng">
              <a:solidFill>
                <a:schemeClr val="hlink"/>
              </a:solidFill>
            </a:endParaRPr>
          </a:p>
          <a:p>
            <a:pPr indent="0" lvl="0" marL="0" rtl="0" algn="l">
              <a:spcBef>
                <a:spcPts val="0"/>
              </a:spcBef>
              <a:spcAft>
                <a:spcPts val="0"/>
              </a:spcAft>
              <a:buNone/>
            </a:pPr>
            <a:r>
              <a:rPr lang="en" sz="1100" u="sng">
                <a:solidFill>
                  <a:schemeClr val="hlink"/>
                </a:solidFill>
                <a:latin typeface="Arial"/>
                <a:ea typeface="Arial"/>
                <a:cs typeface="Arial"/>
                <a:sym typeface="Arial"/>
                <a:hlinkClick r:id="rId7"/>
              </a:rPr>
              <a:t>https://www.drugabuse.gov/publications/research-reports/heroin/what-are-immediate-short-term-effects-heroin-use</a:t>
            </a:r>
            <a:endParaRPr u="sng">
              <a:solidFill>
                <a:schemeClr val="hlink"/>
              </a:solidFill>
            </a:endParaRPr>
          </a:p>
          <a:p>
            <a:pPr indent="0" lvl="0" marL="0" rtl="0" algn="l">
              <a:spcBef>
                <a:spcPts val="0"/>
              </a:spcBef>
              <a:spcAft>
                <a:spcPts val="0"/>
              </a:spcAft>
              <a:buNone/>
            </a:pPr>
            <a:r>
              <a:rPr lang="en" u="sng">
                <a:solidFill>
                  <a:schemeClr val="hlink"/>
                </a:solidFill>
                <a:hlinkClick r:id="rId8"/>
              </a:rPr>
              <a:t>https://www.drugabuse.gov/publications/drugfacts/marijuana</a:t>
            </a:r>
            <a:endParaRPr u="sng">
              <a:solidFill>
                <a:schemeClr val="hlink"/>
              </a:solidFill>
            </a:endParaRPr>
          </a:p>
          <a:p>
            <a:pPr indent="0" lvl="0" marL="0" rtl="0" algn="l">
              <a:spcBef>
                <a:spcPts val="0"/>
              </a:spcBef>
              <a:spcAft>
                <a:spcPts val="0"/>
              </a:spcAft>
              <a:buNone/>
            </a:pPr>
            <a:r>
              <a:t/>
            </a:r>
            <a:endParaRPr u="sng">
              <a:solidFill>
                <a:schemeClr val="hlink"/>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Background Information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674500" y="5823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 Graph: # of  New Users from 2002-2016</a:t>
            </a:r>
            <a:endParaRPr/>
          </a:p>
        </p:txBody>
      </p:sp>
      <p:sp>
        <p:nvSpPr>
          <p:cNvPr id="111" name="Google Shape;111;p17"/>
          <p:cNvSpPr txBox="1"/>
          <p:nvPr>
            <p:ph idx="1" type="body"/>
          </p:nvPr>
        </p:nvSpPr>
        <p:spPr>
          <a:xfrm>
            <a:off x="1683825" y="1067775"/>
            <a:ext cx="7688700" cy="43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compared drug use from 2002-2016 to gain a holistic understanding of the number of users.</a:t>
            </a:r>
            <a:endParaRPr/>
          </a:p>
        </p:txBody>
      </p:sp>
      <p:pic>
        <p:nvPicPr>
          <p:cNvPr id="112" name="Google Shape;112;p17"/>
          <p:cNvPicPr preferRelativeResize="0"/>
          <p:nvPr/>
        </p:nvPicPr>
        <p:blipFill>
          <a:blip r:embed="rId3">
            <a:alphaModFix/>
          </a:blip>
          <a:stretch>
            <a:fillRect/>
          </a:stretch>
        </p:blipFill>
        <p:spPr>
          <a:xfrm>
            <a:off x="28050" y="1467912"/>
            <a:ext cx="4617650" cy="3253249"/>
          </a:xfrm>
          <a:prstGeom prst="rect">
            <a:avLst/>
          </a:prstGeom>
          <a:noFill/>
          <a:ln>
            <a:noFill/>
          </a:ln>
        </p:spPr>
      </p:pic>
      <p:pic>
        <p:nvPicPr>
          <p:cNvPr id="113" name="Google Shape;113;p17"/>
          <p:cNvPicPr preferRelativeResize="0"/>
          <p:nvPr/>
        </p:nvPicPr>
        <p:blipFill>
          <a:blip r:embed="rId4">
            <a:alphaModFix/>
          </a:blip>
          <a:stretch>
            <a:fillRect/>
          </a:stretch>
        </p:blipFill>
        <p:spPr>
          <a:xfrm>
            <a:off x="4316000" y="1467900"/>
            <a:ext cx="4726825" cy="3652875"/>
          </a:xfrm>
          <a:prstGeom prst="rect">
            <a:avLst/>
          </a:prstGeom>
          <a:noFill/>
          <a:ln>
            <a:noFill/>
          </a:ln>
        </p:spPr>
      </p:pic>
      <p:cxnSp>
        <p:nvCxnSpPr>
          <p:cNvPr id="114" name="Google Shape;114;p17"/>
          <p:cNvCxnSpPr/>
          <p:nvPr/>
        </p:nvCxnSpPr>
        <p:spPr>
          <a:xfrm flipH="1" rot="10800000">
            <a:off x="3791500" y="3902250"/>
            <a:ext cx="1253400" cy="345600"/>
          </a:xfrm>
          <a:prstGeom prst="straightConnector1">
            <a:avLst/>
          </a:prstGeom>
          <a:noFill/>
          <a:ln cap="flat" cmpd="sng" w="28575">
            <a:solidFill>
              <a:schemeClr val="dk2"/>
            </a:solidFill>
            <a:prstDash val="solid"/>
            <a:round/>
            <a:headEnd len="med" w="med" type="none"/>
            <a:tailEnd len="med" w="med" type="triangle"/>
          </a:ln>
        </p:spPr>
      </p:cxnSp>
      <p:sp>
        <p:nvSpPr>
          <p:cNvPr id="115" name="Google Shape;115;p17"/>
          <p:cNvSpPr/>
          <p:nvPr/>
        </p:nvSpPr>
        <p:spPr>
          <a:xfrm>
            <a:off x="461875" y="3594575"/>
            <a:ext cx="3854100" cy="1203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txBox="1"/>
          <p:nvPr/>
        </p:nvSpPr>
        <p:spPr>
          <a:xfrm>
            <a:off x="8043700" y="1400525"/>
            <a:ext cx="999000" cy="4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cxnSp>
        <p:nvCxnSpPr>
          <p:cNvPr id="117" name="Google Shape;117;p17"/>
          <p:cNvCxnSpPr/>
          <p:nvPr/>
        </p:nvCxnSpPr>
        <p:spPr>
          <a:xfrm flipH="1">
            <a:off x="6878750" y="3036525"/>
            <a:ext cx="12300" cy="1413000"/>
          </a:xfrm>
          <a:prstGeom prst="straightConnector1">
            <a:avLst/>
          </a:prstGeom>
          <a:noFill/>
          <a:ln cap="flat" cmpd="sng" w="9525">
            <a:solidFill>
              <a:schemeClr val="dk2"/>
            </a:solidFill>
            <a:prstDash val="solid"/>
            <a:round/>
            <a:headEnd len="med" w="med" type="none"/>
            <a:tailEnd len="med" w="med" type="triangle"/>
          </a:ln>
        </p:spPr>
      </p:cxnSp>
      <p:sp>
        <p:nvSpPr>
          <p:cNvPr id="118" name="Google Shape;118;p17"/>
          <p:cNvSpPr txBox="1"/>
          <p:nvPr/>
        </p:nvSpPr>
        <p:spPr>
          <a:xfrm>
            <a:off x="4869275" y="4023575"/>
            <a:ext cx="1785900" cy="3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Lato"/>
                <a:ea typeface="Lato"/>
                <a:cs typeface="Lato"/>
                <a:sym typeface="Lato"/>
              </a:rPr>
              <a:t>We see a dip in 2008, most likely due to recession</a:t>
            </a:r>
            <a:endParaRPr sz="1200">
              <a:solidFill>
                <a:srgbClr val="666666"/>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nvSpPr>
        <p:spPr>
          <a:xfrm>
            <a:off x="5478125" y="421400"/>
            <a:ext cx="3172800" cy="5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We see that the average percentage of new users are very low, with most less than 1%</a:t>
            </a:r>
            <a:endParaRPr>
              <a:latin typeface="Lato"/>
              <a:ea typeface="Lato"/>
              <a:cs typeface="Lato"/>
              <a:sym typeface="Lato"/>
            </a:endParaRPr>
          </a:p>
        </p:txBody>
      </p:sp>
      <p:pic>
        <p:nvPicPr>
          <p:cNvPr id="124" name="Google Shape;124;p18"/>
          <p:cNvPicPr preferRelativeResize="0"/>
          <p:nvPr/>
        </p:nvPicPr>
        <p:blipFill>
          <a:blip r:embed="rId3">
            <a:alphaModFix/>
          </a:blip>
          <a:stretch>
            <a:fillRect/>
          </a:stretch>
        </p:blipFill>
        <p:spPr>
          <a:xfrm>
            <a:off x="4752075" y="1623600"/>
            <a:ext cx="4227026" cy="3148074"/>
          </a:xfrm>
          <a:prstGeom prst="rect">
            <a:avLst/>
          </a:prstGeom>
          <a:noFill/>
          <a:ln>
            <a:noFill/>
          </a:ln>
        </p:spPr>
      </p:pic>
      <p:pic>
        <p:nvPicPr>
          <p:cNvPr id="125" name="Google Shape;125;p18"/>
          <p:cNvPicPr preferRelativeResize="0"/>
          <p:nvPr/>
        </p:nvPicPr>
        <p:blipFill>
          <a:blip r:embed="rId4">
            <a:alphaModFix/>
          </a:blip>
          <a:stretch>
            <a:fillRect/>
          </a:stretch>
        </p:blipFill>
        <p:spPr>
          <a:xfrm>
            <a:off x="244551" y="1110048"/>
            <a:ext cx="4624901" cy="3752225"/>
          </a:xfrm>
          <a:prstGeom prst="rect">
            <a:avLst/>
          </a:prstGeom>
          <a:noFill/>
          <a:ln>
            <a:noFill/>
          </a:ln>
        </p:spPr>
      </p:pic>
      <p:sp>
        <p:nvSpPr>
          <p:cNvPr id="126" name="Google Shape;126;p18"/>
          <p:cNvSpPr/>
          <p:nvPr/>
        </p:nvSpPr>
        <p:spPr>
          <a:xfrm>
            <a:off x="519425" y="3635925"/>
            <a:ext cx="4052700" cy="1135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7" name="Google Shape;127;p18"/>
          <p:cNvCxnSpPr>
            <a:stCxn id="126" idx="7"/>
          </p:cNvCxnSpPr>
          <p:nvPr/>
        </p:nvCxnSpPr>
        <p:spPr>
          <a:xfrm flipH="1" rot="10800000">
            <a:off x="3978621" y="3141659"/>
            <a:ext cx="1240800" cy="660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529325" y="449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for New Users</a:t>
            </a:r>
            <a:endParaRPr/>
          </a:p>
        </p:txBody>
      </p:sp>
      <p:sp>
        <p:nvSpPr>
          <p:cNvPr id="133" name="Google Shape;133;p19"/>
          <p:cNvSpPr txBox="1"/>
          <p:nvPr>
            <p:ph idx="1" type="body"/>
          </p:nvPr>
        </p:nvSpPr>
        <p:spPr>
          <a:xfrm>
            <a:off x="5251425" y="1403325"/>
            <a:ext cx="1698900" cy="1038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Data found on the national drug survey from 2002 to 2014 </a:t>
            </a:r>
            <a:endParaRPr/>
          </a:p>
        </p:txBody>
      </p:sp>
      <p:sp>
        <p:nvSpPr>
          <p:cNvPr id="134" name="Google Shape;134;p19"/>
          <p:cNvSpPr/>
          <p:nvPr/>
        </p:nvSpPr>
        <p:spPr>
          <a:xfrm>
            <a:off x="4983225" y="1862300"/>
            <a:ext cx="268200" cy="1038300"/>
          </a:xfrm>
          <a:prstGeom prst="rightBrace">
            <a:avLst>
              <a:gd fmla="val 50000" name="adj1"/>
              <a:gd fmla="val 12202"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5" name="Google Shape;135;p19"/>
          <p:cNvPicPr preferRelativeResize="0"/>
          <p:nvPr/>
        </p:nvPicPr>
        <p:blipFill>
          <a:blip r:embed="rId3">
            <a:alphaModFix/>
          </a:blip>
          <a:stretch>
            <a:fillRect/>
          </a:stretch>
        </p:blipFill>
        <p:spPr>
          <a:xfrm>
            <a:off x="5317352" y="2441625"/>
            <a:ext cx="3523949" cy="2272725"/>
          </a:xfrm>
          <a:prstGeom prst="rect">
            <a:avLst/>
          </a:prstGeom>
          <a:noFill/>
          <a:ln>
            <a:noFill/>
          </a:ln>
        </p:spPr>
      </p:pic>
      <p:pic>
        <p:nvPicPr>
          <p:cNvPr id="136" name="Google Shape;136;p19"/>
          <p:cNvPicPr preferRelativeResize="0"/>
          <p:nvPr/>
        </p:nvPicPr>
        <p:blipFill>
          <a:blip r:embed="rId4">
            <a:alphaModFix/>
          </a:blip>
          <a:stretch>
            <a:fillRect/>
          </a:stretch>
        </p:blipFill>
        <p:spPr>
          <a:xfrm>
            <a:off x="304800" y="1124900"/>
            <a:ext cx="4678425" cy="3399331"/>
          </a:xfrm>
          <a:prstGeom prst="rect">
            <a:avLst/>
          </a:prstGeom>
          <a:noFill/>
          <a:ln>
            <a:noFill/>
          </a:ln>
        </p:spPr>
      </p:pic>
      <p:sp>
        <p:nvSpPr>
          <p:cNvPr id="137" name="Google Shape;137;p19"/>
          <p:cNvSpPr/>
          <p:nvPr/>
        </p:nvSpPr>
        <p:spPr>
          <a:xfrm rot="-1747011">
            <a:off x="6113716" y="2088740"/>
            <a:ext cx="268192" cy="935116"/>
          </a:xfrm>
          <a:prstGeom prst="rightBrace">
            <a:avLst>
              <a:gd fmla="val 50000" name="adj1"/>
              <a:gd fmla="val 42698"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9"/>
          <p:cNvSpPr txBox="1"/>
          <p:nvPr/>
        </p:nvSpPr>
        <p:spPr>
          <a:xfrm>
            <a:off x="6667950" y="2218525"/>
            <a:ext cx="892500" cy="7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Code for mean</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txBox="1"/>
          <p:nvPr/>
        </p:nvSpPr>
        <p:spPr>
          <a:xfrm>
            <a:off x="156450" y="359425"/>
            <a:ext cx="3075000" cy="1224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2600">
                <a:solidFill>
                  <a:schemeClr val="dk2"/>
                </a:solidFill>
                <a:latin typeface="Raleway"/>
                <a:ea typeface="Raleway"/>
                <a:cs typeface="Raleway"/>
                <a:sym typeface="Raleway"/>
              </a:rPr>
              <a:t>Line Graph of drug users (lifetime)</a:t>
            </a:r>
            <a:endParaRPr b="1" sz="2600">
              <a:solidFill>
                <a:schemeClr val="dk2"/>
              </a:solidFill>
              <a:latin typeface="Raleway"/>
              <a:ea typeface="Raleway"/>
              <a:cs typeface="Raleway"/>
              <a:sym typeface="Raleway"/>
            </a:endParaRPr>
          </a:p>
        </p:txBody>
      </p:sp>
      <p:pic>
        <p:nvPicPr>
          <p:cNvPr id="144" name="Google Shape;144;p20"/>
          <p:cNvPicPr preferRelativeResize="0"/>
          <p:nvPr/>
        </p:nvPicPr>
        <p:blipFill>
          <a:blip r:embed="rId3">
            <a:alphaModFix/>
          </a:blip>
          <a:stretch>
            <a:fillRect/>
          </a:stretch>
        </p:blipFill>
        <p:spPr>
          <a:xfrm>
            <a:off x="2841000" y="0"/>
            <a:ext cx="4184374" cy="2126600"/>
          </a:xfrm>
          <a:prstGeom prst="rect">
            <a:avLst/>
          </a:prstGeom>
          <a:noFill/>
          <a:ln>
            <a:noFill/>
          </a:ln>
        </p:spPr>
      </p:pic>
      <p:pic>
        <p:nvPicPr>
          <p:cNvPr id="145" name="Google Shape;145;p20"/>
          <p:cNvPicPr preferRelativeResize="0"/>
          <p:nvPr/>
        </p:nvPicPr>
        <p:blipFill>
          <a:blip r:embed="rId4">
            <a:alphaModFix/>
          </a:blip>
          <a:stretch>
            <a:fillRect/>
          </a:stretch>
        </p:blipFill>
        <p:spPr>
          <a:xfrm>
            <a:off x="0" y="2411775"/>
            <a:ext cx="4418135" cy="2597900"/>
          </a:xfrm>
          <a:prstGeom prst="rect">
            <a:avLst/>
          </a:prstGeom>
          <a:noFill/>
          <a:ln>
            <a:noFill/>
          </a:ln>
        </p:spPr>
      </p:pic>
      <p:pic>
        <p:nvPicPr>
          <p:cNvPr id="146" name="Google Shape;146;p20"/>
          <p:cNvPicPr preferRelativeResize="0"/>
          <p:nvPr/>
        </p:nvPicPr>
        <p:blipFill>
          <a:blip r:embed="rId5">
            <a:alphaModFix/>
          </a:blip>
          <a:stretch>
            <a:fillRect/>
          </a:stretch>
        </p:blipFill>
        <p:spPr>
          <a:xfrm>
            <a:off x="4399800" y="2411775"/>
            <a:ext cx="4744200" cy="2731721"/>
          </a:xfrm>
          <a:prstGeom prst="rect">
            <a:avLst/>
          </a:prstGeom>
          <a:noFill/>
          <a:ln>
            <a:noFill/>
          </a:ln>
        </p:spPr>
      </p:pic>
      <p:sp>
        <p:nvSpPr>
          <p:cNvPr id="147" name="Google Shape;147;p20"/>
          <p:cNvSpPr/>
          <p:nvPr/>
        </p:nvSpPr>
        <p:spPr>
          <a:xfrm>
            <a:off x="546300" y="3876625"/>
            <a:ext cx="3507600" cy="106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 name="Google Shape;148;p20"/>
          <p:cNvCxnSpPr>
            <a:stCxn id="147" idx="7"/>
            <a:endCxn id="146" idx="1"/>
          </p:cNvCxnSpPr>
          <p:nvPr/>
        </p:nvCxnSpPr>
        <p:spPr>
          <a:xfrm flipH="1" rot="10800000">
            <a:off x="3540224" y="3777759"/>
            <a:ext cx="859500" cy="254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txBox="1"/>
          <p:nvPr>
            <p:ph type="title"/>
          </p:nvPr>
        </p:nvSpPr>
        <p:spPr>
          <a:xfrm>
            <a:off x="674500" y="197650"/>
            <a:ext cx="80412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rgbClr val="000000"/>
                </a:solidFill>
              </a:rPr>
              <a:t>% of Adult Population in U.S. that have used each drug</a:t>
            </a:r>
            <a:endParaRPr sz="2300">
              <a:solidFill>
                <a:srgbClr val="000000"/>
              </a:solidFill>
            </a:endParaRPr>
          </a:p>
          <a:p>
            <a:pPr indent="0" lvl="0" marL="0" rtl="0" algn="l">
              <a:spcBef>
                <a:spcPts val="0"/>
              </a:spcBef>
              <a:spcAft>
                <a:spcPts val="0"/>
              </a:spcAft>
              <a:buNone/>
            </a:pPr>
            <a:r>
              <a:t/>
            </a:r>
            <a:endParaRPr/>
          </a:p>
        </p:txBody>
      </p:sp>
      <p:pic>
        <p:nvPicPr>
          <p:cNvPr id="154" name="Google Shape;154;p21"/>
          <p:cNvPicPr preferRelativeResize="0"/>
          <p:nvPr/>
        </p:nvPicPr>
        <p:blipFill>
          <a:blip r:embed="rId3">
            <a:alphaModFix/>
          </a:blip>
          <a:stretch>
            <a:fillRect/>
          </a:stretch>
        </p:blipFill>
        <p:spPr>
          <a:xfrm>
            <a:off x="43975" y="991200"/>
            <a:ext cx="4374451" cy="3673775"/>
          </a:xfrm>
          <a:prstGeom prst="rect">
            <a:avLst/>
          </a:prstGeom>
          <a:noFill/>
          <a:ln>
            <a:noFill/>
          </a:ln>
        </p:spPr>
      </p:pic>
      <p:pic>
        <p:nvPicPr>
          <p:cNvPr id="155" name="Google Shape;155;p21"/>
          <p:cNvPicPr preferRelativeResize="0"/>
          <p:nvPr/>
        </p:nvPicPr>
        <p:blipFill>
          <a:blip r:embed="rId4">
            <a:alphaModFix/>
          </a:blip>
          <a:stretch>
            <a:fillRect/>
          </a:stretch>
        </p:blipFill>
        <p:spPr>
          <a:xfrm>
            <a:off x="4418425" y="1073675"/>
            <a:ext cx="4725575" cy="3508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