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Oxygen"/>
      <p:regular r:id="rId22"/>
      <p:bold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xygen-regular.fntdata"/><Relationship Id="rId21" Type="http://schemas.openxmlformats.org/officeDocument/2006/relationships/font" Target="fonts/Roboto-boldItalic.fntdata"/><Relationship Id="rId24" Type="http://schemas.openxmlformats.org/officeDocument/2006/relationships/font" Target="fonts/Average-regular.fntdata"/><Relationship Id="rId23" Type="http://schemas.openxmlformats.org/officeDocument/2006/relationships/font" Target="fonts/Oxyge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e7aeeef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e7aeeef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verage"/>
                <a:ea typeface="Average"/>
                <a:cs typeface="Average"/>
                <a:sym typeface="Average"/>
              </a:rPr>
              <a:t>The first graph was used to train the data which was intentionally bias due to men being more desired for a job than women.</a:t>
            </a:r>
            <a:endParaRPr sz="1800">
              <a:latin typeface="Average"/>
              <a:ea typeface="Average"/>
              <a:cs typeface="Average"/>
              <a:sym typeface="Average"/>
            </a:endParaRPr>
          </a:p>
          <a:p>
            <a:pPr indent="0" lvl="0" marL="0" rtl="0" algn="l">
              <a:lnSpc>
                <a:spcPct val="115000"/>
              </a:lnSpc>
              <a:spcBef>
                <a:spcPts val="1600"/>
              </a:spcBef>
              <a:spcAft>
                <a:spcPts val="0"/>
              </a:spcAft>
              <a:buNone/>
            </a:pPr>
            <a:r>
              <a:rPr lang="en" sz="1800">
                <a:latin typeface="Average"/>
                <a:ea typeface="Average"/>
                <a:cs typeface="Average"/>
                <a:sym typeface="Average"/>
              </a:rPr>
              <a:t>The second graph was made to be and example of unbiased data which is going to be compared to the third graph</a:t>
            </a:r>
            <a:endParaRPr sz="1800">
              <a:latin typeface="Average"/>
              <a:ea typeface="Average"/>
              <a:cs typeface="Average"/>
              <a:sym typeface="Average"/>
            </a:endParaRPr>
          </a:p>
          <a:p>
            <a:pPr indent="0" lvl="0" marL="0" rtl="0" algn="l">
              <a:lnSpc>
                <a:spcPct val="115000"/>
              </a:lnSpc>
              <a:spcBef>
                <a:spcPts val="1600"/>
              </a:spcBef>
              <a:spcAft>
                <a:spcPts val="0"/>
              </a:spcAft>
              <a:buNone/>
            </a:pPr>
            <a:r>
              <a:rPr lang="en" sz="1800">
                <a:latin typeface="Average"/>
                <a:ea typeface="Average"/>
                <a:cs typeface="Average"/>
                <a:sym typeface="Average"/>
              </a:rPr>
              <a:t>The third graph is what was generated by the AI which was shown to be less bias than the first graph but more bias than the second graph which indicated that bias was still being showed.</a:t>
            </a:r>
            <a:endParaRPr sz="1800">
              <a:latin typeface="Average"/>
              <a:ea typeface="Average"/>
              <a:cs typeface="Average"/>
              <a:sym typeface="Average"/>
            </a:endParaRPr>
          </a:p>
          <a:p>
            <a:pPr indent="0" lvl="0" marL="0" rtl="0" algn="l">
              <a:lnSpc>
                <a:spcPct val="115000"/>
              </a:lnSpc>
              <a:spcBef>
                <a:spcPts val="1600"/>
              </a:spcBef>
              <a:spcAft>
                <a:spcPts val="0"/>
              </a:spcAft>
              <a:buNone/>
            </a:pPr>
            <a:r>
              <a:t/>
            </a:r>
            <a:endParaRPr sz="1800">
              <a:latin typeface="Average"/>
              <a:ea typeface="Average"/>
              <a:cs typeface="Average"/>
              <a:sym typeface="Average"/>
            </a:endParaRPr>
          </a:p>
          <a:p>
            <a:pPr indent="-342900" lvl="0" marL="457200" rtl="0" algn="l">
              <a:lnSpc>
                <a:spcPct val="115000"/>
              </a:lnSpc>
              <a:spcBef>
                <a:spcPts val="1600"/>
              </a:spcBef>
              <a:spcAft>
                <a:spcPts val="0"/>
              </a:spcAft>
              <a:buClr>
                <a:srgbClr val="000000"/>
              </a:buClr>
              <a:buSzPts val="1800"/>
              <a:buFont typeface="Average"/>
              <a:buChar char="-"/>
            </a:pPr>
            <a:r>
              <a:rPr lang="en" sz="1800">
                <a:latin typeface="Average"/>
                <a:ea typeface="Average"/>
                <a:cs typeface="Average"/>
                <a:sym typeface="Average"/>
              </a:rPr>
              <a:t>There was seen to be a much more bias towards men in the first graph</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In the second graph, there was less bias than on the first graph</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In the third graph, which is what the AI generated, shows bias towards men due to being trained on bias data</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These highlight the effects of training bias in machine learning</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The algorithm’s decisions (graph 3), showed bias towards the male gender even though the dataset those decisions are based on was unbiased (graph 2)</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This is because of training bias; the algorithm was trained on the biased data (from graph 1) and therefore showed bias in its final decisions </a:t>
            </a:r>
            <a:endParaRPr sz="1800">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sz="1800">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6611b767d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6611b767d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latin typeface="Average"/>
                <a:ea typeface="Average"/>
                <a:cs typeface="Average"/>
                <a:sym typeface="Average"/>
              </a:rPr>
              <a:t>This  algorithm can be altered in many ways.  The purpose of the algorithm is meant to help employers hire quickly and fairly. For example,  the alterations can include: Feedback from various people, instead of just one person to create more spread out data instead of a specific type, . anonymous resumes, so that the computer can use unbiased information to hire a more diverse population. These would be further expansions done to our algorithm. Thank you!</a:t>
            </a:r>
            <a:endParaRPr sz="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c233b5f1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c233b5f1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233b5f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233b5f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Average"/>
                <a:ea typeface="Average"/>
                <a:cs typeface="Average"/>
                <a:sym typeface="Average"/>
              </a:rPr>
              <a:t>One of the reasons we chose this topic is because of what has been going on in the world about racism and police brutality. However, what really motivated us to do this project was based off a hiring game we played as a group. By the end of the game we noticed how biased AI is when it comes to hiring due to their analysis on previous employers. All of us wanted to change this biased way of employing, and wanted to make a system that is more fair when hiring various people.</a:t>
            </a:r>
            <a:endParaRPr sz="1400">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6646742e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646742e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Discrimination in hiring and the workplace can seem distant at times, especially to those that have not experienced it firsthand. However, it is a very real issue, and a very difficult issue to solve. The world has advanced to a point where the speed at which hires need to be made makes it near impossible for a human employer to keep up. Thus, more and more often, artificial intelligence and machine learning programs are being used to speed up the process. A </a:t>
            </a:r>
            <a:r>
              <a:rPr lang="en"/>
              <a:t>recurring</a:t>
            </a:r>
            <a:r>
              <a:rPr lang="en"/>
              <a:t> issue that has come up is the fact that employers can not seem to keep bias out of the program. Whether its human bias, or bias that is unintentionally created in the algorithm, minorities and women are consistently discriminated against throughout the workplace.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c233b5f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233b5f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highlight>
                  <a:srgbClr val="FFFFFF"/>
                </a:highlight>
              </a:rPr>
              <a:t>Chante: </a:t>
            </a:r>
            <a:endParaRPr b="1" sz="1200">
              <a:solidFill>
                <a:srgbClr val="666666"/>
              </a:solidFill>
              <a:highlight>
                <a:srgbClr val="FFFFFF"/>
              </a:highlight>
            </a:endParaRPr>
          </a:p>
          <a:p>
            <a:pPr indent="0" lvl="0" marL="0" rtl="0" algn="l">
              <a:spcBef>
                <a:spcPts val="0"/>
              </a:spcBef>
              <a:spcAft>
                <a:spcPts val="0"/>
              </a:spcAft>
              <a:buNone/>
            </a:pPr>
            <a:r>
              <a:t/>
            </a:r>
            <a:endParaRPr b="1" sz="1200">
              <a:solidFill>
                <a:srgbClr val="666666"/>
              </a:solidFill>
              <a:highlight>
                <a:srgbClr val="FFFFFF"/>
              </a:highlight>
            </a:endParaRPr>
          </a:p>
          <a:p>
            <a:pPr indent="0" lvl="0" marL="0" rtl="0" algn="l">
              <a:spcBef>
                <a:spcPts val="0"/>
              </a:spcBef>
              <a:spcAft>
                <a:spcPts val="0"/>
              </a:spcAft>
              <a:buNone/>
            </a:pPr>
            <a:r>
              <a:rPr b="1" lang="en" sz="1200">
                <a:solidFill>
                  <a:srgbClr val="666666"/>
                </a:solidFill>
                <a:highlight>
                  <a:srgbClr val="FFFFFF"/>
                </a:highlight>
              </a:rPr>
              <a:t>Artificial Intelligence </a:t>
            </a:r>
            <a:r>
              <a:rPr lang="en" sz="1200">
                <a:solidFill>
                  <a:srgbClr val="666666"/>
                </a:solidFill>
                <a:highlight>
                  <a:srgbClr val="FFFFFF"/>
                </a:highlight>
              </a:rPr>
              <a:t>is starting to be used in the hiring process. But, with AI, machines work to replicate human decision making. Often the bias in AI systems is the human behavior it emulates. When employers seek to simply automate and replicate their past hiring decisions, rather than hire based on a rigorous analysis of job-related criteria, this can perpetuate historic bias.</a:t>
            </a:r>
            <a:endParaRPr sz="1200">
              <a:solidFill>
                <a:srgbClr val="666666"/>
              </a:solidFill>
              <a:highlight>
                <a:srgbClr val="FFFFFF"/>
              </a:highlight>
            </a:endParaRPr>
          </a:p>
          <a:p>
            <a:pPr indent="0" lvl="0" marL="0" rtl="0" algn="l">
              <a:spcBef>
                <a:spcPts val="0"/>
              </a:spcBef>
              <a:spcAft>
                <a:spcPts val="0"/>
              </a:spcAft>
              <a:buNone/>
            </a:pPr>
            <a:r>
              <a:rPr b="1" lang="en" sz="1200">
                <a:solidFill>
                  <a:srgbClr val="666666"/>
                </a:solidFill>
                <a:highlight>
                  <a:srgbClr val="FFFFFF"/>
                </a:highlight>
              </a:rPr>
              <a:t>Biased data </a:t>
            </a:r>
            <a:r>
              <a:rPr lang="en" sz="1200">
                <a:solidFill>
                  <a:srgbClr val="666666"/>
                </a:solidFill>
                <a:highlight>
                  <a:srgbClr val="FFFFFF"/>
                </a:highlight>
              </a:rPr>
              <a:t>is data used to train algorithms may introduce bias.</a:t>
            </a:r>
            <a:endParaRPr sz="1200">
              <a:solidFill>
                <a:srgbClr val="666666"/>
              </a:solidFill>
              <a:highlight>
                <a:srgbClr val="FFFFFF"/>
              </a:highlight>
            </a:endParaRPr>
          </a:p>
          <a:p>
            <a:pPr indent="0" lvl="0" marL="0" rtl="0" algn="l">
              <a:spcBef>
                <a:spcPts val="0"/>
              </a:spcBef>
              <a:spcAft>
                <a:spcPts val="0"/>
              </a:spcAft>
              <a:buNone/>
            </a:pPr>
            <a:r>
              <a:rPr b="1" lang="en" sz="1200">
                <a:solidFill>
                  <a:srgbClr val="666666"/>
                </a:solidFill>
                <a:highlight>
                  <a:srgbClr val="FFFFFF"/>
                </a:highlight>
              </a:rPr>
              <a:t>Biased variables. </a:t>
            </a:r>
            <a:r>
              <a:rPr lang="en" sz="1200">
                <a:solidFill>
                  <a:srgbClr val="666666"/>
                </a:solidFill>
                <a:highlight>
                  <a:srgbClr val="FFFFFF"/>
                </a:highlight>
              </a:rPr>
              <a:t>Variables considered by algorithms often contain bias, and models may learn to use proxies for protected characteristics. For example, zip codes can be a proxy for race. Selecting biased variables can reflect developers’ blind spots—an acute concern considering the lack of diversity in the field.</a:t>
            </a:r>
            <a:endParaRPr sz="1200">
              <a:solidFill>
                <a:srgbClr val="666666"/>
              </a:solidFill>
              <a:highlight>
                <a:srgbClr val="FFFFFF"/>
              </a:highlight>
            </a:endParaRPr>
          </a:p>
          <a:p>
            <a:pPr indent="0" lvl="0" marL="0" rtl="0" algn="l">
              <a:spcBef>
                <a:spcPts val="0"/>
              </a:spcBef>
              <a:spcAft>
                <a:spcPts val="0"/>
              </a:spcAft>
              <a:buNone/>
            </a:pPr>
            <a:r>
              <a:rPr b="1" lang="en" sz="1200">
                <a:solidFill>
                  <a:srgbClr val="666666"/>
                </a:solidFill>
                <a:highlight>
                  <a:srgbClr val="FFFFFF"/>
                </a:highlight>
              </a:rPr>
              <a:t>Biased decisions. </a:t>
            </a:r>
            <a:r>
              <a:rPr lang="en" sz="1200">
                <a:solidFill>
                  <a:srgbClr val="666666"/>
                </a:solidFill>
                <a:highlight>
                  <a:srgbClr val="FFFFFF"/>
                </a:highlight>
              </a:rPr>
              <a:t>Humans may misuse models’ predictions and place undue weight on them, leading to discriminatory decisions.</a:t>
            </a:r>
            <a:endParaRPr sz="1200">
              <a:solidFill>
                <a:srgbClr val="666666"/>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6611b767d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6611b767d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lang="en" sz="1400">
                <a:solidFill>
                  <a:schemeClr val="dk1"/>
                </a:solidFill>
              </a:rPr>
              <a:t>Using statistical analysis , it can be established that there IS a substantial gap between expected and observed  number of applicants that are being shortlisted. The major factors on being hired seem to include, ethnicity, gender and social status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Arial"/>
              <a:buChar char="-"/>
            </a:pPr>
            <a:r>
              <a:rPr lang="en" sz="1400">
                <a:solidFill>
                  <a:schemeClr val="dk1"/>
                </a:solidFill>
              </a:rPr>
              <a:t> In summary , MALE applicants are almost 3 times more likely to be hired than female applicants.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Arial"/>
              <a:buChar char="-"/>
            </a:pPr>
            <a:r>
              <a:rPr lang="en"/>
              <a:t>Having a diverse population in a workplace is important because different people provide</a:t>
            </a:r>
            <a:r>
              <a:rPr lang="en" sz="1200">
                <a:solidFill>
                  <a:srgbClr val="222222"/>
                </a:solidFill>
                <a:highlight>
                  <a:srgbClr val="FFFFFF"/>
                </a:highlight>
                <a:latin typeface="Roboto"/>
                <a:ea typeface="Roboto"/>
                <a:cs typeface="Roboto"/>
                <a:sym typeface="Roboto"/>
              </a:rPr>
              <a:t> new ideas and experiences, people can learn from each other, and creativity in the workplace will soar.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c233b5f1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233b5f1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latin typeface="Oxygen"/>
                <a:ea typeface="Oxygen"/>
                <a:cs typeface="Oxygen"/>
                <a:sym typeface="Oxygen"/>
              </a:rPr>
              <a:t>Chante: </a:t>
            </a:r>
            <a:endParaRPr sz="1200">
              <a:latin typeface="Oxygen"/>
              <a:ea typeface="Oxygen"/>
              <a:cs typeface="Oxygen"/>
              <a:sym typeface="Oxygen"/>
            </a:endParaRPr>
          </a:p>
          <a:p>
            <a:pPr indent="0" lvl="0" marL="0" rtl="0" algn="l">
              <a:lnSpc>
                <a:spcPct val="150000"/>
              </a:lnSpc>
              <a:spcBef>
                <a:spcPts val="1000"/>
              </a:spcBef>
              <a:spcAft>
                <a:spcPts val="0"/>
              </a:spcAft>
              <a:buNone/>
            </a:pPr>
            <a:r>
              <a:rPr lang="en" sz="1200">
                <a:latin typeface="Oxygen"/>
                <a:ea typeface="Oxygen"/>
                <a:cs typeface="Oxygen"/>
                <a:sym typeface="Oxygen"/>
              </a:rPr>
              <a:t>The impact of our project would be to allow companies to realize their personal biases and change their way of hiring. Our project could be used to eliminate discrimination in the hiring process. The workplace could also have a more diverse setting which could lead to more ideas and more perspective.  The fields in CS that our project would be under are data analysis and computer programming. </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6611b767d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611b767d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Average"/>
                <a:ea typeface="Average"/>
                <a:cs typeface="Average"/>
                <a:sym typeface="Average"/>
              </a:rPr>
              <a:t>The purpose of the algorithm was to input data, clean it, output a series of graphs up to human interpretation and also to create some simple conclusions based on the data.</a:t>
            </a:r>
            <a:endParaRPr sz="14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4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rPr lang="en" sz="1400">
                <a:solidFill>
                  <a:schemeClr val="dk1"/>
                </a:solidFill>
                <a:latin typeface="Average"/>
                <a:ea typeface="Average"/>
                <a:cs typeface="Average"/>
                <a:sym typeface="Average"/>
              </a:rPr>
              <a:t>New: </a:t>
            </a:r>
            <a:r>
              <a:rPr lang="en" sz="1050">
                <a:solidFill>
                  <a:srgbClr val="A31515"/>
                </a:solidFill>
                <a:highlight>
                  <a:srgbClr val="FFFFFE"/>
                </a:highlight>
                <a:latin typeface="Courier New"/>
                <a:ea typeface="Courier New"/>
                <a:cs typeface="Courier New"/>
                <a:sym typeface="Courier New"/>
              </a:rPr>
              <a:t>This is an algorithm designed to generate a synthetic dataset and attempt to hire applicants without bias.</a:t>
            </a:r>
            <a:endParaRPr sz="1050">
              <a:solidFill>
                <a:srgbClr val="A31515"/>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chemeClr val="dk1"/>
              </a:solidFill>
              <a:latin typeface="Average"/>
              <a:ea typeface="Average"/>
              <a:cs typeface="Average"/>
              <a:sym typeface="Averag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e7aeeef4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e7aeeef4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c233b5f1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233b5f1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lack of suitable datasets, we created one using an algorithm which focused hired people based on gender, skill, academics, experience and ambition.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304800" y="710000"/>
            <a:ext cx="2089800" cy="7590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b="1" sz="1800">
                <a:solidFill>
                  <a:schemeClr val="dk1"/>
                </a:solidFill>
              </a:defRPr>
            </a:lvl2pPr>
            <a:lvl3pPr lvl="2" algn="l">
              <a:lnSpc>
                <a:spcPct val="100000"/>
              </a:lnSpc>
              <a:spcBef>
                <a:spcPts val="0"/>
              </a:spcBef>
              <a:spcAft>
                <a:spcPts val="0"/>
              </a:spcAft>
              <a:buClr>
                <a:schemeClr val="dk1"/>
              </a:buClr>
              <a:buSzPts val="1800"/>
              <a:buNone/>
              <a:defRPr b="1" sz="1800">
                <a:solidFill>
                  <a:schemeClr val="dk1"/>
                </a:solidFill>
              </a:defRPr>
            </a:lvl3pPr>
            <a:lvl4pPr lvl="3" algn="l">
              <a:lnSpc>
                <a:spcPct val="100000"/>
              </a:lnSpc>
              <a:spcBef>
                <a:spcPts val="0"/>
              </a:spcBef>
              <a:spcAft>
                <a:spcPts val="0"/>
              </a:spcAft>
              <a:buClr>
                <a:schemeClr val="dk1"/>
              </a:buClr>
              <a:buSzPts val="1800"/>
              <a:buNone/>
              <a:defRPr b="1" sz="1800">
                <a:solidFill>
                  <a:schemeClr val="dk1"/>
                </a:solidFill>
              </a:defRPr>
            </a:lvl4pPr>
            <a:lvl5pPr lvl="4" algn="l">
              <a:lnSpc>
                <a:spcPct val="100000"/>
              </a:lnSpc>
              <a:spcBef>
                <a:spcPts val="0"/>
              </a:spcBef>
              <a:spcAft>
                <a:spcPts val="0"/>
              </a:spcAft>
              <a:buClr>
                <a:schemeClr val="dk1"/>
              </a:buClr>
              <a:buSzPts val="1800"/>
              <a:buNone/>
              <a:defRPr b="1" sz="1800">
                <a:solidFill>
                  <a:schemeClr val="dk1"/>
                </a:solidFill>
              </a:defRPr>
            </a:lvl5pPr>
            <a:lvl6pPr lvl="5" algn="l">
              <a:lnSpc>
                <a:spcPct val="100000"/>
              </a:lnSpc>
              <a:spcBef>
                <a:spcPts val="0"/>
              </a:spcBef>
              <a:spcAft>
                <a:spcPts val="0"/>
              </a:spcAft>
              <a:buClr>
                <a:schemeClr val="dk1"/>
              </a:buClr>
              <a:buSzPts val="1800"/>
              <a:buNone/>
              <a:defRPr b="1" sz="1800">
                <a:solidFill>
                  <a:schemeClr val="dk1"/>
                </a:solidFill>
              </a:defRPr>
            </a:lvl6pPr>
            <a:lvl7pPr lvl="6" algn="l">
              <a:lnSpc>
                <a:spcPct val="100000"/>
              </a:lnSpc>
              <a:spcBef>
                <a:spcPts val="0"/>
              </a:spcBef>
              <a:spcAft>
                <a:spcPts val="0"/>
              </a:spcAft>
              <a:buClr>
                <a:schemeClr val="dk1"/>
              </a:buClr>
              <a:buSzPts val="1800"/>
              <a:buNone/>
              <a:defRPr b="1" sz="1800">
                <a:solidFill>
                  <a:schemeClr val="dk1"/>
                </a:solidFill>
              </a:defRPr>
            </a:lvl7pPr>
            <a:lvl8pPr lvl="7" algn="l">
              <a:lnSpc>
                <a:spcPct val="100000"/>
              </a:lnSpc>
              <a:spcBef>
                <a:spcPts val="0"/>
              </a:spcBef>
              <a:spcAft>
                <a:spcPts val="0"/>
              </a:spcAft>
              <a:buClr>
                <a:schemeClr val="dk1"/>
              </a:buClr>
              <a:buSzPts val="1800"/>
              <a:buNone/>
              <a:defRPr b="1" sz="1800">
                <a:solidFill>
                  <a:schemeClr val="dk1"/>
                </a:solidFill>
              </a:defRPr>
            </a:lvl8pPr>
            <a:lvl9pPr lvl="8" algn="l">
              <a:lnSpc>
                <a:spcPct val="100000"/>
              </a:lnSpc>
              <a:spcBef>
                <a:spcPts val="0"/>
              </a:spcBef>
              <a:spcAft>
                <a:spcPts val="0"/>
              </a:spcAft>
              <a:buClr>
                <a:schemeClr val="dk1"/>
              </a:buClr>
              <a:buSzPts val="1800"/>
              <a:buNone/>
              <a:defRPr b="1" sz="1800">
                <a:solidFill>
                  <a:schemeClr val="dk1"/>
                </a:solidFill>
              </a:defRPr>
            </a:lvl9pPr>
          </a:lstStyle>
          <a:p/>
        </p:txBody>
      </p:sp>
      <p:sp>
        <p:nvSpPr>
          <p:cNvPr id="59" name="Google Shape;59;p13"/>
          <p:cNvSpPr txBox="1"/>
          <p:nvPr>
            <p:ph idx="1" type="body"/>
          </p:nvPr>
        </p:nvSpPr>
        <p:spPr>
          <a:xfrm>
            <a:off x="304800" y="1554150"/>
            <a:ext cx="2089800" cy="33105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6">
    <p:bg>
      <p:bgPr>
        <a:solidFill>
          <a:srgbClr val="FFFFFF"/>
        </a:solidFill>
      </p:bgPr>
    </p:bg>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11700" y="2540450"/>
            <a:ext cx="3119700" cy="2036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sz="2800">
                <a:solidFill>
                  <a:schemeClr val="lt1"/>
                </a:solidFill>
              </a:defRPr>
            </a:lvl1pPr>
            <a:lvl2pPr lvl="1" algn="l">
              <a:lnSpc>
                <a:spcPct val="100000"/>
              </a:lnSpc>
              <a:spcBef>
                <a:spcPts val="0"/>
              </a:spcBef>
              <a:spcAft>
                <a:spcPts val="0"/>
              </a:spcAft>
              <a:buClr>
                <a:schemeClr val="dk1"/>
              </a:buClr>
              <a:buSzPts val="2800"/>
              <a:buNone/>
              <a:defRPr sz="2800">
                <a:solidFill>
                  <a:schemeClr val="lt1"/>
                </a:solidFill>
              </a:defRPr>
            </a:lvl2pPr>
            <a:lvl3pPr lvl="2" algn="l">
              <a:lnSpc>
                <a:spcPct val="100000"/>
              </a:lnSpc>
              <a:spcBef>
                <a:spcPts val="0"/>
              </a:spcBef>
              <a:spcAft>
                <a:spcPts val="0"/>
              </a:spcAft>
              <a:buClr>
                <a:schemeClr val="dk1"/>
              </a:buClr>
              <a:buSzPts val="2800"/>
              <a:buNone/>
              <a:defRPr sz="2800">
                <a:solidFill>
                  <a:schemeClr val="lt1"/>
                </a:solidFill>
              </a:defRPr>
            </a:lvl3pPr>
            <a:lvl4pPr lvl="3" algn="l">
              <a:lnSpc>
                <a:spcPct val="100000"/>
              </a:lnSpc>
              <a:spcBef>
                <a:spcPts val="0"/>
              </a:spcBef>
              <a:spcAft>
                <a:spcPts val="0"/>
              </a:spcAft>
              <a:buClr>
                <a:schemeClr val="dk1"/>
              </a:buClr>
              <a:buSzPts val="2800"/>
              <a:buNone/>
              <a:defRPr sz="2800">
                <a:solidFill>
                  <a:schemeClr val="lt1"/>
                </a:solidFill>
              </a:defRPr>
            </a:lvl4pPr>
            <a:lvl5pPr lvl="4" algn="l">
              <a:lnSpc>
                <a:spcPct val="100000"/>
              </a:lnSpc>
              <a:spcBef>
                <a:spcPts val="0"/>
              </a:spcBef>
              <a:spcAft>
                <a:spcPts val="0"/>
              </a:spcAft>
              <a:buClr>
                <a:schemeClr val="dk1"/>
              </a:buClr>
              <a:buSzPts val="2800"/>
              <a:buNone/>
              <a:defRPr sz="2800">
                <a:solidFill>
                  <a:schemeClr val="lt1"/>
                </a:solidFill>
              </a:defRPr>
            </a:lvl5pPr>
            <a:lvl6pPr lvl="5" algn="l">
              <a:lnSpc>
                <a:spcPct val="100000"/>
              </a:lnSpc>
              <a:spcBef>
                <a:spcPts val="0"/>
              </a:spcBef>
              <a:spcAft>
                <a:spcPts val="0"/>
              </a:spcAft>
              <a:buClr>
                <a:schemeClr val="dk1"/>
              </a:buClr>
              <a:buSzPts val="2800"/>
              <a:buNone/>
              <a:defRPr sz="2800">
                <a:solidFill>
                  <a:schemeClr val="lt1"/>
                </a:solidFill>
              </a:defRPr>
            </a:lvl6pPr>
            <a:lvl7pPr lvl="6" algn="l">
              <a:lnSpc>
                <a:spcPct val="100000"/>
              </a:lnSpc>
              <a:spcBef>
                <a:spcPts val="0"/>
              </a:spcBef>
              <a:spcAft>
                <a:spcPts val="0"/>
              </a:spcAft>
              <a:buClr>
                <a:schemeClr val="dk1"/>
              </a:buClr>
              <a:buSzPts val="2800"/>
              <a:buNone/>
              <a:defRPr sz="2800">
                <a:solidFill>
                  <a:schemeClr val="lt1"/>
                </a:solidFill>
              </a:defRPr>
            </a:lvl7pPr>
            <a:lvl8pPr lvl="7" algn="l">
              <a:lnSpc>
                <a:spcPct val="100000"/>
              </a:lnSpc>
              <a:spcBef>
                <a:spcPts val="0"/>
              </a:spcBef>
              <a:spcAft>
                <a:spcPts val="0"/>
              </a:spcAft>
              <a:buClr>
                <a:schemeClr val="dk1"/>
              </a:buClr>
              <a:buSzPts val="2800"/>
              <a:buNone/>
              <a:defRPr sz="2800">
                <a:solidFill>
                  <a:schemeClr val="lt1"/>
                </a:solidFill>
              </a:defRPr>
            </a:lvl8pPr>
            <a:lvl9pPr lvl="8" algn="l">
              <a:lnSpc>
                <a:spcPct val="100000"/>
              </a:lnSpc>
              <a:spcBef>
                <a:spcPts val="0"/>
              </a:spcBef>
              <a:spcAft>
                <a:spcPts val="0"/>
              </a:spcAft>
              <a:buClr>
                <a:schemeClr val="dk1"/>
              </a:buClr>
              <a:buSzPts val="2800"/>
              <a:buNone/>
              <a:defRPr sz="2800">
                <a:solidFill>
                  <a:schemeClr val="lt1"/>
                </a:solidFill>
              </a:defRPr>
            </a:lvl9pPr>
          </a:lstStyle>
          <a:p/>
        </p:txBody>
      </p:sp>
      <p:sp>
        <p:nvSpPr>
          <p:cNvPr id="64" name="Google Shape;64;p14"/>
          <p:cNvSpPr txBox="1"/>
          <p:nvPr>
            <p:ph idx="1" type="body"/>
          </p:nvPr>
        </p:nvSpPr>
        <p:spPr>
          <a:xfrm>
            <a:off x="3529200" y="2540500"/>
            <a:ext cx="5295300" cy="20364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9">
    <p:bg>
      <p:bgPr>
        <a:solidFill>
          <a:srgbClr val="FFFFFF"/>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6531575" y="0"/>
            <a:ext cx="864300" cy="2460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7395898" y="0"/>
            <a:ext cx="1748100" cy="2460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flipH="1">
            <a:off x="6096275" y="0"/>
            <a:ext cx="435300" cy="2460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6281725" y="679625"/>
            <a:ext cx="2683200" cy="104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73" name="Google Shape;73;p15"/>
          <p:cNvSpPr txBox="1"/>
          <p:nvPr>
            <p:ph idx="1" type="body"/>
          </p:nvPr>
        </p:nvSpPr>
        <p:spPr>
          <a:xfrm>
            <a:off x="6281725" y="1798300"/>
            <a:ext cx="2683200" cy="25401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74" name="Google Shape;7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2">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79" name="Google Shape;79;p16"/>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0" name="Google Shape;8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3">
    <p:bg>
      <p:bgPr>
        <a:solidFill>
          <a:srgbClr val="FFFFFF"/>
        </a:solidFill>
      </p:bgPr>
    </p:bg>
    <p:spTree>
      <p:nvGrpSpPr>
        <p:cNvPr id="81" name="Shape 81"/>
        <p:cNvGrpSpPr/>
        <p:nvPr/>
      </p:nvGrpSpPr>
      <p:grpSpPr>
        <a:xfrm>
          <a:off x="0" y="0"/>
          <a:ext cx="0" cy="0"/>
          <a:chOff x="0" y="0"/>
          <a:chExt cx="0" cy="0"/>
        </a:xfrm>
      </p:grpSpPr>
      <p:sp>
        <p:nvSpPr>
          <p:cNvPr id="82" name="Google Shape;82;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85" name="Google Shape;85;p17"/>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6" name="Google Shape;86;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overtyactionlab.org/evaluation/discrimination-job-market-united-states" TargetMode="External"/><Relationship Id="rId4" Type="http://schemas.openxmlformats.org/officeDocument/2006/relationships/hyperlink" Target="https://www.theguardian.com/women-in-leadership/2013/oct/14/blind-auditions-orchestras-gender-bias" TargetMode="External"/><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 &amp; Discrimination</a:t>
            </a:r>
            <a:endParaRPr/>
          </a:p>
        </p:txBody>
      </p:sp>
      <p:sp>
        <p:nvSpPr>
          <p:cNvPr id="92" name="Google Shape;92;p18"/>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Aguibou, Alejandro, Autumn, Chante, and Raunak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34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Analyzed Data:</a:t>
            </a:r>
            <a:endParaRPr/>
          </a:p>
        </p:txBody>
      </p:sp>
      <p:sp>
        <p:nvSpPr>
          <p:cNvPr id="161" name="Google Shape;161;p27"/>
          <p:cNvSpPr txBox="1"/>
          <p:nvPr>
            <p:ph idx="1" type="body"/>
          </p:nvPr>
        </p:nvSpPr>
        <p:spPr>
          <a:xfrm>
            <a:off x="218575" y="3118388"/>
            <a:ext cx="27834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t>Fig. 1</a:t>
            </a:r>
            <a:r>
              <a:rPr lang="en" sz="1400"/>
              <a:t> </a:t>
            </a:r>
            <a:r>
              <a:rPr lang="en" sz="1400"/>
              <a:t>Trained on bias data and had more bias towards men</a:t>
            </a:r>
            <a:endParaRPr sz="1400"/>
          </a:p>
          <a:p>
            <a:pPr indent="0" lvl="0" marL="0" rtl="0" algn="l">
              <a:spcBef>
                <a:spcPts val="1600"/>
              </a:spcBef>
              <a:spcAft>
                <a:spcPts val="1600"/>
              </a:spcAft>
              <a:buNone/>
            </a:pPr>
            <a:r>
              <a:t/>
            </a:r>
            <a:endParaRPr/>
          </a:p>
        </p:txBody>
      </p:sp>
      <p:pic>
        <p:nvPicPr>
          <p:cNvPr id="162" name="Google Shape;162;p27"/>
          <p:cNvPicPr preferRelativeResize="0"/>
          <p:nvPr/>
        </p:nvPicPr>
        <p:blipFill>
          <a:blip r:embed="rId3">
            <a:alphaModFix/>
          </a:blip>
          <a:stretch>
            <a:fillRect/>
          </a:stretch>
        </p:blipFill>
        <p:spPr>
          <a:xfrm>
            <a:off x="6191975" y="1218013"/>
            <a:ext cx="2811513" cy="1900375"/>
          </a:xfrm>
          <a:prstGeom prst="rect">
            <a:avLst/>
          </a:prstGeom>
          <a:noFill/>
          <a:ln>
            <a:noFill/>
          </a:ln>
        </p:spPr>
      </p:pic>
      <p:pic>
        <p:nvPicPr>
          <p:cNvPr id="163" name="Google Shape;163;p27"/>
          <p:cNvPicPr preferRelativeResize="0"/>
          <p:nvPr/>
        </p:nvPicPr>
        <p:blipFill>
          <a:blip r:embed="rId4">
            <a:alphaModFix/>
          </a:blip>
          <a:stretch>
            <a:fillRect/>
          </a:stretch>
        </p:blipFill>
        <p:spPr>
          <a:xfrm>
            <a:off x="3244351" y="1218012"/>
            <a:ext cx="2783333" cy="1900375"/>
          </a:xfrm>
          <a:prstGeom prst="rect">
            <a:avLst/>
          </a:prstGeom>
          <a:noFill/>
          <a:ln>
            <a:noFill/>
          </a:ln>
        </p:spPr>
      </p:pic>
      <p:pic>
        <p:nvPicPr>
          <p:cNvPr id="164" name="Google Shape;164;p27"/>
          <p:cNvPicPr preferRelativeResize="0"/>
          <p:nvPr/>
        </p:nvPicPr>
        <p:blipFill>
          <a:blip r:embed="rId5">
            <a:alphaModFix/>
          </a:blip>
          <a:stretch>
            <a:fillRect/>
          </a:stretch>
        </p:blipFill>
        <p:spPr>
          <a:xfrm>
            <a:off x="140496" y="1235325"/>
            <a:ext cx="2939554" cy="1865745"/>
          </a:xfrm>
          <a:prstGeom prst="rect">
            <a:avLst/>
          </a:prstGeom>
          <a:noFill/>
          <a:ln>
            <a:noFill/>
          </a:ln>
        </p:spPr>
      </p:pic>
      <p:sp>
        <p:nvSpPr>
          <p:cNvPr id="165" name="Google Shape;165;p27"/>
          <p:cNvSpPr txBox="1"/>
          <p:nvPr>
            <p:ph idx="1" type="body"/>
          </p:nvPr>
        </p:nvSpPr>
        <p:spPr>
          <a:xfrm>
            <a:off x="3212313" y="3118388"/>
            <a:ext cx="278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Fig. 2</a:t>
            </a:r>
            <a:r>
              <a:rPr lang="en" sz="1400"/>
              <a:t> </a:t>
            </a:r>
            <a:r>
              <a:rPr lang="en" sz="1400"/>
              <a:t>Tested with unbiased data, less bias</a:t>
            </a:r>
            <a:endParaRPr sz="1400"/>
          </a:p>
        </p:txBody>
      </p:sp>
      <p:sp>
        <p:nvSpPr>
          <p:cNvPr id="166" name="Google Shape;166;p27"/>
          <p:cNvSpPr txBox="1"/>
          <p:nvPr>
            <p:ph idx="1" type="body"/>
          </p:nvPr>
        </p:nvSpPr>
        <p:spPr>
          <a:xfrm>
            <a:off x="6206063" y="3118388"/>
            <a:ext cx="278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Fig. 3</a:t>
            </a:r>
            <a:r>
              <a:rPr lang="en" sz="1400"/>
              <a:t>  Final data had m</a:t>
            </a:r>
            <a:r>
              <a:rPr lang="en" sz="1400"/>
              <a:t>ore bias towards men</a:t>
            </a:r>
            <a:endParaRPr sz="1400"/>
          </a:p>
        </p:txBody>
      </p:sp>
      <p:sp>
        <p:nvSpPr>
          <p:cNvPr id="167" name="Google Shape;167;p27"/>
          <p:cNvSpPr txBox="1"/>
          <p:nvPr/>
        </p:nvSpPr>
        <p:spPr>
          <a:xfrm>
            <a:off x="267738" y="3988100"/>
            <a:ext cx="8608500" cy="100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Although the algorithm was tested unbiased data (Fig. 2), because it was trained on biased data (Fig. 1), the final results (Fig. 3) showed the prevalence of the training bias</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rotWithShape="1">
          <a:blip r:embed="rId3">
            <a:alphaModFix amt="60000"/>
          </a:blip>
          <a:srcRect b="0" l="27223" r="27223" t="0"/>
          <a:stretch/>
        </p:blipFill>
        <p:spPr>
          <a:xfrm>
            <a:off x="0" y="0"/>
            <a:ext cx="3512600" cy="5143496"/>
          </a:xfrm>
          <a:prstGeom prst="rect">
            <a:avLst/>
          </a:prstGeom>
          <a:noFill/>
          <a:ln>
            <a:noFill/>
          </a:ln>
        </p:spPr>
      </p:pic>
      <p:sp>
        <p:nvSpPr>
          <p:cNvPr id="173" name="Google Shape;173;p28"/>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Expansions Upon This Project</a:t>
            </a:r>
            <a:endParaRPr/>
          </a:p>
        </p:txBody>
      </p:sp>
      <p:sp>
        <p:nvSpPr>
          <p:cNvPr id="174" name="Google Shape;174;p28"/>
          <p:cNvSpPr txBox="1"/>
          <p:nvPr>
            <p:ph idx="1" type="body"/>
          </p:nvPr>
        </p:nvSpPr>
        <p:spPr>
          <a:xfrm>
            <a:off x="3993975" y="865000"/>
            <a:ext cx="4850400" cy="295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t>
            </a:r>
            <a:r>
              <a:rPr lang="en"/>
              <a:t>elp employers conduct an AI that will make unbiased decisions in the hiring process. </a:t>
            </a:r>
            <a:endParaRPr/>
          </a:p>
          <a:p>
            <a:pPr indent="-342900" lvl="0" marL="457200" rtl="0" algn="l">
              <a:spcBef>
                <a:spcPts val="0"/>
              </a:spcBef>
              <a:spcAft>
                <a:spcPts val="0"/>
              </a:spcAft>
              <a:buSzPts val="1800"/>
              <a:buChar char="●"/>
            </a:pPr>
            <a:r>
              <a:rPr lang="en"/>
              <a:t>Feedback from various people, to create more spread out data instead of a specific type.</a:t>
            </a:r>
            <a:endParaRPr/>
          </a:p>
          <a:p>
            <a:pPr indent="-342900" lvl="0" marL="457200" rtl="0" algn="l">
              <a:spcBef>
                <a:spcPts val="0"/>
              </a:spcBef>
              <a:spcAft>
                <a:spcPts val="0"/>
              </a:spcAft>
              <a:buSzPts val="1800"/>
              <a:buChar char="●"/>
            </a:pPr>
            <a:r>
              <a:rPr lang="en"/>
              <a:t> A</a:t>
            </a:r>
            <a:r>
              <a:rPr lang="en"/>
              <a:t>nonymous resumes </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00975" y="43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80" name="Google Shape;180;p29"/>
          <p:cNvSpPr txBox="1"/>
          <p:nvPr>
            <p:ph idx="1" type="body"/>
          </p:nvPr>
        </p:nvSpPr>
        <p:spPr>
          <a:xfrm>
            <a:off x="311700" y="1143550"/>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B7B7B7"/>
              </a:buClr>
              <a:buSzPts val="1400"/>
              <a:buChar char="❏"/>
            </a:pPr>
            <a:r>
              <a:rPr lang="en" sz="1400">
                <a:solidFill>
                  <a:srgbClr val="B7B7B7"/>
                </a:solidFill>
              </a:rPr>
              <a:t>Yang, J. (2020, February 12). Three Ways AI Can Discriminate in Hiring and Three Ways Forward. Retrieved July 17, 2020, from https://www.urban.org/urban-wire/three-ways-ai-can-discriminate-hiring-and-three-ways-forward</a:t>
            </a:r>
            <a:endParaRPr sz="1400">
              <a:solidFill>
                <a:srgbClr val="B7B7B7"/>
              </a:solidFill>
            </a:endParaRPr>
          </a:p>
          <a:p>
            <a:pPr indent="-317500" lvl="0" marL="457200" rtl="0" algn="l">
              <a:spcBef>
                <a:spcPts val="0"/>
              </a:spcBef>
              <a:spcAft>
                <a:spcPts val="0"/>
              </a:spcAft>
              <a:buClr>
                <a:srgbClr val="B7B7B7"/>
              </a:buClr>
              <a:buSzPts val="1400"/>
              <a:buChar char="❏"/>
            </a:pPr>
            <a:r>
              <a:rPr lang="en" sz="1400">
                <a:solidFill>
                  <a:srgbClr val="B7B7B7"/>
                </a:solidFill>
              </a:rPr>
              <a:t>Sambit78. (2019, May). </a:t>
            </a:r>
            <a:r>
              <a:rPr i="1" lang="en" sz="1400">
                <a:solidFill>
                  <a:srgbClr val="B7B7B7"/>
                </a:solidFill>
              </a:rPr>
              <a:t>Recruiting Bias Analysis</a:t>
            </a:r>
            <a:r>
              <a:rPr lang="en" sz="1400">
                <a:solidFill>
                  <a:srgbClr val="B7B7B7"/>
                </a:solidFill>
              </a:rPr>
              <a:t>. Retrieved July 17, 2020, from https://github.com/Sambit78/People-Analytics-Project/tree/master/05%20-%20Recruiting%20Bias%20Analysis.</a:t>
            </a:r>
            <a:endParaRPr sz="1400">
              <a:solidFill>
                <a:srgbClr val="B7B7B7"/>
              </a:solidFill>
            </a:endParaRPr>
          </a:p>
          <a:p>
            <a:pPr indent="-317500" lvl="0" marL="457200" rtl="0" algn="l">
              <a:spcBef>
                <a:spcPts val="0"/>
              </a:spcBef>
              <a:spcAft>
                <a:spcPts val="0"/>
              </a:spcAft>
              <a:buClr>
                <a:srgbClr val="B7B7B7"/>
              </a:buClr>
              <a:buSzPts val="1400"/>
              <a:buChar char="❏"/>
            </a:pPr>
            <a:r>
              <a:rPr lang="en" sz="1400">
                <a:solidFill>
                  <a:srgbClr val="B7B7B7"/>
                </a:solidFill>
              </a:rPr>
              <a:t>Das, S. (2019, April 13). Exploring Recruitment Bias using Machine Learning and R. Retrieved July 17, 2020, from https://towardsdatascience.com/exploring-recruitment-bias-using-machine-learning-and-r-8e071dad7dce</a:t>
            </a:r>
            <a:endParaRPr sz="140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0" l="5491" r="5500" t="0"/>
          <a:stretch/>
        </p:blipFill>
        <p:spPr>
          <a:xfrm>
            <a:off x="0" y="0"/>
            <a:ext cx="4572000" cy="2444200"/>
          </a:xfrm>
          <a:prstGeom prst="rect">
            <a:avLst/>
          </a:prstGeom>
          <a:noFill/>
          <a:ln>
            <a:noFill/>
          </a:ln>
        </p:spPr>
      </p:pic>
      <p:pic>
        <p:nvPicPr>
          <p:cNvPr id="98" name="Google Shape;98;p19"/>
          <p:cNvPicPr preferRelativeResize="0"/>
          <p:nvPr/>
        </p:nvPicPr>
        <p:blipFill rotWithShape="1">
          <a:blip r:embed="rId4">
            <a:alphaModFix/>
          </a:blip>
          <a:srcRect b="12223" l="0" r="0" t="12230"/>
          <a:stretch/>
        </p:blipFill>
        <p:spPr>
          <a:xfrm>
            <a:off x="4572000" y="0"/>
            <a:ext cx="4572002" cy="2444200"/>
          </a:xfrm>
          <a:prstGeom prst="rect">
            <a:avLst/>
          </a:prstGeom>
          <a:noFill/>
          <a:ln>
            <a:noFill/>
          </a:ln>
        </p:spPr>
      </p:pic>
      <p:sp>
        <p:nvSpPr>
          <p:cNvPr id="99" name="Google Shape;99;p19"/>
          <p:cNvSpPr txBox="1"/>
          <p:nvPr>
            <p:ph type="title"/>
          </p:nvPr>
        </p:nvSpPr>
        <p:spPr>
          <a:xfrm>
            <a:off x="617250" y="2571750"/>
            <a:ext cx="3119700" cy="20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Why AI in Discrimination?</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00" name="Google Shape;100;p19"/>
          <p:cNvSpPr txBox="1"/>
          <p:nvPr>
            <p:ph idx="1" type="body"/>
          </p:nvPr>
        </p:nvSpPr>
        <p:spPr>
          <a:xfrm>
            <a:off x="4456025" y="2734025"/>
            <a:ext cx="3119700" cy="203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What’s Going on in the World? </a:t>
            </a:r>
            <a:r>
              <a:rPr lang="en" sz="1600"/>
              <a:t>Racism and Police Brutality</a:t>
            </a:r>
            <a:endParaRPr sz="1600"/>
          </a:p>
          <a:p>
            <a:pPr indent="-330200" lvl="0" marL="457200" rtl="0" algn="l">
              <a:spcBef>
                <a:spcPts val="0"/>
              </a:spcBef>
              <a:spcAft>
                <a:spcPts val="0"/>
              </a:spcAft>
              <a:buSzPts val="1600"/>
              <a:buChar char="❏"/>
            </a:pPr>
            <a:r>
              <a:rPr lang="en" sz="1600"/>
              <a:t>Hiring Discrimination Game</a:t>
            </a:r>
            <a:endParaRPr sz="1600"/>
          </a:p>
          <a:p>
            <a:pPr indent="-330200" lvl="0" marL="457200" rtl="0" algn="l">
              <a:spcBef>
                <a:spcPts val="0"/>
              </a:spcBef>
              <a:spcAft>
                <a:spcPts val="0"/>
              </a:spcAft>
              <a:buSzPts val="1600"/>
              <a:buChar char="❏"/>
            </a:pPr>
            <a:r>
              <a:rPr lang="en" sz="1600"/>
              <a:t>We Can Make a Change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602575" y="766500"/>
            <a:ext cx="3224400" cy="17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Biased Hiring in Real World Scenarios </a:t>
            </a:r>
            <a:endParaRPr/>
          </a:p>
        </p:txBody>
      </p:sp>
      <p:sp>
        <p:nvSpPr>
          <p:cNvPr id="106" name="Google Shape;106;p20"/>
          <p:cNvSpPr txBox="1"/>
          <p:nvPr>
            <p:ph idx="1" type="body"/>
          </p:nvPr>
        </p:nvSpPr>
        <p:spPr>
          <a:xfrm>
            <a:off x="204550" y="3004750"/>
            <a:ext cx="8674200" cy="17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Biased hiring is often seen when algorithms are used… </a:t>
            </a:r>
            <a:endParaRPr>
              <a:solidFill>
                <a:schemeClr val="dk1"/>
              </a:solidFill>
            </a:endParaRPr>
          </a:p>
          <a:p>
            <a:pPr indent="0" lvl="0" marL="0" rtl="0" algn="l">
              <a:spcBef>
                <a:spcPts val="1600"/>
              </a:spcBef>
              <a:spcAft>
                <a:spcPts val="0"/>
              </a:spcAft>
              <a:buNone/>
            </a:pPr>
            <a:r>
              <a:rPr lang="en" sz="1100" u="sng">
                <a:solidFill>
                  <a:schemeClr val="accent5"/>
                </a:solidFill>
                <a:latin typeface="Arial"/>
                <a:ea typeface="Arial"/>
                <a:cs typeface="Arial"/>
                <a:sym typeface="Arial"/>
                <a:hlinkClick r:id="rId3">
                  <a:extLst>
                    <a:ext uri="{A12FA001-AC4F-418D-AE19-62706E023703}">
                      <ahyp:hlinkClr val="tx"/>
                    </a:ext>
                  </a:extLst>
                </a:hlinkClick>
              </a:rPr>
              <a:t>Discrimination in the Job Market in the United States | The Abdul Latif Jameel Poverty Action Lab</a:t>
            </a:r>
            <a:endParaRPr/>
          </a:p>
          <a:p>
            <a:pPr indent="0" lvl="0" marL="0" rtl="0" algn="l">
              <a:spcBef>
                <a:spcPts val="1600"/>
              </a:spcBef>
              <a:spcAft>
                <a:spcPts val="0"/>
              </a:spcAft>
              <a:buNone/>
            </a:pPr>
            <a:r>
              <a:rPr lang="en">
                <a:solidFill>
                  <a:schemeClr val="dk1"/>
                </a:solidFill>
              </a:rPr>
              <a:t>but, human biases are the root cause, shown in the many cases of biased, human, hiring.</a:t>
            </a:r>
            <a:endParaRPr>
              <a:solidFill>
                <a:schemeClr val="dk1"/>
              </a:solidFill>
            </a:endParaRPr>
          </a:p>
          <a:p>
            <a:pPr indent="0" lvl="0" marL="0" rtl="0" algn="l">
              <a:spcBef>
                <a:spcPts val="1600"/>
              </a:spcBef>
              <a:spcAft>
                <a:spcPts val="1600"/>
              </a:spcAft>
              <a:buNone/>
            </a:pPr>
            <a:r>
              <a:rPr lang="en" sz="1100" u="sng">
                <a:solidFill>
                  <a:schemeClr val="accent5"/>
                </a:solidFill>
                <a:latin typeface="Arial"/>
                <a:ea typeface="Arial"/>
                <a:cs typeface="Arial"/>
                <a:sym typeface="Arial"/>
                <a:hlinkClick r:id="rId4">
                  <a:extLst>
                    <a:ext uri="{A12FA001-AC4F-418D-AE19-62706E023703}">
                      <ahyp:hlinkClr val="tx"/>
                    </a:ext>
                  </a:extLst>
                </a:hlinkClick>
              </a:rPr>
              <a:t>How blind auditions help orchestras to eliminate gender bias</a:t>
            </a:r>
            <a:endParaRPr/>
          </a:p>
        </p:txBody>
      </p:sp>
      <p:pic>
        <p:nvPicPr>
          <p:cNvPr id="107" name="Google Shape;107;p20"/>
          <p:cNvPicPr preferRelativeResize="0"/>
          <p:nvPr/>
        </p:nvPicPr>
        <p:blipFill>
          <a:blip r:embed="rId5">
            <a:alphaModFix/>
          </a:blip>
          <a:stretch>
            <a:fillRect/>
          </a:stretch>
        </p:blipFill>
        <p:spPr>
          <a:xfrm>
            <a:off x="4572000" y="0"/>
            <a:ext cx="4572000" cy="25703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rotWithShape="1">
          <a:blip r:embed="rId3">
            <a:alphaModFix amt="60000"/>
          </a:blip>
          <a:srcRect b="0" l="27235" r="27235" t="0"/>
          <a:stretch/>
        </p:blipFill>
        <p:spPr>
          <a:xfrm>
            <a:off x="0" y="0"/>
            <a:ext cx="3512600" cy="5143497"/>
          </a:xfrm>
          <a:prstGeom prst="rect">
            <a:avLst/>
          </a:prstGeom>
          <a:noFill/>
          <a:ln>
            <a:noFill/>
          </a:ln>
        </p:spPr>
      </p:pic>
      <p:sp>
        <p:nvSpPr>
          <p:cNvPr id="113" name="Google Shape;113;p21"/>
          <p:cNvSpPr txBox="1"/>
          <p:nvPr>
            <p:ph type="title"/>
          </p:nvPr>
        </p:nvSpPr>
        <p:spPr>
          <a:xfrm>
            <a:off x="3713925" y="157850"/>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14" name="Google Shape;114;p21"/>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Artificial Intelligence is being used in the hiring process</a:t>
            </a:r>
            <a:endParaRPr/>
          </a:p>
          <a:p>
            <a:pPr indent="0" lvl="0" marL="0" rtl="0" algn="l">
              <a:spcBef>
                <a:spcPts val="1600"/>
              </a:spcBef>
              <a:spcAft>
                <a:spcPts val="0"/>
              </a:spcAft>
              <a:buNone/>
            </a:pPr>
            <a:r>
              <a:rPr lang="en"/>
              <a:t>Factors include:</a:t>
            </a:r>
            <a:endParaRPr/>
          </a:p>
          <a:p>
            <a:pPr indent="-342900" lvl="0" marL="457200" rtl="0" algn="l">
              <a:spcBef>
                <a:spcPts val="1600"/>
              </a:spcBef>
              <a:spcAft>
                <a:spcPts val="0"/>
              </a:spcAft>
              <a:buSzPts val="1800"/>
              <a:buChar char="●"/>
            </a:pPr>
            <a:r>
              <a:rPr lang="en"/>
              <a:t>Biased data</a:t>
            </a:r>
            <a:endParaRPr/>
          </a:p>
          <a:p>
            <a:pPr indent="-342900" lvl="0" marL="457200" rtl="0" algn="l">
              <a:spcBef>
                <a:spcPts val="0"/>
              </a:spcBef>
              <a:spcAft>
                <a:spcPts val="0"/>
              </a:spcAft>
              <a:buSzPts val="1800"/>
              <a:buChar char="●"/>
            </a:pPr>
            <a:r>
              <a:rPr lang="en"/>
              <a:t>Biased variables</a:t>
            </a:r>
            <a:endParaRPr/>
          </a:p>
          <a:p>
            <a:pPr indent="-342900" lvl="0" marL="457200" rtl="0" algn="l">
              <a:spcBef>
                <a:spcPts val="0"/>
              </a:spcBef>
              <a:spcAft>
                <a:spcPts val="0"/>
              </a:spcAft>
              <a:buSzPts val="1800"/>
              <a:buChar char="●"/>
            </a:pPr>
            <a:r>
              <a:rPr lang="en"/>
              <a:t>Biased decisions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10460" r="10468" t="0"/>
          <a:stretch/>
        </p:blipFill>
        <p:spPr>
          <a:xfrm>
            <a:off x="0" y="0"/>
            <a:ext cx="6096300" cy="5143501"/>
          </a:xfrm>
          <a:prstGeom prst="rect">
            <a:avLst/>
          </a:prstGeom>
          <a:noFill/>
          <a:ln>
            <a:noFill/>
          </a:ln>
        </p:spPr>
      </p:pic>
      <p:sp>
        <p:nvSpPr>
          <p:cNvPr id="120" name="Google Shape;120;p22"/>
          <p:cNvSpPr txBox="1"/>
          <p:nvPr>
            <p:ph idx="1" type="body"/>
          </p:nvPr>
        </p:nvSpPr>
        <p:spPr>
          <a:xfrm>
            <a:off x="6281725" y="491125"/>
            <a:ext cx="2683200" cy="384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300">
                <a:solidFill>
                  <a:schemeClr val="dk1"/>
                </a:solidFill>
                <a:latin typeface="Oswald"/>
                <a:ea typeface="Oswald"/>
                <a:cs typeface="Oswald"/>
                <a:sym typeface="Oswald"/>
              </a:rPr>
              <a:t>The Negative Effects of Hiring Bias</a:t>
            </a:r>
            <a:endParaRPr b="1" sz="2300">
              <a:solidFill>
                <a:schemeClr val="dk1"/>
              </a:solidFill>
              <a:latin typeface="Oswald"/>
              <a:ea typeface="Oswald"/>
              <a:cs typeface="Oswald"/>
              <a:sym typeface="Oswald"/>
            </a:endParaRPr>
          </a:p>
          <a:p>
            <a:pPr indent="0" lvl="0" marL="0" rtl="0" algn="l">
              <a:spcBef>
                <a:spcPts val="0"/>
              </a:spcBef>
              <a:spcAft>
                <a:spcPts val="0"/>
              </a:spcAft>
              <a:buNone/>
            </a:pPr>
            <a:r>
              <a:t/>
            </a:r>
            <a:endParaRPr/>
          </a:p>
          <a:p>
            <a:pPr indent="-330200" lvl="0" marL="457200" rtl="0" algn="l">
              <a:spcBef>
                <a:spcPts val="1600"/>
              </a:spcBef>
              <a:spcAft>
                <a:spcPts val="0"/>
              </a:spcAft>
              <a:buSzPts val="1600"/>
              <a:buChar char="❏"/>
            </a:pPr>
            <a:r>
              <a:rPr lang="en"/>
              <a:t>Less diverse workplace</a:t>
            </a:r>
            <a:endParaRPr/>
          </a:p>
          <a:p>
            <a:pPr indent="-330200" lvl="0" marL="457200" rtl="0" algn="l">
              <a:spcBef>
                <a:spcPts val="0"/>
              </a:spcBef>
              <a:spcAft>
                <a:spcPts val="0"/>
              </a:spcAft>
              <a:buSzPts val="1600"/>
              <a:buChar char="❏"/>
            </a:pPr>
            <a:r>
              <a:rPr lang="en"/>
              <a:t>Hurts reputation of </a:t>
            </a:r>
            <a:r>
              <a:rPr lang="en"/>
              <a:t>businesses</a:t>
            </a:r>
            <a:r>
              <a:rPr lang="en"/>
              <a:t> </a:t>
            </a:r>
            <a:endParaRPr/>
          </a:p>
          <a:p>
            <a:pPr indent="-330200" lvl="0" marL="457200" rtl="0" algn="l">
              <a:spcBef>
                <a:spcPts val="0"/>
              </a:spcBef>
              <a:spcAft>
                <a:spcPts val="0"/>
              </a:spcAft>
              <a:buSzPts val="1600"/>
              <a:buChar char="❏"/>
            </a:pPr>
            <a:r>
              <a:rPr lang="en"/>
              <a:t>Men are 3.3 times more likely to be shortlisted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b="0" l="8291" r="8291" t="0"/>
          <a:stretch/>
        </p:blipFill>
        <p:spPr>
          <a:xfrm>
            <a:off x="2705775" y="-9"/>
            <a:ext cx="6438224" cy="5143500"/>
          </a:xfrm>
          <a:prstGeom prst="rect">
            <a:avLst/>
          </a:prstGeom>
          <a:noFill/>
          <a:ln>
            <a:noFill/>
          </a:ln>
        </p:spPr>
      </p:pic>
      <p:sp>
        <p:nvSpPr>
          <p:cNvPr id="126" name="Google Shape;126;p23"/>
          <p:cNvSpPr txBox="1"/>
          <p:nvPr>
            <p:ph type="title"/>
          </p:nvPr>
        </p:nvSpPr>
        <p:spPr>
          <a:xfrm>
            <a:off x="304800" y="710000"/>
            <a:ext cx="2089800" cy="7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Impacts of This Project</a:t>
            </a:r>
            <a:endParaRPr/>
          </a:p>
        </p:txBody>
      </p:sp>
      <p:sp>
        <p:nvSpPr>
          <p:cNvPr id="127" name="Google Shape;127;p23"/>
          <p:cNvSpPr txBox="1"/>
          <p:nvPr>
            <p:ph idx="1" type="body"/>
          </p:nvPr>
        </p:nvSpPr>
        <p:spPr>
          <a:xfrm>
            <a:off x="117275" y="1554150"/>
            <a:ext cx="2418900" cy="331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Companies realize personal biases</a:t>
            </a:r>
            <a:endParaRPr/>
          </a:p>
          <a:p>
            <a:pPr indent="-317500" lvl="0" marL="457200" rtl="0" algn="l">
              <a:spcBef>
                <a:spcPts val="0"/>
              </a:spcBef>
              <a:spcAft>
                <a:spcPts val="0"/>
              </a:spcAft>
              <a:buSzPts val="1400"/>
              <a:buChar char="●"/>
            </a:pPr>
            <a:r>
              <a:rPr lang="en"/>
              <a:t>Eliminate discrimination in the hiring process</a:t>
            </a:r>
            <a:endParaRPr/>
          </a:p>
          <a:p>
            <a:pPr indent="-317500" lvl="0" marL="457200" rtl="0" algn="l">
              <a:spcBef>
                <a:spcPts val="0"/>
              </a:spcBef>
              <a:spcAft>
                <a:spcPts val="0"/>
              </a:spcAft>
              <a:buSzPts val="1400"/>
              <a:buChar char="●"/>
            </a:pPr>
            <a:r>
              <a:rPr lang="en"/>
              <a:t>Provide a diverse workplace to employees</a:t>
            </a:r>
            <a:endParaRPr/>
          </a:p>
          <a:p>
            <a:pPr indent="-317500" lvl="0" marL="457200" rtl="0" algn="l">
              <a:spcBef>
                <a:spcPts val="0"/>
              </a:spcBef>
              <a:spcAft>
                <a:spcPts val="0"/>
              </a:spcAft>
              <a:buSzPts val="1400"/>
              <a:buChar char="●"/>
            </a:pPr>
            <a:r>
              <a:rPr lang="en"/>
              <a:t>Data analysis and computer programming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6652950" y="445025"/>
            <a:ext cx="182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33" name="Google Shape;133;p24"/>
          <p:cNvSpPr txBox="1"/>
          <p:nvPr>
            <p:ph idx="1" type="body"/>
          </p:nvPr>
        </p:nvSpPr>
        <p:spPr>
          <a:xfrm>
            <a:off x="6294600" y="1275825"/>
            <a:ext cx="2537700" cy="372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Generate a biased dataset and an unbiased dataset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Train and test the algorithm</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Designed to make hiring decisions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Analyze potential bias in results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Graphs</a:t>
            </a:r>
            <a:endParaRPr sz="16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pic>
        <p:nvPicPr>
          <p:cNvPr id="134" name="Google Shape;134;p24"/>
          <p:cNvPicPr preferRelativeResize="0"/>
          <p:nvPr/>
        </p:nvPicPr>
        <p:blipFill rotWithShape="1">
          <a:blip r:embed="rId3">
            <a:alphaModFix/>
          </a:blip>
          <a:srcRect b="0" l="4079" r="12489" t="0"/>
          <a:stretch/>
        </p:blipFill>
        <p:spPr>
          <a:xfrm>
            <a:off x="1254851" y="559625"/>
            <a:ext cx="3888575" cy="3307750"/>
          </a:xfrm>
          <a:prstGeom prst="rect">
            <a:avLst/>
          </a:prstGeom>
          <a:noFill/>
          <a:ln>
            <a:noFill/>
          </a:ln>
        </p:spPr>
      </p:pic>
      <p:sp>
        <p:nvSpPr>
          <p:cNvPr id="135" name="Google Shape;135;p24"/>
          <p:cNvSpPr/>
          <p:nvPr/>
        </p:nvSpPr>
        <p:spPr>
          <a:xfrm>
            <a:off x="1117300" y="445025"/>
            <a:ext cx="4163700" cy="3498300"/>
          </a:xfrm>
          <a:prstGeom prst="rect">
            <a:avLst/>
          </a:prstGeom>
          <a:noFill/>
          <a:ln cap="flat" cmpd="sng" w="2286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136" name="Google Shape;136;p24"/>
          <p:cNvSpPr txBox="1"/>
          <p:nvPr/>
        </p:nvSpPr>
        <p:spPr>
          <a:xfrm>
            <a:off x="925888" y="4301550"/>
            <a:ext cx="45465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latin typeface="Average"/>
                <a:ea typeface="Average"/>
                <a:cs typeface="Average"/>
                <a:sym typeface="Average"/>
              </a:rPr>
              <a:t>Goal of the Algorithm: </a:t>
            </a:r>
            <a:endParaRPr>
              <a:solidFill>
                <a:srgbClr val="EFEFEF"/>
              </a:solidFill>
              <a:latin typeface="Average"/>
              <a:ea typeface="Average"/>
              <a:cs typeface="Average"/>
              <a:sym typeface="Average"/>
            </a:endParaRPr>
          </a:p>
          <a:p>
            <a:pPr indent="0" lvl="0" marL="0" rtl="0" algn="ctr">
              <a:spcBef>
                <a:spcPts val="0"/>
              </a:spcBef>
              <a:spcAft>
                <a:spcPts val="0"/>
              </a:spcAft>
              <a:buNone/>
            </a:pPr>
            <a:r>
              <a:rPr lang="en">
                <a:solidFill>
                  <a:srgbClr val="EFEFEF"/>
                </a:solidFill>
                <a:latin typeface="Average"/>
                <a:ea typeface="Average"/>
                <a:cs typeface="Average"/>
                <a:sym typeface="Average"/>
              </a:rPr>
              <a:t>Does bias in an algorithm’s training affect its decisions?</a:t>
            </a:r>
            <a:endParaRPr>
              <a:solidFill>
                <a:srgbClr val="EFEFE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Generating the Datasets</a:t>
            </a:r>
            <a:endParaRPr/>
          </a:p>
        </p:txBody>
      </p:sp>
      <p:pic>
        <p:nvPicPr>
          <p:cNvPr id="142" name="Google Shape;142;p25"/>
          <p:cNvPicPr preferRelativeResize="0"/>
          <p:nvPr/>
        </p:nvPicPr>
        <p:blipFill>
          <a:blip r:embed="rId3">
            <a:alphaModFix/>
          </a:blip>
          <a:stretch>
            <a:fillRect/>
          </a:stretch>
        </p:blipFill>
        <p:spPr>
          <a:xfrm>
            <a:off x="155275" y="1490313"/>
            <a:ext cx="8839201" cy="2253415"/>
          </a:xfrm>
          <a:prstGeom prst="rect">
            <a:avLst/>
          </a:prstGeom>
          <a:noFill/>
          <a:ln>
            <a:noFill/>
          </a:ln>
        </p:spPr>
      </p:pic>
      <p:sp>
        <p:nvSpPr>
          <p:cNvPr id="143" name="Google Shape;143;p25"/>
          <p:cNvSpPr/>
          <p:nvPr/>
        </p:nvSpPr>
        <p:spPr>
          <a:xfrm>
            <a:off x="78750" y="1399650"/>
            <a:ext cx="8986500" cy="2344200"/>
          </a:xfrm>
          <a:prstGeom prst="rect">
            <a:avLst/>
          </a:prstGeom>
          <a:noFill/>
          <a:ln cap="flat" cmpd="sng" w="1143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144" name="Google Shape;144;p25"/>
          <p:cNvSpPr txBox="1"/>
          <p:nvPr/>
        </p:nvSpPr>
        <p:spPr>
          <a:xfrm>
            <a:off x="1242450" y="3995400"/>
            <a:ext cx="66591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latin typeface="Average"/>
                <a:ea typeface="Average"/>
                <a:cs typeface="Average"/>
                <a:sym typeface="Average"/>
              </a:rPr>
              <a:t>The program </a:t>
            </a:r>
            <a:r>
              <a:rPr lang="en">
                <a:solidFill>
                  <a:srgbClr val="EFEFEF"/>
                </a:solidFill>
                <a:latin typeface="Average"/>
                <a:ea typeface="Average"/>
                <a:cs typeface="Average"/>
                <a:sym typeface="Average"/>
              </a:rPr>
              <a:t>proceeds</a:t>
            </a:r>
            <a:r>
              <a:rPr lang="en">
                <a:solidFill>
                  <a:srgbClr val="EFEFEF"/>
                </a:solidFill>
                <a:latin typeface="Average"/>
                <a:ea typeface="Average"/>
                <a:cs typeface="Average"/>
                <a:sym typeface="Average"/>
              </a:rPr>
              <a:t> to ask if the user would like to view the datasets, which dataset the user would like to use to train the algorithm, and to create graphs analyzing the algorithm’s decisions.</a:t>
            </a:r>
            <a:endParaRPr>
              <a:solidFill>
                <a:srgbClr val="EFEFE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50450" y="22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a:t>
            </a:r>
            <a:endParaRPr/>
          </a:p>
        </p:txBody>
      </p:sp>
      <p:sp>
        <p:nvSpPr>
          <p:cNvPr id="150" name="Google Shape;150;p26"/>
          <p:cNvSpPr txBox="1"/>
          <p:nvPr>
            <p:ph idx="1" type="body"/>
          </p:nvPr>
        </p:nvSpPr>
        <p:spPr>
          <a:xfrm>
            <a:off x="250450" y="981950"/>
            <a:ext cx="4321500" cy="215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EFEFEF"/>
                </a:solidFill>
              </a:rPr>
              <a:t>We used our algorithm to create a synthetic dataset of fake job applicants with the following stats: gender, skill, academics, experience, and ambition. The overall parameters of the dataset are decided by the user. We chose this method because we couldn’t find an optimal dataset.</a:t>
            </a:r>
            <a:endParaRPr>
              <a:solidFill>
                <a:srgbClr val="EFEFEF"/>
              </a:solidFill>
            </a:endParaRPr>
          </a:p>
        </p:txBody>
      </p:sp>
      <p:sp>
        <p:nvSpPr>
          <p:cNvPr id="151" name="Google Shape;151;p26"/>
          <p:cNvSpPr txBox="1"/>
          <p:nvPr/>
        </p:nvSpPr>
        <p:spPr>
          <a:xfrm>
            <a:off x="4900388" y="4568875"/>
            <a:ext cx="3843600" cy="464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sz="1200">
                <a:solidFill>
                  <a:srgbClr val="FFFFFF"/>
                </a:solidFill>
                <a:latin typeface="Average"/>
                <a:ea typeface="Average"/>
                <a:cs typeface="Average"/>
                <a:sym typeface="Average"/>
              </a:rPr>
              <a:t>In the pictures above, in gender the number 0 indicates male and 1 indicates female.</a:t>
            </a:r>
            <a:endParaRPr sz="1200">
              <a:solidFill>
                <a:srgbClr val="FFFFFF"/>
              </a:solidFill>
              <a:latin typeface="Average"/>
              <a:ea typeface="Average"/>
              <a:cs typeface="Average"/>
              <a:sym typeface="Average"/>
            </a:endParaRPr>
          </a:p>
        </p:txBody>
      </p:sp>
      <p:pic>
        <p:nvPicPr>
          <p:cNvPr id="152" name="Google Shape;152;p26"/>
          <p:cNvPicPr preferRelativeResize="0"/>
          <p:nvPr/>
        </p:nvPicPr>
        <p:blipFill>
          <a:blip r:embed="rId3">
            <a:alphaModFix/>
          </a:blip>
          <a:stretch>
            <a:fillRect/>
          </a:stretch>
        </p:blipFill>
        <p:spPr>
          <a:xfrm>
            <a:off x="4900463" y="424825"/>
            <a:ext cx="3843465" cy="1805400"/>
          </a:xfrm>
          <a:prstGeom prst="rect">
            <a:avLst/>
          </a:prstGeom>
          <a:noFill/>
          <a:ln>
            <a:noFill/>
          </a:ln>
        </p:spPr>
      </p:pic>
      <p:pic>
        <p:nvPicPr>
          <p:cNvPr id="153" name="Google Shape;153;p26"/>
          <p:cNvPicPr preferRelativeResize="0"/>
          <p:nvPr/>
        </p:nvPicPr>
        <p:blipFill>
          <a:blip r:embed="rId4">
            <a:alphaModFix/>
          </a:blip>
          <a:stretch>
            <a:fillRect/>
          </a:stretch>
        </p:blipFill>
        <p:spPr>
          <a:xfrm>
            <a:off x="4900450" y="2571753"/>
            <a:ext cx="3843474" cy="1768847"/>
          </a:xfrm>
          <a:prstGeom prst="rect">
            <a:avLst/>
          </a:prstGeom>
          <a:noFill/>
          <a:ln>
            <a:noFill/>
          </a:ln>
        </p:spPr>
      </p:pic>
      <p:sp>
        <p:nvSpPr>
          <p:cNvPr id="154" name="Google Shape;154;p26"/>
          <p:cNvSpPr txBox="1"/>
          <p:nvPr/>
        </p:nvSpPr>
        <p:spPr>
          <a:xfrm>
            <a:off x="4900550" y="76550"/>
            <a:ext cx="3843600" cy="3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Biased Dataset</a:t>
            </a:r>
            <a:endParaRPr>
              <a:solidFill>
                <a:srgbClr val="FFFFFF"/>
              </a:solidFill>
              <a:latin typeface="Average"/>
              <a:ea typeface="Average"/>
              <a:cs typeface="Average"/>
              <a:sym typeface="Average"/>
            </a:endParaRPr>
          </a:p>
        </p:txBody>
      </p:sp>
      <p:sp>
        <p:nvSpPr>
          <p:cNvPr id="155" name="Google Shape;155;p26"/>
          <p:cNvSpPr txBox="1"/>
          <p:nvPr/>
        </p:nvSpPr>
        <p:spPr>
          <a:xfrm>
            <a:off x="4900475" y="2246525"/>
            <a:ext cx="3843300" cy="3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Unb</a:t>
            </a:r>
            <a:r>
              <a:rPr lang="en">
                <a:solidFill>
                  <a:srgbClr val="FFFFFF"/>
                </a:solidFill>
                <a:latin typeface="Average"/>
                <a:ea typeface="Average"/>
                <a:cs typeface="Average"/>
                <a:sym typeface="Average"/>
              </a:rPr>
              <a:t>iased Dataset</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